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299" r:id="rId4"/>
    <p:sldId id="295" r:id="rId5"/>
    <p:sldId id="296" r:id="rId6"/>
    <p:sldId id="297" r:id="rId7"/>
    <p:sldId id="298" r:id="rId8"/>
    <p:sldId id="300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05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5822-1FF6-42E1-8E5E-0592E22E1AE3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0AAE-1B0B-436D-B827-7720E8324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6352-43CD-40B5-86AE-FF77EE0B5DCA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7967-82B8-4EC3-AF15-8971C1AE8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E857-B180-4A5F-92CE-A47891C9807C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57D4-FB2B-4932-96B2-950D3E329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1D39-8A51-47EA-A07E-5A2EDA993368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FECE-F656-4BFA-AF2B-C907F5BF8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3C76-52B1-4221-9D0A-9E5EF11E403D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1FCC-E8DF-4B48-9A8A-4C4CF41CC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51DD-E53A-4D16-870C-0E41DE2F0A5A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2710-D293-479B-ABCA-BD7EF9D6C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C7E0-4F4D-423F-878C-C95B209E4808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0475-0A6E-419B-BE09-4BD695865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E704-C60C-421B-AD11-38F4294BCF5E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F0CE-1857-46E4-9CB0-D51A3D26D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78C6-A3A1-4AC1-82B8-764978C56900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288F-D84E-4290-844E-00F3CEA7DA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E6F2-9979-4EFC-B42A-45B3A8434148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FBE6-0CF9-4CBA-998F-F96FC6BD7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322C-C3D0-4DCE-97FC-D7279D94F1D2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6E8C-060D-4A13-B7A7-5D5802528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98E73-6F56-45ED-82F4-742E2056B5C4}" type="datetimeFigureOut">
              <a:rPr lang="ru-RU"/>
              <a:pPr>
                <a:defRPr/>
              </a:pPr>
              <a:t>18.10.2024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FAAE7-536F-4AAD-A6B5-E1E9157DD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204864"/>
            <a:ext cx="8712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527175" algn="l"/>
                <a:tab pos="1611313" algn="l"/>
                <a:tab pos="1790700" algn="l"/>
              </a:tabLst>
            </a:pPr>
            <a:endParaRPr lang="uk-UA" sz="1600" b="1" i="1" dirty="0">
              <a:solidFill>
                <a:srgbClr val="0066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tabLst>
                <a:tab pos="1527175" algn="l"/>
                <a:tab pos="1611313" algn="l"/>
                <a:tab pos="1790700" algn="l"/>
              </a:tabLst>
            </a:pPr>
            <a:r>
              <a:rPr lang="uk-UA" sz="4400" b="1" dirty="0" smtClean="0">
                <a:solidFill>
                  <a:schemeClr val="bg1"/>
                </a:solidFill>
              </a:rPr>
              <a:t>Адвентивні рослини</a:t>
            </a:r>
            <a:endParaRPr lang="uk-UA" sz="44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Додаток до лабораторних робіт 6-7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9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</a:t>
            </a:r>
            <a:endParaRPr lang="ru-RU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Рослина темно- або сірувато-зелена, 20-180 см заввишки.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стебла прямостоячі розгалужені, листки перисто-роздільні, тичинкові квітки жовті, маточкові - без оцвітини; плід - сім'янка.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2530" name="Рисунок 10" descr="ambrosia-www_schmitzens-botanikseite_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13100"/>
            <a:ext cx="43481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1" descr="imagesCADVVZ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57563"/>
            <a:ext cx="1873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                        Особливості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  Рослина однорічна, однодомна, розмножується насінням,                        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має добре розвинену,                      розгалужену кореневу                             систему,                                                              що проникає в ґрунт                                   на глибину до 4м;                                         вона не гине підчас                             викошування,                                                   а відростає із бруньок                                      і навіть із коріння.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554" name="Рисунок 3" descr="f5c28a9d2e2c8c4b6c534d8c399554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628775"/>
            <a:ext cx="320516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</a:t>
            </a:r>
            <a:r>
              <a:rPr lang="en-US" sz="3200" b="1" smtClean="0">
                <a:solidFill>
                  <a:schemeClr val="bg1"/>
                </a:solidFill>
              </a:rPr>
              <a:t>          </a:t>
            </a:r>
            <a:r>
              <a:rPr lang="uk-UA" sz="3200" b="1" smtClean="0">
                <a:solidFill>
                  <a:schemeClr val="bg1"/>
                </a:solidFill>
              </a:rPr>
              <a:t>Поширення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Велика кількість насіння опадає біля рослини, а потім із землею налипає до ніг людей, тварин, коліс транспорту, а також розноситься в інші місця дощовими потоками, талими водами.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4578" name="Рисунок 4" descr="imagesCAK3YEG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41663"/>
            <a:ext cx="38877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 descr="imagesCAI6UE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141663"/>
            <a:ext cx="3527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                      </a:t>
            </a:r>
            <a:r>
              <a:rPr lang="en-US" b="1" smtClean="0">
                <a:solidFill>
                  <a:schemeClr val="bg1"/>
                </a:solidFill>
              </a:rPr>
              <a:t>       </a:t>
            </a:r>
            <a:r>
              <a:rPr lang="uk-UA" sz="3200" b="1" smtClean="0">
                <a:solidFill>
                  <a:schemeClr val="bg1"/>
                </a:solidFill>
              </a:rPr>
              <a:t>Шкідливість</a:t>
            </a:r>
            <a:endParaRPr lang="ru-RU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Пилок викликає алергію у людей, зарості рослин витісняють місцеві види та псують естетичний вигляд міста.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Методи боротьби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Механічно видаляти рослини до цвітіння, створювати на газонах                                                  щільний травостій                                                       з високим видовим                                                насиченням                                                                                         злакових, бобових                                                      та інших видів. </a:t>
            </a: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5602" name="Рисунок 3" descr="imagesCA4UJF6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573463"/>
            <a:ext cx="38893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chemeClr val="bg1"/>
                </a:solidFill>
              </a:rPr>
              <a:t>              </a:t>
            </a:r>
            <a:r>
              <a:rPr lang="ru-RU" sz="4000" b="1" smtClean="0">
                <a:solidFill>
                  <a:schemeClr val="bg1"/>
                </a:solidFill>
              </a:rPr>
              <a:t>Аморфа кущова – </a:t>
            </a:r>
            <a:endParaRPr lang="en-US" sz="40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chemeClr val="bg1"/>
                </a:solidFill>
              </a:rPr>
              <a:t>           Amorpha fruticosa L.</a:t>
            </a:r>
            <a:endParaRPr lang="ru-RU" sz="4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26626" name="Рисунок 5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Кущ, до 1-2 м заввишки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r>
              <a:rPr lang="ru-RU" smtClean="0">
                <a:solidFill>
                  <a:schemeClr val="bg1"/>
                </a:solidFill>
              </a:rPr>
              <a:t> стебла прямостоячі, дуже розгалужені</a:t>
            </a:r>
            <a:r>
              <a:rPr lang="uk-UA" smtClean="0">
                <a:solidFill>
                  <a:schemeClr val="bg1"/>
                </a:solidFill>
              </a:rPr>
              <a:t>;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uk-UA" smtClean="0">
                <a:solidFill>
                  <a:schemeClr val="bg1"/>
                </a:solidFill>
              </a:rPr>
              <a:t>листки сірувато-зеленого кольору, квітки </a:t>
            </a:r>
            <a:r>
              <a:rPr lang="ru-RU" smtClean="0">
                <a:solidFill>
                  <a:schemeClr val="bg1"/>
                </a:solidFill>
              </a:rPr>
              <a:t>з темно – червонувато - фіолетовим віночком.</a:t>
            </a:r>
          </a:p>
        </p:txBody>
      </p:sp>
      <p:pic>
        <p:nvPicPr>
          <p:cNvPr id="27650" name="Рисунок 3" descr="imagesCASRQUY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997200"/>
            <a:ext cx="3600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68638"/>
            <a:ext cx="33607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Особливості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</a:t>
            </a:r>
            <a:r>
              <a:rPr lang="ru-RU" sz="3200" smtClean="0">
                <a:solidFill>
                  <a:schemeClr val="bg1"/>
                </a:solidFill>
              </a:rPr>
              <a:t>Розмножується насінням, черенками, поділом куща; світлолюбна, соле- та посухостійка швидкоросла, неморозостійка рослина,                            добре витримує                            забруднення  повітря                                   димом   і пилом.                             Невибаглива                                                     до ґрунтів.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8674" name="Рисунок 3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565400"/>
            <a:ext cx="2879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                     </a:t>
            </a:r>
            <a:r>
              <a:rPr lang="en-US" b="1" smtClean="0">
                <a:solidFill>
                  <a:schemeClr val="bg1"/>
                </a:solidFill>
              </a:rPr>
              <a:t>          </a:t>
            </a:r>
            <a:r>
              <a:rPr lang="uk-UA" sz="3200" b="1" smtClean="0">
                <a:solidFill>
                  <a:schemeClr val="bg1"/>
                </a:solidFill>
              </a:rPr>
              <a:t>Поширення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Насіння розноситься вітром; черенки легко вкорінюються.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  Шкідливість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Створюючи велику вегетативну масу, пригнічує ріст і розвиток інших рослин, дуже отруйна.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Методи боротьби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Знищувати рослини,                                      виполювати проростки,                                   висапувати сіянці,                                       викорчовувати кущі.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9698" name="Рисунок 3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221163"/>
            <a:ext cx="40798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                 </a:t>
            </a:r>
            <a:r>
              <a:rPr lang="en-US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chemeClr val="bg1"/>
                </a:solidFill>
              </a:rPr>
              <a:t>Борщівник Мантегація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         </a:t>
            </a:r>
            <a:r>
              <a:rPr lang="en-US" b="1" smtClean="0">
                <a:solidFill>
                  <a:schemeClr val="bg1"/>
                </a:solidFill>
              </a:rPr>
              <a:t>      Heracleum mantegazzianum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0722" name="Рисунок 3" descr="post-12150-11699944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Трав'яна рослина, до 3 м заввишки; стебло прямостояче, борознисте,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листки (до 1 м завдовжки</a:t>
            </a:r>
            <a:r>
              <a:rPr lang="en-US" smtClean="0">
                <a:solidFill>
                  <a:schemeClr val="bg1"/>
                </a:solidFill>
              </a:rPr>
              <a:t>)</a:t>
            </a:r>
            <a:r>
              <a:rPr lang="uk-UA" smtClean="0">
                <a:solidFill>
                  <a:schemeClr val="bg1"/>
                </a:solidFill>
              </a:rPr>
              <a:t>;</a:t>
            </a:r>
            <a:r>
              <a:rPr lang="uk-UA" b="1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суцвіття - зонтик, до 0,5 м у діаметрі, квітки численні, білі.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1746" name="Рисунок 4" descr="imagesCAHQNW6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068638"/>
            <a:ext cx="28082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5" descr="post-12150-11699945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23764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7" descr="post-12150-11699944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068638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 роботи: розглянути адвентивні рослини.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8525"/>
          </a:xfrm>
        </p:spPr>
        <p:txBody>
          <a:bodyPr/>
          <a:lstStyle/>
          <a:p>
            <a:pPr algn="just">
              <a:buNone/>
            </a:pPr>
            <a:r>
              <a:rPr lang="uk-UA" sz="4000" dirty="0" smtClean="0"/>
              <a:t>Схематично зобразити життєві цикли адвентивних рослин.  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Особливості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Рослина дворічна або багаторічна, розмножується насінням. Внаслідок наявності фотосенсібілізуючих сполук                   (фурокумарини) рослина                                            за контакту з нею у                                          сонячну погоду викликає                                   серйозні опіки. Невибаглива                                         до ґрунту.</a:t>
            </a:r>
          </a:p>
          <a:p>
            <a:pPr eaLnBrk="1" hangingPunct="1">
              <a:buFont typeface="Wingdings 2" pitchFamily="18" charset="2"/>
              <a:buNone/>
            </a:pPr>
            <a:endParaRPr lang="uk-UA" b="1" smtClean="0">
              <a:solidFill>
                <a:schemeClr val="bg1"/>
              </a:solidFill>
            </a:endParaRPr>
          </a:p>
        </p:txBody>
      </p:sp>
      <p:pic>
        <p:nvPicPr>
          <p:cNvPr id="32770" name="Рисунок 3" descr="imagesCA3J0QG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5038"/>
            <a:ext cx="28813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  Поширення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Насіння осипається на землю в радіусі до 4 м і розноситься вітром водою, тваринами, людьми; легко дичавіє з місць, де вирощується.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33794" name="Рисунок 3" descr="post-12150-11699944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36838"/>
            <a:ext cx="79914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Шкідливість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     </a:t>
            </a:r>
            <a:r>
              <a:rPr lang="ru-RU" smtClean="0">
                <a:solidFill>
                  <a:schemeClr val="bg1"/>
                </a:solidFill>
              </a:rPr>
              <a:t>Небезпечний для здоров'я людини (спричиняє опіки), пригнічує і знищує види місцевих рослин.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Методи боротьби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       Багаторазово викошувати, перекопувати ґрунт.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4818" name="Рисунок 3" descr="imagesCALXCAL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076700"/>
            <a:ext cx="4248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                  </a:t>
            </a:r>
            <a:r>
              <a:rPr lang="en-US" b="1" smtClean="0">
                <a:solidFill>
                  <a:schemeClr val="bg1"/>
                </a:solidFill>
              </a:rPr>
              <a:t>  </a:t>
            </a:r>
            <a:r>
              <a:rPr lang="ru-RU" sz="3200" b="1" smtClean="0">
                <a:solidFill>
                  <a:schemeClr val="bg1"/>
                </a:solidFill>
              </a:rPr>
              <a:t>Ехіноцистис лопатевий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Echinocystis lobata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5842" name="Рисунок 5" descr="8г8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Трав'яна витка рослина, до 10 м завдовжки; </a:t>
            </a: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ru-RU" smtClean="0">
                <a:solidFill>
                  <a:schemeClr val="bg1"/>
                </a:solidFill>
              </a:rPr>
              <a:t>стебло витке, дуже розгалужене, із 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3-4-ма вусиками, за допомогою яких вони закріплюються на інших рослинах</a:t>
            </a:r>
            <a:r>
              <a:rPr lang="uk-UA" smtClean="0">
                <a:solidFill>
                  <a:schemeClr val="bg1"/>
                </a:solidFill>
              </a:rPr>
              <a:t>; </a:t>
            </a:r>
            <a:r>
              <a:rPr lang="ru-RU" smtClean="0">
                <a:solidFill>
                  <a:schemeClr val="bg1"/>
                </a:solidFill>
              </a:rPr>
              <a:t>квітки однодомні дрібні,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плід - коробочка (здута, густо вкрита шипиками).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6866" name="Рисунок 6" descr="imagesCAO6B82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36718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7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357563"/>
            <a:ext cx="2663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9" descr="imagesCA37ZT3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644900"/>
            <a:ext cx="1727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Особливості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</a:t>
            </a:r>
            <a:r>
              <a:rPr lang="ru-RU" sz="3200" smtClean="0">
                <a:solidFill>
                  <a:schemeClr val="bg1"/>
                </a:solidFill>
              </a:rPr>
              <a:t>Рослина однорічна, однодомна, ліана, розмножується насінням                               </a:t>
            </a:r>
            <a:r>
              <a:rPr lang="ru-RU" sz="3200" smtClean="0"/>
              <a:t> </a:t>
            </a:r>
            <a:r>
              <a:rPr lang="ru-RU" sz="3200" smtClean="0">
                <a:solidFill>
                  <a:schemeClr val="bg1"/>
                </a:solidFill>
              </a:rPr>
              <a:t>(за вегетаційний період                          продукує від 10 до                                              40 плодів, у кожному з                              яких по 4 насінини;                               схожість                                                   насіння -70 %).                                              Невибаглива до ґрунту.</a:t>
            </a:r>
          </a:p>
        </p:txBody>
      </p:sp>
      <p:pic>
        <p:nvPicPr>
          <p:cNvPr id="37890" name="Рисунок 3" descr="imagesCAE32XS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989138"/>
            <a:ext cx="32400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  Поширення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Насіння велике, слизьке, в дощову погоду легко прилипає до взуття людини або ніг тварин, коліс автотранспорту і розноситься навкруги, а також за допомогою води.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/>
          </a:p>
        </p:txBody>
      </p:sp>
      <p:pic>
        <p:nvPicPr>
          <p:cNvPr id="38914" name="Рисунок 5" descr="imagesCA1I8AQ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68638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7" descr="imagesCARJ1TH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81300"/>
            <a:ext cx="24971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Шкідливість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Обплітає кущі, пригнічуючи їх, а також погіршує режим освітлення трав'яного покриву, в якому не можуть нормально розвиватися види, притаманні цим місцезростанням, чим суттєво збіднюється флористичний склад.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Методи боротьби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Механічно видаляти ліани до початку їхнього плодоношення.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9938" name="Рисунок 3" descr="пп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625975"/>
            <a:ext cx="41767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chemeClr val="bg1"/>
                </a:solidFill>
              </a:rPr>
              <a:t>               </a:t>
            </a:r>
            <a:r>
              <a:rPr lang="en-US" sz="3200" b="1" smtClean="0">
                <a:solidFill>
                  <a:schemeClr val="bg1"/>
                </a:solidFill>
              </a:rPr>
              <a:t>    </a:t>
            </a:r>
            <a:r>
              <a:rPr lang="ru-RU" sz="3200" b="1" smtClean="0">
                <a:solidFill>
                  <a:schemeClr val="bg1"/>
                </a:solidFill>
              </a:rPr>
              <a:t>Злинка канадська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Conyza canadensis </a:t>
            </a:r>
            <a:endParaRPr lang="ru-RU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40962" name="Рисунок 3" descr="imagesCAFWHZ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Трав'яна рослина, 10-100 см заввишки; стебло прямостояче, просте або розгалужене переважно у верхній частині</a:t>
            </a:r>
            <a:r>
              <a:rPr lang="uk-UA" smtClean="0">
                <a:solidFill>
                  <a:schemeClr val="bg1"/>
                </a:solidFill>
              </a:rPr>
              <a:t>; </a:t>
            </a:r>
            <a:r>
              <a:rPr lang="ru-RU" smtClean="0">
                <a:solidFill>
                  <a:schemeClr val="bg1"/>
                </a:solidFill>
              </a:rPr>
              <a:t>суцвіття кошики, які складаються із дрібних численних білих квіток, плід - сім'янка.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1986" name="Рисунок 3" descr="imagesCAD3VI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21310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5" descr="imagesCACX89X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57563"/>
            <a:ext cx="2270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idx="1"/>
          </p:nvPr>
        </p:nvSpPr>
        <p:spPr>
          <a:xfrm>
            <a:off x="323850" y="1889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        Адвентивні рослини </a:t>
            </a:r>
            <a:r>
              <a:rPr lang="uk-UA" sz="2400" b="1" dirty="0" smtClean="0">
                <a:solidFill>
                  <a:schemeClr val="bg1"/>
                </a:solidFill>
              </a:rPr>
              <a:t>(</a:t>
            </a:r>
            <a:r>
              <a:rPr lang="uk-UA" sz="2400" dirty="0" smtClean="0">
                <a:solidFill>
                  <a:srgbClr val="241B0C"/>
                </a:solidFill>
                <a:latin typeface="Georgia" pitchFamily="18" charset="0"/>
              </a:rPr>
              <a:t>адвентивний від лат. </a:t>
            </a:r>
            <a:r>
              <a:rPr lang="uk-UA" sz="2400" dirty="0" err="1" smtClean="0">
                <a:solidFill>
                  <a:srgbClr val="241B0C"/>
                </a:solidFill>
                <a:latin typeface="Georgia" pitchFamily="18" charset="0"/>
              </a:rPr>
              <a:t>adventicius</a:t>
            </a:r>
            <a:r>
              <a:rPr lang="uk-UA" sz="2400" dirty="0" smtClean="0">
                <a:solidFill>
                  <a:srgbClr val="241B0C"/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241B0C"/>
                </a:solidFill>
              </a:rPr>
              <a:t>–</a:t>
            </a:r>
            <a:r>
              <a:rPr lang="uk-UA" sz="2400" dirty="0" smtClean="0">
                <a:solidFill>
                  <a:srgbClr val="241B0C"/>
                </a:solidFill>
                <a:latin typeface="Georgia" pitchFamily="18" charset="0"/>
              </a:rPr>
              <a:t> зайшлий,</a:t>
            </a:r>
            <a:r>
              <a:rPr lang="uk-UA" sz="2400" dirty="0" smtClean="0">
                <a:solidFill>
                  <a:srgbClr val="241B0C"/>
                </a:solidFill>
              </a:rPr>
              <a:t> </a:t>
            </a:r>
            <a:r>
              <a:rPr lang="uk-UA" sz="2400" dirty="0" smtClean="0">
                <a:solidFill>
                  <a:srgbClr val="241B0C"/>
                </a:solidFill>
                <a:latin typeface="Georgia" pitchFamily="18" charset="0"/>
              </a:rPr>
              <a:t>чужий, не властивий)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- </a:t>
            </a:r>
            <a:r>
              <a:rPr lang="uk-UA" dirty="0" smtClean="0">
                <a:solidFill>
                  <a:schemeClr val="bg1"/>
                </a:solidFill>
              </a:rPr>
              <a:t>це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занесені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чинниками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одних </a:t>
            </a:r>
            <a:r>
              <a:rPr lang="ru-RU" dirty="0" err="1" smtClean="0">
                <a:solidFill>
                  <a:schemeClr val="bg1"/>
                </a:solidFill>
              </a:rPr>
              <a:t>географічних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районів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областей в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, де вони </a:t>
            </a:r>
            <a:r>
              <a:rPr lang="ru-RU" dirty="0" err="1" smtClean="0">
                <a:solidFill>
                  <a:schemeClr val="bg1"/>
                </a:solidFill>
              </a:rPr>
              <a:t>акліматизувалися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5362" name="Рисунок 4" descr="imagesCAO8VZ8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57563"/>
            <a:ext cx="38877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 descr="imagesCAWIILQ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141663"/>
            <a:ext cx="32400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Особливості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Рослина однорічна або озимий дворічник, розмножується насінням(на кожній рослині може розвиватися                                                 50-300 кошиків, у                                                 кожному з яких до                                                  40 сім'янок). Добре                                     переносить засуху.                                                Віддає перевагу                                                              піщаним, кам'янистим,                                           суглинистим ґрунтам. </a:t>
            </a:r>
          </a:p>
        </p:txBody>
      </p:sp>
      <p:pic>
        <p:nvPicPr>
          <p:cNvPr id="43010" name="Рисунок 3" descr="imagesCAPAGI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89138"/>
            <a:ext cx="42497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381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  Поширення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Насіння розповсюджується вітром, інколи - водою.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  Шкідливість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Один із найпоширеніших бур'янів, який засмічує усі сільськогосподарські угіддя та пасовища.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Методи боротьби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Багаторазово викошувати до початку плодоношення рослин.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chemeClr val="bg1"/>
                </a:solidFill>
              </a:rPr>
              <a:t>           </a:t>
            </a:r>
            <a:r>
              <a:rPr lang="en-US" sz="3200" b="1" smtClean="0">
                <a:solidFill>
                  <a:schemeClr val="bg1"/>
                </a:solidFill>
              </a:rPr>
              <a:t>     </a:t>
            </a:r>
            <a:r>
              <a:rPr lang="ru-RU" sz="3200" b="1" smtClean="0">
                <a:solidFill>
                  <a:schemeClr val="bg1"/>
                </a:solidFill>
              </a:rPr>
              <a:t>Золотушник канадський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Solidago  canadensis L.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200" smtClean="0"/>
          </a:p>
        </p:txBody>
      </p:sp>
      <p:pic>
        <p:nvPicPr>
          <p:cNvPr id="45058" name="Рисунок 10" descr="post-12150-11939497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Трав'яна рослина, 70-200 см заввишки; стебло прямостояче, звичайно просте,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листки вузьколанцетні, квітки жовті, зібрані в численні дрібні кошики, плід - сім'янка.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6082" name="Рисунок 3" descr="1301583359_zolotaya-rozg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997200"/>
            <a:ext cx="215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4" descr="imagesCAF951L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23050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6" descr="imagesCA823HN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997200"/>
            <a:ext cx="19923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Особливості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Рослина багаторічна, розмножується насінням(на одному пагоні </a:t>
            </a:r>
            <a:r>
              <a:rPr lang="en-US" smtClean="0">
                <a:solidFill>
                  <a:schemeClr val="bg1"/>
                </a:solidFill>
              </a:rPr>
              <a:t>                             </a:t>
            </a:r>
            <a:r>
              <a:rPr lang="ru-RU" smtClean="0">
                <a:solidFill>
                  <a:schemeClr val="bg1"/>
                </a:solidFill>
              </a:rPr>
              <a:t>утворюється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до 10000 насінин)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і кореневими паростками.</a:t>
            </a:r>
            <a:r>
              <a:rPr lang="en-US" smtClean="0">
                <a:solidFill>
                  <a:schemeClr val="bg1"/>
                </a:solidFill>
              </a:rPr>
              <a:t>                            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Віддає перевагу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поживним вологим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 ґрунтам, але росте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 на різних ґрунтах.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7106" name="Рисунок 3" descr="imagesCALMOPZ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6287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Поширення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Насінням і фрагментами кореневища; насіння розноситься вітром на відстань від ЗО см до 2,5 м, фрагменти кореневища - водою, а також при перевезенні ґрунту під час будівництва автошляхів і залізничних колій.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8130" name="Рисунок 3" descr="imagesCAB9I3U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00438"/>
            <a:ext cx="2952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6" descr="imagesCA4IA8Y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7" descr="imagesCAPI00C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500438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Шкідливість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Створює масові зарості, швидко починає домінувати в місцевих порушених рослинних угрупованнях, пригнічуючи місцеві види рослин і перешкоджаючи їхньому розвитку; пилок і насіння викликає алергію у людей</a:t>
            </a:r>
            <a:r>
              <a:rPr lang="uk-UA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               Методи боротьби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Викошувати рослини двічі                                        за сезон (навесні та наприкінці                              літа),виполювати.</a:t>
            </a:r>
          </a:p>
        </p:txBody>
      </p:sp>
      <p:pic>
        <p:nvPicPr>
          <p:cNvPr id="49154" name="Рисунок 3" descr="imagesCAJ09T5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500438"/>
            <a:ext cx="20685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chemeClr val="bg1"/>
                </a:solidFill>
              </a:rPr>
              <a:t>                  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r>
              <a:rPr lang="ru-RU" sz="3200" b="1" smtClean="0">
                <a:solidFill>
                  <a:schemeClr val="bg1"/>
                </a:solidFill>
              </a:rPr>
              <a:t>Клен ясенолистий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Acer negundo L.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0178" name="Рисунок 11" descr="Acernegu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 </a:t>
            </a:r>
            <a:r>
              <a:rPr lang="ru-RU" smtClean="0">
                <a:solidFill>
                  <a:schemeClr val="bg1"/>
                </a:solidFill>
              </a:rPr>
              <a:t>Дерево, 20-25 м заввишки; стовбур прямостоячий розгалужений; листки непарно-перисті,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оцвітина проста, чашечкоподібна, </a:t>
            </a:r>
            <a:r>
              <a:rPr lang="en-US" smtClean="0">
                <a:solidFill>
                  <a:schemeClr val="bg1"/>
                </a:solidFill>
              </a:rPr>
              <a:t>    </a:t>
            </a:r>
            <a:r>
              <a:rPr lang="ru-RU" smtClean="0">
                <a:solidFill>
                  <a:schemeClr val="bg1"/>
                </a:solidFill>
              </a:rPr>
              <a:t>плід - крилатка.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1202" name="Рисунок 3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08275"/>
            <a:ext cx="2878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4" descr="imagesCA2D0O3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997200"/>
            <a:ext cx="2881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Особливості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       </a:t>
            </a:r>
            <a:r>
              <a:rPr lang="ru-RU" sz="3000" smtClean="0">
                <a:solidFill>
                  <a:schemeClr val="bg1"/>
                </a:solidFill>
              </a:rPr>
              <a:t>Рослина дводомна, розмножується насінням; розселяється досить швидко, оскільки у стадію плодоношення вступає у віці 6—7 років; недовговічна (80—100 років)</a:t>
            </a:r>
            <a:r>
              <a:rPr lang="en-US" sz="3000" smtClean="0">
                <a:solidFill>
                  <a:schemeClr val="bg1"/>
                </a:solidFill>
              </a:rPr>
              <a:t>.</a:t>
            </a:r>
            <a:r>
              <a:rPr lang="ru-RU" sz="3000" smtClean="0">
                <a:solidFill>
                  <a:schemeClr val="bg1"/>
                </a:solidFill>
              </a:rPr>
              <a:t> Росте на різ­них типах ґрунтів і з різним ступенем зволоженості; морозостійкий, посухостійкий, світлолюбний, хоча віддає перевагу вологим місцезростанням;</a:t>
            </a:r>
            <a:r>
              <a:rPr lang="ru-RU" sz="3200" smtClean="0"/>
              <a:t> </a:t>
            </a:r>
            <a:r>
              <a:rPr lang="ru-RU" smtClean="0">
                <a:solidFill>
                  <a:schemeClr val="bg1"/>
                </a:solidFill>
              </a:rPr>
              <a:t>характеризується швидким приростом вегетативної маси, </a:t>
            </a:r>
            <a:r>
              <a:rPr lang="ru-RU" sz="3000" smtClean="0">
                <a:solidFill>
                  <a:schemeClr val="bg1"/>
                </a:solidFill>
              </a:rPr>
              <a:t>стійкий до забруднення повітря, добре переносить засоленість ґрунту</a:t>
            </a:r>
            <a:r>
              <a:rPr lang="en-US" sz="30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sz="3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3168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       Інвазивні рослини </a:t>
            </a:r>
            <a:r>
              <a:rPr lang="uk-UA" sz="2400" smtClean="0">
                <a:solidFill>
                  <a:schemeClr val="bg1"/>
                </a:solidFill>
              </a:rPr>
              <a:t>(від лат. invasio напад, вторгнення)</a:t>
            </a:r>
            <a:r>
              <a:rPr lang="uk-UA" smtClean="0"/>
              <a:t> </a:t>
            </a:r>
            <a:r>
              <a:rPr lang="ru-RU" b="1" smtClean="0">
                <a:solidFill>
                  <a:schemeClr val="bg1"/>
                </a:solidFill>
              </a:rPr>
              <a:t> – </a:t>
            </a:r>
            <a:r>
              <a:rPr lang="ru-RU" smtClean="0">
                <a:solidFill>
                  <a:schemeClr val="bg1"/>
                </a:solidFill>
              </a:rPr>
              <a:t>це рослини, що випадково занесених людиною в нові для них регіони, де вони успішно захоплюють нові території. Інвазивні («агресивні») види негативно впливають на місцеву флору і фауну, від чого стають шкідниками і карантинними об'єктами. </a:t>
            </a:r>
          </a:p>
        </p:txBody>
      </p:sp>
      <p:pic>
        <p:nvPicPr>
          <p:cNvPr id="16386" name="Рисунок 3" descr="imagesCAFN7ZB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73463"/>
            <a:ext cx="33829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imagesCAQVP0K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573463"/>
            <a:ext cx="2428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933825"/>
            <a:ext cx="19446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Поширення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Насіння розноситься вітром, птахами, деякими ссавцями (білками) на відстань до 50 м.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3250" name="Рисунок 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989138"/>
            <a:ext cx="227488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4" descr="imagesCA1VO93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205038"/>
            <a:ext cx="23526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6" descr="imagesCAA2ZM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276475"/>
            <a:ext cx="21605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3960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</a:t>
            </a:r>
            <a:r>
              <a:rPr lang="uk-UA" sz="3200" b="1" smtClean="0">
                <a:solidFill>
                  <a:schemeClr val="bg1"/>
                </a:solidFill>
              </a:rPr>
              <a:t>Шкідливість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Створюючи велику вегетативну масу, пригнічує ріст і розвиток як деревних, так і трав'яних рослин; пилок викликає алергію.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</a:t>
            </a:r>
            <a:r>
              <a:rPr lang="uk-UA" sz="3200" b="1" smtClean="0">
                <a:solidFill>
                  <a:schemeClr val="bg1"/>
                </a:solidFill>
              </a:rPr>
              <a:t>Методи боротьби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</a:t>
            </a:r>
            <a:r>
              <a:rPr lang="ru-RU" smtClean="0">
                <a:solidFill>
                  <a:schemeClr val="bg1"/>
                </a:solidFill>
              </a:rPr>
              <a:t>Збирати та знищувати насіння, виполювати паростки, висапувати сіянці, викорчовувати кущі з ґрунту.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4274" name="Рисунок 4" descr="ц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338638"/>
            <a:ext cx="50403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</a:t>
            </a:r>
            <a:r>
              <a:rPr lang="ru-RU" sz="3200" b="1" smtClean="0">
                <a:solidFill>
                  <a:schemeClr val="bg1"/>
                </a:solidFill>
              </a:rPr>
              <a:t>Незбутниця дрібноквіткова</a:t>
            </a:r>
            <a:r>
              <a:rPr lang="en-US" sz="3200" b="1" smtClean="0">
                <a:solidFill>
                  <a:schemeClr val="bg1"/>
                </a:solidFill>
              </a:rPr>
              <a:t>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Galinsoga parviflora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5298" name="Рисунок 4" descr="imagesCAXRWH0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</a:t>
            </a:r>
            <a:r>
              <a:rPr lang="uk-UA" sz="3200" b="1" smtClean="0">
                <a:solidFill>
                  <a:schemeClr val="bg1"/>
                </a:solidFill>
              </a:rPr>
              <a:t>Зовнішній вигляд 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Трав'яна рослина, 10-70 см заввишки; стебло прямостояче, дуже розгалужене,</a:t>
            </a:r>
            <a:r>
              <a:rPr lang="en-US" smtClean="0"/>
              <a:t> </a:t>
            </a:r>
            <a:r>
              <a:rPr lang="ru-RU" smtClean="0">
                <a:solidFill>
                  <a:schemeClr val="bg1"/>
                </a:solidFill>
              </a:rPr>
              <a:t>суцвіття - кошики, які складаються із 4-5-ти білих крайових квіток і численних жовтих трубчастих, плід - сім'янка.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56322" name="Рисунок 3" descr="imagesCA4FEDI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84538"/>
            <a:ext cx="29527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5" descr="imagesCAUXM5F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2736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6" descr="щ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284538"/>
            <a:ext cx="2682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Особливості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</a:t>
            </a:r>
            <a:r>
              <a:rPr lang="ru-RU" smtClean="0">
                <a:solidFill>
                  <a:schemeClr val="bg1"/>
                </a:solidFill>
              </a:rPr>
              <a:t>Рослина однорічна, розмножується насінням і вегетативно. Вирвані та зрізані рослини і навіть шматочки стебла надзвичайно </a:t>
            </a:r>
            <a:r>
              <a:rPr lang="en-US" smtClean="0">
                <a:solidFill>
                  <a:schemeClr val="bg1"/>
                </a:solidFill>
              </a:rPr>
              <a:t>                                 </a:t>
            </a:r>
            <a:r>
              <a:rPr lang="ru-RU" smtClean="0">
                <a:solidFill>
                  <a:schemeClr val="bg1"/>
                </a:solidFill>
              </a:rPr>
              <a:t>швидко утворюють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 додаткове</a:t>
            </a: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ru-RU" smtClean="0">
                <a:solidFill>
                  <a:schemeClr val="bg1"/>
                </a:solidFill>
              </a:rPr>
              <a:t>коріння, </a:t>
            </a:r>
            <a:r>
              <a:rPr lang="en-US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mtClean="0">
                <a:solidFill>
                  <a:schemeClr val="bg1"/>
                </a:solidFill>
              </a:rPr>
              <a:t>вкорінюються та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продовжують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нормально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розвиватися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 Невибаглива </a:t>
            </a:r>
            <a:r>
              <a:rPr lang="en-US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ru-RU" smtClean="0">
                <a:solidFill>
                  <a:schemeClr val="bg1"/>
                </a:solidFill>
              </a:rPr>
              <a:t>до ґрунту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57346" name="Рисунок 3" descr="imagesCAFYRM6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133600"/>
            <a:ext cx="28797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Рисунок 4" descr="imagesCAGF3XL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573463"/>
            <a:ext cx="2101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Поширення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Насіння розповсюджується вітром і водою.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    </a:t>
            </a:r>
            <a:r>
              <a:rPr lang="uk-UA" sz="3200" b="1" smtClean="0">
                <a:solidFill>
                  <a:schemeClr val="bg1"/>
                </a:solidFill>
              </a:rPr>
              <a:t>Шкідливість</a:t>
            </a: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</a:rPr>
              <a:t>Швидко створює великі щільні зарості, а також у порушених рослинних угрупованнях стає домінантом і пригнічує місцеві види рослин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chemeClr val="bg1"/>
                </a:solidFill>
              </a:rPr>
              <a:t>                      </a:t>
            </a:r>
            <a:r>
              <a:rPr lang="uk-UA" sz="3200" b="1" smtClean="0">
                <a:solidFill>
                  <a:schemeClr val="bg1"/>
                </a:solidFill>
              </a:rPr>
              <a:t>Методи боротьби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</a:rPr>
              <a:t>Викошувати, висапувати сходи, як тільки вони з'являються, вирвані рослини знищувати, оскільки вони можуть укорінюватися, а насіння дозріти навіть на виполотих рослинах.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chemeClr val="bg1"/>
                </a:solidFill>
              </a:rPr>
              <a:t>     </a:t>
            </a:r>
            <a:r>
              <a:rPr lang="uk-UA" sz="3600" b="1" smtClean="0">
                <a:solidFill>
                  <a:schemeClr val="bg1"/>
                </a:solidFill>
              </a:rPr>
              <a:t>Вплив видів адвентивних рослин на флору – глобальна проблема довкілля.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pic>
        <p:nvPicPr>
          <p:cNvPr id="17410" name="Рисунок 3" descr="imagesCA6ES5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38163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imagesCAB5YI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424863" cy="6119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b="1" smtClean="0">
                <a:solidFill>
                  <a:schemeClr val="bg1"/>
                </a:solidFill>
              </a:rPr>
              <a:t>        </a:t>
            </a:r>
            <a:r>
              <a:rPr lang="uk-UA" sz="3600" b="1" smtClean="0">
                <a:solidFill>
                  <a:schemeClr val="bg1"/>
                </a:solidFill>
              </a:rPr>
              <a:t>Переваги адвентивних рослин: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  -</a:t>
            </a:r>
            <a:r>
              <a:rPr lang="uk-UA" sz="3600" smtClean="0">
                <a:solidFill>
                  <a:schemeClr val="bg1"/>
                </a:solidFill>
              </a:rPr>
              <a:t> витривалість, невимогливість до умов    існування;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chemeClr val="bg1"/>
                </a:solidFill>
              </a:rPr>
              <a:t>  - толерантність до антропогенного впливу;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chemeClr val="bg1"/>
                </a:solidFill>
              </a:rPr>
              <a:t>  - велика продуктивність насіння;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chemeClr val="bg1"/>
                </a:solidFill>
              </a:rPr>
              <a:t>  - отруйність для тварин;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smtClean="0">
                <a:solidFill>
                  <a:schemeClr val="bg1"/>
                </a:solidFill>
              </a:rPr>
              <a:t>  - пристосованість до умов існування.</a:t>
            </a:r>
          </a:p>
          <a:p>
            <a:pPr eaLnBrk="1" hangingPunct="1">
              <a:buFontTx/>
              <a:buChar char="-"/>
            </a:pPr>
            <a:endParaRPr lang="uk-UA" sz="32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uk-UA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32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chemeClr val="bg1"/>
                </a:solidFill>
              </a:rPr>
              <a:t>       Люди несвідомо допомагають прибульцям у боротьбі з місцевою флорою, масово збираючи декоративні, лікарські та інші корисні рослини й тим самим зменшуючи їх насіннєву продуктивність, від якої залежить поновлення цих видів.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9458" name="Рисунок 8" descr="imagesCA9SFPJ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284538"/>
            <a:ext cx="1368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9" descr="аааа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25193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 descr="imagesCA60N0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429000"/>
            <a:ext cx="2305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 descr="битп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284538"/>
            <a:ext cx="14398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2" descr="ввв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797425"/>
            <a:ext cx="2519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Найнебезпечніші види адвентивних,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інвазійних рослин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      Наприклад</a:t>
            </a:r>
            <a:r>
              <a:rPr lang="uk-UA" sz="3200" smtClean="0">
                <a:solidFill>
                  <a:schemeClr val="bg1"/>
                </a:solidFill>
              </a:rPr>
              <a:t>, тільки у </a:t>
            </a:r>
            <a:r>
              <a:rPr lang="uk-UA" sz="3200" dirty="0" smtClean="0">
                <a:solidFill>
                  <a:schemeClr val="bg1"/>
                </a:solidFill>
              </a:rPr>
              <a:t>флорі Києва виявлено понад 350 видів адвентивних рослин. Більшість з них поширюються головним чином на околицях міста, створюючи досить великі колонії. У центральних районах міста трапляються невеликими групами. Але є ймовірність, що в найближчому майбутньому і центр міста заполонять  небезпечні рослини.</a:t>
            </a:r>
          </a:p>
          <a:p>
            <a:pPr algn="just" eaLnBrk="1" hangingPunct="1">
              <a:buFont typeface="Wingdings 2" pitchFamily="18" charset="2"/>
              <a:buNone/>
            </a:pPr>
            <a:endParaRPr lang="uk-UA" sz="3200" dirty="0" smtClean="0">
              <a:solidFill>
                <a:schemeClr val="bg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6076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     </a:t>
            </a:r>
            <a:r>
              <a:rPr lang="ru-RU" sz="4000" b="1" smtClean="0">
                <a:solidFill>
                  <a:schemeClr val="bg1"/>
                </a:solidFill>
              </a:rPr>
              <a:t>Амбро</a:t>
            </a:r>
            <a:r>
              <a:rPr lang="uk-UA" sz="4000" b="1" smtClean="0">
                <a:solidFill>
                  <a:schemeClr val="bg1"/>
                </a:solidFill>
              </a:rPr>
              <a:t>зія полинолиста –</a:t>
            </a:r>
            <a:endParaRPr lang="en-US" sz="40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chemeClr val="bg1"/>
                </a:solidFill>
              </a:rPr>
              <a:t>        Ambrosia artemisifolia L.</a:t>
            </a:r>
            <a:endParaRPr lang="uk-UA" sz="4000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4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4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4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40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21506" name="Рисунок 3" descr="1-www_ambrosiainfo_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ysClr val="windowText" lastClr="000000"/>
      </a:dk1>
      <a:lt1>
        <a:sysClr val="window" lastClr="FFFFFF"/>
      </a:lt1>
      <a:dk2>
        <a:srgbClr val="4EC848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1125</TotalTime>
  <Words>1421</Words>
  <Application>Microsoft Office PowerPoint</Application>
  <PresentationFormat>Экран (4:3)</PresentationFormat>
  <Paragraphs>124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Мета роботи: розглянути адвентивні рослини.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Радмила</dc:creator>
  <cp:lastModifiedBy>Руслан Аминов</cp:lastModifiedBy>
  <cp:revision>119</cp:revision>
  <dcterms:created xsi:type="dcterms:W3CDTF">2012-02-03T18:38:31Z</dcterms:created>
  <dcterms:modified xsi:type="dcterms:W3CDTF">2024-10-18T07:51:42Z</dcterms:modified>
</cp:coreProperties>
</file>