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49"/>
  </p:notesMasterIdLst>
  <p:sldIdLst>
    <p:sldId id="256" r:id="rId2"/>
    <p:sldId id="257" r:id="rId3"/>
    <p:sldId id="482" r:id="rId4"/>
    <p:sldId id="486" r:id="rId5"/>
    <p:sldId id="487" r:id="rId6"/>
    <p:sldId id="470" r:id="rId7"/>
    <p:sldId id="471" r:id="rId8"/>
    <p:sldId id="472" r:id="rId9"/>
    <p:sldId id="473" r:id="rId10"/>
    <p:sldId id="474" r:id="rId11"/>
    <p:sldId id="475" r:id="rId12"/>
    <p:sldId id="476" r:id="rId13"/>
    <p:sldId id="488" r:id="rId14"/>
    <p:sldId id="477" r:id="rId15"/>
    <p:sldId id="479" r:id="rId16"/>
    <p:sldId id="480" r:id="rId17"/>
    <p:sldId id="481" r:id="rId18"/>
    <p:sldId id="484" r:id="rId19"/>
    <p:sldId id="485" r:id="rId20"/>
    <p:sldId id="515" r:id="rId21"/>
    <p:sldId id="489" r:id="rId22"/>
    <p:sldId id="490" r:id="rId23"/>
    <p:sldId id="491" r:id="rId24"/>
    <p:sldId id="492" r:id="rId25"/>
    <p:sldId id="493" r:id="rId26"/>
    <p:sldId id="494" r:id="rId27"/>
    <p:sldId id="495" r:id="rId28"/>
    <p:sldId id="496" r:id="rId29"/>
    <p:sldId id="497" r:id="rId30"/>
    <p:sldId id="498" r:id="rId31"/>
    <p:sldId id="499" r:id="rId32"/>
    <p:sldId id="500" r:id="rId33"/>
    <p:sldId id="501" r:id="rId34"/>
    <p:sldId id="502" r:id="rId35"/>
    <p:sldId id="503" r:id="rId36"/>
    <p:sldId id="504" r:id="rId37"/>
    <p:sldId id="505" r:id="rId38"/>
    <p:sldId id="506" r:id="rId39"/>
    <p:sldId id="507" r:id="rId40"/>
    <p:sldId id="508" r:id="rId41"/>
    <p:sldId id="509" r:id="rId42"/>
    <p:sldId id="510" r:id="rId43"/>
    <p:sldId id="511" r:id="rId44"/>
    <p:sldId id="512" r:id="rId45"/>
    <p:sldId id="513" r:id="rId46"/>
    <p:sldId id="514" r:id="rId47"/>
    <p:sldId id="461" r:id="rId4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A62A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7" autoAdjust="0"/>
    <p:restoredTop sz="94618" autoAdjust="0"/>
  </p:normalViewPr>
  <p:slideViewPr>
    <p:cSldViewPr>
      <p:cViewPr varScale="1">
        <p:scale>
          <a:sx n="78" d="100"/>
          <a:sy n="78" d="100"/>
        </p:scale>
        <p:origin x="1428" y="51"/>
      </p:cViewPr>
      <p:guideLst>
        <p:guide orient="horz" pos="2160"/>
        <p:guide pos="2880"/>
      </p:guideLst>
    </p:cSldViewPr>
  </p:slideViewPr>
  <p:outlineViewPr>
    <p:cViewPr>
      <p:scale>
        <a:sx n="33" d="100"/>
        <a:sy n="33" d="100"/>
      </p:scale>
      <p:origin x="0" y="-9084"/>
    </p:cViewPr>
  </p:outlineViewPr>
  <p:notesTextViewPr>
    <p:cViewPr>
      <p:scale>
        <a:sx n="100" d="100"/>
        <a:sy n="100" d="100"/>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60980B-DA08-4BC9-B8E3-44D1FB46BD44}" type="datetimeFigureOut">
              <a:rPr lang="uk-UA" smtClean="0"/>
              <a:t>08.11.2023</a:t>
            </a:fld>
            <a:endParaRPr lang="uk-UA"/>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F5F5F-A5A1-4ACF-B4E1-06AD9C508342}" type="slidenum">
              <a:rPr lang="uk-UA" smtClean="0"/>
              <a:t>‹№›</a:t>
            </a:fld>
            <a:endParaRPr lang="uk-UA"/>
          </a:p>
        </p:txBody>
      </p:sp>
    </p:spTree>
    <p:extLst>
      <p:ext uri="{BB962C8B-B14F-4D97-AF65-F5344CB8AC3E}">
        <p14:creationId xmlns:p14="http://schemas.microsoft.com/office/powerpoint/2010/main" val="841075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6E6F5F5F-A5A1-4ACF-B4E1-06AD9C508342}" type="slidenum">
              <a:rPr lang="uk-UA" smtClean="0"/>
              <a:t>2</a:t>
            </a:fld>
            <a:endParaRPr lang="uk-UA"/>
          </a:p>
        </p:txBody>
      </p:sp>
    </p:spTree>
    <p:extLst>
      <p:ext uri="{BB962C8B-B14F-4D97-AF65-F5344CB8AC3E}">
        <p14:creationId xmlns:p14="http://schemas.microsoft.com/office/powerpoint/2010/main" val="631933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6E6F5F5F-A5A1-4ACF-B4E1-06AD9C508342}" type="slidenum">
              <a:rPr lang="uk-UA" smtClean="0"/>
              <a:t>25</a:t>
            </a:fld>
            <a:endParaRPr lang="uk-UA"/>
          </a:p>
        </p:txBody>
      </p:sp>
    </p:spTree>
    <p:extLst>
      <p:ext uri="{BB962C8B-B14F-4D97-AF65-F5344CB8AC3E}">
        <p14:creationId xmlns:p14="http://schemas.microsoft.com/office/powerpoint/2010/main" val="405231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959B4813-6711-4F94-95F0-AB243AC0CD53}" type="datetime1">
              <a:rPr lang="ru-RU" smtClean="0"/>
              <a:t>08.11.2023</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8E0657B8-5127-48C1-AF3B-7A2A7DBDFE72}" type="datetime1">
              <a:rPr lang="ru-RU" smtClean="0"/>
              <a:t>08.11.2023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p>
            <a:fld id="{3DF5C2DD-E6F2-4C42-98E4-FDC2F2ED261A}" type="datetime1">
              <a:rPr lang="ru-RU" smtClean="0"/>
              <a:t>08.11.2023</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51ED3B9-6B2E-4E4E-AE1D-9D57C0079E9F}" type="datetime1">
              <a:rPr lang="ru-RU" smtClean="0"/>
              <a:t>08.11.2023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D692AD18-B931-4C97-8A46-050BEDB216C6}" type="datetime1">
              <a:rPr lang="ru-RU" smtClean="0"/>
              <a:t>08.11.2023</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8F4ED4DE-4C57-473F-AB81-953AF29C6FE1}" type="datetime1">
              <a:rPr lang="ru-RU" smtClean="0"/>
              <a:t>08.11.2023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5F3E91FB-368A-4B6A-8543-859FE62BB43A}" type="datetime1">
              <a:rPr lang="ru-RU" smtClean="0"/>
              <a:t>08.11.2023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206BAF95-9DDD-4310-B8C2-7396DAEDCC45}" type="datetime1">
              <a:rPr lang="ru-RU" smtClean="0"/>
              <a:t>08.11.2023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7A0645ED-AFB5-4FED-A2DC-E5F6FB414580}" type="datetime1">
              <a:rPr lang="ru-RU" smtClean="0"/>
              <a:t>08.11.2023</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F2ECE0A6-909A-4D4E-8933-3C702584EEBB}" type="datetime1">
              <a:rPr lang="ru-RU" smtClean="0"/>
              <a:t>08.11.2023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a:t>Образец текста</a:t>
            </a:r>
          </a:p>
        </p:txBody>
      </p:sp>
      <p:sp>
        <p:nvSpPr>
          <p:cNvPr id="5" name="Дата 4"/>
          <p:cNvSpPr>
            <a:spLocks noGrp="1"/>
          </p:cNvSpPr>
          <p:nvPr>
            <p:ph type="dt" sz="half" idx="10"/>
          </p:nvPr>
        </p:nvSpPr>
        <p:spPr/>
        <p:txBody>
          <a:bodyPr/>
          <a:lstStyle/>
          <a:p>
            <a:fld id="{347B19B9-D585-4413-AF6A-67F934BCFBD3}" type="datetime1">
              <a:rPr lang="ru-RU" smtClean="0"/>
              <a:t>08.11.2023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ru-RU"/>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C160FC47-88D9-480B-9A1F-D0D514B8BFDF}" type="datetime1">
              <a:rPr lang="ru-RU" smtClean="0"/>
              <a:t>08.11.2023</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zakon.rada.gov.ua/laws/show/2745-19#n1450"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zakon.rada.gov.ua/laws/show/259-19#n15" TargetMode="External"/><Relationship Id="rId2" Type="http://schemas.openxmlformats.org/officeDocument/2006/relationships/hyperlink" Target="https://zakon.rada.gov.ua/laws/show/263/95-%D0%B2%D1%80" TargetMode="External"/><Relationship Id="rId1" Type="http://schemas.openxmlformats.org/officeDocument/2006/relationships/slideLayout" Target="../slideLayouts/slideLayout7.xml"/><Relationship Id="rId4" Type="http://schemas.openxmlformats.org/officeDocument/2006/relationships/hyperlink" Target="https://zakon.rada.gov.ua/laws/show/1357-20#n1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zakon.rada.gov.ua/laws/show/1396-2019-%D1%80#Text"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2915816" y="2701244"/>
            <a:ext cx="6040760" cy="1303820"/>
          </a:xfrm>
          <a:prstGeom prst="rect">
            <a:avLst/>
          </a:prstGeom>
        </p:spPr>
        <p:txBody>
          <a:bodyPr vert="horz" lIns="45720" tIns="0" rIns="45720" bIns="0" anchor="b" anchorCtr="0">
            <a:normAutofit fontScale="75000" lnSpcReduction="20000"/>
          </a:bodyPr>
          <a:lstStyle/>
          <a:p>
            <a:pPr lvl="0" algn="ctr">
              <a:spcBef>
                <a:spcPct val="0"/>
              </a:spcBef>
              <a:defRPr/>
            </a:pPr>
            <a:r>
              <a:rPr kumimoji="0" lang="uk-UA" sz="3600" b="1" i="0" u="none" strike="noStrike" kern="1200" cap="all" spc="0" normalizeH="0" baseline="0" noProof="0" dirty="0">
                <a:ln w="500">
                  <a:solidFill>
                    <a:schemeClr val="tx2">
                      <a:shade val="20000"/>
                      <a:satMod val="120000"/>
                    </a:schemeClr>
                  </a:solidFill>
                </a:ln>
                <a:solidFill>
                  <a:srgbClr val="0070C0"/>
                </a:solidFill>
                <a:effectLst>
                  <a:outerShdw blurRad="38100" dist="38100" dir="2700000" algn="tl">
                    <a:srgbClr val="000000">
                      <a:alpha val="43137"/>
                    </a:srgbClr>
                  </a:outerShdw>
                </a:effectLst>
                <a:uLnTx/>
                <a:uFillTx/>
                <a:latin typeface="+mj-lt"/>
                <a:ea typeface="+mj-ea"/>
                <a:cs typeface="+mj-cs"/>
              </a:rPr>
              <a:t>Лекція №</a:t>
            </a:r>
            <a:r>
              <a:rPr lang="uk-UA" sz="3600" b="1" cap="all" dirty="0">
                <a:ln w="500">
                  <a:solidFill>
                    <a:schemeClr val="tx2">
                      <a:shade val="20000"/>
                      <a:satMod val="120000"/>
                    </a:schemeClr>
                  </a:solidFill>
                </a:ln>
                <a:solidFill>
                  <a:srgbClr val="0070C0"/>
                </a:solidFill>
                <a:effectLst>
                  <a:outerShdw blurRad="38100" dist="38100" dir="2700000" algn="tl">
                    <a:srgbClr val="000000">
                      <a:alpha val="43137"/>
                    </a:srgbClr>
                  </a:outerShdw>
                </a:effectLst>
                <a:latin typeface="+mj-lt"/>
                <a:ea typeface="+mj-ea"/>
                <a:cs typeface="+mj-cs"/>
              </a:rPr>
              <a:t>6.</a:t>
            </a:r>
            <a:r>
              <a:rPr lang="uk-UA" sz="3600" b="1" cap="all" dirty="0">
                <a:ln w="500">
                  <a:solidFill>
                    <a:schemeClr val="tx2">
                      <a:shade val="20000"/>
                      <a:satMod val="120000"/>
                    </a:schemeClr>
                  </a:solidFill>
                </a:ln>
                <a:solidFill>
                  <a:schemeClr val="accent4"/>
                </a:solidFill>
                <a:latin typeface="+mj-lt"/>
                <a:ea typeface="+mj-ea"/>
                <a:cs typeface="+mj-cs"/>
              </a:rPr>
              <a:t> ПРАВОВІ ПИТАННЯ ОРГАНІЗАЦІЇ ПРАЦЕВЛАШТУВАННЯ, в тому числі випускників ВНЗ</a:t>
            </a:r>
            <a:r>
              <a:rPr lang="uk-UA" sz="36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 </a:t>
            </a:r>
          </a:p>
        </p:txBody>
      </p:sp>
      <p:sp>
        <p:nvSpPr>
          <p:cNvPr id="7" name="Подзаголовок 2"/>
          <p:cNvSpPr txBox="1">
            <a:spLocks/>
          </p:cNvSpPr>
          <p:nvPr/>
        </p:nvSpPr>
        <p:spPr>
          <a:xfrm>
            <a:off x="2555776" y="5517232"/>
            <a:ext cx="6400800" cy="1057672"/>
          </a:xfrm>
          <a:prstGeom prst="rect">
            <a:avLst/>
          </a:prstGeom>
        </p:spPr>
        <p:txBody>
          <a:bodyPr vert="horz" lIns="45720" tIns="0" rIns="45720" bIns="0">
            <a:normAutofit/>
          </a:bodyPr>
          <a:lstStyle/>
          <a:p>
            <a:pPr marL="0" marR="0" lvl="0" indent="0" algn="r" defTabSz="914400" rtl="0" eaLnBrk="1" fontAlgn="auto" latinLnBrk="0" hangingPunct="1">
              <a:lnSpc>
                <a:spcPct val="100000"/>
              </a:lnSpc>
              <a:spcBef>
                <a:spcPts val="600"/>
              </a:spcBef>
              <a:spcAft>
                <a:spcPts val="0"/>
              </a:spcAft>
              <a:buClr>
                <a:schemeClr val="tx2"/>
              </a:buClr>
              <a:buSzPct val="73000"/>
              <a:buFont typeface="Wingdings 2"/>
              <a:buNone/>
              <a:tabLst/>
              <a:defRPr/>
            </a:pPr>
            <a:r>
              <a:rPr kumimoji="0" lang="uk-UA" sz="2200" b="0" i="0" u="none" strike="noStrike" kern="1200" cap="none" spc="0" normalizeH="0" baseline="0" noProof="0">
                <a:ln>
                  <a:noFill/>
                </a:ln>
                <a:solidFill>
                  <a:srgbClr val="FFFFFF"/>
                </a:solidFill>
                <a:effectLst/>
                <a:uLnTx/>
                <a:uFillTx/>
                <a:latin typeface="+mn-lt"/>
                <a:ea typeface="+mn-ea"/>
                <a:cs typeface="+mn-cs"/>
              </a:rPr>
              <a:t>Лектор доц., к.б.н. Корнет М.М. </a:t>
            </a:r>
            <a:endParaRPr kumimoji="0" lang="ru-RU"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Прямоугольник 7"/>
          <p:cNvSpPr/>
          <p:nvPr/>
        </p:nvSpPr>
        <p:spPr>
          <a:xfrm>
            <a:off x="3080798" y="260648"/>
            <a:ext cx="5618846" cy="830997"/>
          </a:xfrm>
          <a:prstGeom prst="rect">
            <a:avLst/>
          </a:prstGeom>
        </p:spPr>
        <p:txBody>
          <a:bodyPr wrap="none">
            <a:spAutoFit/>
          </a:bodyPr>
          <a:lstStyle/>
          <a:p>
            <a:pPr algn="r"/>
            <a:r>
              <a:rPr lang="uk-UA" sz="2400" dirty="0">
                <a:solidFill>
                  <a:schemeClr val="tx2">
                    <a:lumMod val="20000"/>
                    <a:lumOff val="80000"/>
                  </a:schemeClr>
                </a:solidFill>
              </a:rPr>
              <a:t>Запорізький національній університет</a:t>
            </a:r>
          </a:p>
          <a:p>
            <a:pPr algn="ctr"/>
            <a:r>
              <a:rPr lang="uk-UA" sz="2400" dirty="0">
                <a:solidFill>
                  <a:schemeClr val="tx2">
                    <a:lumMod val="20000"/>
                    <a:lumOff val="80000"/>
                  </a:schemeClr>
                </a:solidFill>
              </a:rPr>
              <a:t>Кафедра хімії </a:t>
            </a:r>
            <a:endParaRPr lang="ru-RU" sz="2400" dirty="0">
              <a:solidFill>
                <a:schemeClr val="tx2">
                  <a:lumMod val="20000"/>
                  <a:lumOff val="80000"/>
                </a:schemeClr>
              </a:solidFill>
            </a:endParaRPr>
          </a:p>
        </p:txBody>
      </p:sp>
      <p:pic>
        <p:nvPicPr>
          <p:cNvPr id="9" name="Picture 2" descr="http://cs619531.vk.me/v619531124/a89/jgwPXkhAvj0.jpg"/>
          <p:cNvPicPr>
            <a:picLocks noChangeAspect="1" noChangeArrowheads="1"/>
          </p:cNvPicPr>
          <p:nvPr/>
        </p:nvPicPr>
        <p:blipFill>
          <a:blip r:embed="rId2" cstate="print"/>
          <a:srcRect/>
          <a:stretch>
            <a:fillRect/>
          </a:stretch>
        </p:blipFill>
        <p:spPr bwMode="auto">
          <a:xfrm>
            <a:off x="107504" y="692696"/>
            <a:ext cx="2083660" cy="1956019"/>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026" name="Picture 2" descr="Результат пошуку зображень за запитом &quot;співбесіда&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72" y="4034859"/>
            <a:ext cx="2635328" cy="148237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725C68B6-61C2-468F-89AB-4B9F7531AA68}" type="slidenum">
              <a:rPr lang="ru-RU" smtClean="0"/>
              <a:pPr/>
              <a:t>1</a:t>
            </a:fld>
            <a:endParaRPr 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10</a:t>
            </a:fld>
            <a:endParaRPr lang="ru-RU"/>
          </a:p>
        </p:txBody>
      </p:sp>
      <p:sp>
        <p:nvSpPr>
          <p:cNvPr id="3" name="Прямоугольник 2"/>
          <p:cNvSpPr/>
          <p:nvPr/>
        </p:nvSpPr>
        <p:spPr>
          <a:xfrm>
            <a:off x="107504" y="836712"/>
            <a:ext cx="7938000" cy="419647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457200" algn="just">
              <a:lnSpc>
                <a:spcPct val="150000"/>
              </a:lnSpc>
            </a:pPr>
            <a:r>
              <a:rPr lang="uk-UA" b="1" dirty="0">
                <a:solidFill>
                  <a:srgbClr val="0070C0"/>
                </a:solidFill>
              </a:rPr>
              <a:t>Конституцією  України  в розділі II «Права, свободи та обов’язки  людини і громадянина» статтею 43 </a:t>
            </a:r>
          </a:p>
          <a:p>
            <a:pPr indent="457200" algn="just">
              <a:lnSpc>
                <a:spcPct val="150000"/>
              </a:lnSpc>
            </a:pPr>
            <a:r>
              <a:rPr lang="uk-UA" dirty="0"/>
              <a:t>гарантовано кожному право на працю, що  включає  можливість заробляти  собі на життя  працею, яку він  вільно  обирає  або  на яку вільно  погоджується. </a:t>
            </a:r>
          </a:p>
          <a:p>
            <a:pPr indent="457200" algn="just">
              <a:lnSpc>
                <a:spcPct val="150000"/>
              </a:lnSpc>
            </a:pPr>
            <a:r>
              <a:rPr lang="uk-UA" dirty="0"/>
              <a:t>Держава створює  умови для повного здійснення громадянами права на працю, гарантує рівні можливості у виборі  професії та роду трудової  діяльності, реалізовує  програми  професійно-технічного навчання, підготовки і перепідготовки кадрів відповідно до суспільних потреб.</a:t>
            </a:r>
          </a:p>
        </p:txBody>
      </p:sp>
    </p:spTree>
    <p:extLst>
      <p:ext uri="{BB962C8B-B14F-4D97-AF65-F5344CB8AC3E}">
        <p14:creationId xmlns:p14="http://schemas.microsoft.com/office/powerpoint/2010/main" val="258973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11</a:t>
            </a:fld>
            <a:endParaRPr lang="ru-RU"/>
          </a:p>
        </p:txBody>
      </p:sp>
      <p:sp>
        <p:nvSpPr>
          <p:cNvPr id="3" name="Прямоугольник 2"/>
          <p:cNvSpPr/>
          <p:nvPr/>
        </p:nvSpPr>
        <p:spPr>
          <a:xfrm>
            <a:off x="179512" y="548680"/>
            <a:ext cx="7848872" cy="541686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indent="457200" algn="just">
              <a:spcBef>
                <a:spcPts val="600"/>
              </a:spcBef>
              <a:spcAft>
                <a:spcPts val="600"/>
              </a:spcAft>
            </a:pPr>
            <a:r>
              <a:rPr lang="uk-UA" b="1" dirty="0"/>
              <a:t>Стаття 9 Закону України  «Про сприяння соціальному становленню та розвитку молоді в Україні» ка наголошує:</a:t>
            </a:r>
          </a:p>
          <a:p>
            <a:pPr indent="457200" algn="just">
              <a:spcBef>
                <a:spcPts val="600"/>
              </a:spcBef>
              <a:spcAft>
                <a:spcPts val="600"/>
              </a:spcAft>
            </a:pPr>
            <a:r>
              <a:rPr lang="uk-UA" i="1" dirty="0"/>
              <a:t>Стаття 9. Сприяння підвищенню рівня життя молоді</a:t>
            </a:r>
          </a:p>
          <a:p>
            <a:pPr indent="457200" algn="just">
              <a:spcBef>
                <a:spcPts val="600"/>
              </a:spcBef>
              <a:spcAft>
                <a:spcPts val="600"/>
              </a:spcAft>
            </a:pPr>
            <a:r>
              <a:rPr lang="uk-UA" dirty="0"/>
              <a:t> Держава, враховуючи вартість прожиткового мінімуму та виходячи з реальних можливостей бюджету, підвищує розміри допомоги сім’ям на неповнолітніх дітей та інших видів матеріального забезпечення молоді, яка отримує професійну (професійно-технічну), фахову </a:t>
            </a:r>
            <a:r>
              <a:rPr lang="uk-UA" dirty="0" err="1"/>
              <a:t>передвищу</a:t>
            </a:r>
            <a:r>
              <a:rPr lang="uk-UA" dirty="0"/>
              <a:t>, вищу освіту у відповідних закладах освіти.</a:t>
            </a:r>
          </a:p>
          <a:p>
            <a:pPr indent="457200" algn="just">
              <a:spcBef>
                <a:spcPts val="600"/>
              </a:spcBef>
              <a:spcAft>
                <a:spcPts val="600"/>
              </a:spcAft>
            </a:pPr>
            <a:r>
              <a:rPr lang="uk-UA" dirty="0"/>
              <a:t>Для сприяння пріоритетним напрямам розвитку суспільства та з метою заохочення молоді до активної роботи у відповідних галузях держава встановлює заохочувальні стипендії та визначає інші форми підтримки молоді згідно із законодавством.</a:t>
            </a:r>
          </a:p>
          <a:p>
            <a:pPr indent="457200" algn="just">
              <a:spcBef>
                <a:spcPts val="600"/>
              </a:spcBef>
              <a:spcAft>
                <a:spcPts val="600"/>
              </a:spcAft>
            </a:pPr>
            <a:r>
              <a:rPr lang="uk-UA" dirty="0"/>
              <a:t>Органи місцевого самоврядування можуть забезпечувати пільговий проїзд учнів, вихованців, студентів та педагогічних працівників до місця навчання і додому у порядку та розмірах, визначених органами місцевого самоврядування, та передбачати на це відповідні видатки з місцевих бюджетів.</a:t>
            </a:r>
          </a:p>
        </p:txBody>
      </p:sp>
    </p:spTree>
    <p:extLst>
      <p:ext uri="{BB962C8B-B14F-4D97-AF65-F5344CB8AC3E}">
        <p14:creationId xmlns:p14="http://schemas.microsoft.com/office/powerpoint/2010/main" val="654949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12</a:t>
            </a:fld>
            <a:endParaRPr lang="ru-RU"/>
          </a:p>
        </p:txBody>
      </p:sp>
      <p:sp>
        <p:nvSpPr>
          <p:cNvPr id="3" name="Прямоугольник 2"/>
          <p:cNvSpPr/>
          <p:nvPr/>
        </p:nvSpPr>
        <p:spPr>
          <a:xfrm>
            <a:off x="0" y="0"/>
            <a:ext cx="9144000" cy="654878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indent="457200" algn="just">
              <a:lnSpc>
                <a:spcPts val="2300"/>
              </a:lnSpc>
            </a:pPr>
            <a:r>
              <a:rPr lang="uk-UA" sz="1400" b="1" dirty="0">
                <a:solidFill>
                  <a:srgbClr val="0070C0"/>
                </a:solidFill>
              </a:rPr>
              <a:t>ЗАКОН УКРАЇНИ  «ПРО ВИЩУ ОСВІТУ»  ГОВОРИТЬ</a:t>
            </a:r>
          </a:p>
          <a:p>
            <a:pPr indent="457200" algn="just">
              <a:lnSpc>
                <a:spcPts val="2300"/>
              </a:lnSpc>
            </a:pPr>
            <a:r>
              <a:rPr lang="uk-UA" sz="1400" b="1" dirty="0">
                <a:solidFill>
                  <a:schemeClr val="tx1"/>
                </a:solidFill>
              </a:rPr>
              <a:t>3</a:t>
            </a:r>
            <a:r>
              <a:rPr lang="uk-UA" sz="1400" b="1" dirty="0"/>
              <a:t>. Формування і реалізація державної політики у сфері вищої освіти забезпечуються шляхом:</a:t>
            </a:r>
          </a:p>
          <a:p>
            <a:pPr indent="457200" algn="just">
              <a:lnSpc>
                <a:spcPts val="2300"/>
              </a:lnSpc>
            </a:pPr>
            <a:r>
              <a:rPr lang="uk-UA" sz="1400" dirty="0"/>
              <a:t>10) створення умов для реалізації випускниками закладів вищої освіти права на працю, забезпечення гарантії рівних можливостей щодо вибору місця роботи, виду трудової діяльності на підприємствах, в установах та організаціях усіх форм власності з урахуванням здобутої вищої освіти та відповідно до суспільних потреб;</a:t>
            </a:r>
          </a:p>
          <a:p>
            <a:pPr indent="457200" algn="just">
              <a:lnSpc>
                <a:spcPts val="2300"/>
              </a:lnSpc>
            </a:pPr>
            <a:r>
              <a:rPr lang="uk-UA" sz="1400" dirty="0"/>
              <a:t>11) запровадження механізмів стимулювання підприємств, установ, організацій усіх форм власності до надання першого робочого місця випускникам закладів вищої освіти</a:t>
            </a:r>
          </a:p>
          <a:p>
            <a:pPr indent="457200" algn="just">
              <a:lnSpc>
                <a:spcPts val="2300"/>
              </a:lnSpc>
            </a:pPr>
            <a:r>
              <a:rPr lang="uk-UA" sz="1400" b="1" dirty="0"/>
              <a:t>Стаття 13. Повноваження центрального органу виконавчої влади у сфері освіти і науки, інших органів, до сфери управління яких належать заклади вищої освіти</a:t>
            </a:r>
          </a:p>
          <a:p>
            <a:pPr indent="457200" algn="just">
              <a:lnSpc>
                <a:spcPts val="2300"/>
              </a:lnSpc>
            </a:pPr>
            <a:r>
              <a:rPr lang="uk-UA" sz="1400" dirty="0"/>
              <a:t>1. Центральний орган виконавчої влади у сфері освіти і науки:</a:t>
            </a:r>
          </a:p>
          <a:p>
            <a:pPr indent="457200" algn="just">
              <a:lnSpc>
                <a:spcPts val="2300"/>
              </a:lnSpc>
            </a:pPr>
            <a:r>
              <a:rPr lang="uk-UA" sz="1400" dirty="0"/>
              <a:t>11) сприяє працевлаштуванню випускників закладів вищої освіти;</a:t>
            </a:r>
          </a:p>
          <a:p>
            <a:pPr indent="457200" algn="just">
              <a:lnSpc>
                <a:spcPts val="2300"/>
              </a:lnSpc>
            </a:pPr>
            <a:r>
              <a:rPr lang="uk-UA" sz="1400" dirty="0"/>
              <a:t>2. Державні органи, до сфери управління яких належать заклади вищої освіти:</a:t>
            </a:r>
          </a:p>
          <a:p>
            <a:pPr indent="457200" algn="just">
              <a:lnSpc>
                <a:spcPts val="2300"/>
              </a:lnSpc>
            </a:pPr>
            <a:r>
              <a:rPr lang="uk-UA" sz="1400" dirty="0"/>
              <a:t>4) сприяють працевлаштуванню випускників закладів вищої освіти, що належать до сфери їх управління, здійснюють розподіл випускників вищих військових навчальних закладів (закладів вищої освіти із специфічними умовами навчання) для подальшого проходження служби та надають випускникам інших закладів вищої освіти інформацію про наявність вакансій у складі юридичних осіб незалежно від форми власності та підпорядкування для можливого працевлаштування;</a:t>
            </a:r>
          </a:p>
          <a:p>
            <a:pPr indent="457200" algn="just">
              <a:lnSpc>
                <a:spcPts val="2300"/>
              </a:lnSpc>
            </a:pPr>
            <a:r>
              <a:rPr lang="uk-UA" sz="1400" b="1" dirty="0"/>
              <a:t>Стаття 14. Повноваження органів влади Автономної Республіки Крим та органів місцевого самоврядування, до сфери управління яких належать заклади вищої освіти</a:t>
            </a:r>
          </a:p>
          <a:p>
            <a:pPr indent="457200" algn="just">
              <a:lnSpc>
                <a:spcPts val="2300"/>
              </a:lnSpc>
            </a:pPr>
            <a:r>
              <a:rPr lang="uk-UA" sz="1400" dirty="0"/>
              <a:t>5) сприяють працевлаштуванню і соціальному захисту випускників закладів вищої освіти, що належать до сфери їх управління;</a:t>
            </a:r>
          </a:p>
        </p:txBody>
      </p:sp>
    </p:spTree>
    <p:extLst>
      <p:ext uri="{BB962C8B-B14F-4D97-AF65-F5344CB8AC3E}">
        <p14:creationId xmlns:p14="http://schemas.microsoft.com/office/powerpoint/2010/main" val="290560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13</a:t>
            </a:fld>
            <a:endParaRPr lang="ru-RU"/>
          </a:p>
        </p:txBody>
      </p:sp>
      <p:sp>
        <p:nvSpPr>
          <p:cNvPr id="4" name="Прямоугольник 3"/>
          <p:cNvSpPr/>
          <p:nvPr/>
        </p:nvSpPr>
        <p:spPr>
          <a:xfrm>
            <a:off x="0" y="195391"/>
            <a:ext cx="9144000" cy="6401753"/>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indent="457200" algn="just">
              <a:lnSpc>
                <a:spcPts val="2000"/>
              </a:lnSpc>
            </a:pPr>
            <a:r>
              <a:rPr lang="uk-UA" sz="1400" b="1" dirty="0">
                <a:solidFill>
                  <a:srgbClr val="0070C0"/>
                </a:solidFill>
              </a:rPr>
              <a:t>ЗАКОН УКРАЇНИ  «ПРО ВИЩУ ОСВІТУ»  ГОВОРИТЬ</a:t>
            </a:r>
          </a:p>
          <a:p>
            <a:pPr indent="457200" algn="just">
              <a:lnSpc>
                <a:spcPts val="2000"/>
              </a:lnSpc>
            </a:pPr>
            <a:r>
              <a:rPr lang="uk-UA" sz="1400" dirty="0"/>
              <a:t>Розділ ЗАКЛАДИ ВИЩОЇ ОСВІТИ</a:t>
            </a:r>
          </a:p>
          <a:p>
            <a:pPr indent="457200" algn="just">
              <a:lnSpc>
                <a:spcPts val="2000"/>
              </a:lnSpc>
            </a:pPr>
            <a:r>
              <a:rPr lang="uk-UA" sz="1400" b="1" dirty="0"/>
              <a:t>Стаття 26. Основні завдання закладу вищої освіти</a:t>
            </a:r>
          </a:p>
          <a:p>
            <a:pPr indent="457200" algn="just">
              <a:lnSpc>
                <a:spcPts val="2000"/>
              </a:lnSpc>
            </a:pPr>
            <a:r>
              <a:rPr lang="uk-UA" sz="1400" dirty="0"/>
              <a:t>1. Основними завданнями закладу вищої освіти є:</a:t>
            </a:r>
          </a:p>
          <a:p>
            <a:pPr indent="457200" algn="just">
              <a:lnSpc>
                <a:spcPts val="2000"/>
              </a:lnSpc>
            </a:pPr>
            <a:r>
              <a:rPr lang="uk-UA" sz="1400" dirty="0"/>
              <a:t>10) вивчення попиту на окремі спеціальності на ринку праці та сприяння працевлаштуванню випускників.</a:t>
            </a:r>
          </a:p>
          <a:p>
            <a:pPr indent="457200" algn="just">
              <a:lnSpc>
                <a:spcPts val="2000"/>
              </a:lnSpc>
            </a:pPr>
            <a:r>
              <a:rPr lang="uk-UA" sz="1400" b="1" dirty="0"/>
              <a:t>Стаття 64. Працевлаштування випускників закладів вищої освіти</a:t>
            </a:r>
          </a:p>
          <a:p>
            <a:pPr indent="457200" algn="just">
              <a:lnSpc>
                <a:spcPts val="2000"/>
              </a:lnSpc>
            </a:pPr>
            <a:r>
              <a:rPr lang="uk-UA" sz="1400" dirty="0"/>
              <a:t>1. Випускники закладів вищої освіти вільні у виборі місця роботи, крім випадків, передбачених цим Законом. Заклади вищої освіти не зобов’язані здійснювати працевлаштування випускників.</a:t>
            </a:r>
          </a:p>
          <a:p>
            <a:pPr indent="457200" algn="just">
              <a:lnSpc>
                <a:spcPts val="2000"/>
              </a:lnSpc>
            </a:pPr>
            <a:r>
              <a:rPr lang="uk-UA" sz="1400" dirty="0"/>
              <a:t>2. Держава у співпраці з роботодавцями забезпечує створення умов для реалізації випускниками закладів вищої освіти права на працю, гарантує створення рівних можливостей для вибору місця роботи, виду трудової діяльності з урахуванням здобутої вищої освіти та суспільних потреб.</a:t>
            </a:r>
          </a:p>
          <a:p>
            <a:pPr indent="457200" algn="just">
              <a:lnSpc>
                <a:spcPts val="2000"/>
              </a:lnSpc>
            </a:pPr>
            <a:r>
              <a:rPr lang="uk-UA" sz="1400" dirty="0"/>
              <a:t>3. Випускники вищих військових навчальних закладів, закладів вищої освіти із специфічними умовами навчання, військових інститутів як підрозділів закладів вищої освіти з числа військовослужбовців (осіб начальницького складу) направляються для подальшого проходження служби відповідно до законодавства.</a:t>
            </a:r>
          </a:p>
          <a:p>
            <a:pPr indent="457200" algn="just">
              <a:lnSpc>
                <a:spcPts val="2000"/>
              </a:lnSpc>
            </a:pPr>
            <a:r>
              <a:rPr lang="uk-UA" sz="1400" dirty="0"/>
              <a:t>4. Випускникам вищих медичних і педагогічних навчальних закладів, які уклали угоду про відпрацювання не менше трьох років у сільській місцевості або селищах міського типу, держава відповідно до законодавства забезпечує безоплатне користування житлом з опаленням і освітленням у межах встановлених норм.</a:t>
            </a:r>
          </a:p>
          <a:p>
            <a:pPr indent="457200" algn="just">
              <a:lnSpc>
                <a:spcPts val="2000"/>
              </a:lnSpc>
            </a:pPr>
            <a:r>
              <a:rPr lang="uk-UA" sz="1400" dirty="0"/>
              <a:t>5. Центральний орган виконавчої влади у сфері освіти і науки здійснює моніторинг зайнятості випускників закладів вищої освіти. Знеособлені статистичні дані щодо зайнятості випускників закладів вищої освіти на ринку праці розміщуються в мережі Інтернет для вільного доступу у форматі, що дає змогу їх автоматизовано обробляти електронними засобами.</a:t>
            </a:r>
          </a:p>
          <a:p>
            <a:pPr algn="just"/>
            <a:r>
              <a:rPr lang="uk-UA" sz="1000" b="0" i="1" u="none" strike="noStrike" dirty="0">
                <a:solidFill>
                  <a:srgbClr val="333333"/>
                </a:solidFill>
                <a:effectLst/>
                <a:latin typeface="Times New Roman" panose="02020603050405020304" pitchFamily="18" charset="0"/>
              </a:rPr>
              <a:t>{Статтю 64 доповнено частиною п’ятою згідно із Законом </a:t>
            </a:r>
            <a:r>
              <a:rPr lang="uk-UA" sz="1000" b="0" i="1" u="sng" dirty="0">
                <a:solidFill>
                  <a:srgbClr val="000099"/>
                </a:solidFill>
                <a:effectLst/>
                <a:latin typeface="Times New Roman" panose="02020603050405020304" pitchFamily="18" charset="0"/>
                <a:hlinkClick r:id="rId2"/>
              </a:rPr>
              <a:t>№ 2745-</a:t>
            </a:r>
            <a:r>
              <a:rPr lang="en-GB" sz="1000" b="0" i="1" u="sng" dirty="0">
                <a:solidFill>
                  <a:srgbClr val="000099"/>
                </a:solidFill>
                <a:effectLst/>
                <a:latin typeface="Times New Roman" panose="02020603050405020304" pitchFamily="18" charset="0"/>
                <a:hlinkClick r:id="rId2"/>
              </a:rPr>
              <a:t>VIII </a:t>
            </a:r>
            <a:r>
              <a:rPr lang="uk-UA" sz="1000" b="0" i="1" u="sng" dirty="0">
                <a:solidFill>
                  <a:srgbClr val="000099"/>
                </a:solidFill>
                <a:effectLst/>
                <a:latin typeface="Times New Roman" panose="02020603050405020304" pitchFamily="18" charset="0"/>
                <a:hlinkClick r:id="rId2"/>
              </a:rPr>
              <a:t>від 06.06.2019</a:t>
            </a:r>
            <a:r>
              <a:rPr lang="uk-UA" sz="1000" b="0" i="1" u="none" strike="noStrike" dirty="0">
                <a:solidFill>
                  <a:srgbClr val="333333"/>
                </a:solidFill>
                <a:effectLst/>
                <a:latin typeface="Times New Roman" panose="02020603050405020304" pitchFamily="18" charset="0"/>
              </a:rPr>
              <a:t>}</a:t>
            </a:r>
            <a:endParaRPr lang="uk-UA" sz="1000" b="0" i="0" dirty="0">
              <a:solidFill>
                <a:srgbClr val="333333"/>
              </a:solidFill>
              <a:effectLst/>
              <a:latin typeface="Times New Roman" panose="02020603050405020304" pitchFamily="18" charset="0"/>
            </a:endParaRPr>
          </a:p>
        </p:txBody>
      </p:sp>
    </p:spTree>
    <p:extLst>
      <p:ext uri="{BB962C8B-B14F-4D97-AF65-F5344CB8AC3E}">
        <p14:creationId xmlns:p14="http://schemas.microsoft.com/office/powerpoint/2010/main" val="199592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14</a:t>
            </a:fld>
            <a:endParaRPr lang="ru-RU"/>
          </a:p>
        </p:txBody>
      </p:sp>
      <p:sp>
        <p:nvSpPr>
          <p:cNvPr id="3" name="Прямоугольник 2"/>
          <p:cNvSpPr/>
          <p:nvPr/>
        </p:nvSpPr>
        <p:spPr>
          <a:xfrm>
            <a:off x="179512" y="116632"/>
            <a:ext cx="7848872" cy="6463308"/>
          </a:xfrm>
          <a:prstGeom prst="rect">
            <a:avLst/>
          </a:prstGeom>
          <a:solidFill>
            <a:schemeClr val="accent1">
              <a:lumMod val="60000"/>
              <a:lumOff val="40000"/>
            </a:schemeClr>
          </a:solidFill>
        </p:spPr>
        <p:txBody>
          <a:bodyPr wrap="square">
            <a:spAutoFit/>
          </a:bodyPr>
          <a:lstStyle/>
          <a:p>
            <a:r>
              <a:rPr lang="uk-UA" b="1" dirty="0"/>
              <a:t>	У  Кодексі законів про працю  України надання молоді першого робочого місця передбачено статтею 197: </a:t>
            </a:r>
          </a:p>
          <a:p>
            <a:endParaRPr lang="uk-UA" b="1" dirty="0"/>
          </a:p>
          <a:p>
            <a:r>
              <a:rPr lang="uk-UA" dirty="0">
                <a:effectLst>
                  <a:outerShdw blurRad="38100" dist="38100" dir="2700000" algn="tl">
                    <a:srgbClr val="000000">
                      <a:alpha val="43137"/>
                    </a:srgbClr>
                  </a:outerShdw>
                </a:effectLst>
              </a:rPr>
              <a:t>Надання молоді першого робочого місця</a:t>
            </a:r>
          </a:p>
          <a:p>
            <a:pPr algn="just"/>
            <a:r>
              <a:rPr lang="uk-UA" dirty="0"/>
              <a:t>Працездатній молоді - громадянам України віком від 15 до 28 років після закінчення або припинення навчання у загальноосвітніх, професійних навчально-виховних і вищих навчальних закладах, завершення професійної підготовки і перепідготовки, а також після звільнення зі строкової військової служби, військової служби за призовом під час мобілізації, на особливий період, військової служби за призовом осіб із числа резервістів в особливий період, військової служби за призовом осіб офіцерського складу або альтернативної (невійськової) служби надається перше робоче місце на строк не менше двох років.</a:t>
            </a:r>
          </a:p>
          <a:p>
            <a:pPr algn="just"/>
            <a:r>
              <a:rPr lang="uk-UA" dirty="0"/>
              <a:t>Молодим спеціалістам - випускникам державних навчальних закладів, потреба в яких раніше була заявлена підприємствами, установами, організаціями, надається робота за фахом на період не менше трьох років у порядку, визначеному Кабінетом Міністрів України.</a:t>
            </a:r>
          </a:p>
          <a:p>
            <a:r>
              <a:rPr lang="uk-UA" i="1" dirty="0"/>
              <a:t>{Стаття 197 в редакції Закону </a:t>
            </a:r>
            <a:r>
              <a:rPr lang="uk-UA" i="1" u="sng" dirty="0">
                <a:hlinkClick r:id="rId2"/>
              </a:rPr>
              <a:t>№ 263/95-ВР від 05.07.95</a:t>
            </a:r>
            <a:r>
              <a:rPr lang="uk-UA" i="1" dirty="0"/>
              <a:t>; із змінами, внесеними згідно із Законами </a:t>
            </a:r>
            <a:r>
              <a:rPr lang="uk-UA" i="1" u="sng" dirty="0">
                <a:hlinkClick r:id="rId3"/>
              </a:rPr>
              <a:t>№ 259-VIII від 18.03.2015</a:t>
            </a:r>
            <a:r>
              <a:rPr lang="uk-UA" i="1" dirty="0"/>
              <a:t>, </a:t>
            </a:r>
            <a:r>
              <a:rPr lang="uk-UA" i="1" u="sng" dirty="0">
                <a:hlinkClick r:id="rId4"/>
              </a:rPr>
              <a:t>№ 1357-IX від 30.03.2021</a:t>
            </a:r>
            <a:r>
              <a:rPr lang="uk-UA" i="1" dirty="0"/>
              <a:t>}</a:t>
            </a:r>
            <a:endParaRPr lang="uk-UA" dirty="0"/>
          </a:p>
          <a:p>
            <a:endParaRPr lang="uk-UA" b="1" dirty="0"/>
          </a:p>
          <a:p>
            <a:pPr algn="ctr"/>
            <a:r>
              <a:rPr lang="uk-UA" b="1" dirty="0"/>
              <a:t>https://zakon.rada.gov.ua/laws/show/322-08#Text</a:t>
            </a:r>
          </a:p>
        </p:txBody>
      </p:sp>
    </p:spTree>
    <p:extLst>
      <p:ext uri="{BB962C8B-B14F-4D97-AF65-F5344CB8AC3E}">
        <p14:creationId xmlns:p14="http://schemas.microsoft.com/office/powerpoint/2010/main" val="431875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15</a:t>
            </a:fld>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47551"/>
            <a:ext cx="6269324" cy="4521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755576" y="5221471"/>
            <a:ext cx="7200800"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en-GB" dirty="0">
                <a:hlinkClick r:id="rId3"/>
              </a:rPr>
              <a:t>https://zakon.rada.gov.ua/laws/show/1396-2019-%D1%80#Text</a:t>
            </a:r>
            <a:endParaRPr lang="uk-UA" dirty="0"/>
          </a:p>
          <a:p>
            <a:endParaRPr lang="ru-RU" dirty="0"/>
          </a:p>
        </p:txBody>
      </p:sp>
    </p:spTree>
    <p:extLst>
      <p:ext uri="{BB962C8B-B14F-4D97-AF65-F5344CB8AC3E}">
        <p14:creationId xmlns:p14="http://schemas.microsoft.com/office/powerpoint/2010/main" val="2457167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16</a:t>
            </a:fld>
            <a:endParaRPr lang="ru-RU"/>
          </a:p>
        </p:txBody>
      </p:sp>
      <p:sp>
        <p:nvSpPr>
          <p:cNvPr id="3" name="Прямоугольник 2"/>
          <p:cNvSpPr/>
          <p:nvPr/>
        </p:nvSpPr>
        <p:spPr>
          <a:xfrm>
            <a:off x="107504" y="404664"/>
            <a:ext cx="7776864" cy="566308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57200" algn="just">
              <a:spcBef>
                <a:spcPts val="600"/>
              </a:spcBef>
              <a:spcAft>
                <a:spcPts val="600"/>
              </a:spcAft>
            </a:pPr>
            <a:r>
              <a:rPr lang="uk-UA" dirty="0"/>
              <a:t>Права та обов’язки випускників ВНЗ, порядок їх працевлаштування, соціальні гарантії і компенсації  детально регламентовані</a:t>
            </a:r>
            <a:r>
              <a:rPr lang="uk-UA" i="1" dirty="0"/>
              <a:t> </a:t>
            </a:r>
            <a:r>
              <a:rPr lang="uk-UA" b="1" i="1" dirty="0"/>
              <a:t>Указом Президента України від 23 січня 1996  р. №77 «Про заходи щодо реформування системи підготовки спеціалістів та працевлаштування випускників вищих навчальних закладів» в редакції Указу Президента України від 16 травня 1996 року №342, </a:t>
            </a:r>
            <a:r>
              <a:rPr lang="uk-UA" b="1" dirty="0"/>
              <a:t> </a:t>
            </a:r>
            <a:r>
              <a:rPr lang="uk-UA" dirty="0"/>
              <a:t>установлено, що особи, які навчаються за рахунок державних коштів, укладають з адміністрацією ВНЗ угоду, за якою вони зобов’язуються після  закінчення  навчання та одержання  відповідної  кваліфікації  працювати в державному секторі народного господарства не менше  ніж три роки. У разі  відмови  працювати в державному секторі народного господарства  випускники  відшкодовують в установленому порядку до державного бюджету повну вартість навчання.</a:t>
            </a:r>
          </a:p>
          <a:p>
            <a:pPr indent="457200" algn="just">
              <a:spcBef>
                <a:spcPts val="600"/>
              </a:spcBef>
              <a:spcAft>
                <a:spcPts val="600"/>
              </a:spcAft>
            </a:pPr>
            <a:r>
              <a:rPr lang="uk-UA" dirty="0"/>
              <a:t>Порядок працевлаштування випускників, які закінчили ВНЗ за рахунок коштів відповідних юридичних та фізичних осіб, визначається угодами між ними.</a:t>
            </a:r>
          </a:p>
          <a:p>
            <a:pPr indent="457200" algn="just">
              <a:spcBef>
                <a:spcPts val="600"/>
              </a:spcBef>
              <a:spcAft>
                <a:spcPts val="600"/>
              </a:spcAft>
            </a:pPr>
            <a:r>
              <a:rPr lang="uk-UA" dirty="0"/>
              <a:t>Випускники, які  закінчили ВНЗ за власний  рахунок, мають право обирати  місце працевлаштування за особистим бажанням.</a:t>
            </a:r>
          </a:p>
        </p:txBody>
      </p:sp>
    </p:spTree>
    <p:extLst>
      <p:ext uri="{BB962C8B-B14F-4D97-AF65-F5344CB8AC3E}">
        <p14:creationId xmlns:p14="http://schemas.microsoft.com/office/powerpoint/2010/main" val="1079688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17</a:t>
            </a:fld>
            <a:endParaRPr lang="ru-RU"/>
          </a:p>
        </p:txBody>
      </p:sp>
      <p:sp>
        <p:nvSpPr>
          <p:cNvPr id="3" name="Прямоугольник 2"/>
          <p:cNvSpPr/>
          <p:nvPr/>
        </p:nvSpPr>
        <p:spPr>
          <a:xfrm>
            <a:off x="251520" y="116632"/>
            <a:ext cx="7848872" cy="2031325"/>
          </a:xfrm>
          <a:prstGeom prst="rect">
            <a:avLst/>
          </a:prstGeom>
        </p:spPr>
        <p:txBody>
          <a:bodyPr wrap="square">
            <a:spAutoFit/>
          </a:bodyPr>
          <a:lstStyle/>
          <a:p>
            <a:pPr algn="just"/>
            <a:r>
              <a:rPr lang="uk-UA" b="1" dirty="0"/>
              <a:t>Молодими спеціалістами  </a:t>
            </a:r>
            <a:r>
              <a:rPr lang="uk-UA" dirty="0"/>
              <a:t>вважаються, згідно із законодавством, випускники вищих навчальних закладів, яким присвоєно  кваліфікацію фахівця з вищою освітою різних освітньо-кваліфікаційних рівнів («молодший спеціаліст», «бакалавр», «спеціаліст», «магістр») і які працевлаштовані на підставі направлення на роботу.  Вважаються вони молодими  фахівцями  </a:t>
            </a:r>
            <a:r>
              <a:rPr lang="uk-UA" b="1" dirty="0"/>
              <a:t>протягом  трьох  років з моменту укладення ними трудового договору</a:t>
            </a:r>
            <a:r>
              <a:rPr lang="uk-UA" dirty="0"/>
              <a:t> із замовником.</a:t>
            </a:r>
          </a:p>
        </p:txBody>
      </p:sp>
      <p:sp>
        <p:nvSpPr>
          <p:cNvPr id="4" name="Прямоугольник 3"/>
          <p:cNvSpPr/>
          <p:nvPr/>
        </p:nvSpPr>
        <p:spPr>
          <a:xfrm>
            <a:off x="0" y="2204864"/>
            <a:ext cx="9036496" cy="461664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just"/>
            <a:r>
              <a:rPr lang="uk-UA" sz="1400" b="1" dirty="0"/>
              <a:t>Соціальні гарантії і компенсації, передбачені п.п.24-33 постанови КМ України від 22 серпня 1996 р. №992 «Про порядок працевлаштування випускників вищих навчальних закладів, підготовка яких здійснювалась за державним замовленням».  Молодим фахівцям, які одержали направлення на роботу після  закінчення ВНЗ, надається  відпустка  тривалістю  30 календарних  днів та виплачується за рахунок  замовника  допомога у розмірі  академічної або соціальної  стипендії, що вони  отримували в останній  місяць  навчання у вищому навчальному закладі.</a:t>
            </a:r>
          </a:p>
          <a:p>
            <a:pPr indent="457200" algn="just"/>
            <a:r>
              <a:rPr lang="uk-UA" sz="1400" b="1" dirty="0"/>
              <a:t>Молодим фахівцям, які звернулися за сприянням у працевлаштуванні до державної служби зайнятості і зареєстровані як такі, що шукають роботу, протягом десяти календарних днів з моменту реєстрації підшукується підходяща робота з урахуванням спеціальності. </a:t>
            </a:r>
          </a:p>
          <a:p>
            <a:pPr indent="457200" algn="just"/>
            <a:r>
              <a:rPr lang="uk-UA" sz="1400" b="1" dirty="0"/>
              <a:t>Якщо  підходящої  роботи не запропоновано, їм  надається статус безробітних з виплатою допомоги по безробіттю до вирішення  питання про працевлаштування  згідно  із законодавством про зайнятість  населення. В цей  період  молоді  фахівці  мають право на безоплатну  професійну  орієнтацію, а також на участь в оплачуваних  громадських роботах. </a:t>
            </a:r>
          </a:p>
          <a:p>
            <a:pPr indent="457200" algn="just"/>
            <a:r>
              <a:rPr lang="uk-UA" sz="1400" b="1" dirty="0"/>
              <a:t>На осіб, зайнятих на громадських роботах, поширюються  соціальні  гарантії, включаючи право на пенсійне  забезпечення,  виплату  допомоги у зв’язку з тимчасовою непрацездатністю. </a:t>
            </a:r>
          </a:p>
          <a:p>
            <a:pPr indent="457200" algn="just"/>
            <a:r>
              <a:rPr lang="uk-UA" sz="1400" b="1" dirty="0"/>
              <a:t>Звільнення молодого фахівця з ініціативи  замовника до закінчення  терміну угоди дозволяється у випадках, передбачених  статтею 40 Кодексу законів про працю  України (на загальних підставах).</a:t>
            </a:r>
          </a:p>
          <a:p>
            <a:pPr indent="457200" algn="just"/>
            <a:r>
              <a:rPr lang="uk-UA" sz="1400" b="1" dirty="0"/>
              <a:t>У разі неможливості надати підходящу роботу державна служба зайнятості за бажанням молодих фахівців направляє їх на перепідготовку з метою подальшого працевлаштування за набутою новою спеціальністю чи професією. </a:t>
            </a:r>
            <a:endParaRPr lang="uk-UA" sz="1400" dirty="0"/>
          </a:p>
        </p:txBody>
      </p:sp>
    </p:spTree>
    <p:extLst>
      <p:ext uri="{BB962C8B-B14F-4D97-AF65-F5344CB8AC3E}">
        <p14:creationId xmlns:p14="http://schemas.microsoft.com/office/powerpoint/2010/main" val="468060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18</a:t>
            </a:fld>
            <a:endParaRPr lang="ru-RU"/>
          </a:p>
        </p:txBody>
      </p:sp>
      <p:sp>
        <p:nvSpPr>
          <p:cNvPr id="3" name="Прямоугольник 2"/>
          <p:cNvSpPr/>
          <p:nvPr/>
        </p:nvSpPr>
        <p:spPr>
          <a:xfrm>
            <a:off x="179512" y="116632"/>
            <a:ext cx="8856984" cy="67403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457200" algn="just" fontAlgn="base"/>
            <a:r>
              <a:rPr lang="uk-UA" sz="1600" b="1" dirty="0"/>
              <a:t>Згідно Указу Президента [19], студент-випускник ВНЗ, який навчався за рахунок бюджетних коштів, зобов’язується після закінчення навчання та одержання відповідної кваліфікації пропрацювати за державним замовленням не менше трьох років. У разі відмови працювати без поважної причини або звільнення за власним бажанням випускник повинен відшкодувати держбюджету повну вартість навчання. </a:t>
            </a:r>
          </a:p>
          <a:p>
            <a:pPr indent="457200" algn="just" fontAlgn="base"/>
            <a:r>
              <a:rPr lang="uk-UA" sz="1600" dirty="0"/>
              <a:t>Порядок працевлаштування випускників, які закінчили ВНЗ за рахунок коштів відповідних юридичних та фізичних осіб, визначається угодами між ними, а випускники, що навчались власним коштом, обирають місце працевлаштування самостійно. </a:t>
            </a:r>
          </a:p>
          <a:p>
            <a:pPr indent="457200" algn="just" fontAlgn="base"/>
            <a:r>
              <a:rPr lang="uk-UA" sz="1600" dirty="0"/>
              <a:t>Таким чином, Указ Президента [19] обмежує свободу вибору випускників-бюджетників у їх працевлаштуванні трирічним терміном роботи за місцем призначення. </a:t>
            </a:r>
          </a:p>
          <a:p>
            <a:pPr indent="457200" algn="just" fontAlgn="base"/>
            <a:r>
              <a:rPr lang="uk-UA" sz="1600" dirty="0"/>
              <a:t>Проте Міністерство освіти і науки, молоді та спорту видало роз’яснення з питань працевлаштування випускників вищих навчальних закладів № 1/9-481 від 21.06.2011 р., призначене керівникам ВНЗ всіх регіонів України, в якому заборонило останнім вимагати матеріальну компенсацію від студентів  у таких випадках через відсутність на це законних підстав і правових механізмів. </a:t>
            </a:r>
          </a:p>
          <a:p>
            <a:pPr indent="457200" algn="just" fontAlgn="base"/>
            <a:r>
              <a:rPr lang="uk-UA" sz="1600" dirty="0"/>
              <a:t>За наявності запитів від державних підприємств та за передчасною згодою випускника-бюджетника, який отримав кваліфікацію фахівця з вищою освітою різних освітньо-кваліфікаційних рівнів, він працевлаштовується на підставі направлення на роботу, в якому визначається дата прибуття до місця призначення. Його соціальні гарантії і компенсації регламентуються Постановою Кабінету Міністрів України [15]. Крім того, такому випускнику  надається відпустка тривалістю 30 календарних днів та виплачується за рахунок замовника допомога у розмірі академічної або соціальної стипендії, яку він отримував в останній місяць навчання у ВНЗ.</a:t>
            </a:r>
          </a:p>
          <a:p>
            <a:pPr indent="457200" algn="just" fontAlgn="base"/>
            <a:r>
              <a:rPr lang="uk-UA" sz="1600" dirty="0"/>
              <a:t>Випускникам, які закінчили ВНЗ з відзнакою, за рішенням замовника може встановлюватися вища заробітна плата в межах схеми посадових окладів. Випускники, які одержали направлення на роботу до іншої місцевості, а також члени їх сімей забезпечуються житлом згідно із законодавством.</a:t>
            </a:r>
          </a:p>
        </p:txBody>
      </p:sp>
    </p:spTree>
    <p:extLst>
      <p:ext uri="{BB962C8B-B14F-4D97-AF65-F5344CB8AC3E}">
        <p14:creationId xmlns:p14="http://schemas.microsoft.com/office/powerpoint/2010/main" val="218276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19</a:t>
            </a:fld>
            <a:endParaRPr lang="ru-RU"/>
          </a:p>
        </p:txBody>
      </p:sp>
      <p:sp>
        <p:nvSpPr>
          <p:cNvPr id="3" name="Прямоугольник 2"/>
          <p:cNvSpPr/>
          <p:nvPr/>
        </p:nvSpPr>
        <p:spPr>
          <a:xfrm>
            <a:off x="179512" y="116632"/>
            <a:ext cx="8856984" cy="649408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457200" algn="just" fontAlgn="base">
              <a:lnSpc>
                <a:spcPts val="2000"/>
              </a:lnSpc>
            </a:pPr>
            <a:r>
              <a:rPr lang="uk-UA" sz="1600" dirty="0">
                <a:solidFill>
                  <a:srgbClr val="0070C0"/>
                </a:solidFill>
              </a:rPr>
              <a:t>Випускники ВНЗ, які направляються  на роботу в навчальні заклади Міністерства </a:t>
            </a:r>
          </a:p>
          <a:p>
            <a:pPr indent="457200" algn="just" fontAlgn="base">
              <a:lnSpc>
                <a:spcPts val="2000"/>
              </a:lnSpc>
            </a:pPr>
            <a:r>
              <a:rPr lang="uk-UA" sz="1600" dirty="0">
                <a:solidFill>
                  <a:srgbClr val="0070C0"/>
                </a:solidFill>
              </a:rPr>
              <a:t>освіти і науки, молоді та спорту, укладають трьохсторонній договір (ВНЗ  –  роботодавець  – випускник ВНЗ) на термін 3 роки, та мають право на одноразову адресну грошову допомогу  (в розмірі 5-ти посадових окладів).</a:t>
            </a:r>
          </a:p>
          <a:p>
            <a:pPr indent="457200" algn="just" fontAlgn="base">
              <a:lnSpc>
                <a:spcPts val="2000"/>
              </a:lnSpc>
            </a:pPr>
            <a:r>
              <a:rPr lang="uk-UA" sz="1600" dirty="0"/>
              <a:t>Перебування випускника у Збройних Силах зараховується в передбачений угодою термін роботи за призначенням. Це стосується також випускників, які проходять альтернативну (невійськову) службу. </a:t>
            </a:r>
          </a:p>
          <a:p>
            <a:pPr indent="457200" algn="just" fontAlgn="base">
              <a:lnSpc>
                <a:spcPts val="2000"/>
              </a:lnSpc>
            </a:pPr>
            <a:r>
              <a:rPr lang="uk-UA" sz="1600" dirty="0"/>
              <a:t>Час перебування жінки після закінчення ВНЗ у відпустці у зв’язку з  вагітністю, пологами, доглядом за дитиною до досягнення нею трирічного віку (або 6-річного віку, якщо дитина потребує догляду згідно медичних висновків) зараховується до терміну роботи за призначенням.</a:t>
            </a:r>
          </a:p>
          <a:p>
            <a:pPr indent="457200" algn="just" fontAlgn="base">
              <a:lnSpc>
                <a:spcPts val="2000"/>
              </a:lnSpc>
            </a:pPr>
            <a:r>
              <a:rPr lang="uk-UA" sz="1600" dirty="0"/>
              <a:t>Якщо замовник відмовив у прийнятті на роботу випускнику ВНЗ, останній звертається до державної служби зайнятості як центрального органу виконавчої влади, що реалізує державну політику в сфері зайнятості населення та трудової міграції, з метою сприяння у його працевлаштуванні. При цьому замовник відшкодовує державній службі зайнятості всі витрати, пов’язані з працевлаштуванням, перепідготовкою, виплатою допомоги по безробіттю та матеріальної допомоги в розмірі стипендії під час проходження професійної підготовки.  Одержані кошти спрямовуються до місцевої частини Державного фонду сприяння зайнятості населення.</a:t>
            </a:r>
          </a:p>
          <a:p>
            <a:pPr indent="457200" algn="just" fontAlgn="base">
              <a:lnSpc>
                <a:spcPts val="2000"/>
              </a:lnSpc>
            </a:pPr>
            <a:r>
              <a:rPr lang="uk-UA" sz="1600" dirty="0"/>
              <a:t>Реєстрація і облік випускників ВНЗ у державній службі зайнятості здійснюється  незалежно від місця їх постійного проживання чи перебування. Статус безробітного надається особі з першого дня реєстрації (у разі відсутності підходящої роботи) з виплатою допомоги по безробіттю до вирішення питання про працевлаштування. В цей період безробітна особа має право на безоплатну професійну орієнтацію чи перепідготовку, а також на участь в оплачуваних громадських роботах.</a:t>
            </a:r>
          </a:p>
        </p:txBody>
      </p:sp>
    </p:spTree>
    <p:extLst>
      <p:ext uri="{BB962C8B-B14F-4D97-AF65-F5344CB8AC3E}">
        <p14:creationId xmlns:p14="http://schemas.microsoft.com/office/powerpoint/2010/main" val="1776162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91880" y="260648"/>
            <a:ext cx="1043876" cy="523220"/>
          </a:xfrm>
          <a:prstGeom prst="rect">
            <a:avLst/>
          </a:prstGeom>
        </p:spPr>
        <p:txBody>
          <a:bodyPr wrap="none">
            <a:spAutoFit/>
          </a:bodyPr>
          <a:lstStyle/>
          <a:p>
            <a:r>
              <a:rPr lang="uk-UA" sz="2800" b="1" dirty="0">
                <a:ea typeface="Times New Roman" pitchFamily="18" charset="0"/>
                <a:cs typeface="Arial" pitchFamily="34" charset="0"/>
              </a:rPr>
              <a:t>План</a:t>
            </a:r>
            <a:endParaRPr lang="ru-RU" sz="2800" dirty="0"/>
          </a:p>
        </p:txBody>
      </p:sp>
      <p:sp>
        <p:nvSpPr>
          <p:cNvPr id="4" name="Прямоугольник 3"/>
          <p:cNvSpPr/>
          <p:nvPr/>
        </p:nvSpPr>
        <p:spPr>
          <a:xfrm>
            <a:off x="179512" y="1110223"/>
            <a:ext cx="4356244" cy="27392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uk-UA" sz="2200" dirty="0">
                <a:cs typeface="Times New Roman" panose="02020603050405020304" pitchFamily="18" charset="0"/>
              </a:rPr>
              <a:t>1. Поняття працевлаштування</a:t>
            </a:r>
          </a:p>
          <a:p>
            <a:pPr>
              <a:spcBef>
                <a:spcPts val="600"/>
              </a:spcBef>
              <a:spcAft>
                <a:spcPts val="600"/>
              </a:spcAft>
            </a:pPr>
            <a:r>
              <a:rPr lang="uk-UA" sz="2200" dirty="0">
                <a:cs typeface="Times New Roman" panose="02020603050405020304" pitchFamily="18" charset="0"/>
              </a:rPr>
              <a:t>2. Працівник та працедавець  </a:t>
            </a:r>
          </a:p>
          <a:p>
            <a:pPr>
              <a:spcBef>
                <a:spcPts val="600"/>
              </a:spcBef>
              <a:spcAft>
                <a:spcPts val="600"/>
              </a:spcAft>
            </a:pPr>
            <a:r>
              <a:rPr lang="uk-UA" sz="2200" dirty="0">
                <a:cs typeface="Times New Roman" panose="02020603050405020304" pitchFamily="18" charset="0"/>
              </a:rPr>
              <a:t>3. Для випускника ВНЗ</a:t>
            </a:r>
          </a:p>
          <a:p>
            <a:pPr>
              <a:spcBef>
                <a:spcPts val="600"/>
              </a:spcBef>
              <a:spcAft>
                <a:spcPts val="600"/>
              </a:spcAft>
            </a:pPr>
            <a:r>
              <a:rPr lang="uk-UA" sz="2200" dirty="0">
                <a:cs typeface="Times New Roman" panose="02020603050405020304" pitchFamily="18" charset="0"/>
              </a:rPr>
              <a:t>4. Основні документи у сфері працевлаштування </a:t>
            </a:r>
          </a:p>
          <a:p>
            <a:pPr>
              <a:spcBef>
                <a:spcPts val="600"/>
              </a:spcBef>
              <a:spcAft>
                <a:spcPts val="600"/>
              </a:spcAft>
            </a:pPr>
            <a:r>
              <a:rPr lang="uk-UA" sz="2200" dirty="0">
                <a:cs typeface="Times New Roman" panose="02020603050405020304" pitchFamily="18" charset="0"/>
              </a:rPr>
              <a:t>5. </a:t>
            </a:r>
            <a:r>
              <a:rPr lang="en-US" sz="2200" dirty="0">
                <a:solidFill>
                  <a:srgbClr val="7030A0"/>
                </a:solidFill>
                <a:cs typeface="Times New Roman" panose="02020603050405020304" pitchFamily="18" charset="0"/>
              </a:rPr>
              <a:t>Networking</a:t>
            </a:r>
            <a:endParaRPr lang="uk-UA" sz="2200" dirty="0">
              <a:solidFill>
                <a:srgbClr val="7030A0"/>
              </a:solidFill>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725C68B6-61C2-468F-89AB-4B9F7531AA68}" type="slidenum">
              <a:rPr lang="ru-RU" smtClean="0"/>
              <a:pPr/>
              <a:t>2</a:t>
            </a:fld>
            <a:endParaRPr lang="ru-RU"/>
          </a:p>
        </p:txBody>
      </p:sp>
      <p:pic>
        <p:nvPicPr>
          <p:cNvPr id="1026" name="Picture 2" descr="Світлина від Баба і кі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009565"/>
            <a:ext cx="4283968" cy="529975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2900DC94-AD75-4638-9094-22DE14CF66FB}"/>
              </a:ext>
            </a:extLst>
          </p:cNvPr>
          <p:cNvSpPr>
            <a:spLocks noGrp="1"/>
          </p:cNvSpPr>
          <p:nvPr>
            <p:ph type="sldNum" sz="quarter" idx="12"/>
          </p:nvPr>
        </p:nvSpPr>
        <p:spPr/>
        <p:txBody>
          <a:bodyPr/>
          <a:lstStyle/>
          <a:p>
            <a:fld id="{725C68B6-61C2-468F-89AB-4B9F7531AA68}" type="slidenum">
              <a:rPr lang="ru-RU" smtClean="0"/>
              <a:pPr/>
              <a:t>20</a:t>
            </a:fld>
            <a:endParaRPr lang="ru-RU"/>
          </a:p>
        </p:txBody>
      </p:sp>
      <p:pic>
        <p:nvPicPr>
          <p:cNvPr id="4" name="Рисунок 3">
            <a:extLst>
              <a:ext uri="{FF2B5EF4-FFF2-40B4-BE49-F238E27FC236}">
                <a16:creationId xmlns:a16="http://schemas.microsoft.com/office/drawing/2014/main" id="{7861FD39-C315-4AAA-BC28-11AE73198482}"/>
              </a:ext>
            </a:extLst>
          </p:cNvPr>
          <p:cNvPicPr>
            <a:picLocks noChangeAspect="1"/>
          </p:cNvPicPr>
          <p:nvPr/>
        </p:nvPicPr>
        <p:blipFill>
          <a:blip r:embed="rId2"/>
          <a:stretch>
            <a:fillRect/>
          </a:stretch>
        </p:blipFill>
        <p:spPr>
          <a:xfrm>
            <a:off x="179512" y="73152"/>
            <a:ext cx="7905808" cy="6429422"/>
          </a:xfrm>
          <a:prstGeom prst="rect">
            <a:avLst/>
          </a:prstGeom>
        </p:spPr>
      </p:pic>
    </p:spTree>
    <p:extLst>
      <p:ext uri="{BB962C8B-B14F-4D97-AF65-F5344CB8AC3E}">
        <p14:creationId xmlns:p14="http://schemas.microsoft.com/office/powerpoint/2010/main" val="1281033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B750FCF7-8374-426C-B58E-6DCD68B08EA9}"/>
              </a:ext>
            </a:extLst>
          </p:cNvPr>
          <p:cNvSpPr>
            <a:spLocks noGrp="1"/>
          </p:cNvSpPr>
          <p:nvPr>
            <p:ph type="sldNum" sz="quarter" idx="12"/>
          </p:nvPr>
        </p:nvSpPr>
        <p:spPr/>
        <p:txBody>
          <a:bodyPr/>
          <a:lstStyle/>
          <a:p>
            <a:fld id="{725C68B6-61C2-468F-89AB-4B9F7531AA68}" type="slidenum">
              <a:rPr lang="ru-RU" smtClean="0"/>
              <a:pPr/>
              <a:t>21</a:t>
            </a:fld>
            <a:endParaRPr lang="ru-RU"/>
          </a:p>
        </p:txBody>
      </p:sp>
      <p:sp>
        <p:nvSpPr>
          <p:cNvPr id="4" name="TextBox 3">
            <a:extLst>
              <a:ext uri="{FF2B5EF4-FFF2-40B4-BE49-F238E27FC236}">
                <a16:creationId xmlns:a16="http://schemas.microsoft.com/office/drawing/2014/main" id="{AB328C07-2E78-4BB4-B9A8-3BB08A8C2016}"/>
              </a:ext>
            </a:extLst>
          </p:cNvPr>
          <p:cNvSpPr txBox="1"/>
          <p:nvPr/>
        </p:nvSpPr>
        <p:spPr>
          <a:xfrm>
            <a:off x="2771800" y="260648"/>
            <a:ext cx="255577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8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Networking</a:t>
            </a:r>
            <a:endParaRPr lang="uk-UA" sz="2800" b="1" dirty="0">
              <a:effectLst>
                <a:outerShdw blurRad="38100" dist="38100" dir="2700000" algn="tl">
                  <a:srgbClr val="000000">
                    <a:alpha val="43137"/>
                  </a:srgbClr>
                </a:outerShdw>
              </a:effectLst>
              <a:latin typeface="+mj-lt"/>
            </a:endParaRPr>
          </a:p>
        </p:txBody>
      </p:sp>
      <p:pic>
        <p:nvPicPr>
          <p:cNvPr id="1026" name="Picture 2">
            <a:extLst>
              <a:ext uri="{FF2B5EF4-FFF2-40B4-BE49-F238E27FC236}">
                <a16:creationId xmlns:a16="http://schemas.microsoft.com/office/drawing/2014/main" id="{1EFF6CAA-A327-479C-996E-B66A92DB1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801857" y="1342031"/>
            <a:ext cx="3684173" cy="10001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earchGate - find and share research – Telegraph">
            <a:extLst>
              <a:ext uri="{FF2B5EF4-FFF2-40B4-BE49-F238E27FC236}">
                <a16:creationId xmlns:a16="http://schemas.microsoft.com/office/drawing/2014/main" id="{3ABB4925-5C05-4642-B65C-74E11837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132146" y="4872789"/>
            <a:ext cx="3023597" cy="10001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750B1B-F332-46EC-8506-32E6244C4B06}"/>
              </a:ext>
            </a:extLst>
          </p:cNvPr>
          <p:cNvSpPr txBox="1"/>
          <p:nvPr/>
        </p:nvSpPr>
        <p:spPr>
          <a:xfrm>
            <a:off x="248289" y="849714"/>
            <a:ext cx="7776864" cy="203132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uk-UA" b="1" dirty="0">
                <a:solidFill>
                  <a:srgbClr val="7030A0"/>
                </a:solidFill>
              </a:rPr>
              <a:t>Корисні зв'язки </a:t>
            </a:r>
            <a:r>
              <a:rPr lang="uk-UA" dirty="0"/>
              <a:t>або </a:t>
            </a:r>
            <a:r>
              <a:rPr lang="uk-UA" b="1" dirty="0" err="1">
                <a:solidFill>
                  <a:srgbClr val="7030A0"/>
                </a:solidFill>
              </a:rPr>
              <a:t>нетворкінг</a:t>
            </a:r>
            <a:r>
              <a:rPr lang="uk-UA" dirty="0"/>
              <a:t> (англіцизм від </a:t>
            </a:r>
            <a:r>
              <a:rPr lang="uk-UA" b="1" dirty="0" err="1">
                <a:solidFill>
                  <a:srgbClr val="7030A0"/>
                </a:solidFill>
              </a:rPr>
              <a:t>networking</a:t>
            </a:r>
            <a:r>
              <a:rPr lang="uk-UA" dirty="0"/>
              <a:t> - букв. </a:t>
            </a:r>
            <a:r>
              <a:rPr lang="uk-UA" i="1" dirty="0">
                <a:solidFill>
                  <a:schemeClr val="bg2">
                    <a:lumMod val="50000"/>
                  </a:schemeClr>
                </a:solidFill>
              </a:rPr>
              <a:t>плетіння мережі: </a:t>
            </a:r>
            <a:r>
              <a:rPr lang="uk-UA" i="1" dirty="0" err="1">
                <a:solidFill>
                  <a:schemeClr val="bg2">
                    <a:lumMod val="50000"/>
                  </a:schemeClr>
                </a:solidFill>
              </a:rPr>
              <a:t>net</a:t>
            </a:r>
            <a:r>
              <a:rPr lang="uk-UA" i="1" dirty="0">
                <a:solidFill>
                  <a:schemeClr val="bg2">
                    <a:lumMod val="50000"/>
                  </a:schemeClr>
                </a:solidFill>
              </a:rPr>
              <a:t> = мережа + </a:t>
            </a:r>
            <a:r>
              <a:rPr lang="uk-UA" i="1" dirty="0" err="1">
                <a:solidFill>
                  <a:schemeClr val="bg2">
                    <a:lumMod val="50000"/>
                  </a:schemeClr>
                </a:solidFill>
              </a:rPr>
              <a:t>work</a:t>
            </a:r>
            <a:r>
              <a:rPr lang="uk-UA" i="1" dirty="0">
                <a:solidFill>
                  <a:schemeClr val="bg2">
                    <a:lumMod val="50000"/>
                  </a:schemeClr>
                </a:solidFill>
              </a:rPr>
              <a:t> = працювати + -</a:t>
            </a:r>
            <a:r>
              <a:rPr lang="uk-UA" i="1" dirty="0" err="1">
                <a:solidFill>
                  <a:schemeClr val="bg2">
                    <a:lumMod val="50000"/>
                  </a:schemeClr>
                </a:solidFill>
              </a:rPr>
              <a:t>ing</a:t>
            </a:r>
            <a:r>
              <a:rPr lang="uk-UA" i="1" dirty="0">
                <a:solidFill>
                  <a:schemeClr val="bg2">
                    <a:lumMod val="50000"/>
                  </a:schemeClr>
                </a:solidFill>
              </a:rPr>
              <a:t> = суфікс</a:t>
            </a:r>
            <a:r>
              <a:rPr lang="uk-UA" dirty="0"/>
              <a:t>, що позначає діяльність в будь-якій галузі) - це соціальна та професійна діяльність, спрямована на те, щоб за допомогою кола друзів та знайомих, які працюють або мають зв'язки у тій чи іншій сфері, максимально швидко та ефективно вирішувати складні життєві завдання.</a:t>
            </a:r>
          </a:p>
        </p:txBody>
      </p:sp>
      <p:sp>
        <p:nvSpPr>
          <p:cNvPr id="10" name="TextBox 9">
            <a:extLst>
              <a:ext uri="{FF2B5EF4-FFF2-40B4-BE49-F238E27FC236}">
                <a16:creationId xmlns:a16="http://schemas.microsoft.com/office/drawing/2014/main" id="{217D17DF-2F85-4CE6-A5A6-EE44F57A7B97}"/>
              </a:ext>
            </a:extLst>
          </p:cNvPr>
          <p:cNvSpPr txBox="1"/>
          <p:nvPr/>
        </p:nvSpPr>
        <p:spPr>
          <a:xfrm>
            <a:off x="251872" y="3149568"/>
            <a:ext cx="7773281" cy="3631763"/>
          </a:xfrm>
          <a:prstGeom prst="rect">
            <a:avLst/>
          </a:prstGeom>
          <a:noFill/>
        </p:spPr>
        <p:txBody>
          <a:bodyPr wrap="square">
            <a:spAutoFit/>
          </a:bodyPr>
          <a:lstStyle/>
          <a:p>
            <a:r>
              <a:rPr lang="uk-UA" sz="2000" b="1" dirty="0"/>
              <a:t>Які мережі працюють?</a:t>
            </a:r>
          </a:p>
          <a:p>
            <a:pPr marL="285750" indent="-285750">
              <a:spcBef>
                <a:spcPts val="600"/>
              </a:spcBef>
              <a:buFont typeface="Wingdings" panose="05000000000000000000" pitchFamily="2" charset="2"/>
              <a:buChar char="Ø"/>
            </a:pPr>
            <a:r>
              <a:rPr lang="uk-UA" dirty="0"/>
              <a:t>Теперішні та колишні колеги, випускники, наставники, друзі, родина</a:t>
            </a:r>
          </a:p>
          <a:p>
            <a:pPr marL="285750" indent="-285750">
              <a:spcBef>
                <a:spcPts val="600"/>
              </a:spcBef>
              <a:buFont typeface="Wingdings" panose="05000000000000000000" pitchFamily="2" charset="2"/>
              <a:buChar char="Ø"/>
            </a:pPr>
            <a:r>
              <a:rPr lang="uk-UA" dirty="0"/>
              <a:t>Зустрічі, конференції, семінари, симпозіуми, </a:t>
            </a:r>
            <a:r>
              <a:rPr lang="uk-UA" dirty="0" err="1"/>
              <a:t>карєрні</a:t>
            </a:r>
            <a:r>
              <a:rPr lang="uk-UA" dirty="0"/>
              <a:t> заходи (семінари, співбесіди, ярмарки вакансій)</a:t>
            </a:r>
          </a:p>
          <a:p>
            <a:pPr marL="285750" indent="-285750">
              <a:spcBef>
                <a:spcPts val="600"/>
              </a:spcBef>
              <a:buFont typeface="Wingdings" panose="05000000000000000000" pitchFamily="2" charset="2"/>
              <a:buChar char="Ø"/>
            </a:pPr>
            <a:r>
              <a:rPr lang="uk-UA" dirty="0"/>
              <a:t>Воркшопи, літні школи, супутні програми конференцій</a:t>
            </a:r>
          </a:p>
          <a:p>
            <a:pPr marL="285750" indent="-285750">
              <a:spcBef>
                <a:spcPts val="600"/>
              </a:spcBef>
              <a:buFont typeface="Wingdings" panose="05000000000000000000" pitchFamily="2" charset="2"/>
              <a:buChar char="Ø"/>
            </a:pPr>
            <a:r>
              <a:rPr lang="uk-UA" dirty="0" err="1"/>
              <a:t>Волонтерство</a:t>
            </a:r>
            <a:r>
              <a:rPr lang="uk-UA" dirty="0"/>
              <a:t> – заходи, комітети, співпраця, допомога</a:t>
            </a:r>
          </a:p>
          <a:p>
            <a:pPr marL="285750" indent="-285750">
              <a:spcBef>
                <a:spcPts val="600"/>
              </a:spcBef>
              <a:buFont typeface="Wingdings" panose="05000000000000000000" pitchFamily="2" charset="2"/>
              <a:buChar char="Ø"/>
            </a:pPr>
            <a:r>
              <a:rPr lang="uk-UA" dirty="0"/>
              <a:t>Стажування, бізнес-візити</a:t>
            </a:r>
          </a:p>
          <a:p>
            <a:pPr marL="285750" indent="-285750">
              <a:spcBef>
                <a:spcPts val="600"/>
              </a:spcBef>
              <a:buFont typeface="Wingdings" panose="05000000000000000000" pitchFamily="2" charset="2"/>
              <a:buChar char="Ø"/>
            </a:pPr>
            <a:r>
              <a:rPr lang="uk-UA" dirty="0"/>
              <a:t>Членство – спеціалізовані спільноти, наприклад, наукові суспільства, списки обговорення</a:t>
            </a:r>
          </a:p>
          <a:p>
            <a:endParaRPr lang="uk-UA" dirty="0"/>
          </a:p>
        </p:txBody>
      </p:sp>
    </p:spTree>
    <p:extLst>
      <p:ext uri="{BB962C8B-B14F-4D97-AF65-F5344CB8AC3E}">
        <p14:creationId xmlns:p14="http://schemas.microsoft.com/office/powerpoint/2010/main" val="1826865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F51D7AA7-1028-41C8-BE97-5650F4EE975E}"/>
              </a:ext>
            </a:extLst>
          </p:cNvPr>
          <p:cNvSpPr>
            <a:spLocks noGrp="1"/>
          </p:cNvSpPr>
          <p:nvPr>
            <p:ph type="sldNum" sz="quarter" idx="12"/>
          </p:nvPr>
        </p:nvSpPr>
        <p:spPr/>
        <p:txBody>
          <a:bodyPr/>
          <a:lstStyle/>
          <a:p>
            <a:fld id="{725C68B6-61C2-468F-89AB-4B9F7531AA68}" type="slidenum">
              <a:rPr lang="ru-RU" smtClean="0"/>
              <a:pPr/>
              <a:t>22</a:t>
            </a:fld>
            <a:endParaRPr lang="ru-RU"/>
          </a:p>
        </p:txBody>
      </p:sp>
      <p:pic>
        <p:nvPicPr>
          <p:cNvPr id="4" name="Рисунок 3">
            <a:extLst>
              <a:ext uri="{FF2B5EF4-FFF2-40B4-BE49-F238E27FC236}">
                <a16:creationId xmlns:a16="http://schemas.microsoft.com/office/drawing/2014/main" id="{156B3BD0-5BE7-40E7-8400-DC531D60F04C}"/>
              </a:ext>
            </a:extLst>
          </p:cNvPr>
          <p:cNvPicPr>
            <a:picLocks noChangeAspect="1"/>
          </p:cNvPicPr>
          <p:nvPr/>
        </p:nvPicPr>
        <p:blipFill>
          <a:blip r:embed="rId2"/>
          <a:stretch>
            <a:fillRect/>
          </a:stretch>
        </p:blipFill>
        <p:spPr>
          <a:xfrm>
            <a:off x="21252" y="-703"/>
            <a:ext cx="9122748" cy="6858703"/>
          </a:xfrm>
          <a:prstGeom prst="rect">
            <a:avLst/>
          </a:prstGeom>
        </p:spPr>
      </p:pic>
    </p:spTree>
    <p:extLst>
      <p:ext uri="{BB962C8B-B14F-4D97-AF65-F5344CB8AC3E}">
        <p14:creationId xmlns:p14="http://schemas.microsoft.com/office/powerpoint/2010/main" val="2825640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D8F9C8B8-65FC-4623-94DD-6073DC12AA6F}"/>
              </a:ext>
            </a:extLst>
          </p:cNvPr>
          <p:cNvSpPr>
            <a:spLocks noGrp="1"/>
          </p:cNvSpPr>
          <p:nvPr>
            <p:ph type="sldNum" sz="quarter" idx="12"/>
          </p:nvPr>
        </p:nvSpPr>
        <p:spPr/>
        <p:txBody>
          <a:bodyPr/>
          <a:lstStyle/>
          <a:p>
            <a:fld id="{725C68B6-61C2-468F-89AB-4B9F7531AA68}" type="slidenum">
              <a:rPr lang="ru-RU" smtClean="0"/>
              <a:pPr/>
              <a:t>23</a:t>
            </a:fld>
            <a:endParaRPr lang="ru-RU"/>
          </a:p>
        </p:txBody>
      </p:sp>
      <p:pic>
        <p:nvPicPr>
          <p:cNvPr id="6" name="Рисунок 5">
            <a:extLst>
              <a:ext uri="{FF2B5EF4-FFF2-40B4-BE49-F238E27FC236}">
                <a16:creationId xmlns:a16="http://schemas.microsoft.com/office/drawing/2014/main" id="{7B7A5EB2-BA9A-4476-8F8A-FDD0B70947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8" y="0"/>
            <a:ext cx="6506228" cy="4500779"/>
          </a:xfrm>
          <a:prstGeom prst="rect">
            <a:avLst/>
          </a:prstGeom>
        </p:spPr>
      </p:pic>
      <p:pic>
        <p:nvPicPr>
          <p:cNvPr id="8" name="Рисунок 7">
            <a:extLst>
              <a:ext uri="{FF2B5EF4-FFF2-40B4-BE49-F238E27FC236}">
                <a16:creationId xmlns:a16="http://schemas.microsoft.com/office/drawing/2014/main" id="{13FA927E-58F8-47F7-BF3A-FA8C981C8980}"/>
              </a:ext>
            </a:extLst>
          </p:cNvPr>
          <p:cNvPicPr>
            <a:picLocks noChangeAspect="1"/>
          </p:cNvPicPr>
          <p:nvPr/>
        </p:nvPicPr>
        <p:blipFill>
          <a:blip r:embed="rId3"/>
          <a:stretch>
            <a:fillRect/>
          </a:stretch>
        </p:blipFill>
        <p:spPr>
          <a:xfrm>
            <a:off x="-31010" y="-28132"/>
            <a:ext cx="8203410" cy="4557042"/>
          </a:xfrm>
          <a:prstGeom prst="rect">
            <a:avLst/>
          </a:prstGeom>
        </p:spPr>
      </p:pic>
      <p:sp>
        <p:nvSpPr>
          <p:cNvPr id="10" name="TextBox 9">
            <a:extLst>
              <a:ext uri="{FF2B5EF4-FFF2-40B4-BE49-F238E27FC236}">
                <a16:creationId xmlns:a16="http://schemas.microsoft.com/office/drawing/2014/main" id="{3CF04F3E-A6FF-4A04-8509-F4FC0E8D6D5A}"/>
              </a:ext>
            </a:extLst>
          </p:cNvPr>
          <p:cNvSpPr txBox="1"/>
          <p:nvPr/>
        </p:nvSpPr>
        <p:spPr>
          <a:xfrm>
            <a:off x="9988" y="4571089"/>
            <a:ext cx="8203410" cy="2585323"/>
          </a:xfrm>
          <a:prstGeom prst="rect">
            <a:avLst/>
          </a:prstGeom>
          <a:noFill/>
        </p:spPr>
        <p:txBody>
          <a:bodyPr wrap="square" numCol="2">
            <a:spAutoFit/>
          </a:bodyPr>
          <a:lstStyle/>
          <a:p>
            <a:r>
              <a:rPr lang="uk-UA" b="1" dirty="0">
                <a:solidFill>
                  <a:srgbClr val="7030A0"/>
                </a:solidFill>
              </a:rPr>
              <a:t>ЯК ВИГЛЯДАЄ ВАША ПОТОЧНА МЕРЕЖА?</a:t>
            </a:r>
          </a:p>
          <a:p>
            <a:pPr marL="285750" indent="-285750">
              <a:buFont typeface="Wingdings" panose="05000000000000000000" pitchFamily="2" charset="2"/>
              <a:buChar char="§"/>
            </a:pPr>
            <a:r>
              <a:rPr lang="uk-UA" dirty="0"/>
              <a:t>Колишні Колеги По Роботі</a:t>
            </a:r>
          </a:p>
          <a:p>
            <a:pPr marL="285750" indent="-285750">
              <a:buFont typeface="Wingdings" panose="05000000000000000000" pitchFamily="2" charset="2"/>
              <a:buChar char="§"/>
            </a:pPr>
            <a:r>
              <a:rPr lang="uk-UA" dirty="0" err="1"/>
              <a:t>Соц.Медіа</a:t>
            </a:r>
            <a:endParaRPr lang="uk-UA" dirty="0"/>
          </a:p>
          <a:p>
            <a:pPr marL="285750" indent="-285750">
              <a:buFont typeface="Wingdings" panose="05000000000000000000" pitchFamily="2" charset="2"/>
              <a:buChar char="§"/>
            </a:pPr>
            <a:r>
              <a:rPr lang="uk-UA" dirty="0"/>
              <a:t>Співробітники</a:t>
            </a:r>
          </a:p>
          <a:p>
            <a:pPr marL="285750" indent="-285750">
              <a:buFont typeface="Wingdings" panose="05000000000000000000" pitchFamily="2" charset="2"/>
              <a:buChar char="§"/>
            </a:pPr>
            <a:r>
              <a:rPr lang="uk-UA" dirty="0"/>
              <a:t>Однолітки</a:t>
            </a:r>
          </a:p>
          <a:p>
            <a:pPr marL="285750" indent="-285750">
              <a:buFont typeface="Wingdings" panose="05000000000000000000" pitchFamily="2" charset="2"/>
              <a:buChar char="§"/>
            </a:pPr>
            <a:r>
              <a:rPr lang="uk-UA" dirty="0"/>
              <a:t>Знайомі</a:t>
            </a:r>
          </a:p>
          <a:p>
            <a:pPr marL="285750" indent="-285750">
              <a:buFont typeface="Wingdings" panose="05000000000000000000" pitchFamily="2" charset="2"/>
              <a:buChar char="§"/>
            </a:pPr>
            <a:r>
              <a:rPr lang="uk-UA" dirty="0"/>
              <a:t>Науковий Керівник, Наставники</a:t>
            </a:r>
          </a:p>
          <a:p>
            <a:pPr marL="285750" indent="-285750">
              <a:buFont typeface="Wingdings" panose="05000000000000000000" pitchFamily="2" charset="2"/>
              <a:buChar char="§"/>
            </a:pPr>
            <a:endParaRPr lang="uk-UA" dirty="0"/>
          </a:p>
          <a:p>
            <a:pPr marL="285750" indent="-285750">
              <a:buFont typeface="Wingdings" panose="05000000000000000000" pitchFamily="2" charset="2"/>
              <a:buChar char="§"/>
            </a:pPr>
            <a:r>
              <a:rPr lang="uk-UA" dirty="0"/>
              <a:t>Друзі</a:t>
            </a:r>
          </a:p>
          <a:p>
            <a:pPr marL="285750" indent="-285750">
              <a:buFont typeface="Wingdings" panose="05000000000000000000" pitchFamily="2" charset="2"/>
              <a:buChar char="§"/>
            </a:pPr>
            <a:r>
              <a:rPr lang="uk-UA" dirty="0"/>
              <a:t>Сім'я</a:t>
            </a:r>
          </a:p>
          <a:p>
            <a:pPr marL="285750" indent="-285750">
              <a:buFont typeface="Wingdings" panose="05000000000000000000" pitchFamily="2" charset="2"/>
              <a:buChar char="§"/>
            </a:pPr>
            <a:r>
              <a:rPr lang="uk-UA" dirty="0"/>
              <a:t>Випускники/Випускники</a:t>
            </a:r>
          </a:p>
          <a:p>
            <a:pPr marL="285750" indent="-285750">
              <a:buFont typeface="Wingdings" panose="05000000000000000000" pitchFamily="2" charset="2"/>
              <a:buChar char="§"/>
            </a:pPr>
            <a:r>
              <a:rPr lang="uk-UA" dirty="0"/>
              <a:t>Професійні</a:t>
            </a:r>
          </a:p>
          <a:p>
            <a:pPr marL="285750" indent="-285750">
              <a:buFont typeface="Wingdings" panose="05000000000000000000" pitchFamily="2" charset="2"/>
              <a:buChar char="§"/>
            </a:pPr>
            <a:r>
              <a:rPr lang="uk-UA" dirty="0"/>
              <a:t>Зовнішні Контакти</a:t>
            </a:r>
          </a:p>
          <a:p>
            <a:pPr marL="285750" indent="-285750">
              <a:buFont typeface="Wingdings" panose="05000000000000000000" pitchFamily="2" charset="2"/>
              <a:buChar char="§"/>
            </a:pPr>
            <a:r>
              <a:rPr lang="uk-UA" dirty="0"/>
              <a:t>Друзі Родини Та Друзі</a:t>
            </a:r>
          </a:p>
        </p:txBody>
      </p:sp>
    </p:spTree>
    <p:extLst>
      <p:ext uri="{BB962C8B-B14F-4D97-AF65-F5344CB8AC3E}">
        <p14:creationId xmlns:p14="http://schemas.microsoft.com/office/powerpoint/2010/main" val="399011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B03B6969-5813-480B-B512-1D23F3B5F98F}"/>
              </a:ext>
            </a:extLst>
          </p:cNvPr>
          <p:cNvSpPr>
            <a:spLocks noGrp="1"/>
          </p:cNvSpPr>
          <p:nvPr>
            <p:ph type="sldNum" sz="quarter" idx="12"/>
          </p:nvPr>
        </p:nvSpPr>
        <p:spPr/>
        <p:txBody>
          <a:bodyPr/>
          <a:lstStyle/>
          <a:p>
            <a:fld id="{725C68B6-61C2-468F-89AB-4B9F7531AA68}" type="slidenum">
              <a:rPr lang="ru-RU" smtClean="0"/>
              <a:pPr/>
              <a:t>24</a:t>
            </a:fld>
            <a:endParaRPr lang="ru-RU"/>
          </a:p>
        </p:txBody>
      </p:sp>
      <p:sp>
        <p:nvSpPr>
          <p:cNvPr id="4" name="TextBox 3">
            <a:extLst>
              <a:ext uri="{FF2B5EF4-FFF2-40B4-BE49-F238E27FC236}">
                <a16:creationId xmlns:a16="http://schemas.microsoft.com/office/drawing/2014/main" id="{A435B9BF-39B0-46D8-983E-5C3CCE0B08C1}"/>
              </a:ext>
            </a:extLst>
          </p:cNvPr>
          <p:cNvSpPr txBox="1"/>
          <p:nvPr/>
        </p:nvSpPr>
        <p:spPr>
          <a:xfrm>
            <a:off x="179512" y="188640"/>
            <a:ext cx="7848872" cy="5114157"/>
          </a:xfrm>
          <a:prstGeom prst="rect">
            <a:avLst/>
          </a:prstGeom>
          <a:noFill/>
        </p:spPr>
        <p:txBody>
          <a:bodyPr wrap="square">
            <a:spAutoFit/>
          </a:bodyPr>
          <a:lstStyle/>
          <a:p>
            <a:pPr>
              <a:lnSpc>
                <a:spcPct val="150000"/>
              </a:lnSpc>
              <a:spcBef>
                <a:spcPts val="600"/>
              </a:spcBef>
            </a:pPr>
            <a:r>
              <a:rPr lang="uk-UA" sz="2000" b="1" dirty="0">
                <a:solidFill>
                  <a:srgbClr val="7030A0"/>
                </a:solidFill>
              </a:rPr>
              <a:t>Пошук людей, з якими можна зв’язатися / підписатися :</a:t>
            </a:r>
          </a:p>
          <a:p>
            <a:pPr marL="285750" indent="-285750">
              <a:lnSpc>
                <a:spcPct val="150000"/>
              </a:lnSpc>
              <a:spcBef>
                <a:spcPts val="600"/>
              </a:spcBef>
              <a:buFont typeface="Wingdings" panose="05000000000000000000" pitchFamily="2" charset="2"/>
              <a:buChar char="ü"/>
            </a:pPr>
            <a:r>
              <a:rPr lang="uk-UA" sz="2000" dirty="0"/>
              <a:t>Люди, яких ви вже знаєте у вашій спільноті</a:t>
            </a:r>
          </a:p>
          <a:p>
            <a:pPr marL="285750" indent="-285750">
              <a:lnSpc>
                <a:spcPct val="150000"/>
              </a:lnSpc>
              <a:spcBef>
                <a:spcPts val="600"/>
              </a:spcBef>
              <a:buFont typeface="Wingdings" panose="05000000000000000000" pitchFamily="2" charset="2"/>
              <a:buChar char="ü"/>
            </a:pPr>
            <a:r>
              <a:rPr lang="uk-UA" sz="2000" dirty="0"/>
              <a:t>Люди, які поділяють ваші інтереси (інші дослідники, люди, які виконують цікаву роботу)</a:t>
            </a:r>
          </a:p>
          <a:p>
            <a:pPr marL="285750" indent="-285750">
              <a:lnSpc>
                <a:spcPct val="150000"/>
              </a:lnSpc>
              <a:spcBef>
                <a:spcPts val="600"/>
              </a:spcBef>
              <a:buFont typeface="Wingdings" panose="05000000000000000000" pitchFamily="2" charset="2"/>
              <a:buChar char="ü"/>
            </a:pPr>
            <a:r>
              <a:rPr lang="uk-UA" sz="2000" dirty="0"/>
              <a:t>Люди, з ким ви зустрічаєтеся особисто або онлайн (навмисно чи випадково)</a:t>
            </a:r>
          </a:p>
          <a:p>
            <a:pPr marL="285750" indent="-285750">
              <a:lnSpc>
                <a:spcPct val="150000"/>
              </a:lnSpc>
              <a:spcBef>
                <a:spcPts val="600"/>
              </a:spcBef>
              <a:buFont typeface="Wingdings" panose="05000000000000000000" pitchFamily="2" charset="2"/>
              <a:buChar char="ü"/>
            </a:pPr>
            <a:r>
              <a:rPr lang="uk-UA" sz="2000" dirty="0"/>
              <a:t>Випускники — поточні та попередні навчальні заклади</a:t>
            </a:r>
          </a:p>
          <a:p>
            <a:pPr marL="285750" indent="-285750">
              <a:lnSpc>
                <a:spcPct val="150000"/>
              </a:lnSpc>
              <a:spcBef>
                <a:spcPts val="600"/>
              </a:spcBef>
              <a:buFont typeface="Wingdings" panose="05000000000000000000" pitchFamily="2" charset="2"/>
              <a:buChar char="ü"/>
            </a:pPr>
            <a:r>
              <a:rPr lang="uk-UA" sz="2000" dirty="0"/>
              <a:t>Організації — компанії, професійні організації</a:t>
            </a:r>
          </a:p>
          <a:p>
            <a:pPr marL="285750" indent="-285750">
              <a:lnSpc>
                <a:spcPct val="150000"/>
              </a:lnSpc>
              <a:spcBef>
                <a:spcPts val="600"/>
              </a:spcBef>
              <a:buFont typeface="Wingdings" panose="05000000000000000000" pitchFamily="2" charset="2"/>
              <a:buChar char="ü"/>
            </a:pPr>
            <a:r>
              <a:rPr lang="uk-UA" sz="2000" dirty="0"/>
              <a:t>Люди поза межами вашої громади — промислові/ділові комунікації / підприємства / благодійні організації </a:t>
            </a:r>
          </a:p>
        </p:txBody>
      </p:sp>
    </p:spTree>
    <p:extLst>
      <p:ext uri="{BB962C8B-B14F-4D97-AF65-F5344CB8AC3E}">
        <p14:creationId xmlns:p14="http://schemas.microsoft.com/office/powerpoint/2010/main" val="3547286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E26E9EC9-A09A-4EBC-8903-FFED43B2CB3C}"/>
              </a:ext>
            </a:extLst>
          </p:cNvPr>
          <p:cNvSpPr>
            <a:spLocks noGrp="1"/>
          </p:cNvSpPr>
          <p:nvPr>
            <p:ph type="sldNum" sz="quarter" idx="12"/>
          </p:nvPr>
        </p:nvSpPr>
        <p:spPr/>
        <p:txBody>
          <a:bodyPr/>
          <a:lstStyle/>
          <a:p>
            <a:fld id="{725C68B6-61C2-468F-89AB-4B9F7531AA68}" type="slidenum">
              <a:rPr lang="ru-RU" smtClean="0"/>
              <a:pPr/>
              <a:t>25</a:t>
            </a:fld>
            <a:endParaRPr lang="ru-RU"/>
          </a:p>
        </p:txBody>
      </p:sp>
      <p:pic>
        <p:nvPicPr>
          <p:cNvPr id="4" name="Рисунок 3">
            <a:extLst>
              <a:ext uri="{FF2B5EF4-FFF2-40B4-BE49-F238E27FC236}">
                <a16:creationId xmlns:a16="http://schemas.microsoft.com/office/drawing/2014/main" id="{F0AB1D44-07A2-4B93-ACD9-C51C23A25CDF}"/>
              </a:ext>
            </a:extLst>
          </p:cNvPr>
          <p:cNvPicPr>
            <a:picLocks noChangeAspect="1"/>
          </p:cNvPicPr>
          <p:nvPr/>
        </p:nvPicPr>
        <p:blipFill>
          <a:blip r:embed="rId3"/>
          <a:stretch>
            <a:fillRect/>
          </a:stretch>
        </p:blipFill>
        <p:spPr>
          <a:xfrm>
            <a:off x="1187625" y="73152"/>
            <a:ext cx="6264696" cy="4312809"/>
          </a:xfrm>
          <a:prstGeom prst="rect">
            <a:avLst/>
          </a:prstGeom>
        </p:spPr>
      </p:pic>
      <p:sp>
        <p:nvSpPr>
          <p:cNvPr id="6" name="TextBox 5">
            <a:extLst>
              <a:ext uri="{FF2B5EF4-FFF2-40B4-BE49-F238E27FC236}">
                <a16:creationId xmlns:a16="http://schemas.microsoft.com/office/drawing/2014/main" id="{B4F041A6-7097-4B2F-9FB8-DDB65A59382F}"/>
              </a:ext>
            </a:extLst>
          </p:cNvPr>
          <p:cNvSpPr txBox="1"/>
          <p:nvPr/>
        </p:nvSpPr>
        <p:spPr>
          <a:xfrm>
            <a:off x="179512" y="4608445"/>
            <a:ext cx="3600400" cy="2062103"/>
          </a:xfrm>
          <a:prstGeom prst="rect">
            <a:avLst/>
          </a:prstGeom>
          <a:noFill/>
        </p:spPr>
        <p:txBody>
          <a:bodyPr wrap="square" numCol="1">
            <a:spAutoFit/>
          </a:bodyPr>
          <a:lstStyle/>
          <a:p>
            <a:r>
              <a:rPr lang="uk-UA" sz="1600" b="1" dirty="0"/>
              <a:t>Мистецтво створення мережі</a:t>
            </a:r>
          </a:p>
          <a:p>
            <a:r>
              <a:rPr lang="uk-UA" sz="1600" dirty="0">
                <a:solidFill>
                  <a:srgbClr val="7030A0"/>
                </a:solidFill>
              </a:rPr>
              <a:t>?ПОЗИТИВИ</a:t>
            </a:r>
          </a:p>
          <a:p>
            <a:pPr marL="285750" indent="-285750">
              <a:buFont typeface="Courier New" panose="02070309020205020404" pitchFamily="49" charset="0"/>
              <a:buChar char="o"/>
            </a:pPr>
            <a:r>
              <a:rPr lang="uk-UA" sz="1600" dirty="0"/>
              <a:t>З'ясування інформації</a:t>
            </a:r>
          </a:p>
          <a:p>
            <a:pPr marL="285750" indent="-285750">
              <a:buFont typeface="Courier New" panose="02070309020205020404" pitchFamily="49" charset="0"/>
              <a:buChar char="o"/>
            </a:pPr>
            <a:r>
              <a:rPr lang="uk-UA" sz="1600" dirty="0"/>
              <a:t>Зустрічі з людьми</a:t>
            </a:r>
          </a:p>
          <a:p>
            <a:pPr marL="285750" indent="-285750">
              <a:buFont typeface="Courier New" panose="02070309020205020404" pitchFamily="49" charset="0"/>
              <a:buChar char="o"/>
            </a:pPr>
            <a:r>
              <a:rPr lang="uk-UA" sz="1600" dirty="0"/>
              <a:t>Відкриття себе іншим</a:t>
            </a:r>
          </a:p>
          <a:p>
            <a:pPr marL="285750" indent="-285750">
              <a:buFont typeface="Courier New" panose="02070309020205020404" pitchFamily="49" charset="0"/>
              <a:buChar char="o"/>
            </a:pPr>
            <a:r>
              <a:rPr lang="uk-UA" sz="1600" dirty="0"/>
              <a:t>Створення гарного враження</a:t>
            </a:r>
          </a:p>
          <a:p>
            <a:pPr marL="285750" indent="-285750">
              <a:buFont typeface="Courier New" panose="02070309020205020404" pitchFamily="49" charset="0"/>
              <a:buChar char="o"/>
            </a:pPr>
            <a:r>
              <a:rPr lang="uk-UA" sz="1600" dirty="0"/>
              <a:t>Допоможе отримати роботу</a:t>
            </a:r>
          </a:p>
          <a:p>
            <a:pPr marL="285750" indent="-285750">
              <a:buFont typeface="Courier New" panose="02070309020205020404" pitchFamily="49" charset="0"/>
              <a:buChar char="o"/>
            </a:pPr>
            <a:r>
              <a:rPr lang="uk-UA" sz="1600" dirty="0"/>
              <a:t>Бадьорить</a:t>
            </a:r>
          </a:p>
        </p:txBody>
      </p:sp>
      <p:sp>
        <p:nvSpPr>
          <p:cNvPr id="8" name="TextBox 7">
            <a:extLst>
              <a:ext uri="{FF2B5EF4-FFF2-40B4-BE49-F238E27FC236}">
                <a16:creationId xmlns:a16="http://schemas.microsoft.com/office/drawing/2014/main" id="{92916821-9E4E-416E-8EDD-AB6F67890CEF}"/>
              </a:ext>
            </a:extLst>
          </p:cNvPr>
          <p:cNvSpPr txBox="1"/>
          <p:nvPr/>
        </p:nvSpPr>
        <p:spPr>
          <a:xfrm>
            <a:off x="4211960" y="4854666"/>
            <a:ext cx="4572000" cy="1815882"/>
          </a:xfrm>
          <a:prstGeom prst="rect">
            <a:avLst/>
          </a:prstGeom>
          <a:noFill/>
        </p:spPr>
        <p:txBody>
          <a:bodyPr wrap="square">
            <a:spAutoFit/>
          </a:bodyPr>
          <a:lstStyle/>
          <a:p>
            <a:r>
              <a:rPr lang="uk-UA" sz="1600" dirty="0">
                <a:solidFill>
                  <a:srgbClr val="7030A0"/>
                </a:solidFill>
              </a:rPr>
              <a:t>?НЕГАТИВИ</a:t>
            </a:r>
          </a:p>
          <a:p>
            <a:pPr marL="285750" indent="-285750">
              <a:buFont typeface="Arial" panose="020B0604020202020204" pitchFamily="34" charset="0"/>
              <a:buChar char="•"/>
            </a:pPr>
            <a:r>
              <a:rPr lang="uk-UA" sz="1600" dirty="0"/>
              <a:t>Відчуття страху та дискомфорту</a:t>
            </a:r>
          </a:p>
          <a:p>
            <a:pPr marL="285750" indent="-285750">
              <a:buFont typeface="Arial" panose="020B0604020202020204" pitchFamily="34" charset="0"/>
              <a:buChar char="•"/>
            </a:pPr>
            <a:r>
              <a:rPr lang="uk-UA" sz="1600" dirty="0"/>
              <a:t>Хвилюєтеся, що вас ігнорують</a:t>
            </a:r>
          </a:p>
          <a:p>
            <a:pPr marL="285750" indent="-285750">
              <a:buFont typeface="Arial" panose="020B0604020202020204" pitchFamily="34" charset="0"/>
              <a:buChar char="•"/>
            </a:pPr>
            <a:r>
              <a:rPr lang="uk-UA" sz="1600" dirty="0"/>
              <a:t>Почуття вразливого та засудженого</a:t>
            </a:r>
          </a:p>
          <a:p>
            <a:pPr marL="285750" indent="-285750">
              <a:buFont typeface="Arial" panose="020B0604020202020204" pitchFamily="34" charset="0"/>
              <a:buChar char="•"/>
            </a:pPr>
            <a:r>
              <a:rPr lang="uk-UA" sz="1600" dirty="0"/>
              <a:t>Створення поганого враження</a:t>
            </a:r>
          </a:p>
          <a:p>
            <a:pPr marL="285750" indent="-285750">
              <a:buFont typeface="Arial" panose="020B0604020202020204" pitchFamily="34" charset="0"/>
              <a:buChar char="•"/>
            </a:pPr>
            <a:r>
              <a:rPr lang="uk-UA" sz="1600" dirty="0"/>
              <a:t>Культурні та </a:t>
            </a:r>
            <a:r>
              <a:rPr lang="uk-UA" sz="1600" dirty="0" err="1"/>
              <a:t>мовні</a:t>
            </a:r>
            <a:r>
              <a:rPr lang="uk-UA" sz="1600" dirty="0"/>
              <a:t> бар'єри</a:t>
            </a:r>
          </a:p>
          <a:p>
            <a:pPr marL="285750" indent="-285750">
              <a:buFont typeface="Arial" panose="020B0604020202020204" pitchFamily="34" charset="0"/>
              <a:buChar char="•"/>
            </a:pPr>
            <a:r>
              <a:rPr lang="uk-UA" sz="1600" dirty="0"/>
              <a:t>Може бути втомливим</a:t>
            </a:r>
          </a:p>
        </p:txBody>
      </p:sp>
    </p:spTree>
    <p:extLst>
      <p:ext uri="{BB962C8B-B14F-4D97-AF65-F5344CB8AC3E}">
        <p14:creationId xmlns:p14="http://schemas.microsoft.com/office/powerpoint/2010/main" val="3976742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6FE2DE05-461F-49C3-94FF-18B8B50E30BE}"/>
              </a:ext>
            </a:extLst>
          </p:cNvPr>
          <p:cNvSpPr>
            <a:spLocks noGrp="1"/>
          </p:cNvSpPr>
          <p:nvPr>
            <p:ph type="sldNum" sz="quarter" idx="12"/>
          </p:nvPr>
        </p:nvSpPr>
        <p:spPr/>
        <p:txBody>
          <a:bodyPr/>
          <a:lstStyle/>
          <a:p>
            <a:fld id="{725C68B6-61C2-468F-89AB-4B9F7531AA68}" type="slidenum">
              <a:rPr lang="ru-RU" smtClean="0"/>
              <a:pPr/>
              <a:t>26</a:t>
            </a:fld>
            <a:endParaRPr lang="ru-RU"/>
          </a:p>
        </p:txBody>
      </p:sp>
      <p:pic>
        <p:nvPicPr>
          <p:cNvPr id="4" name="Рисунок 3">
            <a:extLst>
              <a:ext uri="{FF2B5EF4-FFF2-40B4-BE49-F238E27FC236}">
                <a16:creationId xmlns:a16="http://schemas.microsoft.com/office/drawing/2014/main" id="{977FE717-9445-4EC6-94E4-93535E336CF4}"/>
              </a:ext>
            </a:extLst>
          </p:cNvPr>
          <p:cNvPicPr>
            <a:picLocks noChangeAspect="1"/>
          </p:cNvPicPr>
          <p:nvPr/>
        </p:nvPicPr>
        <p:blipFill>
          <a:blip r:embed="rId2"/>
          <a:stretch>
            <a:fillRect/>
          </a:stretch>
        </p:blipFill>
        <p:spPr>
          <a:xfrm>
            <a:off x="251520" y="-171400"/>
            <a:ext cx="7236296" cy="4991124"/>
          </a:xfrm>
          <a:prstGeom prst="rect">
            <a:avLst/>
          </a:prstGeom>
        </p:spPr>
      </p:pic>
      <p:sp>
        <p:nvSpPr>
          <p:cNvPr id="6" name="TextBox 5">
            <a:extLst>
              <a:ext uri="{FF2B5EF4-FFF2-40B4-BE49-F238E27FC236}">
                <a16:creationId xmlns:a16="http://schemas.microsoft.com/office/drawing/2014/main" id="{2E2D34D1-56BE-46D1-9BED-5B26CB3755FD}"/>
              </a:ext>
            </a:extLst>
          </p:cNvPr>
          <p:cNvSpPr txBox="1"/>
          <p:nvPr/>
        </p:nvSpPr>
        <p:spPr>
          <a:xfrm>
            <a:off x="539552" y="4842335"/>
            <a:ext cx="8496944" cy="1938992"/>
          </a:xfrm>
          <a:prstGeom prst="rect">
            <a:avLst/>
          </a:prstGeom>
          <a:noFill/>
        </p:spPr>
        <p:txBody>
          <a:bodyPr wrap="square">
            <a:spAutoFit/>
          </a:bodyPr>
          <a:lstStyle/>
          <a:p>
            <a:r>
              <a:rPr lang="uk-UA" sz="1500" b="1" dirty="0"/>
              <a:t>Яка різниця між мережею F2F та електронною мережею?</a:t>
            </a:r>
          </a:p>
          <a:p>
            <a:pPr marL="285750" indent="-285750">
              <a:buFont typeface="Wingdings" panose="05000000000000000000" pitchFamily="2" charset="2"/>
              <a:buChar char="Ø"/>
            </a:pPr>
            <a:r>
              <a:rPr lang="uk-UA" sz="1500" dirty="0"/>
              <a:t>Менш/більш ввічливий</a:t>
            </a:r>
          </a:p>
          <a:p>
            <a:pPr marL="285750" indent="-285750">
              <a:buFont typeface="Wingdings" panose="05000000000000000000" pitchFamily="2" charset="2"/>
              <a:buChar char="Ø"/>
            </a:pPr>
            <a:r>
              <a:rPr lang="uk-UA" sz="1500" dirty="0"/>
              <a:t>Складніше / легше підходити до людей</a:t>
            </a:r>
          </a:p>
          <a:p>
            <a:pPr marL="285750" indent="-285750">
              <a:buFont typeface="Wingdings" panose="05000000000000000000" pitchFamily="2" charset="2"/>
              <a:buChar char="Ø"/>
            </a:pPr>
            <a:r>
              <a:rPr lang="uk-UA" sz="1500" dirty="0"/>
              <a:t>Важко / легше проводити «випадкове» спілкування</a:t>
            </a:r>
          </a:p>
          <a:p>
            <a:pPr marL="285750" indent="-285750">
              <a:buFont typeface="Wingdings" panose="05000000000000000000" pitchFamily="2" charset="2"/>
              <a:buChar char="Ø"/>
            </a:pPr>
            <a:r>
              <a:rPr lang="uk-UA" sz="1500" dirty="0"/>
              <a:t>Менше / більше можливостей для спілкування</a:t>
            </a:r>
          </a:p>
          <a:p>
            <a:pPr marL="285750" indent="-285750">
              <a:buFont typeface="Wingdings" panose="05000000000000000000" pitchFamily="2" charset="2"/>
              <a:buChar char="Ø"/>
            </a:pPr>
            <a:r>
              <a:rPr lang="uk-UA" sz="1500" dirty="0"/>
              <a:t>[Менше] Боїться вторгнення в простір/час людей</a:t>
            </a:r>
          </a:p>
          <a:p>
            <a:pPr marL="285750" indent="-285750">
              <a:buFont typeface="Wingdings" panose="05000000000000000000" pitchFamily="2" charset="2"/>
              <a:buChar char="Ø"/>
            </a:pPr>
            <a:r>
              <a:rPr lang="uk-UA" sz="1500" dirty="0"/>
              <a:t>[Менше] Переживаю, що вас публічно ігнорують/відкидають</a:t>
            </a:r>
          </a:p>
          <a:p>
            <a:pPr marL="285750" indent="-285750">
              <a:buFont typeface="Wingdings" panose="05000000000000000000" pitchFamily="2" charset="2"/>
              <a:buChar char="Ø"/>
            </a:pPr>
            <a:r>
              <a:rPr lang="uk-UA" sz="1500" dirty="0"/>
              <a:t>Складніше / Легше підготуватися та презентувати себе</a:t>
            </a:r>
          </a:p>
        </p:txBody>
      </p:sp>
    </p:spTree>
    <p:extLst>
      <p:ext uri="{BB962C8B-B14F-4D97-AF65-F5344CB8AC3E}">
        <p14:creationId xmlns:p14="http://schemas.microsoft.com/office/powerpoint/2010/main" val="2187929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820EC831-7B28-4E0E-A5F0-81C7C3E81CBE}"/>
              </a:ext>
            </a:extLst>
          </p:cNvPr>
          <p:cNvSpPr>
            <a:spLocks noGrp="1"/>
          </p:cNvSpPr>
          <p:nvPr>
            <p:ph type="sldNum" sz="quarter" idx="12"/>
          </p:nvPr>
        </p:nvSpPr>
        <p:spPr/>
        <p:txBody>
          <a:bodyPr/>
          <a:lstStyle/>
          <a:p>
            <a:fld id="{725C68B6-61C2-468F-89AB-4B9F7531AA68}" type="slidenum">
              <a:rPr lang="ru-RU" smtClean="0"/>
              <a:pPr/>
              <a:t>27</a:t>
            </a:fld>
            <a:endParaRPr lang="ru-RU"/>
          </a:p>
        </p:txBody>
      </p:sp>
      <p:pic>
        <p:nvPicPr>
          <p:cNvPr id="4" name="Рисунок 3">
            <a:extLst>
              <a:ext uri="{FF2B5EF4-FFF2-40B4-BE49-F238E27FC236}">
                <a16:creationId xmlns:a16="http://schemas.microsoft.com/office/drawing/2014/main" id="{6DD47A19-5DE6-46DF-A422-51F347A0B21F}"/>
              </a:ext>
            </a:extLst>
          </p:cNvPr>
          <p:cNvPicPr>
            <a:picLocks noChangeAspect="1"/>
          </p:cNvPicPr>
          <p:nvPr/>
        </p:nvPicPr>
        <p:blipFill>
          <a:blip r:embed="rId2"/>
          <a:stretch>
            <a:fillRect/>
          </a:stretch>
        </p:blipFill>
        <p:spPr>
          <a:xfrm>
            <a:off x="0" y="0"/>
            <a:ext cx="9144000" cy="6311694"/>
          </a:xfrm>
          <a:prstGeom prst="rect">
            <a:avLst/>
          </a:prstGeom>
        </p:spPr>
      </p:pic>
    </p:spTree>
    <p:extLst>
      <p:ext uri="{BB962C8B-B14F-4D97-AF65-F5344CB8AC3E}">
        <p14:creationId xmlns:p14="http://schemas.microsoft.com/office/powerpoint/2010/main" val="2277341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DE9DB1BE-9CAF-4E7F-9196-FE88C468EDDD}"/>
              </a:ext>
            </a:extLst>
          </p:cNvPr>
          <p:cNvSpPr>
            <a:spLocks noGrp="1"/>
          </p:cNvSpPr>
          <p:nvPr>
            <p:ph type="sldNum" sz="quarter" idx="12"/>
          </p:nvPr>
        </p:nvSpPr>
        <p:spPr/>
        <p:txBody>
          <a:bodyPr/>
          <a:lstStyle/>
          <a:p>
            <a:fld id="{725C68B6-61C2-468F-89AB-4B9F7531AA68}" type="slidenum">
              <a:rPr lang="ru-RU" smtClean="0"/>
              <a:pPr/>
              <a:t>28</a:t>
            </a:fld>
            <a:endParaRPr lang="ru-RU"/>
          </a:p>
        </p:txBody>
      </p:sp>
      <p:pic>
        <p:nvPicPr>
          <p:cNvPr id="4" name="Рисунок 3">
            <a:extLst>
              <a:ext uri="{FF2B5EF4-FFF2-40B4-BE49-F238E27FC236}">
                <a16:creationId xmlns:a16="http://schemas.microsoft.com/office/drawing/2014/main" id="{DC2CD8F9-FB5E-4C33-978C-D501A20E51FE}"/>
              </a:ext>
            </a:extLst>
          </p:cNvPr>
          <p:cNvPicPr>
            <a:picLocks noChangeAspect="1"/>
          </p:cNvPicPr>
          <p:nvPr/>
        </p:nvPicPr>
        <p:blipFill>
          <a:blip r:embed="rId2"/>
          <a:stretch>
            <a:fillRect/>
          </a:stretch>
        </p:blipFill>
        <p:spPr>
          <a:xfrm>
            <a:off x="0" y="-171400"/>
            <a:ext cx="6696744" cy="4624310"/>
          </a:xfrm>
          <a:prstGeom prst="rect">
            <a:avLst/>
          </a:prstGeom>
        </p:spPr>
      </p:pic>
      <p:sp>
        <p:nvSpPr>
          <p:cNvPr id="6" name="TextBox 5">
            <a:extLst>
              <a:ext uri="{FF2B5EF4-FFF2-40B4-BE49-F238E27FC236}">
                <a16:creationId xmlns:a16="http://schemas.microsoft.com/office/drawing/2014/main" id="{21ED069B-B631-4BAE-8B54-35CE8C6F6BC6}"/>
              </a:ext>
            </a:extLst>
          </p:cNvPr>
          <p:cNvSpPr txBox="1"/>
          <p:nvPr/>
        </p:nvSpPr>
        <p:spPr>
          <a:xfrm>
            <a:off x="2411760" y="4481106"/>
            <a:ext cx="5760640" cy="2421176"/>
          </a:xfrm>
          <a:prstGeom prst="rect">
            <a:avLst/>
          </a:prstGeom>
          <a:noFill/>
        </p:spPr>
        <p:txBody>
          <a:bodyPr wrap="square">
            <a:spAutoFit/>
          </a:bodyPr>
          <a:lstStyle/>
          <a:p>
            <a:pPr>
              <a:spcBef>
                <a:spcPts val="400"/>
              </a:spcBef>
            </a:pPr>
            <a:r>
              <a:rPr lang="uk-UA" sz="1600" b="1" dirty="0"/>
              <a:t>Карта зони комфорту</a:t>
            </a:r>
          </a:p>
          <a:p>
            <a:pPr>
              <a:spcBef>
                <a:spcPts val="400"/>
              </a:spcBef>
            </a:pPr>
            <a:r>
              <a:rPr lang="uk-UA" sz="1600" dirty="0">
                <a:solidFill>
                  <a:srgbClr val="FF0000"/>
                </a:solidFill>
              </a:rPr>
              <a:t>Зона комфорту (Відчуйте себе в безпеці та під контролем)</a:t>
            </a:r>
          </a:p>
          <a:p>
            <a:pPr>
              <a:spcBef>
                <a:spcPts val="400"/>
              </a:spcBef>
            </a:pPr>
            <a:r>
              <a:rPr lang="uk-UA" sz="1600" dirty="0">
                <a:solidFill>
                  <a:srgbClr val="0070C0"/>
                </a:solidFill>
              </a:rPr>
              <a:t>Зона страху (Брак впевненості, Виправдання, Думки)</a:t>
            </a:r>
          </a:p>
          <a:p>
            <a:pPr>
              <a:spcBef>
                <a:spcPts val="400"/>
              </a:spcBef>
            </a:pPr>
            <a:r>
              <a:rPr lang="uk-UA" sz="1600" dirty="0">
                <a:solidFill>
                  <a:srgbClr val="00B0F0"/>
                </a:solidFill>
              </a:rPr>
              <a:t>Зона навчання (Знання, Нові навички, Виклики)</a:t>
            </a:r>
          </a:p>
          <a:p>
            <a:pPr>
              <a:spcBef>
                <a:spcPts val="400"/>
              </a:spcBef>
            </a:pPr>
            <a:r>
              <a:rPr lang="uk-UA" sz="1600" dirty="0">
                <a:solidFill>
                  <a:srgbClr val="00FFFF"/>
                </a:solidFill>
              </a:rPr>
              <a:t>Зона росту (Живі мрії, Знайдіть мету, Цілі)</a:t>
            </a:r>
          </a:p>
          <a:p>
            <a:pPr>
              <a:spcBef>
                <a:spcPts val="400"/>
              </a:spcBef>
            </a:pPr>
            <a:r>
              <a:rPr lang="uk-UA" sz="1600" b="1" dirty="0">
                <a:solidFill>
                  <a:schemeClr val="accent4">
                    <a:lumMod val="75000"/>
                  </a:schemeClr>
                </a:solidFill>
              </a:rPr>
              <a:t>■ ГОТУЙТЕСЯ!</a:t>
            </a:r>
          </a:p>
          <a:p>
            <a:pPr>
              <a:spcBef>
                <a:spcPts val="400"/>
              </a:spcBef>
            </a:pPr>
            <a:r>
              <a:rPr lang="uk-UA" sz="1600" b="1" dirty="0">
                <a:solidFill>
                  <a:schemeClr val="accent4">
                    <a:lumMod val="75000"/>
                  </a:schemeClr>
                </a:solidFill>
              </a:rPr>
              <a:t>■ Зробіть свої дослідження!</a:t>
            </a:r>
          </a:p>
          <a:p>
            <a:pPr>
              <a:spcBef>
                <a:spcPts val="400"/>
              </a:spcBef>
            </a:pPr>
            <a:r>
              <a:rPr lang="uk-UA" sz="1600" b="1" dirty="0">
                <a:solidFill>
                  <a:schemeClr val="accent4">
                    <a:lumMod val="75000"/>
                  </a:schemeClr>
                </a:solidFill>
              </a:rPr>
              <a:t>■ </a:t>
            </a:r>
            <a:r>
              <a:rPr lang="uk-UA" sz="1600" b="1" dirty="0" err="1">
                <a:solidFill>
                  <a:schemeClr val="accent4">
                    <a:lumMod val="75000"/>
                  </a:schemeClr>
                </a:solidFill>
              </a:rPr>
              <a:t>Вірте</a:t>
            </a:r>
            <a:r>
              <a:rPr lang="uk-UA" sz="1600" b="1" dirty="0">
                <a:solidFill>
                  <a:schemeClr val="accent4">
                    <a:lumMod val="75000"/>
                  </a:schemeClr>
                </a:solidFill>
              </a:rPr>
              <a:t> в себе!</a:t>
            </a:r>
          </a:p>
        </p:txBody>
      </p:sp>
    </p:spTree>
    <p:extLst>
      <p:ext uri="{BB962C8B-B14F-4D97-AF65-F5344CB8AC3E}">
        <p14:creationId xmlns:p14="http://schemas.microsoft.com/office/powerpoint/2010/main" val="114668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C43C4A8F-2B26-41E9-A469-1E858590E16B}"/>
              </a:ext>
            </a:extLst>
          </p:cNvPr>
          <p:cNvSpPr>
            <a:spLocks noGrp="1"/>
          </p:cNvSpPr>
          <p:nvPr>
            <p:ph type="sldNum" sz="quarter" idx="12"/>
          </p:nvPr>
        </p:nvSpPr>
        <p:spPr/>
        <p:txBody>
          <a:bodyPr/>
          <a:lstStyle/>
          <a:p>
            <a:fld id="{725C68B6-61C2-468F-89AB-4B9F7531AA68}" type="slidenum">
              <a:rPr lang="ru-RU" smtClean="0"/>
              <a:pPr/>
              <a:t>29</a:t>
            </a:fld>
            <a:endParaRPr lang="ru-RU"/>
          </a:p>
        </p:txBody>
      </p:sp>
      <p:pic>
        <p:nvPicPr>
          <p:cNvPr id="4" name="Рисунок 3">
            <a:extLst>
              <a:ext uri="{FF2B5EF4-FFF2-40B4-BE49-F238E27FC236}">
                <a16:creationId xmlns:a16="http://schemas.microsoft.com/office/drawing/2014/main" id="{1042C225-D891-4A88-B0D6-78A586C78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 y="0"/>
            <a:ext cx="8258235" cy="5724567"/>
          </a:xfrm>
          <a:prstGeom prst="rect">
            <a:avLst/>
          </a:prstGeom>
        </p:spPr>
      </p:pic>
    </p:spTree>
    <p:extLst>
      <p:ext uri="{BB962C8B-B14F-4D97-AF65-F5344CB8AC3E}">
        <p14:creationId xmlns:p14="http://schemas.microsoft.com/office/powerpoint/2010/main" val="11102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a:t>
            </a:fld>
            <a:endParaRPr lang="ru-RU"/>
          </a:p>
        </p:txBody>
      </p:sp>
      <p:sp>
        <p:nvSpPr>
          <p:cNvPr id="3" name="Прямоугольник 2"/>
          <p:cNvSpPr/>
          <p:nvPr/>
        </p:nvSpPr>
        <p:spPr>
          <a:xfrm>
            <a:off x="323528" y="260648"/>
            <a:ext cx="7704856" cy="517064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457200" algn="just" fontAlgn="base">
              <a:lnSpc>
                <a:spcPct val="150000"/>
              </a:lnSpc>
            </a:pPr>
            <a:r>
              <a:rPr lang="uk-UA" sz="2000" b="1" dirty="0"/>
              <a:t>Працевлаштування</a:t>
            </a:r>
            <a:r>
              <a:rPr lang="uk-UA" sz="2000" dirty="0"/>
              <a:t> — це система організаційних, економічних і правових заходів, направлених на забезпечення трудової зайнятості населення. У широкому значенні працевлаштування об'єднує всі форми трудової діяльності, що не суперечать законодавству, включаючи самостійне забезпечення себе роботою, в тому числі індивідуальну трудову діяльність, підприємництво, фермерство тощо. Реалізація такого права випускниками ВНЗ регулюється правовими нормами</a:t>
            </a:r>
            <a:r>
              <a:rPr lang="ru-RU" sz="2000" dirty="0"/>
              <a:t>. </a:t>
            </a:r>
            <a:r>
              <a:rPr lang="uk-UA" sz="2000" dirty="0"/>
              <a:t>Для тих громадян, які втратили роботу, Українська держава забезпечує можливості підшукання підходящої роботи.</a:t>
            </a:r>
          </a:p>
        </p:txBody>
      </p:sp>
    </p:spTree>
    <p:extLst>
      <p:ext uri="{BB962C8B-B14F-4D97-AF65-F5344CB8AC3E}">
        <p14:creationId xmlns:p14="http://schemas.microsoft.com/office/powerpoint/2010/main" val="171171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C19B070C-C953-4187-BB29-FA084401BE91}"/>
              </a:ext>
            </a:extLst>
          </p:cNvPr>
          <p:cNvSpPr>
            <a:spLocks noGrp="1"/>
          </p:cNvSpPr>
          <p:nvPr>
            <p:ph type="sldNum" sz="quarter" idx="12"/>
          </p:nvPr>
        </p:nvSpPr>
        <p:spPr/>
        <p:txBody>
          <a:bodyPr/>
          <a:lstStyle/>
          <a:p>
            <a:fld id="{725C68B6-61C2-468F-89AB-4B9F7531AA68}" type="slidenum">
              <a:rPr lang="ru-RU" smtClean="0"/>
              <a:pPr/>
              <a:t>30</a:t>
            </a:fld>
            <a:endParaRPr lang="ru-RU"/>
          </a:p>
        </p:txBody>
      </p:sp>
      <p:pic>
        <p:nvPicPr>
          <p:cNvPr id="4" name="Рисунок 3">
            <a:extLst>
              <a:ext uri="{FF2B5EF4-FFF2-40B4-BE49-F238E27FC236}">
                <a16:creationId xmlns:a16="http://schemas.microsoft.com/office/drawing/2014/main" id="{34CA5B76-2888-4699-8994-14A47ED94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67760" cy="5743617"/>
          </a:xfrm>
          <a:prstGeom prst="rect">
            <a:avLst/>
          </a:prstGeom>
        </p:spPr>
      </p:pic>
    </p:spTree>
    <p:extLst>
      <p:ext uri="{BB962C8B-B14F-4D97-AF65-F5344CB8AC3E}">
        <p14:creationId xmlns:p14="http://schemas.microsoft.com/office/powerpoint/2010/main" val="2461014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DC20C7E2-FA89-4E85-9DE4-1915D93BF628}"/>
              </a:ext>
            </a:extLst>
          </p:cNvPr>
          <p:cNvSpPr>
            <a:spLocks noGrp="1"/>
          </p:cNvSpPr>
          <p:nvPr>
            <p:ph type="sldNum" sz="quarter" idx="12"/>
          </p:nvPr>
        </p:nvSpPr>
        <p:spPr/>
        <p:txBody>
          <a:bodyPr/>
          <a:lstStyle/>
          <a:p>
            <a:fld id="{725C68B6-61C2-468F-89AB-4B9F7531AA68}" type="slidenum">
              <a:rPr lang="ru-RU" smtClean="0"/>
              <a:pPr/>
              <a:t>31</a:t>
            </a:fld>
            <a:endParaRPr lang="ru-RU"/>
          </a:p>
        </p:txBody>
      </p:sp>
      <p:pic>
        <p:nvPicPr>
          <p:cNvPr id="4" name="Рисунок 3">
            <a:extLst>
              <a:ext uri="{FF2B5EF4-FFF2-40B4-BE49-F238E27FC236}">
                <a16:creationId xmlns:a16="http://schemas.microsoft.com/office/drawing/2014/main" id="{2F66ADFB-20F3-4E37-8F21-1B996AA2D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39185" cy="5705517"/>
          </a:xfrm>
          <a:prstGeom prst="rect">
            <a:avLst/>
          </a:prstGeom>
        </p:spPr>
      </p:pic>
    </p:spTree>
    <p:extLst>
      <p:ext uri="{BB962C8B-B14F-4D97-AF65-F5344CB8AC3E}">
        <p14:creationId xmlns:p14="http://schemas.microsoft.com/office/powerpoint/2010/main" val="1172768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C9809325-8D43-4F06-A290-A4C1D60FCD81}"/>
              </a:ext>
            </a:extLst>
          </p:cNvPr>
          <p:cNvSpPr>
            <a:spLocks noGrp="1"/>
          </p:cNvSpPr>
          <p:nvPr>
            <p:ph type="sldNum" sz="quarter" idx="12"/>
          </p:nvPr>
        </p:nvSpPr>
        <p:spPr/>
        <p:txBody>
          <a:bodyPr/>
          <a:lstStyle/>
          <a:p>
            <a:fld id="{725C68B6-61C2-468F-89AB-4B9F7531AA68}" type="slidenum">
              <a:rPr lang="ru-RU" smtClean="0"/>
              <a:pPr/>
              <a:t>32</a:t>
            </a:fld>
            <a:endParaRPr lang="ru-RU"/>
          </a:p>
        </p:txBody>
      </p:sp>
      <p:pic>
        <p:nvPicPr>
          <p:cNvPr id="4" name="Рисунок 3">
            <a:extLst>
              <a:ext uri="{FF2B5EF4-FFF2-40B4-BE49-F238E27FC236}">
                <a16:creationId xmlns:a16="http://schemas.microsoft.com/office/drawing/2014/main" id="{2D655E73-BEA8-4DE0-A34D-48390610C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29660" cy="5705517"/>
          </a:xfrm>
          <a:prstGeom prst="rect">
            <a:avLst/>
          </a:prstGeom>
        </p:spPr>
      </p:pic>
    </p:spTree>
    <p:extLst>
      <p:ext uri="{BB962C8B-B14F-4D97-AF65-F5344CB8AC3E}">
        <p14:creationId xmlns:p14="http://schemas.microsoft.com/office/powerpoint/2010/main" val="1501631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1D71563A-9DAD-4771-97DB-9E1CA0114732}"/>
              </a:ext>
            </a:extLst>
          </p:cNvPr>
          <p:cNvSpPr>
            <a:spLocks noGrp="1"/>
          </p:cNvSpPr>
          <p:nvPr>
            <p:ph type="sldNum" sz="quarter" idx="12"/>
          </p:nvPr>
        </p:nvSpPr>
        <p:spPr/>
        <p:txBody>
          <a:bodyPr/>
          <a:lstStyle/>
          <a:p>
            <a:fld id="{725C68B6-61C2-468F-89AB-4B9F7531AA68}" type="slidenum">
              <a:rPr lang="ru-RU" smtClean="0"/>
              <a:pPr/>
              <a:t>33</a:t>
            </a:fld>
            <a:endParaRPr lang="ru-RU"/>
          </a:p>
        </p:txBody>
      </p:sp>
      <p:pic>
        <p:nvPicPr>
          <p:cNvPr id="4" name="Рисунок 3">
            <a:extLst>
              <a:ext uri="{FF2B5EF4-FFF2-40B4-BE49-F238E27FC236}">
                <a16:creationId xmlns:a16="http://schemas.microsoft.com/office/drawing/2014/main" id="{7FE1A66D-4CD1-4392-82A0-9A0FEA963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 y="14516"/>
            <a:ext cx="8305861" cy="5686467"/>
          </a:xfrm>
          <a:prstGeom prst="rect">
            <a:avLst/>
          </a:prstGeom>
        </p:spPr>
      </p:pic>
    </p:spTree>
    <p:extLst>
      <p:ext uri="{BB962C8B-B14F-4D97-AF65-F5344CB8AC3E}">
        <p14:creationId xmlns:p14="http://schemas.microsoft.com/office/powerpoint/2010/main" val="2073844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F0EB9030-3A55-4057-9D16-1EBA93DE3DE9}"/>
              </a:ext>
            </a:extLst>
          </p:cNvPr>
          <p:cNvSpPr>
            <a:spLocks noGrp="1"/>
          </p:cNvSpPr>
          <p:nvPr>
            <p:ph type="sldNum" sz="quarter" idx="12"/>
          </p:nvPr>
        </p:nvSpPr>
        <p:spPr/>
        <p:txBody>
          <a:bodyPr/>
          <a:lstStyle/>
          <a:p>
            <a:fld id="{725C68B6-61C2-468F-89AB-4B9F7531AA68}" type="slidenum">
              <a:rPr lang="ru-RU" smtClean="0"/>
              <a:pPr/>
              <a:t>34</a:t>
            </a:fld>
            <a:endParaRPr lang="ru-RU"/>
          </a:p>
        </p:txBody>
      </p:sp>
      <p:pic>
        <p:nvPicPr>
          <p:cNvPr id="4" name="Рисунок 3">
            <a:extLst>
              <a:ext uri="{FF2B5EF4-FFF2-40B4-BE49-F238E27FC236}">
                <a16:creationId xmlns:a16="http://schemas.microsoft.com/office/drawing/2014/main" id="{270084FD-DF79-48A4-8E17-07E02A1FC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76"/>
            <a:ext cx="8277286" cy="5686467"/>
          </a:xfrm>
          <a:prstGeom prst="rect">
            <a:avLst/>
          </a:prstGeom>
        </p:spPr>
      </p:pic>
    </p:spTree>
    <p:extLst>
      <p:ext uri="{BB962C8B-B14F-4D97-AF65-F5344CB8AC3E}">
        <p14:creationId xmlns:p14="http://schemas.microsoft.com/office/powerpoint/2010/main" val="2768569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97A25117-B939-46B9-9046-7DD65D0B893E}"/>
              </a:ext>
            </a:extLst>
          </p:cNvPr>
          <p:cNvSpPr>
            <a:spLocks noGrp="1"/>
          </p:cNvSpPr>
          <p:nvPr>
            <p:ph type="sldNum" sz="quarter" idx="12"/>
          </p:nvPr>
        </p:nvSpPr>
        <p:spPr/>
        <p:txBody>
          <a:bodyPr/>
          <a:lstStyle/>
          <a:p>
            <a:fld id="{725C68B6-61C2-468F-89AB-4B9F7531AA68}" type="slidenum">
              <a:rPr lang="ru-RU" smtClean="0"/>
              <a:pPr/>
              <a:t>35</a:t>
            </a:fld>
            <a:endParaRPr lang="ru-RU"/>
          </a:p>
        </p:txBody>
      </p:sp>
      <p:pic>
        <p:nvPicPr>
          <p:cNvPr id="4" name="Рисунок 3">
            <a:extLst>
              <a:ext uri="{FF2B5EF4-FFF2-40B4-BE49-F238E27FC236}">
                <a16:creationId xmlns:a16="http://schemas.microsoft.com/office/drawing/2014/main" id="{72267A08-841F-415D-8069-AAA6AA7C7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29660" cy="5629316"/>
          </a:xfrm>
          <a:prstGeom prst="rect">
            <a:avLst/>
          </a:prstGeom>
        </p:spPr>
      </p:pic>
    </p:spTree>
    <p:extLst>
      <p:ext uri="{BB962C8B-B14F-4D97-AF65-F5344CB8AC3E}">
        <p14:creationId xmlns:p14="http://schemas.microsoft.com/office/powerpoint/2010/main" val="1443760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8F5D7FB9-55FE-4EFD-AD9C-0AFF206E93FC}"/>
              </a:ext>
            </a:extLst>
          </p:cNvPr>
          <p:cNvSpPr>
            <a:spLocks noGrp="1"/>
          </p:cNvSpPr>
          <p:nvPr>
            <p:ph type="sldNum" sz="quarter" idx="12"/>
          </p:nvPr>
        </p:nvSpPr>
        <p:spPr/>
        <p:txBody>
          <a:bodyPr/>
          <a:lstStyle/>
          <a:p>
            <a:fld id="{725C68B6-61C2-468F-89AB-4B9F7531AA68}" type="slidenum">
              <a:rPr lang="ru-RU" smtClean="0"/>
              <a:pPr/>
              <a:t>36</a:t>
            </a:fld>
            <a:endParaRPr lang="ru-RU"/>
          </a:p>
        </p:txBody>
      </p:sp>
      <p:pic>
        <p:nvPicPr>
          <p:cNvPr id="4" name="Рисунок 3">
            <a:extLst>
              <a:ext uri="{FF2B5EF4-FFF2-40B4-BE49-F238E27FC236}">
                <a16:creationId xmlns:a16="http://schemas.microsoft.com/office/drawing/2014/main" id="{7958997E-284B-4D0A-B4C8-1BE7C8D15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2" y="10324"/>
            <a:ext cx="8201085" cy="5667416"/>
          </a:xfrm>
          <a:prstGeom prst="rect">
            <a:avLst/>
          </a:prstGeom>
        </p:spPr>
      </p:pic>
    </p:spTree>
    <p:extLst>
      <p:ext uri="{BB962C8B-B14F-4D97-AF65-F5344CB8AC3E}">
        <p14:creationId xmlns:p14="http://schemas.microsoft.com/office/powerpoint/2010/main" val="95665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FAC17413-7DD9-408D-A238-192EA4DFAA31}"/>
              </a:ext>
            </a:extLst>
          </p:cNvPr>
          <p:cNvSpPr>
            <a:spLocks noGrp="1"/>
          </p:cNvSpPr>
          <p:nvPr>
            <p:ph type="sldNum" sz="quarter" idx="12"/>
          </p:nvPr>
        </p:nvSpPr>
        <p:spPr/>
        <p:txBody>
          <a:bodyPr/>
          <a:lstStyle/>
          <a:p>
            <a:fld id="{725C68B6-61C2-468F-89AB-4B9F7531AA68}" type="slidenum">
              <a:rPr lang="ru-RU" smtClean="0"/>
              <a:pPr/>
              <a:t>37</a:t>
            </a:fld>
            <a:endParaRPr lang="ru-RU"/>
          </a:p>
        </p:txBody>
      </p:sp>
      <p:pic>
        <p:nvPicPr>
          <p:cNvPr id="4" name="Рисунок 3">
            <a:extLst>
              <a:ext uri="{FF2B5EF4-FFF2-40B4-BE49-F238E27FC236}">
                <a16:creationId xmlns:a16="http://schemas.microsoft.com/office/drawing/2014/main" id="{22F15FFD-C285-4CE5-9A41-5DB8DEA56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 y="0"/>
            <a:ext cx="8258235" cy="5715042"/>
          </a:xfrm>
          <a:prstGeom prst="rect">
            <a:avLst/>
          </a:prstGeom>
        </p:spPr>
      </p:pic>
    </p:spTree>
    <p:extLst>
      <p:ext uri="{BB962C8B-B14F-4D97-AF65-F5344CB8AC3E}">
        <p14:creationId xmlns:p14="http://schemas.microsoft.com/office/powerpoint/2010/main" val="2849989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76111F7A-972B-4DA9-9601-1C48F80CC5CC}"/>
              </a:ext>
            </a:extLst>
          </p:cNvPr>
          <p:cNvSpPr>
            <a:spLocks noGrp="1"/>
          </p:cNvSpPr>
          <p:nvPr>
            <p:ph type="sldNum" sz="quarter" idx="12"/>
          </p:nvPr>
        </p:nvSpPr>
        <p:spPr/>
        <p:txBody>
          <a:bodyPr/>
          <a:lstStyle/>
          <a:p>
            <a:fld id="{725C68B6-61C2-468F-89AB-4B9F7531AA68}" type="slidenum">
              <a:rPr lang="ru-RU" smtClean="0"/>
              <a:pPr/>
              <a:t>38</a:t>
            </a:fld>
            <a:endParaRPr lang="ru-RU"/>
          </a:p>
        </p:txBody>
      </p:sp>
      <p:pic>
        <p:nvPicPr>
          <p:cNvPr id="4" name="Рисунок 3">
            <a:extLst>
              <a:ext uri="{FF2B5EF4-FFF2-40B4-BE49-F238E27FC236}">
                <a16:creationId xmlns:a16="http://schemas.microsoft.com/office/drawing/2014/main" id="{4612B942-D87E-4443-8ABC-8930D8A8E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3732"/>
            <a:ext cx="4484782" cy="3271252"/>
          </a:xfrm>
          <a:prstGeom prst="rect">
            <a:avLst/>
          </a:prstGeom>
        </p:spPr>
      </p:pic>
      <p:pic>
        <p:nvPicPr>
          <p:cNvPr id="6" name="Рисунок 5">
            <a:extLst>
              <a:ext uri="{FF2B5EF4-FFF2-40B4-BE49-F238E27FC236}">
                <a16:creationId xmlns:a16="http://schemas.microsoft.com/office/drawing/2014/main" id="{EF75AC7F-331A-4A5B-922B-22FAE089BB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2847882"/>
            <a:ext cx="5675829" cy="3912984"/>
          </a:xfrm>
          <a:prstGeom prst="rect">
            <a:avLst/>
          </a:prstGeom>
        </p:spPr>
      </p:pic>
    </p:spTree>
    <p:extLst>
      <p:ext uri="{BB962C8B-B14F-4D97-AF65-F5344CB8AC3E}">
        <p14:creationId xmlns:p14="http://schemas.microsoft.com/office/powerpoint/2010/main" val="2068793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21729F58-1FE8-4DC9-8499-83621CAECA1E}"/>
              </a:ext>
            </a:extLst>
          </p:cNvPr>
          <p:cNvSpPr>
            <a:spLocks noGrp="1"/>
          </p:cNvSpPr>
          <p:nvPr>
            <p:ph type="sldNum" sz="quarter" idx="12"/>
          </p:nvPr>
        </p:nvSpPr>
        <p:spPr/>
        <p:txBody>
          <a:bodyPr/>
          <a:lstStyle/>
          <a:p>
            <a:fld id="{725C68B6-61C2-468F-89AB-4B9F7531AA68}" type="slidenum">
              <a:rPr lang="ru-RU" smtClean="0"/>
              <a:pPr/>
              <a:t>39</a:t>
            </a:fld>
            <a:endParaRPr lang="ru-RU"/>
          </a:p>
        </p:txBody>
      </p:sp>
      <p:pic>
        <p:nvPicPr>
          <p:cNvPr id="4" name="Рисунок 3">
            <a:extLst>
              <a:ext uri="{FF2B5EF4-FFF2-40B4-BE49-F238E27FC236}">
                <a16:creationId xmlns:a16="http://schemas.microsoft.com/office/drawing/2014/main" id="{E3DBEC19-0942-4DD0-A597-4F3A75F819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31" t="8755" r="10499" b="17333"/>
          <a:stretch/>
        </p:blipFill>
        <p:spPr>
          <a:xfrm>
            <a:off x="179512" y="0"/>
            <a:ext cx="5544616" cy="3432381"/>
          </a:xfrm>
          <a:prstGeom prst="rect">
            <a:avLst/>
          </a:prstGeom>
        </p:spPr>
      </p:pic>
      <p:pic>
        <p:nvPicPr>
          <p:cNvPr id="6" name="Рисунок 5">
            <a:extLst>
              <a:ext uri="{FF2B5EF4-FFF2-40B4-BE49-F238E27FC236}">
                <a16:creationId xmlns:a16="http://schemas.microsoft.com/office/drawing/2014/main" id="{C26BA153-8B35-4425-92CB-8FC5A26D1D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76" t="9154" r="13257" b="6627"/>
          <a:stretch/>
        </p:blipFill>
        <p:spPr>
          <a:xfrm>
            <a:off x="3563888" y="3213701"/>
            <a:ext cx="5112568" cy="3674659"/>
          </a:xfrm>
          <a:prstGeom prst="rect">
            <a:avLst/>
          </a:prstGeom>
        </p:spPr>
      </p:pic>
    </p:spTree>
    <p:extLst>
      <p:ext uri="{BB962C8B-B14F-4D97-AF65-F5344CB8AC3E}">
        <p14:creationId xmlns:p14="http://schemas.microsoft.com/office/powerpoint/2010/main" val="2502549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a:t>
            </a:fld>
            <a:endParaRPr lang="ru-RU"/>
          </a:p>
        </p:txBody>
      </p:sp>
      <p:sp>
        <p:nvSpPr>
          <p:cNvPr id="3" name="Прямоугольник 2"/>
          <p:cNvSpPr/>
          <p:nvPr/>
        </p:nvSpPr>
        <p:spPr>
          <a:xfrm>
            <a:off x="54633" y="0"/>
            <a:ext cx="8002351" cy="668946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fontAlgn="base">
              <a:lnSpc>
                <a:spcPct val="150000"/>
              </a:lnSpc>
            </a:pPr>
            <a:r>
              <a:rPr lang="uk-UA" b="1" dirty="0"/>
              <a:t>Підходящою </a:t>
            </a:r>
            <a:r>
              <a:rPr lang="uk-UA" dirty="0"/>
              <a:t>роботою вважається робота, що відповідає освіті, професії (спеціальності), кваліфікації працівника і надається в тій же місцевості, де він проживає. Заробітна плата повинна відповідати рівню, який особа мала за попередньою роботою з урахуванням її середнього рівня, що склався в галузі відповідного регіону за минулий місяць. </a:t>
            </a:r>
            <a:br>
              <a:rPr lang="uk-UA" dirty="0"/>
            </a:br>
            <a:r>
              <a:rPr lang="uk-UA" dirty="0"/>
              <a:t>При пропонуванні громадянинові підходящої роботи враховуються його трудовий стаж за спеціальністю, його попередня діяльність, вік, досвід, становище на ринку праці, тривалість періоду безробіття.</a:t>
            </a:r>
          </a:p>
          <a:p>
            <a:pPr indent="457200" algn="just" fontAlgn="base">
              <a:lnSpc>
                <a:spcPct val="150000"/>
              </a:lnSpc>
            </a:pPr>
            <a:r>
              <a:rPr lang="uk-UA" dirty="0"/>
              <a:t>Для громадян, </a:t>
            </a:r>
            <a:r>
              <a:rPr lang="uk-UA" b="1" dirty="0"/>
              <a:t>які вперше шукають роботу і не мають професії </a:t>
            </a:r>
            <a:r>
              <a:rPr lang="uk-UA" dirty="0"/>
              <a:t>(спеціальності), підходящою вважається робота, що потребує попередньої професійної підготовки, а для громадян, </a:t>
            </a:r>
            <a:r>
              <a:rPr lang="uk-UA" b="1" dirty="0"/>
              <a:t>які бажають поновити трудову діяльність після перерви тривалістю понад шість місяців</a:t>
            </a:r>
            <a:r>
              <a:rPr lang="uk-UA" dirty="0"/>
              <a:t>, — робота, що не потребує попередньої перепідготовки чи підвищення кваліфікації, а в разі неможливості її надання — інша оплачувана робота. Така робота може носити навіть тимчасовий характер.</a:t>
            </a:r>
          </a:p>
        </p:txBody>
      </p:sp>
    </p:spTree>
    <p:extLst>
      <p:ext uri="{BB962C8B-B14F-4D97-AF65-F5344CB8AC3E}">
        <p14:creationId xmlns:p14="http://schemas.microsoft.com/office/powerpoint/2010/main" val="3311460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EC6B099E-3381-4B5B-A025-B99DAF1A5191}"/>
              </a:ext>
            </a:extLst>
          </p:cNvPr>
          <p:cNvSpPr>
            <a:spLocks noGrp="1"/>
          </p:cNvSpPr>
          <p:nvPr>
            <p:ph type="sldNum" sz="quarter" idx="12"/>
          </p:nvPr>
        </p:nvSpPr>
        <p:spPr/>
        <p:txBody>
          <a:bodyPr/>
          <a:lstStyle/>
          <a:p>
            <a:fld id="{725C68B6-61C2-468F-89AB-4B9F7531AA68}" type="slidenum">
              <a:rPr lang="ru-RU" smtClean="0"/>
              <a:pPr/>
              <a:t>40</a:t>
            </a:fld>
            <a:endParaRPr lang="ru-RU"/>
          </a:p>
        </p:txBody>
      </p:sp>
      <p:pic>
        <p:nvPicPr>
          <p:cNvPr id="4" name="Рисунок 3">
            <a:extLst>
              <a:ext uri="{FF2B5EF4-FFF2-40B4-BE49-F238E27FC236}">
                <a16:creationId xmlns:a16="http://schemas.microsoft.com/office/drawing/2014/main" id="{406D12E0-ADF0-4058-A583-53C584338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8" y="0"/>
            <a:ext cx="8153460" cy="5648366"/>
          </a:xfrm>
          <a:prstGeom prst="rect">
            <a:avLst/>
          </a:prstGeom>
        </p:spPr>
      </p:pic>
    </p:spTree>
    <p:extLst>
      <p:ext uri="{BB962C8B-B14F-4D97-AF65-F5344CB8AC3E}">
        <p14:creationId xmlns:p14="http://schemas.microsoft.com/office/powerpoint/2010/main" val="4095686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AC9FE52C-B3B8-44AE-9A9A-7B30A795F710}"/>
              </a:ext>
            </a:extLst>
          </p:cNvPr>
          <p:cNvSpPr>
            <a:spLocks noGrp="1"/>
          </p:cNvSpPr>
          <p:nvPr>
            <p:ph type="sldNum" sz="quarter" idx="12"/>
          </p:nvPr>
        </p:nvSpPr>
        <p:spPr/>
        <p:txBody>
          <a:bodyPr/>
          <a:lstStyle/>
          <a:p>
            <a:fld id="{725C68B6-61C2-468F-89AB-4B9F7531AA68}" type="slidenum">
              <a:rPr lang="ru-RU" smtClean="0"/>
              <a:pPr/>
              <a:t>41</a:t>
            </a:fld>
            <a:endParaRPr lang="ru-RU"/>
          </a:p>
        </p:txBody>
      </p:sp>
      <p:pic>
        <p:nvPicPr>
          <p:cNvPr id="4" name="Рисунок 3">
            <a:extLst>
              <a:ext uri="{FF2B5EF4-FFF2-40B4-BE49-F238E27FC236}">
                <a16:creationId xmlns:a16="http://schemas.microsoft.com/office/drawing/2014/main" id="{C6A6BC4C-D1E5-4AC0-A6A1-F37B54352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8" y="116632"/>
            <a:ext cx="8172510" cy="5657891"/>
          </a:xfrm>
          <a:prstGeom prst="rect">
            <a:avLst/>
          </a:prstGeom>
        </p:spPr>
      </p:pic>
    </p:spTree>
    <p:extLst>
      <p:ext uri="{BB962C8B-B14F-4D97-AF65-F5344CB8AC3E}">
        <p14:creationId xmlns:p14="http://schemas.microsoft.com/office/powerpoint/2010/main" val="403659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6CB761DD-12F1-499B-A7F2-CF8D4825E388}"/>
              </a:ext>
            </a:extLst>
          </p:cNvPr>
          <p:cNvSpPr>
            <a:spLocks noGrp="1"/>
          </p:cNvSpPr>
          <p:nvPr>
            <p:ph type="sldNum" sz="quarter" idx="12"/>
          </p:nvPr>
        </p:nvSpPr>
        <p:spPr/>
        <p:txBody>
          <a:bodyPr/>
          <a:lstStyle/>
          <a:p>
            <a:fld id="{725C68B6-61C2-468F-89AB-4B9F7531AA68}" type="slidenum">
              <a:rPr lang="ru-RU" smtClean="0"/>
              <a:pPr/>
              <a:t>42</a:t>
            </a:fld>
            <a:endParaRPr lang="ru-RU"/>
          </a:p>
        </p:txBody>
      </p:sp>
      <p:pic>
        <p:nvPicPr>
          <p:cNvPr id="4" name="Рисунок 3">
            <a:extLst>
              <a:ext uri="{FF2B5EF4-FFF2-40B4-BE49-F238E27FC236}">
                <a16:creationId xmlns:a16="http://schemas.microsoft.com/office/drawing/2014/main" id="{A113838D-37D6-4591-9A81-B68F2869AF61}"/>
              </a:ext>
            </a:extLst>
          </p:cNvPr>
          <p:cNvPicPr>
            <a:picLocks noChangeAspect="1"/>
          </p:cNvPicPr>
          <p:nvPr/>
        </p:nvPicPr>
        <p:blipFill>
          <a:blip r:embed="rId2"/>
          <a:stretch>
            <a:fillRect/>
          </a:stretch>
        </p:blipFill>
        <p:spPr>
          <a:xfrm>
            <a:off x="29524" y="0"/>
            <a:ext cx="9084952" cy="6858000"/>
          </a:xfrm>
          <a:prstGeom prst="rect">
            <a:avLst/>
          </a:prstGeom>
        </p:spPr>
      </p:pic>
    </p:spTree>
    <p:extLst>
      <p:ext uri="{BB962C8B-B14F-4D97-AF65-F5344CB8AC3E}">
        <p14:creationId xmlns:p14="http://schemas.microsoft.com/office/powerpoint/2010/main" val="49653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9E42B8A7-8BF4-4D93-8738-CC41C4883BE8}"/>
              </a:ext>
            </a:extLst>
          </p:cNvPr>
          <p:cNvSpPr>
            <a:spLocks noGrp="1"/>
          </p:cNvSpPr>
          <p:nvPr>
            <p:ph type="sldNum" sz="quarter" idx="12"/>
          </p:nvPr>
        </p:nvSpPr>
        <p:spPr/>
        <p:txBody>
          <a:bodyPr/>
          <a:lstStyle/>
          <a:p>
            <a:fld id="{725C68B6-61C2-468F-89AB-4B9F7531AA68}" type="slidenum">
              <a:rPr lang="ru-RU" smtClean="0"/>
              <a:pPr/>
              <a:t>43</a:t>
            </a:fld>
            <a:endParaRPr lang="ru-RU"/>
          </a:p>
        </p:txBody>
      </p:sp>
      <p:pic>
        <p:nvPicPr>
          <p:cNvPr id="4" name="Рисунок 3">
            <a:extLst>
              <a:ext uri="{FF2B5EF4-FFF2-40B4-BE49-F238E27FC236}">
                <a16:creationId xmlns:a16="http://schemas.microsoft.com/office/drawing/2014/main" id="{CDD7E0E8-4983-4592-A42C-D86DF6B098F9}"/>
              </a:ext>
            </a:extLst>
          </p:cNvPr>
          <p:cNvPicPr>
            <a:picLocks noChangeAspect="1"/>
          </p:cNvPicPr>
          <p:nvPr/>
        </p:nvPicPr>
        <p:blipFill>
          <a:blip r:embed="rId2"/>
          <a:stretch>
            <a:fillRect/>
          </a:stretch>
        </p:blipFill>
        <p:spPr>
          <a:xfrm>
            <a:off x="54830" y="0"/>
            <a:ext cx="9034339" cy="6858000"/>
          </a:xfrm>
          <a:prstGeom prst="rect">
            <a:avLst/>
          </a:prstGeom>
        </p:spPr>
      </p:pic>
    </p:spTree>
    <p:extLst>
      <p:ext uri="{BB962C8B-B14F-4D97-AF65-F5344CB8AC3E}">
        <p14:creationId xmlns:p14="http://schemas.microsoft.com/office/powerpoint/2010/main" val="1903806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202DC7AA-4BB1-413F-8EFA-2F38B607F0B1}"/>
              </a:ext>
            </a:extLst>
          </p:cNvPr>
          <p:cNvSpPr>
            <a:spLocks noGrp="1"/>
          </p:cNvSpPr>
          <p:nvPr>
            <p:ph type="sldNum" sz="quarter" idx="12"/>
          </p:nvPr>
        </p:nvSpPr>
        <p:spPr/>
        <p:txBody>
          <a:bodyPr/>
          <a:lstStyle/>
          <a:p>
            <a:fld id="{725C68B6-61C2-468F-89AB-4B9F7531AA68}" type="slidenum">
              <a:rPr lang="ru-RU" smtClean="0"/>
              <a:pPr/>
              <a:t>44</a:t>
            </a:fld>
            <a:endParaRPr lang="ru-RU"/>
          </a:p>
        </p:txBody>
      </p:sp>
      <p:pic>
        <p:nvPicPr>
          <p:cNvPr id="4" name="Рисунок 3">
            <a:extLst>
              <a:ext uri="{FF2B5EF4-FFF2-40B4-BE49-F238E27FC236}">
                <a16:creationId xmlns:a16="http://schemas.microsoft.com/office/drawing/2014/main" id="{34830092-52F5-485C-AA30-1D2B9A56BDBE}"/>
              </a:ext>
            </a:extLst>
          </p:cNvPr>
          <p:cNvPicPr>
            <a:picLocks noChangeAspect="1"/>
          </p:cNvPicPr>
          <p:nvPr/>
        </p:nvPicPr>
        <p:blipFill>
          <a:blip r:embed="rId2"/>
          <a:stretch>
            <a:fillRect/>
          </a:stretch>
        </p:blipFill>
        <p:spPr>
          <a:xfrm>
            <a:off x="71045" y="0"/>
            <a:ext cx="9001909" cy="6858000"/>
          </a:xfrm>
          <a:prstGeom prst="rect">
            <a:avLst/>
          </a:prstGeom>
        </p:spPr>
      </p:pic>
    </p:spTree>
    <p:extLst>
      <p:ext uri="{BB962C8B-B14F-4D97-AF65-F5344CB8AC3E}">
        <p14:creationId xmlns:p14="http://schemas.microsoft.com/office/powerpoint/2010/main" val="461774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41CD0075-B05D-41F6-8DA2-4C07D6963ACB}"/>
              </a:ext>
            </a:extLst>
          </p:cNvPr>
          <p:cNvSpPr>
            <a:spLocks noGrp="1"/>
          </p:cNvSpPr>
          <p:nvPr>
            <p:ph type="sldNum" sz="quarter" idx="12"/>
          </p:nvPr>
        </p:nvSpPr>
        <p:spPr/>
        <p:txBody>
          <a:bodyPr/>
          <a:lstStyle/>
          <a:p>
            <a:fld id="{725C68B6-61C2-468F-89AB-4B9F7531AA68}" type="slidenum">
              <a:rPr lang="ru-RU" smtClean="0"/>
              <a:pPr/>
              <a:t>45</a:t>
            </a:fld>
            <a:endParaRPr lang="ru-RU"/>
          </a:p>
        </p:txBody>
      </p:sp>
      <p:pic>
        <p:nvPicPr>
          <p:cNvPr id="4" name="Рисунок 3">
            <a:extLst>
              <a:ext uri="{FF2B5EF4-FFF2-40B4-BE49-F238E27FC236}">
                <a16:creationId xmlns:a16="http://schemas.microsoft.com/office/drawing/2014/main" id="{04BB50A7-A808-430D-9F0A-E6C4A152C715}"/>
              </a:ext>
            </a:extLst>
          </p:cNvPr>
          <p:cNvPicPr>
            <a:picLocks noChangeAspect="1"/>
          </p:cNvPicPr>
          <p:nvPr/>
        </p:nvPicPr>
        <p:blipFill>
          <a:blip r:embed="rId2"/>
          <a:stretch>
            <a:fillRect/>
          </a:stretch>
        </p:blipFill>
        <p:spPr>
          <a:xfrm>
            <a:off x="8451" y="0"/>
            <a:ext cx="9127098" cy="6858000"/>
          </a:xfrm>
          <a:prstGeom prst="rect">
            <a:avLst/>
          </a:prstGeom>
        </p:spPr>
      </p:pic>
    </p:spTree>
    <p:extLst>
      <p:ext uri="{BB962C8B-B14F-4D97-AF65-F5344CB8AC3E}">
        <p14:creationId xmlns:p14="http://schemas.microsoft.com/office/powerpoint/2010/main" val="3712177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87426C5E-C929-49D0-BAD1-A4ED2585E3F1}"/>
              </a:ext>
            </a:extLst>
          </p:cNvPr>
          <p:cNvSpPr>
            <a:spLocks noGrp="1"/>
          </p:cNvSpPr>
          <p:nvPr>
            <p:ph type="sldNum" sz="quarter" idx="12"/>
          </p:nvPr>
        </p:nvSpPr>
        <p:spPr/>
        <p:txBody>
          <a:bodyPr/>
          <a:lstStyle/>
          <a:p>
            <a:fld id="{725C68B6-61C2-468F-89AB-4B9F7531AA68}" type="slidenum">
              <a:rPr lang="ru-RU" smtClean="0"/>
              <a:pPr/>
              <a:t>46</a:t>
            </a:fld>
            <a:endParaRPr lang="ru-RU"/>
          </a:p>
        </p:txBody>
      </p:sp>
      <p:pic>
        <p:nvPicPr>
          <p:cNvPr id="4" name="Рисунок 3">
            <a:extLst>
              <a:ext uri="{FF2B5EF4-FFF2-40B4-BE49-F238E27FC236}">
                <a16:creationId xmlns:a16="http://schemas.microsoft.com/office/drawing/2014/main" id="{44A031BB-30BC-4B4F-BCC4-117A53455AA2}"/>
              </a:ext>
            </a:extLst>
          </p:cNvPr>
          <p:cNvPicPr>
            <a:picLocks noChangeAspect="1"/>
          </p:cNvPicPr>
          <p:nvPr/>
        </p:nvPicPr>
        <p:blipFill>
          <a:blip r:embed="rId2"/>
          <a:stretch>
            <a:fillRect/>
          </a:stretch>
        </p:blipFill>
        <p:spPr>
          <a:xfrm>
            <a:off x="6385" y="0"/>
            <a:ext cx="9131229" cy="6858000"/>
          </a:xfrm>
          <a:prstGeom prst="rect">
            <a:avLst/>
          </a:prstGeom>
        </p:spPr>
      </p:pic>
    </p:spTree>
    <p:extLst>
      <p:ext uri="{BB962C8B-B14F-4D97-AF65-F5344CB8AC3E}">
        <p14:creationId xmlns:p14="http://schemas.microsoft.com/office/powerpoint/2010/main" val="1099320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Ð¡Ð¿Ð¾ÑÑ ÑÐº Ð¿Ð°Ð½Ð°ÑÐµ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87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725C68B6-61C2-468F-89AB-4B9F7531AA68}" type="slidenum">
              <a:rPr lang="ru-RU" smtClean="0"/>
              <a:pPr/>
              <a:t>47</a:t>
            </a:fld>
            <a:endParaRPr lang="ru-RU"/>
          </a:p>
        </p:txBody>
      </p:sp>
      <p:sp>
        <p:nvSpPr>
          <p:cNvPr id="3" name="Прямоугольник 2"/>
          <p:cNvSpPr/>
          <p:nvPr/>
        </p:nvSpPr>
        <p:spPr>
          <a:xfrm>
            <a:off x="1331640" y="0"/>
            <a:ext cx="6851556" cy="584775"/>
          </a:xfrm>
          <a:prstGeom prst="rect">
            <a:avLst/>
          </a:prstGeom>
        </p:spPr>
        <p:txBody>
          <a:bodyPr wrap="none">
            <a:spAutoFit/>
          </a:bodyPr>
          <a:lstStyle/>
          <a:p>
            <a:r>
              <a:rPr lang="en-US" sz="3200" b="1" dirty="0">
                <a:solidFill>
                  <a:srgbClr val="FF0000"/>
                </a:solidFill>
                <a:latin typeface="Arial" panose="020B0604020202020204" pitchFamily="34" charset="0"/>
                <a:cs typeface="Arial" panose="020B0604020202020204" pitchFamily="34" charset="0"/>
              </a:rPr>
              <a:t>My dear students, I believe in you!</a:t>
            </a:r>
          </a:p>
        </p:txBody>
      </p:sp>
    </p:spTree>
    <p:extLst>
      <p:ext uri="{BB962C8B-B14F-4D97-AF65-F5344CB8AC3E}">
        <p14:creationId xmlns:p14="http://schemas.microsoft.com/office/powerpoint/2010/main" val="127092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a:t>
            </a:fld>
            <a:endParaRPr lang="ru-RU"/>
          </a:p>
        </p:txBody>
      </p:sp>
      <p:sp>
        <p:nvSpPr>
          <p:cNvPr id="3" name="Прямоугольник 2"/>
          <p:cNvSpPr/>
          <p:nvPr/>
        </p:nvSpPr>
        <p:spPr>
          <a:xfrm>
            <a:off x="26033" y="44624"/>
            <a:ext cx="8074359" cy="669510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fontAlgn="base">
              <a:lnSpc>
                <a:spcPct val="150000"/>
              </a:lnSpc>
            </a:pPr>
            <a:r>
              <a:rPr lang="uk-UA" sz="1600" i="1" dirty="0"/>
              <a:t>У разі неможливості надання громадянинові роботи за професією (спеціальністю) після закінчення періоду виплати допомоги по безробіттю підходящою може вважатися робота, що потребує зміни професії (спеціальності) з урахуванням здібностей громадянина, колишнього досвіду і доступних для нього засобів навчання.</a:t>
            </a:r>
          </a:p>
          <a:p>
            <a:pPr indent="457200" algn="just" fontAlgn="base">
              <a:lnSpc>
                <a:spcPct val="150000"/>
              </a:lnSpc>
            </a:pPr>
            <a:r>
              <a:rPr lang="uk-UA" sz="1600" dirty="0"/>
              <a:t>За рішенням місцевих органів державної виконавчої влади можуть встановлюватись транспортна доступність та інші критерії підходящої роботи, що посилюють соціальний захист населення.</a:t>
            </a:r>
          </a:p>
          <a:p>
            <a:pPr indent="457200" algn="just" fontAlgn="base">
              <a:lnSpc>
                <a:spcPct val="150000"/>
              </a:lnSpc>
            </a:pPr>
            <a:r>
              <a:rPr lang="uk-UA" sz="1600" b="1" dirty="0"/>
              <a:t>Працевлаштування оформляється шляхом укладення трудового договору, контракту або угоди відповідно до законодавства про працю.</a:t>
            </a:r>
          </a:p>
          <a:p>
            <a:pPr indent="457200" algn="just" fontAlgn="base">
              <a:lnSpc>
                <a:spcPct val="150000"/>
              </a:lnSpc>
            </a:pPr>
            <a:r>
              <a:rPr lang="uk-UA" sz="1600" dirty="0"/>
              <a:t>З метою сприяння зайнятості населення, задоволення потреб громадян у праці Кабінетом Міністрів України і місцевими органами державної виконавчої влади розробляються річні та довгострокові державна і територіальні програми зайнятості населення.</a:t>
            </a:r>
          </a:p>
          <a:p>
            <a:pPr indent="457200" algn="just" fontAlgn="base">
              <a:lnSpc>
                <a:spcPct val="150000"/>
              </a:lnSpc>
            </a:pPr>
            <a:r>
              <a:rPr lang="uk-UA" sz="1600" dirty="0"/>
              <a:t>Місцеві державні адміністрації, виконавчі комітети відповідних Рад за участю державної служби зайнятості для забезпечення тимчасової зайнятості населення організують проведення оплачуваних громадських робіт на підприємствах комунальної власності і за договорами на інших підприємствах.</a:t>
            </a:r>
          </a:p>
        </p:txBody>
      </p:sp>
    </p:spTree>
    <p:extLst>
      <p:ext uri="{BB962C8B-B14F-4D97-AF65-F5344CB8AC3E}">
        <p14:creationId xmlns:p14="http://schemas.microsoft.com/office/powerpoint/2010/main" val="3018859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a:t>
            </a:fld>
            <a:endParaRPr lang="ru-RU"/>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39" r="7034"/>
          <a:stretch/>
        </p:blipFill>
        <p:spPr bwMode="auto">
          <a:xfrm>
            <a:off x="33104" y="188640"/>
            <a:ext cx="9131072" cy="576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419623" y="6165304"/>
            <a:ext cx="2255233" cy="369332"/>
          </a:xfrm>
          <a:prstGeom prst="rect">
            <a:avLst/>
          </a:prstGeom>
        </p:spPr>
        <p:txBody>
          <a:bodyPr wrap="none">
            <a:spAutoFit/>
          </a:bodyPr>
          <a:lstStyle/>
          <a:p>
            <a:r>
              <a:rPr lang="en-GB" dirty="0"/>
              <a:t>https://dsp.gov.ua/</a:t>
            </a:r>
            <a:endParaRPr lang="ru-RU" dirty="0"/>
          </a:p>
        </p:txBody>
      </p:sp>
    </p:spTree>
    <p:extLst>
      <p:ext uri="{BB962C8B-B14F-4D97-AF65-F5344CB8AC3E}">
        <p14:creationId xmlns:p14="http://schemas.microsoft.com/office/powerpoint/2010/main" val="1123664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7</a:t>
            </a:fld>
            <a:endParaRPr lang="ru-RU"/>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94"/>
          <a:stretch/>
        </p:blipFill>
        <p:spPr bwMode="auto">
          <a:xfrm>
            <a:off x="3840" y="404664"/>
            <a:ext cx="9140160"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7437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8</a:t>
            </a:fld>
            <a:endParaRPr lang="ru-RU"/>
          </a:p>
        </p:txBody>
      </p:sp>
      <p:sp>
        <p:nvSpPr>
          <p:cNvPr id="3" name="Прямоугольник 2"/>
          <p:cNvSpPr/>
          <p:nvPr/>
        </p:nvSpPr>
        <p:spPr>
          <a:xfrm>
            <a:off x="179512" y="188640"/>
            <a:ext cx="7920880" cy="659667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uk-UA" sz="1400" b="1" dirty="0"/>
              <a:t>Права та обов’язки випускників закладів вищої освіти (далі  –  ЗВО), порядок їх працевлаштування та соціальні гарантії і компенсації регламентовано наступними законодавчо-нормативними актами: </a:t>
            </a:r>
          </a:p>
          <a:p>
            <a:pPr algn="just"/>
            <a:endParaRPr lang="uk-UA" sz="1400" dirty="0"/>
          </a:p>
          <a:p>
            <a:pPr marL="285750" indent="-285750" algn="just">
              <a:lnSpc>
                <a:spcPts val="2200"/>
              </a:lnSpc>
              <a:buFont typeface="Wingdings" panose="05000000000000000000" pitchFamily="2" charset="2"/>
              <a:buChar char="ü"/>
            </a:pPr>
            <a:r>
              <a:rPr lang="uk-UA" sz="1400" dirty="0"/>
              <a:t>Закон України «Про освіту» №</a:t>
            </a:r>
            <a:r>
              <a:rPr lang="en-GB" sz="1400" dirty="0"/>
              <a:t> 2145-VIII</a:t>
            </a:r>
            <a:r>
              <a:rPr lang="uk-UA" sz="1400" dirty="0"/>
              <a:t>, редакція від 24.06.2020;</a:t>
            </a:r>
          </a:p>
          <a:p>
            <a:pPr marL="285750" indent="-285750" algn="just">
              <a:lnSpc>
                <a:spcPts val="2200"/>
              </a:lnSpc>
              <a:buFont typeface="Wingdings" panose="05000000000000000000" pitchFamily="2" charset="2"/>
              <a:buChar char="ü"/>
            </a:pPr>
            <a:r>
              <a:rPr lang="uk-UA" sz="1400" dirty="0"/>
              <a:t>Закон України «Про вищу освіту» № </a:t>
            </a:r>
            <a:r>
              <a:rPr lang="en-GB" sz="1400" b="1" dirty="0"/>
              <a:t>1556-VII</a:t>
            </a:r>
            <a:r>
              <a:rPr lang="uk-UA" sz="1400" b="1" dirty="0"/>
              <a:t>, редакція від 24.07.2020</a:t>
            </a:r>
            <a:r>
              <a:rPr lang="uk-UA" sz="1400" dirty="0"/>
              <a:t>; </a:t>
            </a:r>
          </a:p>
          <a:p>
            <a:pPr marL="285750" indent="-285750" algn="just">
              <a:lnSpc>
                <a:spcPts val="2200"/>
              </a:lnSpc>
              <a:buFont typeface="Wingdings" panose="05000000000000000000" pitchFamily="2" charset="2"/>
              <a:buChar char="ü"/>
            </a:pPr>
            <a:r>
              <a:rPr lang="uk-UA" sz="1400" dirty="0"/>
              <a:t>Закон України «Про зайнятість населення» № 5067-</a:t>
            </a:r>
            <a:r>
              <a:rPr lang="en-US" sz="1400" dirty="0"/>
              <a:t>VI, </a:t>
            </a:r>
            <a:r>
              <a:rPr lang="uk-UA" sz="1400" dirty="0"/>
              <a:t>редакція від 18.07.2020;</a:t>
            </a:r>
          </a:p>
          <a:p>
            <a:pPr marL="285750" indent="-285750" algn="just">
              <a:lnSpc>
                <a:spcPts val="2200"/>
              </a:lnSpc>
              <a:buFont typeface="Wingdings" panose="05000000000000000000" pitchFamily="2" charset="2"/>
              <a:buChar char="ü"/>
            </a:pPr>
            <a:r>
              <a:rPr lang="uk-UA" sz="1400" dirty="0">
                <a:solidFill>
                  <a:srgbClr val="FF0000"/>
                </a:solidFill>
              </a:rPr>
              <a:t>[2];</a:t>
            </a:r>
          </a:p>
          <a:p>
            <a:pPr marL="285750" indent="-285750" algn="just">
              <a:lnSpc>
                <a:spcPts val="2200"/>
              </a:lnSpc>
              <a:buFont typeface="Wingdings" panose="05000000000000000000" pitchFamily="2" charset="2"/>
              <a:buChar char="ü"/>
            </a:pPr>
            <a:r>
              <a:rPr lang="uk-UA" sz="1400" dirty="0"/>
              <a:t>Закон України  «Про сприяння соціальному становленню та розвитку молоді в Україні» № 2998-ХІІ, редакція від 09.08.2019; </a:t>
            </a:r>
          </a:p>
          <a:p>
            <a:pPr marL="285750" indent="-285750" algn="just">
              <a:lnSpc>
                <a:spcPts val="2200"/>
              </a:lnSpc>
              <a:buFont typeface="Wingdings" panose="05000000000000000000" pitchFamily="2" charset="2"/>
              <a:buChar char="ü"/>
            </a:pPr>
            <a:r>
              <a:rPr lang="uk-UA" sz="1400" dirty="0"/>
              <a:t> Кодекс законів про працю України № 322-VIII (322а-08) від 10.12.1971, редакція від 02.04.2020;</a:t>
            </a:r>
          </a:p>
          <a:p>
            <a:pPr marL="285750" indent="-285750" algn="just">
              <a:lnSpc>
                <a:spcPts val="2200"/>
              </a:lnSpc>
              <a:buFont typeface="Wingdings" panose="05000000000000000000" pitchFamily="2" charset="2"/>
              <a:buChar char="ü"/>
            </a:pPr>
            <a:r>
              <a:rPr lang="uk-UA" sz="1400" dirty="0"/>
              <a:t>Конституція України [8];</a:t>
            </a:r>
          </a:p>
          <a:p>
            <a:pPr marL="285750" indent="-285750" algn="just">
              <a:lnSpc>
                <a:spcPts val="2200"/>
              </a:lnSpc>
              <a:buFont typeface="Wingdings" panose="05000000000000000000" pitchFamily="2" charset="2"/>
              <a:buChar char="ü"/>
            </a:pPr>
            <a:r>
              <a:rPr lang="uk-UA" sz="1400" dirty="0"/>
              <a:t>Наказ </a:t>
            </a:r>
            <a:r>
              <a:rPr lang="uk-UA" sz="1400" dirty="0" err="1"/>
              <a:t>МОНмолодьспорту</a:t>
            </a:r>
            <a:r>
              <a:rPr lang="uk-UA" sz="1400" dirty="0"/>
              <a:t>  України  «Про затвердження Типового положення про підрозділ  вищого начального закладу щодо сприяння працевлаштуванню студентів і  випускників» № 404 від 27.04.2011; </a:t>
            </a:r>
          </a:p>
          <a:p>
            <a:pPr marL="285750" indent="-285750" algn="just">
              <a:lnSpc>
                <a:spcPts val="2200"/>
              </a:lnSpc>
              <a:buFont typeface="Wingdings" panose="05000000000000000000" pitchFamily="2" charset="2"/>
              <a:buChar char="ü"/>
            </a:pPr>
            <a:r>
              <a:rPr lang="uk-UA" sz="1400" dirty="0"/>
              <a:t>Постанова Кабінету Міністрів України  «Деякі питання реалізації статті 26 та частини другої статті 27 Закону України “Про зайнятість населення”» № 347 від 15.04.2013 (зі змінами, внесеними від 03.03.2020);</a:t>
            </a:r>
          </a:p>
          <a:p>
            <a:pPr marL="285750" indent="-285750" algn="just">
              <a:lnSpc>
                <a:spcPts val="2200"/>
              </a:lnSpc>
              <a:buFont typeface="Wingdings" panose="05000000000000000000" pitchFamily="2" charset="2"/>
              <a:buChar char="ü"/>
            </a:pPr>
            <a:r>
              <a:rPr lang="uk-UA" sz="1400" dirty="0"/>
              <a:t>Розпорядження Кабінету Міністрів України «Про підвищення рівня працевлаштування випускників вищих навчальних закладів» № 1726-р від 27.08.2010;</a:t>
            </a:r>
          </a:p>
          <a:p>
            <a:pPr marL="285750" indent="-285750" algn="just">
              <a:lnSpc>
                <a:spcPts val="2200"/>
              </a:lnSpc>
              <a:buFont typeface="Wingdings" panose="05000000000000000000" pitchFamily="2" charset="2"/>
              <a:buChar char="ü"/>
            </a:pPr>
            <a:r>
              <a:rPr lang="uk-UA" sz="1400" dirty="0"/>
              <a:t>Указ Президента України  «Про заходи щодо реформування системи підготовки спеціалістів  та працевлаштування випускників вищих навчальних закладів» № 77/96 від 23.01.1996 (зі змінами, внесеними 16.05.1996) [19] та ряду інших. </a:t>
            </a:r>
          </a:p>
        </p:txBody>
      </p:sp>
    </p:spTree>
    <p:extLst>
      <p:ext uri="{BB962C8B-B14F-4D97-AF65-F5344CB8AC3E}">
        <p14:creationId xmlns:p14="http://schemas.microsoft.com/office/powerpoint/2010/main" val="2845868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9</a:t>
            </a:fld>
            <a:endParaRPr lang="ru-RU"/>
          </a:p>
        </p:txBody>
      </p:sp>
      <p:sp>
        <p:nvSpPr>
          <p:cNvPr id="3" name="Прямоугольник 2"/>
          <p:cNvSpPr/>
          <p:nvPr/>
        </p:nvSpPr>
        <p:spPr>
          <a:xfrm>
            <a:off x="179512" y="1124744"/>
            <a:ext cx="7776864" cy="430887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457200" algn="just">
              <a:spcBef>
                <a:spcPts val="600"/>
              </a:spcBef>
              <a:spcAft>
                <a:spcPts val="600"/>
              </a:spcAft>
            </a:pPr>
            <a:r>
              <a:rPr lang="uk-UA" b="1" dirty="0">
                <a:solidFill>
                  <a:srgbClr val="002060"/>
                </a:solidFill>
              </a:rPr>
              <a:t>Стаття 23  Загальної декларації прав  людини, затвердженої  Генеральною Асамблеєю ООН від 10.01. 1948 року,  передбачає, що:</a:t>
            </a:r>
          </a:p>
          <a:p>
            <a:pPr indent="457200" algn="just">
              <a:spcBef>
                <a:spcPts val="600"/>
              </a:spcBef>
              <a:spcAft>
                <a:spcPts val="600"/>
              </a:spcAft>
            </a:pPr>
            <a:r>
              <a:rPr lang="uk-UA" dirty="0"/>
              <a:t>1.  Кожна людина має право на працю, на вільний вибір роботи, на справедливі та сприятливі умови праці та на захист від безробіття.</a:t>
            </a:r>
          </a:p>
          <a:p>
            <a:pPr indent="457200" algn="just">
              <a:spcBef>
                <a:spcPts val="600"/>
              </a:spcBef>
              <a:spcAft>
                <a:spcPts val="600"/>
              </a:spcAft>
            </a:pPr>
            <a:r>
              <a:rPr lang="uk-UA" dirty="0"/>
              <a:t>2.  Кожна людина, без будь-якої дискримінації, має право на рівну оплату за рівну працю.</a:t>
            </a:r>
          </a:p>
          <a:p>
            <a:pPr indent="457200" algn="just">
              <a:spcBef>
                <a:spcPts val="600"/>
              </a:spcBef>
              <a:spcAft>
                <a:spcPts val="600"/>
              </a:spcAft>
            </a:pPr>
            <a:r>
              <a:rPr lang="uk-UA" dirty="0"/>
              <a:t>3.  Кожний працюючий має право на справедливу і задовільну винагороду, яка забезпечує гідне людини існування, її самої та її сім’ї, і яка в разі необхідності доповнюється іншими засобами соціального забезпечення.</a:t>
            </a:r>
          </a:p>
          <a:p>
            <a:pPr indent="457200" algn="just">
              <a:spcBef>
                <a:spcPts val="600"/>
              </a:spcBef>
              <a:spcAft>
                <a:spcPts val="600"/>
              </a:spcAft>
            </a:pPr>
            <a:r>
              <a:rPr lang="uk-UA" dirty="0"/>
              <a:t>4.  Кожна людина має право створювати професійні спілки і входити до професійних спілок для захисту своїх інтересів.</a:t>
            </a:r>
          </a:p>
        </p:txBody>
      </p:sp>
    </p:spTree>
    <p:extLst>
      <p:ext uri="{BB962C8B-B14F-4D97-AF65-F5344CB8AC3E}">
        <p14:creationId xmlns:p14="http://schemas.microsoft.com/office/powerpoint/2010/main" val="4006498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0</TotalTime>
  <Words>3246</Words>
  <Application>Microsoft Office PowerPoint</Application>
  <PresentationFormat>Екран (4:3)</PresentationFormat>
  <Paragraphs>210</Paragraphs>
  <Slides>47</Slides>
  <Notes>2</Notes>
  <HiddenSlides>0</HiddenSlides>
  <MMClips>0</MMClips>
  <ScaleCrop>false</ScaleCrop>
  <HeadingPairs>
    <vt:vector size="6" baseType="variant">
      <vt:variant>
        <vt:lpstr>Використані шрифти</vt:lpstr>
      </vt:variant>
      <vt:variant>
        <vt:i4>7</vt:i4>
      </vt:variant>
      <vt:variant>
        <vt:lpstr>Тема</vt:lpstr>
      </vt:variant>
      <vt:variant>
        <vt:i4>1</vt:i4>
      </vt:variant>
      <vt:variant>
        <vt:lpstr>Заголовки слайдів</vt:lpstr>
      </vt:variant>
      <vt:variant>
        <vt:i4>47</vt:i4>
      </vt:variant>
    </vt:vector>
  </HeadingPairs>
  <TitlesOfParts>
    <vt:vector size="55" baseType="lpstr">
      <vt:lpstr>Arial</vt:lpstr>
      <vt:lpstr>Calibri</vt:lpstr>
      <vt:lpstr>Courier New</vt:lpstr>
      <vt:lpstr>Times New Roman</vt:lpstr>
      <vt:lpstr>Trebuchet MS</vt:lpstr>
      <vt:lpstr>Wingdings</vt:lpstr>
      <vt:lpstr>Wingdings 2</vt:lpstr>
      <vt:lpstr>Изящная</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Marina</dc:creator>
  <cp:lastModifiedBy>Maryna</cp:lastModifiedBy>
  <cp:revision>268</cp:revision>
  <dcterms:created xsi:type="dcterms:W3CDTF">2015-11-18T17:54:03Z</dcterms:created>
  <dcterms:modified xsi:type="dcterms:W3CDTF">2023-11-08T07:59:45Z</dcterms:modified>
</cp:coreProperties>
</file>