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8" r:id="rId3"/>
    <p:sldId id="257" r:id="rId4"/>
    <p:sldId id="271" r:id="rId5"/>
    <p:sldId id="270" r:id="rId6"/>
    <p:sldId id="269" r:id="rId7"/>
    <p:sldId id="272" r:id="rId8"/>
    <p:sldId id="268" r:id="rId9"/>
    <p:sldId id="290" r:id="rId10"/>
    <p:sldId id="265" r:id="rId11"/>
    <p:sldId id="266" r:id="rId12"/>
    <p:sldId id="259" r:id="rId13"/>
    <p:sldId id="275" r:id="rId14"/>
    <p:sldId id="274" r:id="rId15"/>
    <p:sldId id="273" r:id="rId16"/>
    <p:sldId id="264" r:id="rId17"/>
    <p:sldId id="279" r:id="rId18"/>
    <p:sldId id="280" r:id="rId19"/>
    <p:sldId id="277" r:id="rId20"/>
    <p:sldId id="276" r:id="rId21"/>
    <p:sldId id="283" r:id="rId22"/>
    <p:sldId id="282" r:id="rId23"/>
    <p:sldId id="281" r:id="rId24"/>
    <p:sldId id="263" r:id="rId25"/>
    <p:sldId id="286" r:id="rId26"/>
    <p:sldId id="262" r:id="rId27"/>
    <p:sldId id="285" r:id="rId28"/>
    <p:sldId id="284" r:id="rId29"/>
    <p:sldId id="261" r:id="rId30"/>
    <p:sldId id="287" r:id="rId31"/>
    <p:sldId id="288" r:id="rId32"/>
    <p:sldId id="289" r:id="rId33"/>
    <p:sldId id="260" r:id="rId3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624" autoAdjust="0"/>
  </p:normalViewPr>
  <p:slideViewPr>
    <p:cSldViewPr>
      <p:cViewPr varScale="1">
        <p:scale>
          <a:sx n="71" d="100"/>
          <a:sy n="71" d="100"/>
        </p:scale>
        <p:origin x="-1356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6021383-BFF5-4842-A5B0-EEA695EBF8AB}" type="datetimeFigureOut">
              <a:rPr lang="ru-RU" smtClean="0"/>
              <a:pPr/>
              <a:t>20.09.2021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B088DC3-E011-4358-8845-08D505C2C63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6021383-BFF5-4842-A5B0-EEA695EBF8AB}" type="datetimeFigureOut">
              <a:rPr lang="ru-RU" smtClean="0"/>
              <a:pPr/>
              <a:t>20.09.2021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B088DC3-E011-4358-8845-08D505C2C63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6021383-BFF5-4842-A5B0-EEA695EBF8AB}" type="datetimeFigureOut">
              <a:rPr lang="ru-RU" smtClean="0"/>
              <a:pPr/>
              <a:t>20.09.2021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B088DC3-E011-4358-8845-08D505C2C63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6021383-BFF5-4842-A5B0-EEA695EBF8AB}" type="datetimeFigureOut">
              <a:rPr lang="ru-RU" smtClean="0"/>
              <a:pPr/>
              <a:t>20.09.2021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B088DC3-E011-4358-8845-08D505C2C63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6021383-BFF5-4842-A5B0-EEA695EBF8AB}" type="datetimeFigureOut">
              <a:rPr lang="ru-RU" smtClean="0"/>
              <a:pPr/>
              <a:t>20.09.2021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B088DC3-E011-4358-8845-08D505C2C63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6021383-BFF5-4842-A5B0-EEA695EBF8AB}" type="datetimeFigureOut">
              <a:rPr lang="ru-RU" smtClean="0"/>
              <a:pPr/>
              <a:t>20.09.2021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B088DC3-E011-4358-8845-08D505C2C63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6021383-BFF5-4842-A5B0-EEA695EBF8AB}" type="datetimeFigureOut">
              <a:rPr lang="ru-RU" smtClean="0"/>
              <a:pPr/>
              <a:t>20.09.2021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B088DC3-E011-4358-8845-08D505C2C63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6021383-BFF5-4842-A5B0-EEA695EBF8AB}" type="datetimeFigureOut">
              <a:rPr lang="ru-RU" smtClean="0"/>
              <a:pPr/>
              <a:t>20.09.2021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B088DC3-E011-4358-8845-08D505C2C63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6021383-BFF5-4842-A5B0-EEA695EBF8AB}" type="datetimeFigureOut">
              <a:rPr lang="ru-RU" smtClean="0"/>
              <a:pPr/>
              <a:t>20.09.2021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B088DC3-E011-4358-8845-08D505C2C63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6021383-BFF5-4842-A5B0-EEA695EBF8AB}" type="datetimeFigureOut">
              <a:rPr lang="ru-RU" smtClean="0"/>
              <a:pPr/>
              <a:t>20.09.2021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B088DC3-E011-4358-8845-08D505C2C63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6021383-BFF5-4842-A5B0-EEA695EBF8AB}" type="datetimeFigureOut">
              <a:rPr lang="ru-RU" smtClean="0"/>
              <a:pPr/>
              <a:t>20.09.2021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B088DC3-E011-4358-8845-08D505C2C63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C6021383-BFF5-4842-A5B0-EEA695EBF8AB}" type="datetimeFigureOut">
              <a:rPr lang="ru-RU" smtClean="0"/>
              <a:pPr/>
              <a:t>20.09.2021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4B088DC3-E011-4358-8845-08D505C2C63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tourlib.net/Zakon/pro_pidpr_ukr.htm" TargetMode="Externa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331640" y="116632"/>
            <a:ext cx="7200800" cy="1512168"/>
          </a:xfrm>
        </p:spPr>
        <p:txBody>
          <a:bodyPr>
            <a:normAutofit/>
          </a:bodyPr>
          <a:lstStyle/>
          <a:p>
            <a:r>
              <a:rPr lang="uk-UA" sz="250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Тема 3. Організація діяльності підприємства туристичної </a:t>
            </a:r>
            <a:r>
              <a:rPr lang="uk-UA" sz="25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галузі</a:t>
            </a:r>
            <a:r>
              <a:rPr lang="ru-RU" sz="250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250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sz="2500" i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259632" y="1484784"/>
            <a:ext cx="7704856" cy="4890138"/>
          </a:xfrm>
        </p:spPr>
        <p:txBody>
          <a:bodyPr>
            <a:noAutofit/>
          </a:bodyPr>
          <a:lstStyle/>
          <a:p>
            <a:r>
              <a:rPr lang="uk-UA" sz="2000" b="1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Питання:</a:t>
            </a:r>
          </a:p>
          <a:p>
            <a:pPr>
              <a:buFont typeface="Wingdings" pitchFamily="2" charset="2"/>
              <a:buChar char="v"/>
            </a:pPr>
            <a:r>
              <a:rPr lang="uk-UA" sz="2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Організаційна структура управління підприємством. </a:t>
            </a:r>
          </a:p>
          <a:p>
            <a:pPr>
              <a:buFont typeface="Wingdings" pitchFamily="2" charset="2"/>
              <a:buChar char="v"/>
            </a:pPr>
            <a:r>
              <a:rPr lang="uk-UA" sz="2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Інфраструктура підприємства. </a:t>
            </a:r>
          </a:p>
          <a:p>
            <a:pPr>
              <a:buFont typeface="Wingdings" pitchFamily="2" charset="2"/>
              <a:buChar char="v"/>
            </a:pPr>
            <a:r>
              <a:rPr lang="uk-UA" sz="2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Виробничий процес, його склад, види, принципи організації. </a:t>
            </a:r>
          </a:p>
          <a:p>
            <a:pPr>
              <a:buFont typeface="Wingdings" pitchFamily="2" charset="2"/>
              <a:buChar char="v"/>
            </a:pPr>
            <a:r>
              <a:rPr lang="uk-UA" sz="2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Організація виробництва: сутність, форми. </a:t>
            </a:r>
          </a:p>
          <a:p>
            <a:pPr>
              <a:buFont typeface="Wingdings" pitchFamily="2" charset="2"/>
              <a:buChar char="v"/>
            </a:pPr>
            <a:r>
              <a:rPr lang="uk-UA" sz="2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Виробничий цикл і його структура. </a:t>
            </a:r>
          </a:p>
          <a:p>
            <a:pPr>
              <a:buFont typeface="Wingdings" pitchFamily="2" charset="2"/>
              <a:buChar char="v"/>
            </a:pPr>
            <a:r>
              <a:rPr lang="uk-UA" sz="2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Методи організації виробництва. </a:t>
            </a:r>
          </a:p>
          <a:p>
            <a:pPr>
              <a:buFont typeface="Wingdings" pitchFamily="2" charset="2"/>
              <a:buChar char="v"/>
            </a:pPr>
            <a:r>
              <a:rPr lang="uk-UA" sz="2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Поняття виробничої програми, її місце в плані соціально-економічного розвитку підприємства і взаємозв’язок з іншими розділами плану. </a:t>
            </a:r>
          </a:p>
          <a:p>
            <a:pPr>
              <a:buFont typeface="Wingdings" pitchFamily="2" charset="2"/>
              <a:buChar char="v"/>
            </a:pPr>
            <a:r>
              <a:rPr lang="uk-UA" sz="2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Техніко-економічна характеристика підприємства</a:t>
            </a:r>
            <a:r>
              <a:rPr lang="uk-UA" sz="2000" b="1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sz="2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туристичної галузі.</a:t>
            </a:r>
            <a:endParaRPr lang="ru-RU" sz="200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/>
            <a:r>
              <a:rPr lang="uk-UA" sz="1600" b="1" i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</a:t>
            </a:r>
            <a:r>
              <a:rPr lang="uk-UA" sz="1600" b="1" i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.п.н</a:t>
            </a:r>
            <a:r>
              <a:rPr lang="uk-UA" sz="1600" b="1" i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., проф. </a:t>
            </a:r>
            <a:r>
              <a:rPr lang="uk-UA" sz="1600" b="1" i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Безкоровайна</a:t>
            </a:r>
            <a:r>
              <a:rPr lang="uk-UA" sz="1600" b="1" i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Л.В.</a:t>
            </a:r>
            <a:endParaRPr lang="uk-UA" sz="1600" b="1" i="1" dirty="0" smtClean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uk-UA" sz="200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sz="2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1259632" y="785794"/>
            <a:ext cx="7384318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Важливим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етапом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створення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туристичного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підприємства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є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розробка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проєктів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установчих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документів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у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відповідності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з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обраною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організаційно-правовою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формою. </a:t>
            </a:r>
            <a:endParaRPr lang="ru-RU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Так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, для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товариства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з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обмеженою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відповідальністю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засновницькими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документами є: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установчий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договір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підписаний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його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засновниками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учасниками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b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- статут,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прийнятий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загальними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зборами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засновників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1475656" y="1428736"/>
            <a:ext cx="7053966" cy="4609006"/>
          </a:xfrm>
        </p:spPr>
        <p:txBody>
          <a:bodyPr>
            <a:noAutofit/>
          </a:bodyPr>
          <a:lstStyle/>
          <a:p>
            <a:r>
              <a:rPr lang="ru-RU" sz="2800" cap="none" dirty="0" err="1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Туристська</a:t>
            </a:r>
            <a:r>
              <a:rPr lang="ru-RU" sz="2800" cap="none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cap="none" dirty="0" err="1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інфраструктура</a:t>
            </a:r>
            <a:r>
              <a:rPr lang="ru-RU" sz="2800" cap="none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ru-RU" sz="2800" cap="none" dirty="0" err="1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це</a:t>
            </a:r>
            <a:r>
              <a:rPr lang="ru-RU" sz="2800" cap="none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комплекс </a:t>
            </a:r>
            <a:r>
              <a:rPr lang="ru-RU" sz="2800" cap="none" dirty="0" err="1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діючих</a:t>
            </a:r>
            <a:r>
              <a:rPr lang="ru-RU" sz="2800" cap="none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cap="none" dirty="0" err="1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споруд</a:t>
            </a:r>
            <a:r>
              <a:rPr lang="ru-RU" sz="2800" cap="none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і мереж </a:t>
            </a:r>
            <a:r>
              <a:rPr lang="ru-RU" sz="2800" cap="none" dirty="0" err="1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виробничого</a:t>
            </a:r>
            <a:r>
              <a:rPr lang="ru-RU" sz="2800" cap="none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800" cap="none" dirty="0" err="1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соціального</a:t>
            </a:r>
            <a:r>
              <a:rPr lang="ru-RU" sz="2800" cap="none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і </a:t>
            </a:r>
            <a:r>
              <a:rPr lang="ru-RU" sz="2800" cap="none" dirty="0" err="1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рекреаційного</a:t>
            </a:r>
            <a:r>
              <a:rPr lang="ru-RU" sz="2800" cap="none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cap="none" dirty="0" err="1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призначення</a:t>
            </a:r>
            <a:r>
              <a:rPr lang="ru-RU" sz="2800" cap="none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800" cap="none" dirty="0" err="1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призначений</a:t>
            </a:r>
            <a:r>
              <a:rPr lang="ru-RU" sz="2800" cap="none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для </a:t>
            </a:r>
            <a:r>
              <a:rPr lang="ru-RU" sz="2800" cap="none" dirty="0" err="1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функціонування</a:t>
            </a:r>
            <a:r>
              <a:rPr lang="ru-RU" sz="2800" cap="none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cap="none" dirty="0" err="1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сфери</a:t>
            </a:r>
            <a:r>
              <a:rPr lang="ru-RU" sz="2800" cap="none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туризму, </a:t>
            </a:r>
            <a:r>
              <a:rPr lang="ru-RU" sz="2800" cap="none" dirty="0" err="1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що</a:t>
            </a:r>
            <a:r>
              <a:rPr lang="ru-RU" sz="2800" cap="none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cap="none" dirty="0" err="1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забезпечує</a:t>
            </a:r>
            <a:r>
              <a:rPr lang="ru-RU" sz="2800" cap="none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cap="none" dirty="0" err="1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нормальний</a:t>
            </a:r>
            <a:r>
              <a:rPr lang="ru-RU" sz="2800" cap="none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доступ </a:t>
            </a:r>
            <a:r>
              <a:rPr lang="ru-RU" sz="2800" cap="none" dirty="0" err="1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туристів</a:t>
            </a:r>
            <a:r>
              <a:rPr lang="ru-RU" sz="2800" cap="none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до </a:t>
            </a:r>
            <a:r>
              <a:rPr lang="ru-RU" sz="2800" cap="none" dirty="0" err="1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туристичних</a:t>
            </a:r>
            <a:r>
              <a:rPr lang="ru-RU" sz="2800" cap="none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cap="none" dirty="0" err="1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ресурсів</a:t>
            </a:r>
            <a:r>
              <a:rPr lang="ru-RU" sz="2800" cap="none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та </a:t>
            </a:r>
            <a:r>
              <a:rPr lang="ru-RU" sz="2800" cap="none" dirty="0" err="1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їх</a:t>
            </a:r>
            <a:r>
              <a:rPr lang="ru-RU" sz="2800" cap="none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cap="none" dirty="0" err="1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належне</a:t>
            </a:r>
            <a:r>
              <a:rPr lang="ru-RU" sz="2800" cap="none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cap="none" dirty="0" err="1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використання</a:t>
            </a:r>
            <a:r>
              <a:rPr lang="ru-RU" sz="2800" cap="none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в </a:t>
            </a:r>
            <a:r>
              <a:rPr lang="ru-RU" sz="2800" cap="none" dirty="0" err="1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цілях</a:t>
            </a:r>
            <a:r>
              <a:rPr lang="ru-RU" sz="2800" cap="none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туризму, а </a:t>
            </a:r>
            <a:r>
              <a:rPr lang="ru-RU" sz="2800" cap="none" dirty="0" err="1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також</a:t>
            </a:r>
            <a:r>
              <a:rPr lang="ru-RU" sz="2800" cap="none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cap="none" dirty="0" err="1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забезпечення</a:t>
            </a:r>
            <a:r>
              <a:rPr lang="ru-RU" sz="2800" cap="none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cap="none" dirty="0" err="1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життєдіяльності</a:t>
            </a:r>
            <a:r>
              <a:rPr lang="ru-RU" sz="2800" cap="none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cap="none" dirty="0" err="1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підприємств</a:t>
            </a:r>
            <a:r>
              <a:rPr lang="ru-RU" sz="2800" cap="none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cap="none" dirty="0" err="1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індустрії</a:t>
            </a:r>
            <a:r>
              <a:rPr lang="ru-RU" sz="2800" cap="none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туризму.</a:t>
            </a:r>
            <a:endParaRPr lang="ru-RU" sz="2800" cap="none" dirty="0"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051720" y="252691"/>
            <a:ext cx="5171096" cy="4770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Font typeface="Wingdings" pitchFamily="2" charset="2"/>
              <a:buChar char="v"/>
            </a:pPr>
            <a:r>
              <a:rPr lang="uk-UA" sz="25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Інфраструктура</a:t>
            </a:r>
            <a:r>
              <a:rPr lang="uk-UA" sz="2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підприємства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1259632" y="1844824"/>
            <a:ext cx="7632848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buFont typeface="Wingdings" pitchFamily="2" charset="2"/>
              <a:buChar char="ü"/>
            </a:pP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Індустрія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туризму -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сукупність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готелів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й </a:t>
            </a:r>
            <a:r>
              <a:rPr lang="ru-RU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інших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засобів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і </a:t>
            </a:r>
            <a:r>
              <a:rPr lang="ru-RU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об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'</a:t>
            </a:r>
            <a:r>
              <a:rPr lang="ru-RU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єктів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ru-RU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розміщення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транспорту, </a:t>
            </a:r>
            <a:r>
              <a:rPr lang="ru-RU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громадського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харчування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розваги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пізнавального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ділового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оздоровчого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, спортивного та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іншого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призначення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організацій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що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здійснюють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туроператорську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і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турагентську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діяльність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, а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також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організацій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що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надають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екскурсійні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послуги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і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послуги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гідів-перекладачів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fontAlgn="base"/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59632" y="500042"/>
            <a:ext cx="7704856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ru-RU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Інфраструктура</a:t>
            </a:r>
            <a:r>
              <a:rPr 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 туризму є </a:t>
            </a:r>
            <a:r>
              <a:rPr lang="ru-RU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невід'ємною</a:t>
            </a:r>
            <a:r>
              <a:rPr 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частиною</a:t>
            </a:r>
            <a:r>
              <a:rPr 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індустрії</a:t>
            </a:r>
            <a:r>
              <a:rPr 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 туризму, </a:t>
            </a:r>
            <a:r>
              <a:rPr lang="ru-RU" sz="2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що</a:t>
            </a:r>
            <a:r>
              <a:rPr 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складається</a:t>
            </a:r>
            <a:r>
              <a:rPr 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з </a:t>
            </a:r>
            <a:r>
              <a:rPr lang="ru-RU" sz="2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двох</a:t>
            </a:r>
            <a:r>
              <a:rPr 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елементів</a:t>
            </a:r>
            <a:r>
              <a:rPr 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base"/>
            <a:endParaRPr lang="ru-RU" sz="24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base"/>
            <a:r>
              <a:rPr lang="ru-RU" sz="2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Перший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індустрія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гостинності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ru-RU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підприємства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що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надають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послуги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з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розміщення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та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харчування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fontAlgn="base"/>
            <a:endParaRPr lang="ru-RU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base"/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Цей </a:t>
            </a:r>
            <a:r>
              <a:rPr lang="ru-RU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рівень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інфраструктури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туризму представлений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виробничою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інфраструктурою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- комплексом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діючих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споруд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будівель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транспортних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мереж, систем,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безпосередньо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не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відносяться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до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виробництва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турпродукту, 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але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необхідних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для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надання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туристичних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послуг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, - транспорт,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зв'язок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енергетика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комунальне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господарство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фінанси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страхування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безпека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331640" y="785794"/>
            <a:ext cx="6883698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ru-RU" sz="2400" i="1" dirty="0" err="1">
                <a:latin typeface="Arial" panose="020B0604020202020204" pitchFamily="34" charset="0"/>
                <a:cs typeface="Arial" panose="020B0604020202020204" pitchFamily="34" charset="0"/>
              </a:rPr>
              <a:t>Другий</a:t>
            </a:r>
            <a:r>
              <a:rPr lang="ru-RU" sz="24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рівень</a:t>
            </a:r>
            <a:r>
              <a:rPr lang="ru-RU" sz="2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туристської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інфраструктури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формують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підприємства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і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організації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що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беруть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безпосередню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участь у </a:t>
            </a:r>
            <a:r>
              <a:rPr lang="ru-RU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туристській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діяльності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та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формуванні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туристичного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продукту.</a:t>
            </a:r>
          </a:p>
          <a:p>
            <a:pPr fontAlgn="base"/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base"/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До </a:t>
            </a:r>
            <a:r>
              <a:rPr lang="ru-RU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цього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рівня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відносяться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ті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структури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які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можуть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існувати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і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без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туристів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але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діяльність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яких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розширюється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при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знаходженні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в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місцях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перебування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туристів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Це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підприємства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з прокату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автомобілів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, таксопарки; кафе і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ресторани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спортклуби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музеї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театри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й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кінотеатри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виставкові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зали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, цирки, зоопарки, 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казино </a:t>
            </a:r>
            <a:r>
              <a:rPr lang="ru-RU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тощо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03648" y="357166"/>
            <a:ext cx="7454632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Будучи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частиною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інфраструктурного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комплексу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регіону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інфраструктура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туризму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виконує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ряд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важливих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функцій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base">
              <a:buFont typeface="Wingdings" pitchFamily="2" charset="2"/>
              <a:buChar char="ü"/>
            </a:pPr>
            <a:r>
              <a:rPr lang="ru-RU" sz="24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забезпечуюча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створення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необхідних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умов для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організації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обслуговування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туристів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fontAlgn="base">
              <a:buFont typeface="Wingdings" pitchFamily="2" charset="2"/>
              <a:buChar char="ü"/>
            </a:pPr>
            <a:r>
              <a:rPr lang="ru-RU" sz="24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інтеграційна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організація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і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підтримка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зв'язків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між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підприємствами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галузі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формування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територіальних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туристсько-рекреаційних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комплексів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base">
              <a:buFont typeface="Wingdings" pitchFamily="2" charset="2"/>
              <a:buChar char="ü"/>
            </a:pPr>
            <a:r>
              <a:rPr lang="ru-RU" sz="24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регулююча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 - </a:t>
            </a:r>
            <a:r>
              <a:rPr lang="ru-RU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створення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нових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робочих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місць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вплив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на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споживчий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попит,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розвиток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галузей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що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випускають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предмети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споживання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сприяння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зростанню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податкових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надходжень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до бюджет</a:t>
            </a:r>
            <a:r>
              <a:rPr lang="uk-UA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ів</a:t>
            </a:r>
            <a:r>
              <a:rPr lang="uk-UA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різних рівнів.</a:t>
            </a: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1187624" y="188640"/>
            <a:ext cx="7670656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v"/>
            </a:pPr>
            <a:r>
              <a:rPr lang="uk-UA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Виробничий процес, його склад, види, принципи організації</a:t>
            </a:r>
          </a:p>
          <a:p>
            <a:pPr>
              <a:buFont typeface="Wingdings" pitchFamily="2" charset="2"/>
              <a:buChar char="v"/>
            </a:pPr>
            <a:endParaRPr lang="uk-UA" sz="24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Виробництво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послуг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на </a:t>
            </a:r>
            <a:r>
              <a:rPr lang="ru-RU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підприємствах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готельно-ресторанного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бізнесу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включає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такі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основні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компоненти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b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- </a:t>
            </a:r>
            <a:r>
              <a:rPr lang="ru-RU" sz="2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працівники</a:t>
            </a:r>
            <a:r>
              <a:rPr 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ru-RU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професійно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підготовлений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персонал);</a:t>
            </a:r>
            <a:b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- </a:t>
            </a:r>
            <a:r>
              <a:rPr lang="ru-RU" sz="2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засоби</a:t>
            </a:r>
            <a:r>
              <a:rPr 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праці</a:t>
            </a:r>
            <a:r>
              <a:rPr 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ru-RU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машини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механізми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інструменти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споруди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приміщення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);</a:t>
            </a:r>
            <a:b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- </a:t>
            </a:r>
            <a:r>
              <a:rPr lang="ru-RU" sz="2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предмети</a:t>
            </a:r>
            <a:r>
              <a:rPr 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праці</a:t>
            </a:r>
            <a:r>
              <a:rPr 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ru-RU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матеріали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сировина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інформація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);</a:t>
            </a:r>
            <a:b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- </a:t>
            </a:r>
            <a:r>
              <a:rPr lang="ru-RU" sz="2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енергія</a:t>
            </a:r>
            <a:r>
              <a:rPr 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ru-RU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теплова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електрична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механічна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світлова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);</a:t>
            </a:r>
            <a:b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- </a:t>
            </a:r>
            <a:r>
              <a:rPr lang="ru-RU" sz="2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інформація</a:t>
            </a:r>
            <a:r>
              <a:rPr 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ru-RU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науково-технічна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оперативно-виробнича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правова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соціально-політична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uk-UA" sz="24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base"/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143108" y="857232"/>
            <a:ext cx="6572280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Професійний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синтез </a:t>
            </a:r>
            <a:r>
              <a:rPr lang="ru-RU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зазначених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компонентів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формує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ru-RU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виробничий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процес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ru-RU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надання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послуг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виступає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предметом </a:t>
            </a:r>
            <a:r>
              <a:rPr lang="ru-RU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організації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виробництва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й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зокрема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організації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як </a:t>
            </a:r>
            <a:r>
              <a:rPr lang="ru-RU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функції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менеджменту </a:t>
            </a:r>
            <a:r>
              <a:rPr lang="ru-RU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підприємств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готельно-ресторанного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бізнесу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endParaRPr lang="ru-RU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Технічна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й </a:t>
            </a:r>
            <a:r>
              <a:rPr lang="ru-RU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організаційно-економічна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характеристика </a:t>
            </a:r>
            <a:r>
              <a:rPr lang="ru-RU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виробничого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процесу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підприємств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гостинності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визначається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видом </a:t>
            </a:r>
            <a:r>
              <a:rPr lang="ru-RU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вироблених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послуг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обсягом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виробництва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, типом і видом </a:t>
            </a:r>
            <a:r>
              <a:rPr lang="ru-RU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застосовуваної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техніки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й </a:t>
            </a:r>
            <a:r>
              <a:rPr lang="ru-RU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технології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рівнем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спеціалізації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43608" y="117693"/>
            <a:ext cx="8100392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Усі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виробничі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процеси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надання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послуг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класифікуються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за </a:t>
            </a:r>
            <a:r>
              <a:rPr lang="ru-RU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ознаками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b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ru-RU" sz="2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способом </a:t>
            </a:r>
            <a:r>
              <a:rPr lang="ru-RU" sz="24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дії</a:t>
            </a:r>
            <a:r>
              <a:rPr lang="ru-RU" sz="2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на предмет </a:t>
            </a:r>
            <a:r>
              <a:rPr lang="ru-RU" sz="24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праці</a:t>
            </a:r>
            <a:r>
              <a:rPr lang="ru-RU" sz="2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br>
              <a:rPr lang="ru-RU" sz="2400" i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- типом </a:t>
            </a:r>
            <a:r>
              <a:rPr lang="ru-RU" sz="24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використовуваного</a:t>
            </a:r>
            <a:r>
              <a:rPr lang="ru-RU" sz="2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обладнання</a:t>
            </a:r>
            <a:r>
              <a:rPr lang="ru-RU" sz="2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br>
              <a:rPr lang="ru-RU" sz="2400" i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ru-RU" sz="24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рівнем</a:t>
            </a:r>
            <a:r>
              <a:rPr lang="ru-RU" sz="2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механізації</a:t>
            </a:r>
            <a:r>
              <a:rPr lang="ru-RU" sz="2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br>
              <a:rPr lang="ru-RU" sz="2400" i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ru-RU" sz="24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обсягом</a:t>
            </a:r>
            <a:r>
              <a:rPr lang="ru-RU" sz="2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пропонованих</a:t>
            </a:r>
            <a:r>
              <a:rPr lang="ru-RU" sz="2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послуг</a:t>
            </a:r>
            <a:r>
              <a:rPr lang="ru-RU" sz="2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br>
              <a:rPr lang="ru-RU" sz="2400" i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ru-RU" sz="24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перервністю</a:t>
            </a:r>
            <a:r>
              <a:rPr lang="ru-RU" sz="2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чи</a:t>
            </a:r>
            <a:r>
              <a:rPr lang="ru-RU" sz="2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безперервністю</a:t>
            </a:r>
            <a:r>
              <a:rPr lang="ru-RU" sz="2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процесу</a:t>
            </a:r>
            <a:r>
              <a:rPr lang="ru-RU" sz="2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Якщо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дія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на предмет </a:t>
            </a:r>
            <a:r>
              <a:rPr lang="ru-RU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праці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в межах </a:t>
            </a:r>
            <a:r>
              <a:rPr lang="ru-RU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виробничого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процесу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здійснюється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при </a:t>
            </a:r>
            <a:r>
              <a:rPr lang="ru-RU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безпосередній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участі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людей, </a:t>
            </a:r>
            <a:r>
              <a:rPr lang="ru-RU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такий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процес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визначається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як </a:t>
            </a:r>
            <a:r>
              <a:rPr lang="ru-RU" sz="2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технологічний</a:t>
            </a:r>
            <a:r>
              <a:rPr 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, </a:t>
            </a:r>
            <a:r>
              <a:rPr lang="ru-RU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якщо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без </a:t>
            </a:r>
            <a:r>
              <a:rPr lang="ru-RU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їхньої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участі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ru-RU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йдеться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про </a:t>
            </a:r>
            <a:r>
              <a:rPr lang="ru-RU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дію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природних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сил - </a:t>
            </a:r>
            <a:r>
              <a:rPr lang="ru-RU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бродіння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закисання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окислення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), </a:t>
            </a:r>
            <a:r>
              <a:rPr lang="ru-RU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тоді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зазначений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процес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визначається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як </a:t>
            </a:r>
            <a:r>
              <a:rPr lang="ru-RU" sz="2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природний</a:t>
            </a:r>
            <a:r>
              <a:rPr 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03648" y="751344"/>
            <a:ext cx="752607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За типом </a:t>
            </a:r>
            <a:r>
              <a:rPr lang="ru-RU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використовуваного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обладнання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виробничі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процеси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поділяються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на </a:t>
            </a:r>
            <a:r>
              <a:rPr lang="ru-RU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відкриті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й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апаратурні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. На </a:t>
            </a:r>
            <a:r>
              <a:rPr lang="ru-RU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підприємствах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готельно-ресторанного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бізнесу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переважає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застосування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відкритих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процесів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b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Нині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в </a:t>
            </a:r>
            <a:r>
              <a:rPr lang="ru-RU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готельно-ресторанному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бізнесі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виділяються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такі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рівні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механізації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виробничих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процесів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ru-RU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ручний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машинно-ручний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й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машинний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. За </a:t>
            </a:r>
            <a:r>
              <a:rPr lang="ru-RU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обсягом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пропонованих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послуг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підприємства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поділяються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на </a:t>
            </a:r>
            <a:r>
              <a:rPr lang="ru-RU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малі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середні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великі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й </a:t>
            </a:r>
            <a:r>
              <a:rPr lang="ru-RU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дуже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великі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b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1115616" y="142852"/>
            <a:ext cx="8028384" cy="6429420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Char char="v"/>
            </a:pPr>
            <a:r>
              <a:rPr lang="uk-UA" sz="2000" b="1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Організаційна структура управління підприємством</a:t>
            </a:r>
            <a:br>
              <a:rPr lang="uk-UA" sz="2000" b="1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uk-UA" sz="2000" b="1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uk-UA" sz="2000" b="1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000" b="1" i="1" cap="none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2000" b="1" i="1" cap="none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000" b="1" i="1" cap="none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Головна мета</a:t>
            </a:r>
            <a:r>
              <a:rPr lang="ru-RU" sz="2000" b="1" cap="none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000" b="1" cap="none" dirty="0" err="1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що</a:t>
            </a:r>
            <a:r>
              <a:rPr lang="ru-RU" sz="2000" b="1" cap="none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cap="none" dirty="0" err="1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визначає</a:t>
            </a:r>
            <a:r>
              <a:rPr lang="ru-RU" sz="2000" b="1" cap="none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cap="none" dirty="0" err="1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зміст</a:t>
            </a:r>
            <a:r>
              <a:rPr lang="ru-RU" sz="2000" b="1" cap="none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cap="none" dirty="0" err="1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існування</a:t>
            </a:r>
            <a:r>
              <a:rPr lang="ru-RU" sz="2000" b="1" cap="none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і </a:t>
            </a:r>
            <a:r>
              <a:rPr lang="ru-RU" sz="2000" b="1" cap="none" dirty="0" err="1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функціонування</a:t>
            </a:r>
            <a:r>
              <a:rPr lang="ru-RU" sz="2000" b="1" cap="none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cap="none" dirty="0" err="1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туристичного</a:t>
            </a:r>
            <a:r>
              <a:rPr lang="ru-RU" sz="2000" b="1" cap="none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cap="none" dirty="0" err="1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підприємства</a:t>
            </a:r>
            <a:r>
              <a:rPr lang="ru-RU" sz="2000" b="1" cap="none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000" b="1" cap="none" dirty="0" err="1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полягає</a:t>
            </a:r>
            <a:r>
              <a:rPr lang="ru-RU" sz="2000" b="1" cap="none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в </a:t>
            </a:r>
            <a:r>
              <a:rPr lang="ru-RU" sz="2000" b="1" cap="none" dirty="0" err="1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наданні</a:t>
            </a:r>
            <a:r>
              <a:rPr lang="ru-RU" sz="2000" b="1" cap="none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cap="none" dirty="0" err="1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реальних</a:t>
            </a:r>
            <a:r>
              <a:rPr lang="ru-RU" sz="2000" b="1" cap="none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cap="none" dirty="0" err="1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туристичних</a:t>
            </a:r>
            <a:r>
              <a:rPr lang="ru-RU" sz="2000" b="1" cap="none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cap="none" dirty="0" err="1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послуг</a:t>
            </a:r>
            <a:r>
              <a:rPr lang="ru-RU" sz="2000" b="1" cap="none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при </a:t>
            </a:r>
            <a:r>
              <a:rPr lang="ru-RU" sz="2000" b="1" cap="none" dirty="0" err="1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одночасному</a:t>
            </a:r>
            <a:r>
              <a:rPr lang="ru-RU" sz="2000" b="1" cap="none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cap="none" dirty="0" err="1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забезпеченні</a:t>
            </a:r>
            <a:r>
              <a:rPr lang="ru-RU" sz="2000" b="1" cap="none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cap="none" dirty="0" err="1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фінансової</a:t>
            </a:r>
            <a:r>
              <a:rPr lang="ru-RU" sz="2000" b="1" cap="none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cap="none" dirty="0" err="1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стійкості</a:t>
            </a:r>
            <a:r>
              <a:rPr lang="ru-RU" sz="2000" b="1" cap="none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000" b="1" cap="none" dirty="0" err="1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відповідного</a:t>
            </a:r>
            <a:r>
              <a:rPr lang="ru-RU" sz="2000" b="1" cap="none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cap="none" dirty="0" err="1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рівня</a:t>
            </a:r>
            <a:r>
              <a:rPr lang="ru-RU" sz="2000" b="1" cap="none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cap="none" dirty="0" err="1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динаміки</a:t>
            </a:r>
            <a:r>
              <a:rPr lang="ru-RU" sz="2000" b="1" cap="none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й </a:t>
            </a:r>
            <a:r>
              <a:rPr lang="ru-RU" sz="2000" b="1" cap="none" dirty="0" err="1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позитивних</a:t>
            </a:r>
            <a:r>
              <a:rPr lang="ru-RU" sz="2000" b="1" cap="none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cap="none" dirty="0" err="1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фінансових</a:t>
            </a:r>
            <a:r>
              <a:rPr lang="ru-RU" sz="2000" b="1" cap="none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cap="none" dirty="0" err="1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результатів</a:t>
            </a:r>
            <a:r>
              <a:rPr lang="ru-RU" sz="2000" b="1" cap="none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br>
              <a:rPr lang="ru-RU" sz="2000" b="1" cap="none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000" b="1" cap="none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2000" b="1" cap="none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000" b="1" i="1" cap="none" dirty="0" err="1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Туристичні</a:t>
            </a:r>
            <a:r>
              <a:rPr lang="ru-RU" sz="2000" b="1" i="1" cap="none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i="1" cap="none" dirty="0" err="1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підприємства</a:t>
            </a:r>
            <a:r>
              <a:rPr lang="ru-RU" sz="2000" b="1" i="1" cap="none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cap="none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ru-RU" sz="2000" b="1" cap="none" dirty="0" err="1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це</a:t>
            </a:r>
            <a:r>
              <a:rPr lang="ru-RU" sz="2000" b="1" cap="none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cap="none" dirty="0" err="1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виробничі</a:t>
            </a:r>
            <a:r>
              <a:rPr lang="ru-RU" sz="2000" b="1" cap="none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cap="none" dirty="0" err="1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підприємства</a:t>
            </a:r>
            <a:r>
              <a:rPr lang="ru-RU" sz="2000" b="1" cap="none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cap="none" dirty="0" err="1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різних</a:t>
            </a:r>
            <a:r>
              <a:rPr lang="ru-RU" sz="2000" b="1" cap="none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форм </a:t>
            </a:r>
            <a:r>
              <a:rPr lang="ru-RU" sz="2000" b="1" cap="none" dirty="0" err="1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власності</a:t>
            </a:r>
            <a:r>
              <a:rPr lang="ru-RU" sz="2000" b="1" cap="none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ru-RU" sz="2000" b="1" cap="none" dirty="0" err="1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державні</a:t>
            </a:r>
            <a:r>
              <a:rPr lang="ru-RU" sz="2000" b="1" cap="none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000" b="1" cap="none" dirty="0" err="1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приватні</a:t>
            </a:r>
            <a:r>
              <a:rPr lang="ru-RU" sz="2000" b="1" cap="none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000" b="1" cap="none" dirty="0" err="1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товариства</a:t>
            </a:r>
            <a:r>
              <a:rPr lang="ru-RU" sz="2000" b="1" cap="none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з </a:t>
            </a:r>
            <a:r>
              <a:rPr lang="ru-RU" sz="2000" b="1" cap="none" dirty="0" err="1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обмеженою</a:t>
            </a:r>
            <a:r>
              <a:rPr lang="ru-RU" sz="2000" b="1" cap="none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cap="none" dirty="0" err="1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відповідальністю</a:t>
            </a:r>
            <a:r>
              <a:rPr lang="ru-RU" sz="2000" b="1" cap="none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000" b="1" cap="none" dirty="0" err="1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акціонерні</a:t>
            </a:r>
            <a:r>
              <a:rPr lang="ru-RU" sz="2000" b="1" cap="none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cap="none" dirty="0" err="1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товариства</a:t>
            </a:r>
            <a:r>
              <a:rPr lang="ru-RU" sz="2000" b="1" cap="none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cap="none" dirty="0" err="1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тощо</a:t>
            </a:r>
            <a:r>
              <a:rPr lang="ru-RU" sz="2000" b="1" cap="none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), </a:t>
            </a:r>
            <a:r>
              <a:rPr lang="ru-RU" sz="2000" b="1" cap="none" dirty="0" err="1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які</a:t>
            </a:r>
            <a:r>
              <a:rPr lang="ru-RU" sz="2000" b="1" cap="none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cap="none" dirty="0" err="1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виробляють</a:t>
            </a:r>
            <a:r>
              <a:rPr lang="ru-RU" sz="2000" b="1" cap="none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cap="none" dirty="0" err="1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туристичні</a:t>
            </a:r>
            <a:r>
              <a:rPr lang="ru-RU" sz="2000" b="1" cap="none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cap="none" dirty="0" err="1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товари</a:t>
            </a:r>
            <a:r>
              <a:rPr lang="ru-RU" sz="2000" b="1" cap="none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і </a:t>
            </a:r>
            <a:r>
              <a:rPr lang="ru-RU" sz="2000" b="1" cap="none" dirty="0" err="1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послуги</a:t>
            </a:r>
            <a:r>
              <a:rPr lang="ru-RU" sz="2000" b="1" cap="none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для </a:t>
            </a:r>
            <a:r>
              <a:rPr lang="ru-RU" sz="2000" b="1" cap="none" dirty="0" err="1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громадян</a:t>
            </a:r>
            <a:r>
              <a:rPr lang="ru-RU" sz="2000" b="1" cap="none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br>
              <a:rPr lang="ru-RU" sz="2000" b="1" cap="none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000" b="1" cap="none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br>
              <a:rPr lang="ru-RU" sz="2000" b="1" cap="none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000" b="1" i="1" cap="none" dirty="0" err="1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Усі</a:t>
            </a:r>
            <a:r>
              <a:rPr lang="ru-RU" sz="2000" b="1" i="1" cap="none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i="1" cap="none" dirty="0" err="1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туристичні</a:t>
            </a:r>
            <a:r>
              <a:rPr lang="ru-RU" sz="2000" b="1" i="1" cap="none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i="1" cap="none" dirty="0" err="1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підприємства</a:t>
            </a:r>
            <a:r>
              <a:rPr lang="ru-RU" sz="2000" b="1" i="1" cap="none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cap="none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є </a:t>
            </a:r>
            <a:r>
              <a:rPr lang="ru-RU" sz="2000" b="1" cap="none" dirty="0" err="1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частинами</a:t>
            </a:r>
            <a:r>
              <a:rPr lang="ru-RU" sz="2000" b="1" cap="none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cap="none" dirty="0" err="1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туристичної</a:t>
            </a:r>
            <a:r>
              <a:rPr lang="ru-RU" sz="2000" b="1" cap="none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cap="none" dirty="0" err="1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індустрії</a:t>
            </a:r>
            <a:r>
              <a:rPr lang="ru-RU" sz="2000" b="1" cap="none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яка </a:t>
            </a:r>
            <a:r>
              <a:rPr lang="ru-RU" sz="2000" b="1" cap="none" dirty="0" err="1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виробляє</a:t>
            </a:r>
            <a:r>
              <a:rPr lang="ru-RU" sz="2000" b="1" cap="none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cap="none" dirty="0" err="1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товари</a:t>
            </a:r>
            <a:r>
              <a:rPr lang="ru-RU" sz="2000" b="1" cap="none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та </a:t>
            </a:r>
            <a:r>
              <a:rPr lang="ru-RU" sz="2000" b="1" cap="none" dirty="0" err="1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послуги</a:t>
            </a:r>
            <a:r>
              <a:rPr lang="ru-RU" sz="2000" b="1" cap="none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br>
              <a:rPr lang="ru-RU" sz="2000" b="1" cap="none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000" b="1" cap="none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2000" b="1" cap="none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000" b="1" i="1" cap="none" dirty="0" err="1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Туристичний</a:t>
            </a:r>
            <a:r>
              <a:rPr lang="ru-RU" sz="2000" b="1" i="1" cap="none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i="1" cap="none" dirty="0" err="1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бізнес</a:t>
            </a:r>
            <a:r>
              <a:rPr lang="ru-RU" sz="2000" b="1" i="1" cap="none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cap="none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представлений </a:t>
            </a:r>
            <a:r>
              <a:rPr lang="ru-RU" sz="2000" b="1" cap="none" dirty="0" err="1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різними</a:t>
            </a:r>
            <a:r>
              <a:rPr lang="ru-RU" sz="2000" b="1" cap="none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формами - </a:t>
            </a:r>
            <a:r>
              <a:rPr lang="ru-RU" sz="2000" b="1" cap="none" dirty="0" err="1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від</a:t>
            </a:r>
            <a:r>
              <a:rPr lang="ru-RU" sz="2000" b="1" cap="none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cap="none" dirty="0" err="1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індивідуальних</a:t>
            </a:r>
            <a:r>
              <a:rPr lang="ru-RU" sz="2000" b="1" cap="none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cap="none" dirty="0" err="1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туристичних</a:t>
            </a:r>
            <a:r>
              <a:rPr lang="ru-RU" sz="2000" b="1" cap="none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cap="none" dirty="0" err="1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підприємств</a:t>
            </a:r>
            <a:r>
              <a:rPr lang="ru-RU" sz="2000" b="1" cap="none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до </a:t>
            </a:r>
            <a:r>
              <a:rPr lang="ru-RU" sz="2000" b="1" cap="none" dirty="0" err="1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туристичних</a:t>
            </a:r>
            <a:r>
              <a:rPr lang="ru-RU" sz="2000" b="1" cap="none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cap="none" dirty="0" err="1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компаній</a:t>
            </a:r>
            <a:r>
              <a:rPr lang="ru-RU" sz="2000" b="1" cap="none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і </a:t>
            </a:r>
            <a:r>
              <a:rPr lang="ru-RU" sz="2000" b="1" cap="none" dirty="0" err="1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різноманітних</a:t>
            </a:r>
            <a:r>
              <a:rPr lang="ru-RU" sz="2000" b="1" cap="none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форм </a:t>
            </a:r>
            <a:r>
              <a:rPr lang="ru-RU" sz="2000" b="1" cap="none" dirty="0" err="1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їх</a:t>
            </a:r>
            <a:r>
              <a:rPr lang="ru-RU" sz="2000" b="1" cap="none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cap="none" dirty="0" err="1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об'єднань</a:t>
            </a:r>
            <a:r>
              <a:rPr lang="ru-RU" sz="2000" b="1" cap="none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000" b="1" cap="none" dirty="0"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15616" y="0"/>
            <a:ext cx="8028384" cy="6494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32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32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Організація</a:t>
            </a:r>
            <a:r>
              <a:rPr lang="ru-RU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виробничого</a:t>
            </a:r>
            <a:r>
              <a:rPr lang="ru-RU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процесу</a:t>
            </a:r>
            <a:r>
              <a:rPr lang="ru-RU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надання</a:t>
            </a:r>
            <a:r>
              <a:rPr lang="ru-RU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послуг</a:t>
            </a:r>
            <a:r>
              <a:rPr lang="ru-RU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вимагає</a:t>
            </a:r>
            <a:r>
              <a:rPr lang="ru-RU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до­тримання</a:t>
            </a:r>
            <a:r>
              <a:rPr lang="ru-RU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певних</a:t>
            </a:r>
            <a:r>
              <a:rPr lang="ru-RU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принципів</a:t>
            </a:r>
            <a:r>
              <a:rPr lang="ru-RU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які</a:t>
            </a:r>
            <a:r>
              <a:rPr lang="ru-RU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менеджер повинен </a:t>
            </a:r>
            <a:r>
              <a:rPr lang="ru-RU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опанувати</a:t>
            </a:r>
            <a:r>
              <a:rPr lang="ru-RU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й </a:t>
            </a:r>
            <a:r>
              <a:rPr lang="ru-RU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використовувати</a:t>
            </a:r>
            <a:r>
              <a:rPr lang="ru-RU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у </a:t>
            </a:r>
            <a:r>
              <a:rPr lang="ru-RU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практичній</a:t>
            </a:r>
            <a:r>
              <a:rPr lang="ru-RU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діяльності</a:t>
            </a:r>
            <a:r>
              <a:rPr lang="ru-RU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endParaRPr lang="ru-RU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Головними</a:t>
            </a:r>
            <a:r>
              <a:rPr lang="ru-RU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з них є: </a:t>
            </a:r>
          </a:p>
          <a:p>
            <a:r>
              <a:rPr lang="ru-RU" sz="32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спеціалізація</a:t>
            </a:r>
            <a:r>
              <a:rPr lang="ru-RU" sz="3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32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пропорційність</a:t>
            </a:r>
            <a:r>
              <a:rPr lang="ru-RU" sz="3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32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паралельність</a:t>
            </a:r>
            <a:r>
              <a:rPr lang="ru-RU" sz="3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32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прямоточність</a:t>
            </a:r>
            <a:r>
              <a:rPr lang="ru-RU" sz="3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32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безперервність</a:t>
            </a:r>
            <a:r>
              <a:rPr lang="ru-RU" sz="3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32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ритмічність</a:t>
            </a:r>
            <a:r>
              <a:rPr lang="ru-RU" sz="3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32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циклічність</a:t>
            </a:r>
            <a:r>
              <a:rPr lang="ru-RU" sz="3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32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комплексність</a:t>
            </a:r>
            <a:r>
              <a:rPr lang="ru-RU" sz="3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2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335533" y="116632"/>
            <a:ext cx="5409494" cy="129266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Font typeface="Wingdings" pitchFamily="2" charset="2"/>
              <a:buChar char="v"/>
            </a:pPr>
            <a:r>
              <a:rPr lang="uk-UA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Методи організації виробництва</a:t>
            </a:r>
          </a:p>
          <a:p>
            <a:pPr>
              <a:buFont typeface="Wingdings" pitchFamily="2" charset="2"/>
              <a:buChar char="v"/>
            </a:pPr>
            <a:endParaRPr lang="uk-UA" b="1" dirty="0" smtClean="0"/>
          </a:p>
          <a:p>
            <a:endParaRPr lang="uk-UA" b="1" dirty="0" smtClean="0"/>
          </a:p>
          <a:p>
            <a:r>
              <a:rPr lang="uk-UA" b="1" dirty="0" smtClean="0"/>
              <a:t> </a:t>
            </a:r>
            <a:endParaRPr lang="ru-RU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331640" y="1285860"/>
            <a:ext cx="7704856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При </a:t>
            </a:r>
            <a:r>
              <a:rPr lang="ru-RU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наданні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послуг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застосовують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три </a:t>
            </a:r>
            <a:r>
              <a:rPr lang="ru-RU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основні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методи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організації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виробничих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процесів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</a:p>
          <a:p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Поточний</a:t>
            </a:r>
            <a:r>
              <a:rPr 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- </a:t>
            </a:r>
            <a:r>
              <a:rPr lang="ru-RU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передбачає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поділ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виробничого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процесу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на </a:t>
            </a:r>
            <a:r>
              <a:rPr lang="ru-RU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невеликі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за </a:t>
            </a:r>
            <a:r>
              <a:rPr lang="ru-RU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обсягом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і </a:t>
            </a:r>
            <a:r>
              <a:rPr lang="ru-RU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тривалістю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елементи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ru-RU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операції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) й </a:t>
            </a:r>
            <a:r>
              <a:rPr lang="ru-RU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закріплення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їх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за </a:t>
            </a:r>
            <a:r>
              <a:rPr lang="ru-RU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певними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робочими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місцями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Виробничі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операції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здійснювані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у </a:t>
            </a:r>
            <a:r>
              <a:rPr lang="ru-RU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жорс­ткій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технологічній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послідовності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створюють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потік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який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відповідає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загальному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ходу </a:t>
            </a:r>
            <a:r>
              <a:rPr lang="ru-RU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виробничого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процесу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Організаційною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формою </a:t>
            </a:r>
            <a:r>
              <a:rPr lang="ru-RU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цього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методу є </a:t>
            </a:r>
            <a:r>
              <a:rPr lang="ru-RU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поточна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лінія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як </a:t>
            </a:r>
            <a:r>
              <a:rPr lang="ru-RU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сукупність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спеціалізованих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робочих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місць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Поточні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лінії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є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осно­вою таких структур, як цехи </a:t>
            </a:r>
            <a:r>
              <a:rPr lang="ru-RU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підприємств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громадського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харчування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b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03648" y="751344"/>
            <a:ext cx="7344816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Партійний</a:t>
            </a:r>
            <a:r>
              <a:rPr 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метод </a:t>
            </a:r>
            <a:r>
              <a:rPr lang="ru-RU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організації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виробництва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відрізняється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від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поточного запуском в </a:t>
            </a:r>
            <a:r>
              <a:rPr lang="ru-RU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технологічний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процес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сировини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матеріалів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напівфабрикатів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і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засобів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матеріально-технічного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призначення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певними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частинами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ru-RU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партіями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) через </a:t>
            </a:r>
            <a:r>
              <a:rPr lang="ru-RU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визначені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проміжки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часу.</a:t>
            </a:r>
            <a:b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Одиничний</a:t>
            </a:r>
            <a:r>
              <a:rPr 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ru-RU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застосовується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в </a:t>
            </a:r>
            <a:r>
              <a:rPr lang="ru-RU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разі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виготовлення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ресторанної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продукції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на </a:t>
            </a:r>
            <a:r>
              <a:rPr lang="ru-RU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замовлення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дрібносерійної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продукції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широкого </a:t>
            </a:r>
            <a:r>
              <a:rPr lang="ru-RU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асортименту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з </a:t>
            </a:r>
            <a:r>
              <a:rPr lang="ru-RU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тривалим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виробничим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циклом, при </a:t>
            </a:r>
            <a:r>
              <a:rPr lang="ru-RU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необхідності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частої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зміни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обладнання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, великому </a:t>
            </a:r>
            <a:r>
              <a:rPr lang="ru-RU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обсязі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ручних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робіт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тривалих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міжопераційних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перервах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, нерегулярному </a:t>
            </a:r>
            <a:r>
              <a:rPr lang="ru-RU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виході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готових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виробів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75656" y="836712"/>
            <a:ext cx="711852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До </a:t>
            </a:r>
            <a:r>
              <a:rPr lang="ru-RU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організації</a:t>
            </a:r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виробничих</a:t>
            </a:r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процесів</a:t>
            </a:r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надання</a:t>
            </a:r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послуг</a:t>
            </a:r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і </a:t>
            </a:r>
            <a:r>
              <a:rPr lang="ru-RU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їх</a:t>
            </a:r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взаємодії</a:t>
            </a:r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повинен </a:t>
            </a:r>
            <a:r>
              <a:rPr lang="ru-RU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застосовуватись</a:t>
            </a:r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ru-RU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комплексний</a:t>
            </a:r>
            <a:r>
              <a:rPr lang="ru-RU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підхід</a:t>
            </a:r>
            <a:r>
              <a:rPr lang="ru-RU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, </a:t>
            </a:r>
            <a:r>
              <a:rPr lang="ru-RU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який</a:t>
            </a:r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забезпечує</a:t>
            </a:r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їх</a:t>
            </a:r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єдність</a:t>
            </a:r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endParaRPr lang="ru-RU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В </a:t>
            </a:r>
            <a:r>
              <a:rPr lang="ru-RU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комплексності</a:t>
            </a:r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полягає</a:t>
            </a:r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один </a:t>
            </a:r>
            <a:r>
              <a:rPr lang="ru-RU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із</a:t>
            </a:r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основних</a:t>
            </a:r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організаційних</a:t>
            </a:r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принципів</a:t>
            </a:r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виробництва</a:t>
            </a:r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і </a:t>
            </a:r>
            <a:r>
              <a:rPr lang="ru-RU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реалізації</a:t>
            </a:r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послуг</a:t>
            </a:r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готельно</a:t>
            </a:r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-ресторанного </a:t>
            </a:r>
            <a:r>
              <a:rPr lang="ru-RU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сервісу</a:t>
            </a:r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b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1331640" y="188640"/>
            <a:ext cx="770485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v"/>
            </a:pPr>
            <a:r>
              <a:rPr lang="uk-UA" b="1" dirty="0" smtClean="0"/>
              <a:t>Поняття виробничої програми, її місце в плані соціально-економічного розвитку підприємства, взаємозв’язок з іншими розділами плану</a:t>
            </a:r>
            <a:endParaRPr lang="ru-RU" b="1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1187624" y="980728"/>
            <a:ext cx="7956376" cy="55861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1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Виробнича</a:t>
            </a:r>
            <a:r>
              <a:rPr lang="ru-RU" sz="21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1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програма</a:t>
            </a:r>
            <a:r>
              <a:rPr lang="ru-RU" sz="21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1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підприємства</a:t>
            </a:r>
            <a:r>
              <a:rPr lang="ru-RU" sz="2100" dirty="0" smtClean="0">
                <a:latin typeface="Arial" panose="020B0604020202020204" pitchFamily="34" charset="0"/>
                <a:cs typeface="Arial" panose="020B0604020202020204" pitchFamily="34" charset="0"/>
              </a:rPr>
              <a:t> - система </a:t>
            </a:r>
            <a:r>
              <a:rPr lang="ru-RU" sz="21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планових</a:t>
            </a:r>
            <a:r>
              <a:rPr lang="ru-RU" sz="21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1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завдань</a:t>
            </a:r>
            <a:r>
              <a:rPr lang="ru-RU" sz="21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1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із</a:t>
            </a:r>
            <a:r>
              <a:rPr lang="ru-RU" sz="21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1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виробництва</a:t>
            </a:r>
            <a:r>
              <a:rPr lang="ru-RU" sz="2100" dirty="0" smtClean="0">
                <a:latin typeface="Arial" panose="020B0604020202020204" pitchFamily="34" charset="0"/>
                <a:cs typeface="Arial" panose="020B0604020202020204" pitchFamily="34" charset="0"/>
              </a:rPr>
              <a:t> і доставки </a:t>
            </a:r>
            <a:r>
              <a:rPr lang="ru-RU" sz="21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продукції</a:t>
            </a:r>
            <a:r>
              <a:rPr lang="ru-RU" sz="21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1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споживачам</a:t>
            </a:r>
            <a:r>
              <a:rPr lang="ru-RU" sz="2100" dirty="0" smtClean="0">
                <a:latin typeface="Arial" panose="020B0604020202020204" pitchFamily="34" charset="0"/>
                <a:cs typeface="Arial" panose="020B0604020202020204" pitchFamily="34" charset="0"/>
              </a:rPr>
              <a:t> у </a:t>
            </a:r>
            <a:r>
              <a:rPr lang="ru-RU" sz="21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розгорнутій</a:t>
            </a:r>
            <a:r>
              <a:rPr lang="ru-RU" sz="21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1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номенклатурі</a:t>
            </a:r>
            <a:r>
              <a:rPr lang="ru-RU" sz="21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1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асортименті</a:t>
            </a:r>
            <a:r>
              <a:rPr lang="ru-RU" sz="21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1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відповідної</a:t>
            </a:r>
            <a:r>
              <a:rPr lang="ru-RU" sz="21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1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якості</a:t>
            </a:r>
            <a:r>
              <a:rPr lang="ru-RU" sz="2100" dirty="0" smtClean="0">
                <a:latin typeface="Arial" panose="020B0604020202020204" pitchFamily="34" charset="0"/>
                <a:cs typeface="Arial" panose="020B0604020202020204" pitchFamily="34" charset="0"/>
              </a:rPr>
              <a:t> у </a:t>
            </a:r>
            <a:r>
              <a:rPr lang="ru-RU" sz="21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встановлені</a:t>
            </a:r>
            <a:r>
              <a:rPr lang="ru-RU" sz="2100" dirty="0" smtClean="0">
                <a:latin typeface="Arial" panose="020B0604020202020204" pitchFamily="34" charset="0"/>
                <a:cs typeface="Arial" panose="020B0604020202020204" pitchFamily="34" charset="0"/>
              </a:rPr>
              <a:t> строки </a:t>
            </a:r>
            <a:r>
              <a:rPr lang="ru-RU" sz="21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згідно</a:t>
            </a:r>
            <a:r>
              <a:rPr lang="ru-RU" sz="21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1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угодам</a:t>
            </a:r>
            <a:r>
              <a:rPr lang="ru-RU" sz="21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1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постачання</a:t>
            </a:r>
            <a:r>
              <a:rPr lang="ru-RU" sz="2100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ru-RU" sz="2100" i="1" dirty="0" smtClean="0">
                <a:latin typeface="Arial" panose="020B0604020202020204" pitchFamily="34" charset="0"/>
                <a:cs typeface="Arial" panose="020B0604020202020204" pitchFamily="34" charset="0"/>
              </a:rPr>
              <a:t>номенклатура </a:t>
            </a:r>
            <a:r>
              <a:rPr lang="ru-RU" sz="2100" dirty="0" smtClean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ru-RU" sz="21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перелік</a:t>
            </a:r>
            <a:r>
              <a:rPr lang="ru-RU" sz="21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1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назв</a:t>
            </a:r>
            <a:r>
              <a:rPr lang="ru-RU" sz="21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1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окремих</a:t>
            </a:r>
            <a:r>
              <a:rPr lang="ru-RU" sz="21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1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видів</a:t>
            </a:r>
            <a:r>
              <a:rPr lang="ru-RU" sz="21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1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продукції</a:t>
            </a:r>
            <a:endParaRPr lang="ru-RU" sz="21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ru-RU" sz="21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асортимент</a:t>
            </a:r>
            <a:r>
              <a:rPr lang="ru-RU" sz="2100" dirty="0" smtClean="0"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ru-RU" sz="21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різновиди</a:t>
            </a:r>
            <a:r>
              <a:rPr lang="ru-RU" sz="21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1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виробів</a:t>
            </a:r>
            <a:r>
              <a:rPr lang="ru-RU" sz="2100" dirty="0" smtClean="0">
                <a:latin typeface="Arial" panose="020B0604020202020204" pitchFamily="34" charset="0"/>
                <a:cs typeface="Arial" panose="020B0604020202020204" pitchFamily="34" charset="0"/>
              </a:rPr>
              <a:t> в межах </a:t>
            </a:r>
            <a:r>
              <a:rPr lang="ru-RU" sz="21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даної</a:t>
            </a:r>
            <a:r>
              <a:rPr lang="ru-RU" sz="21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1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номенклатури</a:t>
            </a:r>
            <a:endParaRPr lang="ru-RU" sz="21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21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Виробнича</a:t>
            </a:r>
            <a:r>
              <a:rPr lang="ru-RU" sz="21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1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програма</a:t>
            </a:r>
            <a:r>
              <a:rPr lang="ru-RU" sz="2100" dirty="0" smtClean="0">
                <a:latin typeface="Arial" panose="020B0604020202020204" pitchFamily="34" charset="0"/>
                <a:cs typeface="Arial" panose="020B0604020202020204" pitchFamily="34" charset="0"/>
              </a:rPr>
              <a:t> - план </a:t>
            </a:r>
            <a:r>
              <a:rPr lang="ru-RU" sz="21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виробництва</a:t>
            </a:r>
            <a:r>
              <a:rPr lang="ru-RU" sz="2100" dirty="0" smtClean="0">
                <a:latin typeface="Arial" panose="020B0604020202020204" pitchFamily="34" charset="0"/>
                <a:cs typeface="Arial" panose="020B0604020202020204" pitchFamily="34" charset="0"/>
              </a:rPr>
              <a:t> й </a:t>
            </a:r>
            <a:r>
              <a:rPr lang="ru-RU" sz="21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реалізації</a:t>
            </a:r>
            <a:r>
              <a:rPr lang="ru-RU" sz="21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1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продукції</a:t>
            </a:r>
            <a:r>
              <a:rPr lang="ru-RU" sz="2100" dirty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ru-RU" sz="21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1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основний</a:t>
            </a:r>
            <a:r>
              <a:rPr lang="ru-RU" sz="21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1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розділ</a:t>
            </a:r>
            <a:r>
              <a:rPr lang="ru-RU" sz="2100" dirty="0" smtClean="0">
                <a:latin typeface="Arial" panose="020B0604020202020204" pitchFamily="34" charset="0"/>
                <a:cs typeface="Arial" panose="020B0604020202020204" pitchFamily="34" charset="0"/>
              </a:rPr>
              <a:t> плану </a:t>
            </a:r>
            <a:r>
              <a:rPr lang="ru-RU" sz="21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господарсько-фінансової</a:t>
            </a:r>
            <a:r>
              <a:rPr lang="ru-RU" sz="21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1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діяльності</a:t>
            </a:r>
            <a:r>
              <a:rPr lang="ru-RU" sz="21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1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підприємства</a:t>
            </a:r>
            <a:r>
              <a:rPr lang="ru-RU" sz="2100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sz="21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Визначає</a:t>
            </a:r>
            <a:r>
              <a:rPr lang="ru-RU" sz="2100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>
              <a:buFont typeface="Wingdings" pitchFamily="2" charset="2"/>
              <a:buChar char="q"/>
            </a:pPr>
            <a:r>
              <a:rPr lang="ru-RU" sz="21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1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обсяги</a:t>
            </a:r>
            <a:r>
              <a:rPr lang="ru-RU" sz="21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1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випуску</a:t>
            </a:r>
            <a:r>
              <a:rPr lang="ru-RU" sz="21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1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продукції</a:t>
            </a:r>
            <a:endParaRPr lang="ru-RU" sz="21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itchFamily="2" charset="2"/>
              <a:buChar char="q"/>
            </a:pPr>
            <a:r>
              <a:rPr lang="ru-RU" sz="2100" dirty="0" smtClean="0">
                <a:latin typeface="Arial" panose="020B0604020202020204" pitchFamily="34" charset="0"/>
                <a:cs typeface="Arial" panose="020B0604020202020204" pitchFamily="34" charset="0"/>
              </a:rPr>
              <a:t> номенклатуру </a:t>
            </a:r>
            <a:r>
              <a:rPr lang="ru-RU" sz="21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продукції</a:t>
            </a:r>
            <a:endParaRPr lang="ru-RU" sz="21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itchFamily="2" charset="2"/>
              <a:buChar char="q"/>
            </a:pPr>
            <a:r>
              <a:rPr lang="ru-RU" sz="21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1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асортимент</a:t>
            </a:r>
            <a:r>
              <a:rPr lang="ru-RU" sz="21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1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продукції</a:t>
            </a:r>
            <a:endParaRPr lang="ru-RU" sz="21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itchFamily="2" charset="2"/>
              <a:buChar char="q"/>
            </a:pPr>
            <a:r>
              <a:rPr lang="ru-RU" sz="21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1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кількість</a:t>
            </a:r>
            <a:endParaRPr lang="ru-RU" sz="21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itchFamily="2" charset="2"/>
              <a:buChar char="q"/>
            </a:pPr>
            <a:r>
              <a:rPr lang="ru-RU" sz="21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1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якість</a:t>
            </a:r>
            <a:endParaRPr lang="ru-RU" sz="21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itchFamily="2" charset="2"/>
              <a:buChar char="q"/>
            </a:pPr>
            <a:r>
              <a:rPr lang="ru-RU" sz="2100" dirty="0" smtClean="0">
                <a:latin typeface="Arial" panose="020B0604020202020204" pitchFamily="34" charset="0"/>
                <a:cs typeface="Arial" panose="020B0604020202020204" pitchFamily="34" charset="0"/>
              </a:rPr>
              <a:t> строки</a:t>
            </a:r>
          </a:p>
          <a:p>
            <a:pPr>
              <a:buFont typeface="Wingdings" pitchFamily="2" charset="2"/>
              <a:buChar char="q"/>
            </a:pPr>
            <a:r>
              <a:rPr lang="ru-RU" sz="21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1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вартість</a:t>
            </a:r>
            <a:r>
              <a:rPr lang="ru-RU" sz="21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1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продукції</a:t>
            </a:r>
            <a:endParaRPr lang="ru-RU" sz="2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>
          <a:xfrm>
            <a:off x="1619672" y="476672"/>
            <a:ext cx="6858016" cy="5643602"/>
          </a:xfr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ru-RU" sz="2400" i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Задачі</a:t>
            </a:r>
            <a:r>
              <a:rPr lang="ru-RU" sz="24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i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розроблення</a:t>
            </a:r>
            <a:r>
              <a:rPr lang="ru-RU" sz="24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i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виробничої</a:t>
            </a:r>
            <a:r>
              <a:rPr lang="ru-RU" sz="24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i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програми</a:t>
            </a:r>
            <a:r>
              <a:rPr lang="ru-RU" sz="24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на </a:t>
            </a:r>
            <a:r>
              <a:rPr lang="ru-RU" sz="2400" i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підприємстві</a:t>
            </a:r>
            <a:r>
              <a:rPr lang="ru-RU" sz="24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>
              <a:spcBef>
                <a:spcPts val="0"/>
              </a:spcBef>
            </a:pPr>
            <a:endParaRPr lang="ru-RU" sz="24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0"/>
              </a:spcBef>
              <a:buFont typeface="Wingdings" pitchFamily="2" charset="2"/>
              <a:buChar char="Ø"/>
            </a:pPr>
            <a:r>
              <a:rPr lang="ru-RU" sz="2400" b="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найбільш</a:t>
            </a:r>
            <a:r>
              <a:rPr lang="ru-RU" sz="2400" b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b="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повне</a:t>
            </a:r>
            <a:r>
              <a:rPr lang="ru-RU" sz="2400" b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b="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використання</a:t>
            </a:r>
            <a:r>
              <a:rPr lang="ru-RU" sz="2400" b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b="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виробничих</a:t>
            </a:r>
            <a:r>
              <a:rPr lang="ru-RU" sz="2400" b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b="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потужностей</a:t>
            </a:r>
            <a:r>
              <a:rPr lang="ru-RU" sz="2400" b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та ресурсного </a:t>
            </a:r>
            <a:r>
              <a:rPr lang="ru-RU" sz="2400" b="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потенціалу</a:t>
            </a:r>
            <a:r>
              <a:rPr lang="ru-RU" sz="2400" b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>
              <a:spcBef>
                <a:spcPts val="0"/>
              </a:spcBef>
              <a:buFont typeface="Wingdings" pitchFamily="2" charset="2"/>
              <a:buChar char="Ø"/>
            </a:pPr>
            <a:endParaRPr lang="ru-RU" sz="2400" b="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0"/>
              </a:spcBef>
              <a:buFont typeface="Wingdings" pitchFamily="2" charset="2"/>
              <a:buChar char="Ø"/>
            </a:pPr>
            <a:r>
              <a:rPr lang="ru-RU" sz="2400" b="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забезпечення</a:t>
            </a:r>
            <a:r>
              <a:rPr lang="ru-RU" sz="2400" b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b="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стійких</a:t>
            </a:r>
            <a:r>
              <a:rPr lang="ru-RU" sz="2400" b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b="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темпів</a:t>
            </a:r>
            <a:r>
              <a:rPr lang="ru-RU" sz="2400" b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b="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зростання</a:t>
            </a:r>
            <a:r>
              <a:rPr lang="ru-RU" sz="2400" b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b="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випуску</a:t>
            </a:r>
            <a:r>
              <a:rPr lang="ru-RU" sz="2400" b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b="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продукції</a:t>
            </a:r>
            <a:r>
              <a:rPr lang="ru-RU" sz="2400" b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у </a:t>
            </a:r>
            <a:r>
              <a:rPr lang="ru-RU" sz="2400" b="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вартісних</a:t>
            </a:r>
            <a:r>
              <a:rPr lang="ru-RU" sz="2400" b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b="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і</a:t>
            </a:r>
            <a:r>
              <a:rPr lang="ru-RU" sz="2400" b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b="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натуральних</a:t>
            </a:r>
            <a:r>
              <a:rPr lang="ru-RU" sz="2400" b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b="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показниках</a:t>
            </a:r>
            <a:r>
              <a:rPr lang="ru-RU" sz="2400" b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>
              <a:spcBef>
                <a:spcPts val="0"/>
              </a:spcBef>
            </a:pPr>
            <a:endParaRPr lang="ru-RU" sz="2400" b="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0"/>
              </a:spcBef>
              <a:buFont typeface="Wingdings" pitchFamily="2" charset="2"/>
              <a:buChar char="Ø"/>
            </a:pPr>
            <a:r>
              <a:rPr lang="ru-RU" sz="2400" b="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формування</a:t>
            </a:r>
            <a:r>
              <a:rPr lang="ru-RU" sz="2400" b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b="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номенклатури</a:t>
            </a:r>
            <a:r>
              <a:rPr lang="ru-RU" sz="2400" b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та </a:t>
            </a:r>
            <a:r>
              <a:rPr lang="ru-RU" sz="2400" b="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асортименту</a:t>
            </a:r>
            <a:r>
              <a:rPr lang="ru-RU" sz="2400" b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400" b="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підвищення</a:t>
            </a:r>
            <a:r>
              <a:rPr lang="ru-RU" sz="2400" b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b="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якості</a:t>
            </a:r>
            <a:r>
              <a:rPr lang="ru-RU" sz="2400" b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b="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продукції</a:t>
            </a:r>
            <a:r>
              <a:rPr lang="ru-RU" sz="2400" b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b="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</a:t>
            </a:r>
            <a:r>
              <a:rPr lang="ru-RU" sz="2400" b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b="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урахуванням</a:t>
            </a:r>
            <a:r>
              <a:rPr lang="ru-RU" sz="2400" b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b="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попиту</a:t>
            </a:r>
            <a:r>
              <a:rPr lang="ru-RU" sz="2400" b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b="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</a:t>
            </a:r>
            <a:r>
              <a:rPr lang="ru-RU" sz="2400" b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b="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дій</a:t>
            </a:r>
            <a:r>
              <a:rPr lang="ru-RU" sz="2400" b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b="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конкурентів</a:t>
            </a:r>
            <a:r>
              <a:rPr lang="ru-RU" sz="2400" b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>
              <a:spcBef>
                <a:spcPts val="0"/>
              </a:spcBef>
            </a:pPr>
            <a:endParaRPr lang="ru-RU" sz="2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1403648" y="785794"/>
            <a:ext cx="7025988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</a:pPr>
            <a:r>
              <a:rPr lang="ru-RU" sz="2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Показники</a:t>
            </a:r>
            <a:r>
              <a:rPr 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виробничої</a:t>
            </a:r>
            <a:r>
              <a:rPr 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програми</a:t>
            </a:r>
            <a:r>
              <a:rPr 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підприємства</a:t>
            </a:r>
            <a:r>
              <a:rPr 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можна</a:t>
            </a:r>
            <a:r>
              <a:rPr 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поділити</a:t>
            </a:r>
            <a:r>
              <a:rPr 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на </a:t>
            </a:r>
            <a:r>
              <a:rPr lang="ru-RU" sz="2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дві</a:t>
            </a:r>
            <a:r>
              <a:rPr 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групи</a:t>
            </a:r>
            <a:r>
              <a:rPr 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>
              <a:spcBef>
                <a:spcPts val="0"/>
              </a:spcBef>
            </a:pPr>
            <a:endParaRPr lang="ru-RU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0"/>
              </a:spcBef>
              <a:buFont typeface="Wingdings" pitchFamily="2" charset="2"/>
              <a:buChar char="q"/>
            </a:pPr>
            <a:r>
              <a:rPr lang="ru-RU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якісні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( </a:t>
            </a:r>
            <a:r>
              <a:rPr lang="ru-RU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сортність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, марка, </a:t>
            </a:r>
            <a:r>
              <a:rPr lang="ru-RU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частка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продукції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що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відповідає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світовим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стандартам, </a:t>
            </a:r>
            <a:r>
              <a:rPr lang="ru-RU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тощо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>
              <a:spcBef>
                <a:spcPts val="0"/>
              </a:spcBef>
            </a:pPr>
            <a:endParaRPr lang="ru-RU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0"/>
              </a:spcBef>
              <a:buFont typeface="Wingdings" pitchFamily="2" charset="2"/>
              <a:buChar char="q"/>
            </a:pPr>
            <a:r>
              <a:rPr lang="ru-RU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кількісні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>
              <a:spcBef>
                <a:spcPts val="0"/>
              </a:spcBef>
            </a:pP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ru-RU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натуральні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>
              <a:spcBef>
                <a:spcPts val="0"/>
              </a:spcBef>
            </a:pP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ru-RU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трудові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ru-RU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використовуються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для </a:t>
            </a:r>
            <a:r>
              <a:rPr lang="ru-RU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оцінки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трудомісткості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продукції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>
              <a:spcBef>
                <a:spcPts val="0"/>
              </a:spcBef>
            </a:pP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ru-RU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вартісні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ru-RU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необхідні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для </a:t>
            </a:r>
            <a:r>
              <a:rPr lang="ru-RU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узагальненої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оцінки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обсягів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діяльності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підприємства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для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співставлення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витрат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та </a:t>
            </a:r>
            <a:r>
              <a:rPr lang="ru-RU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отриманого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прибутку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оцінки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ефективності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діяльності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підприємства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1403648" y="1928802"/>
            <a:ext cx="7128792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Техніко-економічні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показники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застосовуються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для </a:t>
            </a:r>
            <a:r>
              <a:rPr lang="ru-RU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планування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та </a:t>
            </a:r>
            <a:r>
              <a:rPr lang="ru-RU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аналізу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організації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виробництва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і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праці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рівня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техніки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якості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продукції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використання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основних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і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оборотних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фондів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трудових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ресурсів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  <a:r>
              <a:rPr lang="ru-RU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є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основою при </a:t>
            </a:r>
            <a:r>
              <a:rPr lang="ru-RU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розробці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техпромфінплану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підприємства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встановлення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прогресивних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техніко-економічних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норм </a:t>
            </a:r>
            <a:r>
              <a:rPr lang="ru-RU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і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нормативів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endParaRPr lang="ru-RU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Є </a:t>
            </a:r>
            <a:r>
              <a:rPr lang="ru-RU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техніко-економічні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показники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загальні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ru-RU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єдині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) для </a:t>
            </a:r>
            <a:r>
              <a:rPr lang="ru-RU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всіх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підприємств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та </a:t>
            </a:r>
            <a:r>
              <a:rPr lang="ru-RU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галузей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і </a:t>
            </a:r>
            <a:r>
              <a:rPr lang="ru-RU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специфічні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що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відображають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особливості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окремих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галузей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Заголовок 4"/>
          <p:cNvSpPr>
            <a:spLocks noGrp="1"/>
          </p:cNvSpPr>
          <p:nvPr>
            <p:ph type="ctrTitle"/>
          </p:nvPr>
        </p:nvSpPr>
        <p:spPr>
          <a:xfrm>
            <a:off x="1714480" y="214290"/>
            <a:ext cx="6172200" cy="1894362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v"/>
            </a:pPr>
            <a:r>
              <a:rPr lang="uk-UA" sz="2400" cap="none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Техніко-економічна характеристика підприємства</a:t>
            </a:r>
            <a:r>
              <a:rPr lang="uk-UA" sz="2400" i="1" cap="none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sz="2400" cap="none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туристичної галузі</a:t>
            </a:r>
            <a:br>
              <a:rPr lang="uk-UA" sz="2400" cap="none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uk-UA" sz="2400" cap="none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uk-UA" sz="2400" cap="none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sz="2400" cap="none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2214546" y="1142984"/>
            <a:ext cx="6072214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Аналізуючи</a:t>
            </a:r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економічні</a:t>
            </a:r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відносини</a:t>
            </a:r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в </a:t>
            </a:r>
            <a:r>
              <a:rPr lang="ru-RU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діяльності</a:t>
            </a:r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туристичних</a:t>
            </a:r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підприємств</a:t>
            </a:r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варто</a:t>
            </a:r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зауважити</a:t>
            </a:r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що</a:t>
            </a:r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вони </a:t>
            </a:r>
            <a:r>
              <a:rPr lang="ru-RU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формуються</a:t>
            </a:r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внаслідок</a:t>
            </a:r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взаємодії</a:t>
            </a:r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трьох</a:t>
            </a:r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відносно</a:t>
            </a:r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самостійних</a:t>
            </a:r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систем: </a:t>
            </a:r>
          </a:p>
          <a:p>
            <a:endParaRPr lang="ru-RU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itchFamily="2" charset="2"/>
              <a:buChar char="q"/>
            </a:pPr>
            <a:r>
              <a:rPr lang="ru-RU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техніко-економічних</a:t>
            </a:r>
            <a:endParaRPr lang="ru-RU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itchFamily="2" charset="2"/>
              <a:buChar char="q"/>
            </a:pPr>
            <a:r>
              <a:rPr lang="ru-RU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організаційно-економічних</a:t>
            </a:r>
            <a:endParaRPr lang="ru-RU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itchFamily="2" charset="2"/>
              <a:buChar char="q"/>
            </a:pPr>
            <a:r>
              <a:rPr lang="ru-RU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соціально-економічних</a:t>
            </a:r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відносин</a:t>
            </a:r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2000232" y="1000108"/>
            <a:ext cx="6457952" cy="4786346"/>
          </a:xfrm>
        </p:spPr>
        <p:txBody>
          <a:bodyPr>
            <a:normAutofit/>
          </a:bodyPr>
          <a:lstStyle/>
          <a:p>
            <a:r>
              <a:rPr lang="ru-RU" sz="2800" b="0" cap="none" dirty="0" err="1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Техніко-економічні</a:t>
            </a:r>
            <a:r>
              <a:rPr lang="ru-RU" sz="2800" b="0" cap="none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0" cap="none" dirty="0" err="1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відносини</a:t>
            </a:r>
            <a:r>
              <a:rPr lang="ru-RU" sz="2800" b="0" cap="none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0" cap="none" dirty="0" err="1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є</a:t>
            </a:r>
            <a:r>
              <a:rPr lang="ru-RU" sz="2800" b="0" cap="none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0" cap="none" dirty="0" err="1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речовою</a:t>
            </a:r>
            <a:r>
              <a:rPr lang="ru-RU" sz="2800" b="0" cap="none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формою </a:t>
            </a:r>
            <a:r>
              <a:rPr lang="ru-RU" sz="2800" b="0" cap="none" dirty="0" err="1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розвитку</a:t>
            </a:r>
            <a:r>
              <a:rPr lang="ru-RU" sz="2800" b="0" cap="none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0" cap="none" dirty="0" err="1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системи</a:t>
            </a:r>
            <a:r>
              <a:rPr lang="ru-RU" sz="2800" b="0" cap="none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0" cap="none" dirty="0" err="1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продуктивних</a:t>
            </a:r>
            <a:r>
              <a:rPr lang="ru-RU" sz="2800" b="0" cap="none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сил.</a:t>
            </a:r>
            <a:br>
              <a:rPr lang="ru-RU" sz="2800" b="0" cap="none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800" b="0" cap="none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2800" b="0" cap="none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800" b="0" cap="none" dirty="0" err="1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Організаційно-економічні</a:t>
            </a:r>
            <a:r>
              <a:rPr lang="ru-RU" sz="2800" b="0" cap="none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ru-RU" sz="2800" b="0" cap="none" dirty="0" err="1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є</a:t>
            </a:r>
            <a:r>
              <a:rPr lang="ru-RU" sz="2800" b="0" cap="none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0" cap="none" dirty="0" err="1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організаційною</a:t>
            </a:r>
            <a:r>
              <a:rPr lang="ru-RU" sz="2800" b="0" cap="none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формою </a:t>
            </a:r>
            <a:r>
              <a:rPr lang="ru-RU" sz="2800" b="0" cap="none" dirty="0" err="1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розвитку</a:t>
            </a:r>
            <a:r>
              <a:rPr lang="ru-RU" sz="2800" b="0" cap="none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0" cap="none" dirty="0" err="1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системи</a:t>
            </a:r>
            <a:r>
              <a:rPr lang="ru-RU" sz="2800" b="0" cap="none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0" cap="none" dirty="0" err="1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продуктивних</a:t>
            </a:r>
            <a:r>
              <a:rPr lang="ru-RU" sz="2800" b="0" cap="none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сил.</a:t>
            </a:r>
            <a:br>
              <a:rPr lang="ru-RU" sz="2800" b="0" cap="none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800" b="0" cap="none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2800" b="0" cap="none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800" b="0" cap="none" dirty="0" err="1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Соціально-економічні</a:t>
            </a:r>
            <a:r>
              <a:rPr lang="ru-RU" sz="2800" b="0" cap="none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ru-RU" sz="2800" b="0" cap="none" dirty="0" err="1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є</a:t>
            </a:r>
            <a:r>
              <a:rPr lang="ru-RU" sz="2800" b="0" cap="none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0" cap="none" dirty="0" err="1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суспільною</a:t>
            </a:r>
            <a:r>
              <a:rPr lang="ru-RU" sz="2800" b="0" cap="none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формою </a:t>
            </a:r>
            <a:r>
              <a:rPr lang="ru-RU" sz="2800" b="0" cap="none" dirty="0" err="1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розвитку</a:t>
            </a:r>
            <a:r>
              <a:rPr lang="ru-RU" sz="2800" b="0" cap="none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0" cap="none" dirty="0" err="1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системи</a:t>
            </a:r>
            <a:r>
              <a:rPr lang="ru-RU" sz="2800" b="0" cap="none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0" cap="none" dirty="0" err="1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продуктивних</a:t>
            </a:r>
            <a:r>
              <a:rPr lang="ru-RU" sz="2800" b="0" cap="none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сил.</a:t>
            </a:r>
            <a:endParaRPr lang="ru-RU" sz="2800" cap="none" dirty="0"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1259632" y="476672"/>
            <a:ext cx="7632848" cy="5881286"/>
          </a:xfrm>
        </p:spPr>
        <p:txBody>
          <a:bodyPr>
            <a:noAutofit/>
          </a:bodyPr>
          <a:lstStyle/>
          <a:p>
            <a:r>
              <a:rPr lang="ru-RU" sz="2200" b="1" cap="none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Як і будь-</a:t>
            </a:r>
            <a:r>
              <a:rPr lang="ru-RU" sz="2200" b="1" cap="none" dirty="0" err="1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який</a:t>
            </a:r>
            <a:r>
              <a:rPr lang="ru-RU" sz="2200" b="1" cap="none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вид </a:t>
            </a:r>
            <a:r>
              <a:rPr lang="ru-RU" sz="2200" b="1" cap="none" dirty="0" err="1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бізнесу</a:t>
            </a:r>
            <a:r>
              <a:rPr lang="ru-RU" sz="2200" b="1" cap="none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200" b="1" cap="none" dirty="0" err="1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туристичний</a:t>
            </a:r>
            <a:r>
              <a:rPr lang="ru-RU" sz="2200" b="1" cap="none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200" b="1" cap="none" dirty="0" err="1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бізнес</a:t>
            </a:r>
            <a:r>
              <a:rPr lang="ru-RU" sz="2200" b="1" cap="none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200" b="1" cap="none" dirty="0" err="1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має</a:t>
            </a:r>
            <a:r>
              <a:rPr lang="ru-RU" sz="2200" b="1" cap="none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200" b="1" cap="none" dirty="0" err="1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головну</a:t>
            </a:r>
            <a:r>
              <a:rPr lang="ru-RU" sz="2200" b="1" cap="none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мету - </a:t>
            </a:r>
            <a:r>
              <a:rPr lang="ru-RU" sz="2200" b="1" cap="none" dirty="0" err="1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отримання</a:t>
            </a:r>
            <a:r>
              <a:rPr lang="ru-RU" sz="2200" b="1" cap="none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200" b="1" cap="none" dirty="0" err="1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прибутку</a:t>
            </a:r>
            <a:r>
              <a:rPr lang="ru-RU" sz="2200" b="1" cap="none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200" b="1" cap="none" dirty="0" err="1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який</a:t>
            </a:r>
            <a:r>
              <a:rPr lang="ru-RU" sz="2200" b="1" cap="none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повинен </a:t>
            </a:r>
            <a:r>
              <a:rPr lang="ru-RU" sz="2200" b="1" cap="none" dirty="0" err="1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зростати</a:t>
            </a:r>
            <a:r>
              <a:rPr lang="ru-RU" sz="2200" b="1" cap="none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200" b="1" cap="none" dirty="0" err="1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протягом</a:t>
            </a:r>
            <a:r>
              <a:rPr lang="ru-RU" sz="2200" b="1" cap="none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200" b="1" cap="none" dirty="0" err="1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довготривалого</a:t>
            </a:r>
            <a:r>
              <a:rPr lang="ru-RU" sz="2200" b="1" cap="none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200" b="1" cap="none" dirty="0" err="1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терміну</a:t>
            </a:r>
            <a:r>
              <a:rPr lang="ru-RU" sz="2200" b="1" cap="none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br>
              <a:rPr lang="ru-RU" sz="2200" b="1" cap="none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200" b="1" cap="none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2200" b="1" cap="none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200" b="1" cap="none" dirty="0" err="1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Туристичний</a:t>
            </a:r>
            <a:r>
              <a:rPr lang="ru-RU" sz="2200" b="1" cap="none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200" b="1" cap="none" dirty="0" err="1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бізнес</a:t>
            </a:r>
            <a:r>
              <a:rPr lang="ru-RU" sz="2200" b="1" cap="none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200" b="1" cap="none" dirty="0" err="1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задовольняє</a:t>
            </a:r>
            <a:r>
              <a:rPr lang="ru-RU" sz="2200" b="1" cap="none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потреби і </a:t>
            </a:r>
            <a:r>
              <a:rPr lang="ru-RU" sz="2200" b="1" cap="none" dirty="0" err="1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бажання</a:t>
            </a:r>
            <a:r>
              <a:rPr lang="ru-RU" sz="2200" b="1" cap="none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200" b="1" cap="none" dirty="0" err="1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туристів</a:t>
            </a:r>
            <a:r>
              <a:rPr lang="ru-RU" sz="2200" b="1" cap="none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у </a:t>
            </a:r>
            <a:r>
              <a:rPr lang="ru-RU" sz="2200" b="1" cap="none" dirty="0" err="1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комплексі</a:t>
            </a:r>
            <a:r>
              <a:rPr lang="ru-RU" sz="2200" b="1" cap="none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br>
              <a:rPr lang="ru-RU" sz="2200" b="1" cap="none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200" b="1" cap="none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2200" b="1" cap="none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200" b="1" cap="none" dirty="0" err="1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Це</a:t>
            </a:r>
            <a:r>
              <a:rPr lang="ru-RU" sz="2200" b="1" cap="none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не просто </a:t>
            </a:r>
            <a:r>
              <a:rPr lang="ru-RU" sz="2200" b="1" cap="none" dirty="0" err="1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окремий</a:t>
            </a:r>
            <a:r>
              <a:rPr lang="ru-RU" sz="2200" b="1" cap="none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200" b="1" cap="none" dirty="0" err="1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готель</a:t>
            </a:r>
            <a:r>
              <a:rPr lang="ru-RU" sz="2200" b="1" cap="none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ресторан </a:t>
            </a:r>
            <a:r>
              <a:rPr lang="ru-RU" sz="2200" b="1" cap="none" dirty="0" err="1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чи</a:t>
            </a:r>
            <a:r>
              <a:rPr lang="ru-RU" sz="2200" b="1" cap="none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200" b="1" cap="none" dirty="0" err="1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туристичний</a:t>
            </a:r>
            <a:r>
              <a:rPr lang="ru-RU" sz="2200" b="1" cap="none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200" b="1" cap="none" dirty="0" err="1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офіс</a:t>
            </a:r>
            <a:r>
              <a:rPr lang="ru-RU" sz="2200" b="1" cap="none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br>
              <a:rPr lang="ru-RU" sz="2200" b="1" cap="none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200" b="1" cap="none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2200" b="1" cap="none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200" b="1" cap="none" dirty="0" err="1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Готель</a:t>
            </a:r>
            <a:r>
              <a:rPr lang="ru-RU" sz="2200" b="1" cap="none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200" b="1" cap="none" dirty="0" err="1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чи</a:t>
            </a:r>
            <a:r>
              <a:rPr lang="ru-RU" sz="2200" b="1" cap="none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200" b="1" cap="none" dirty="0" err="1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туристичний</a:t>
            </a:r>
            <a:r>
              <a:rPr lang="ru-RU" sz="2200" b="1" cap="none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200" b="1" cap="none" dirty="0" err="1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офіс</a:t>
            </a:r>
            <a:r>
              <a:rPr lang="ru-RU" sz="2200" b="1" cap="none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ru-RU" sz="2200" b="1" cap="none" dirty="0" err="1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це</a:t>
            </a:r>
            <a:r>
              <a:rPr lang="ru-RU" sz="2200" b="1" cap="none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200" b="1" cap="none" dirty="0" err="1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місце</a:t>
            </a:r>
            <a:r>
              <a:rPr lang="ru-RU" sz="2200" b="1" cap="none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де </a:t>
            </a:r>
            <a:r>
              <a:rPr lang="ru-RU" sz="2200" b="1" cap="none" dirty="0" err="1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виробляються</a:t>
            </a:r>
            <a:r>
              <a:rPr lang="ru-RU" sz="2200" b="1" cap="none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200" b="1" cap="none" dirty="0" err="1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туристичні</a:t>
            </a:r>
            <a:r>
              <a:rPr lang="ru-RU" sz="2200" b="1" cap="none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200" b="1" cap="none" dirty="0" err="1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продукти</a:t>
            </a:r>
            <a:r>
              <a:rPr lang="ru-RU" sz="2200" b="1" cap="none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200" b="1" cap="none" dirty="0" err="1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чи</a:t>
            </a:r>
            <a:r>
              <a:rPr lang="ru-RU" sz="2200" b="1" cap="none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200" b="1" cap="none" dirty="0" err="1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послуги</a:t>
            </a:r>
            <a:r>
              <a:rPr lang="ru-RU" sz="2200" b="1" cap="none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br>
              <a:rPr lang="ru-RU" sz="2200" b="1" cap="none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200" b="1" cap="none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2200" b="1" cap="none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200" b="1" cap="none" dirty="0" err="1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Туристичний</a:t>
            </a:r>
            <a:r>
              <a:rPr lang="ru-RU" sz="2200" b="1" cap="none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200" b="1" cap="none" dirty="0" err="1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бізнес</a:t>
            </a:r>
            <a:r>
              <a:rPr lang="ru-RU" sz="2200" b="1" cap="none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200" b="1" cap="none" dirty="0" err="1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може</a:t>
            </a:r>
            <a:r>
              <a:rPr lang="ru-RU" sz="2200" b="1" cap="none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200" b="1" cap="none" dirty="0" err="1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співпрацювати</a:t>
            </a:r>
            <a:r>
              <a:rPr lang="ru-RU" sz="2200" b="1" cap="none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200" b="1" cap="none" dirty="0" err="1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більш</a:t>
            </a:r>
            <a:r>
              <a:rPr lang="ru-RU" sz="2200" b="1" cap="none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200" b="1" cap="none" dirty="0" err="1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ніж</a:t>
            </a:r>
            <a:r>
              <a:rPr lang="ru-RU" sz="2200" b="1" cap="none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200" b="1" cap="none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sz="2200" b="1" cap="none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і</a:t>
            </a:r>
            <a:r>
              <a:rPr lang="ru-RU" sz="2200" b="1" cap="none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з одним </a:t>
            </a:r>
            <a:r>
              <a:rPr lang="ru-RU" sz="2200" b="1" cap="none" dirty="0" err="1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готелем</a:t>
            </a:r>
            <a:r>
              <a:rPr lang="ru-RU" sz="2200" b="1" cap="none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200" b="1" cap="none" dirty="0" err="1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чи</a:t>
            </a:r>
            <a:r>
              <a:rPr lang="ru-RU" sz="2200" b="1" cap="none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200" b="1" cap="none" dirty="0" err="1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туристичним</a:t>
            </a:r>
            <a:r>
              <a:rPr lang="ru-RU" sz="2200" b="1" cap="none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агентством.</a:t>
            </a:r>
            <a:endParaRPr lang="ru-RU" sz="2200" b="1" cap="none" dirty="0"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15616" y="157893"/>
            <a:ext cx="7814102" cy="58477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q"/>
            </a:pPr>
            <a:r>
              <a:rPr lang="ru-RU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Техніко-економічний</a:t>
            </a:r>
            <a:r>
              <a:rPr lang="ru-R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аналіз</a:t>
            </a:r>
            <a:r>
              <a:rPr lang="ru-R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ru-RU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це</a:t>
            </a:r>
            <a:r>
              <a:rPr lang="ru-R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, в основному, </a:t>
            </a:r>
            <a:r>
              <a:rPr lang="ru-RU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внутрішньогосподарський</a:t>
            </a:r>
            <a:r>
              <a:rPr lang="ru-R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аналіз</a:t>
            </a:r>
            <a:r>
              <a:rPr lang="ru-R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endParaRPr lang="ru-RU" sz="2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itchFamily="2" charset="2"/>
              <a:buChar char="q"/>
            </a:pPr>
            <a:r>
              <a:rPr lang="ru-R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У </a:t>
            </a:r>
            <a:r>
              <a:rPr lang="ru-RU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процесі</a:t>
            </a:r>
            <a:r>
              <a:rPr lang="ru-R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такого </a:t>
            </a:r>
            <a:r>
              <a:rPr lang="ru-RU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аналізу</a:t>
            </a:r>
            <a:r>
              <a:rPr lang="ru-R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досліджується</a:t>
            </a:r>
            <a:r>
              <a:rPr lang="ru-R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діяльність</a:t>
            </a:r>
            <a:r>
              <a:rPr lang="ru-R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усіх</a:t>
            </a:r>
            <a:r>
              <a:rPr lang="ru-R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структурних</a:t>
            </a:r>
            <a:r>
              <a:rPr lang="ru-R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підрозділів</a:t>
            </a:r>
            <a:r>
              <a:rPr lang="ru-R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підприємства</a:t>
            </a:r>
            <a:r>
              <a:rPr lang="ru-R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, служб, </a:t>
            </a:r>
            <a:r>
              <a:rPr lang="ru-RU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цехів</a:t>
            </a:r>
            <a:r>
              <a:rPr lang="ru-R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дільниць</a:t>
            </a:r>
            <a:r>
              <a:rPr lang="ru-R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, бригад </a:t>
            </a:r>
            <a:r>
              <a:rPr lang="ru-RU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і</a:t>
            </a:r>
            <a:r>
              <a:rPr lang="ru-R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окремих</a:t>
            </a:r>
            <a:r>
              <a:rPr lang="ru-R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робочих</a:t>
            </a:r>
            <a:r>
              <a:rPr lang="ru-R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місць</a:t>
            </a:r>
            <a:r>
              <a:rPr lang="ru-R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endParaRPr lang="ru-RU" sz="2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itchFamily="2" charset="2"/>
              <a:buChar char="q"/>
            </a:pPr>
            <a:r>
              <a:rPr lang="ru-RU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Джерелом</a:t>
            </a:r>
            <a:r>
              <a:rPr lang="ru-R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інформації</a:t>
            </a:r>
            <a:r>
              <a:rPr lang="ru-R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для такого </a:t>
            </a:r>
            <a:r>
              <a:rPr lang="ru-RU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аналізу</a:t>
            </a:r>
            <a:r>
              <a:rPr lang="ru-R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є</a:t>
            </a:r>
            <a:r>
              <a:rPr lang="ru-R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планово-нормативні</a:t>
            </a:r>
            <a:r>
              <a:rPr lang="ru-R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дані</a:t>
            </a:r>
            <a:r>
              <a:rPr lang="ru-R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матеріали</a:t>
            </a:r>
            <a:r>
              <a:rPr lang="ru-R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оперативного, </a:t>
            </a:r>
            <a:r>
              <a:rPr lang="ru-RU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бухгалтерського</a:t>
            </a:r>
            <a:r>
              <a:rPr lang="ru-R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обліку</a:t>
            </a:r>
            <a:r>
              <a:rPr lang="ru-R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позаоблікові</a:t>
            </a:r>
            <a:r>
              <a:rPr lang="ru-R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дані</a:t>
            </a:r>
            <a:r>
              <a:rPr lang="ru-R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endParaRPr lang="ru-RU" sz="2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itchFamily="2" charset="2"/>
              <a:buChar char="q"/>
            </a:pPr>
            <a:r>
              <a:rPr lang="ru-RU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Техніко-економічний</a:t>
            </a:r>
            <a:r>
              <a:rPr lang="ru-R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аналіз</a:t>
            </a:r>
            <a:r>
              <a:rPr lang="ru-R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проводиться </a:t>
            </a:r>
            <a:r>
              <a:rPr lang="ru-RU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щоденно</a:t>
            </a:r>
            <a:r>
              <a:rPr lang="ru-R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, за декаду, </a:t>
            </a:r>
            <a:r>
              <a:rPr lang="ru-RU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місяць</a:t>
            </a:r>
            <a:r>
              <a:rPr lang="ru-R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, квартал, </a:t>
            </a:r>
            <a:r>
              <a:rPr lang="ru-RU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рік</a:t>
            </a:r>
            <a:r>
              <a:rPr lang="ru-R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до </a:t>
            </a:r>
            <a:r>
              <a:rPr lang="ru-RU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складання</a:t>
            </a:r>
            <a:r>
              <a:rPr lang="ru-R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підсумкової</a:t>
            </a:r>
            <a:r>
              <a:rPr lang="ru-R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звітності</a:t>
            </a:r>
            <a:r>
              <a:rPr lang="ru-R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endParaRPr lang="ru-RU" sz="2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itchFamily="2" charset="2"/>
              <a:buChar char="q"/>
            </a:pPr>
            <a:r>
              <a:rPr lang="ru-R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На </a:t>
            </a:r>
            <a:r>
              <a:rPr lang="ru-RU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підставі</a:t>
            </a:r>
            <a:r>
              <a:rPr lang="ru-R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результатів</a:t>
            </a:r>
            <a:r>
              <a:rPr lang="ru-R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аналізу</a:t>
            </a:r>
            <a:r>
              <a:rPr lang="ru-R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приймаються</a:t>
            </a:r>
            <a:r>
              <a:rPr lang="ru-R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важливі</a:t>
            </a:r>
            <a:r>
              <a:rPr lang="ru-R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управлінські</a:t>
            </a:r>
            <a:r>
              <a:rPr lang="ru-R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рішення</a:t>
            </a:r>
            <a:r>
              <a:rPr lang="ru-R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75656" y="394692"/>
            <a:ext cx="7096872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Для </a:t>
            </a:r>
            <a:r>
              <a:rPr lang="ru-RU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аналізу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основних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техніко-економічних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показників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діяльності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туристичного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підприємства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складається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ru-RU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таблиця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, в </a:t>
            </a:r>
            <a:r>
              <a:rPr lang="ru-RU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якій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аналізуються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показники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за </a:t>
            </a:r>
            <a:r>
              <a:rPr lang="ru-RU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останніх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3-5 </a:t>
            </a:r>
            <a:r>
              <a:rPr lang="ru-RU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років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</a:p>
          <a:p>
            <a:pPr marL="342900" indent="-342900">
              <a:buFont typeface="Wingdings" pitchFamily="2" charset="2"/>
              <a:buChar char="ü"/>
            </a:pPr>
            <a:r>
              <a:rPr lang="ru-RU" sz="20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виробіток</a:t>
            </a:r>
            <a:r>
              <a:rPr lang="ru-RU" sz="2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342900" indent="-342900">
              <a:buFont typeface="Wingdings" pitchFamily="2" charset="2"/>
              <a:buChar char="ü"/>
            </a:pPr>
            <a:r>
              <a:rPr lang="ru-RU" sz="20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обсяг</a:t>
            </a:r>
            <a:r>
              <a:rPr lang="ru-RU" sz="2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реалізації</a:t>
            </a:r>
            <a:r>
              <a:rPr lang="ru-RU" sz="2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342900" indent="-342900">
              <a:buFont typeface="Wingdings" pitchFamily="2" charset="2"/>
              <a:buChar char="ü"/>
            </a:pPr>
            <a:r>
              <a:rPr lang="ru-RU" sz="20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собівартість</a:t>
            </a:r>
            <a:r>
              <a:rPr lang="ru-RU" sz="2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342900" indent="-342900">
              <a:buFont typeface="Wingdings" pitchFamily="2" charset="2"/>
              <a:buChar char="ü"/>
            </a:pPr>
            <a:r>
              <a:rPr lang="ru-RU" sz="20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вартість</a:t>
            </a:r>
            <a:r>
              <a:rPr lang="ru-RU" sz="2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майна (</a:t>
            </a:r>
            <a:r>
              <a:rPr lang="ru-RU" sz="20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середньорічна</a:t>
            </a:r>
            <a:r>
              <a:rPr lang="ru-RU" sz="2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</a:p>
          <a:p>
            <a:pPr marL="342900" indent="-342900">
              <a:buFont typeface="Wingdings" pitchFamily="2" charset="2"/>
              <a:buChar char="ü"/>
            </a:pPr>
            <a:r>
              <a:rPr lang="ru-RU" sz="20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вартість</a:t>
            </a:r>
            <a:r>
              <a:rPr lang="ru-RU" sz="2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активів</a:t>
            </a:r>
            <a:r>
              <a:rPr lang="ru-RU" sz="2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342900" indent="-342900">
              <a:buFont typeface="Wingdings" pitchFamily="2" charset="2"/>
              <a:buChar char="ü"/>
            </a:pPr>
            <a:r>
              <a:rPr lang="ru-RU" sz="20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вартість</a:t>
            </a:r>
            <a:r>
              <a:rPr lang="ru-RU" sz="2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основного </a:t>
            </a:r>
            <a:r>
              <a:rPr lang="ru-RU" sz="20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капіталу</a:t>
            </a:r>
            <a:r>
              <a:rPr lang="ru-RU" sz="2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ru-RU" sz="20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первісна</a:t>
            </a:r>
            <a:r>
              <a:rPr lang="ru-RU" sz="2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вартість</a:t>
            </a:r>
            <a:r>
              <a:rPr lang="ru-RU" sz="2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0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середньорічна</a:t>
            </a:r>
            <a:r>
              <a:rPr lang="ru-RU" sz="2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</a:p>
          <a:p>
            <a:pPr marL="342900" indent="-342900">
              <a:buFont typeface="Wingdings" pitchFamily="2" charset="2"/>
              <a:buChar char="ü"/>
            </a:pPr>
            <a:r>
              <a:rPr lang="ru-RU" sz="2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число </a:t>
            </a:r>
            <a:r>
              <a:rPr lang="ru-RU" sz="20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працівників</a:t>
            </a:r>
            <a:r>
              <a:rPr lang="ru-RU" sz="2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342900" indent="-342900">
              <a:buFont typeface="Wingdings" pitchFamily="2" charset="2"/>
              <a:buChar char="ü"/>
            </a:pPr>
            <a:r>
              <a:rPr lang="ru-RU" sz="20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чистий</a:t>
            </a:r>
            <a:r>
              <a:rPr lang="ru-RU" sz="2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прибуток</a:t>
            </a:r>
            <a:r>
              <a:rPr lang="ru-RU" sz="2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342900" indent="-342900">
              <a:buFont typeface="Wingdings" pitchFamily="2" charset="2"/>
              <a:buChar char="ü"/>
            </a:pPr>
            <a:r>
              <a:rPr lang="ru-RU" sz="2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фонд оплати </a:t>
            </a:r>
            <a:r>
              <a:rPr lang="ru-RU" sz="20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праці</a:t>
            </a:r>
            <a:r>
              <a:rPr lang="ru-RU" sz="2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342900" indent="-342900">
              <a:buFont typeface="Wingdings" pitchFamily="2" charset="2"/>
              <a:buChar char="ü"/>
            </a:pPr>
            <a:endParaRPr lang="ru-RU" sz="2000" i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/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На </a:t>
            </a:r>
            <a:r>
              <a:rPr lang="ru-RU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основі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показників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аналізується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</a:p>
          <a:p>
            <a:pPr marL="342900" indent="-342900">
              <a:buFont typeface="Wingdings" pitchFamily="2" charset="2"/>
              <a:buChar char="ü"/>
            </a:pPr>
            <a:r>
              <a:rPr lang="ru-RU" sz="20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фондовіддача</a:t>
            </a:r>
            <a:r>
              <a:rPr lang="ru-RU" sz="2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та </a:t>
            </a:r>
            <a:r>
              <a:rPr lang="ru-RU" sz="20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фондомісткість</a:t>
            </a:r>
            <a:r>
              <a:rPr lang="ru-RU" sz="2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342900" indent="-342900">
              <a:buFont typeface="Wingdings" pitchFamily="2" charset="2"/>
              <a:buChar char="ü"/>
            </a:pPr>
            <a:r>
              <a:rPr lang="ru-RU" sz="20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продуктивність</a:t>
            </a:r>
            <a:r>
              <a:rPr lang="ru-RU" sz="2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праці</a:t>
            </a:r>
            <a:r>
              <a:rPr lang="ru-RU" sz="2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342900" indent="-342900">
              <a:buFont typeface="Wingdings" pitchFamily="2" charset="2"/>
              <a:buChar char="ü"/>
            </a:pPr>
            <a:r>
              <a:rPr lang="ru-RU" sz="20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середня</a:t>
            </a:r>
            <a:r>
              <a:rPr lang="ru-RU" sz="2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заробітна</a:t>
            </a:r>
            <a:r>
              <a:rPr lang="ru-RU" sz="2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плата </a:t>
            </a:r>
          </a:p>
          <a:p>
            <a:pPr marL="342900" indent="-342900">
              <a:buFont typeface="Wingdings" pitchFamily="2" charset="2"/>
              <a:buChar char="ü"/>
            </a:pPr>
            <a:r>
              <a:rPr lang="ru-RU" sz="20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показники</a:t>
            </a:r>
            <a:r>
              <a:rPr lang="ru-RU" sz="2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рентабельності</a:t>
            </a:r>
            <a:r>
              <a:rPr lang="ru-RU" sz="2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187624" y="1124744"/>
            <a:ext cx="7746064" cy="5123656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buFont typeface="Wingdings" pitchFamily="2" charset="2"/>
              <a:buChar char="q"/>
            </a:pPr>
            <a:r>
              <a:rPr lang="ru-RU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Після</a:t>
            </a:r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розрахунків</a:t>
            </a:r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складаються</a:t>
            </a:r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висновки</a:t>
            </a:r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на </a:t>
            </a:r>
            <a:r>
              <a:rPr lang="ru-RU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основі</a:t>
            </a:r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отриманих</a:t>
            </a:r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результатів</a:t>
            </a:r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marL="0" indent="0">
              <a:spcBef>
                <a:spcPts val="0"/>
              </a:spcBef>
              <a:buNone/>
            </a:pPr>
            <a:endParaRPr lang="ru-RU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buFont typeface="Wingdings" pitchFamily="2" charset="2"/>
              <a:buChar char="q"/>
            </a:pPr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На </a:t>
            </a:r>
            <a:r>
              <a:rPr lang="ru-RU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підприємстві</a:t>
            </a:r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основними</a:t>
            </a:r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показниками</a:t>
            </a:r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є: </a:t>
            </a:r>
          </a:p>
          <a:p>
            <a:pPr marL="0" indent="0">
              <a:spcBef>
                <a:spcPts val="0"/>
              </a:spcBef>
              <a:buNone/>
            </a:pPr>
            <a:endParaRPr lang="ru-RU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buFont typeface="Wingdings" pitchFamily="2" charset="2"/>
              <a:buChar char="Ø"/>
            </a:pPr>
            <a:r>
              <a:rPr lang="ru-RU" sz="28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рентабельність</a:t>
            </a:r>
            <a:endParaRPr lang="ru-RU" sz="2800" i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buFont typeface="Wingdings" pitchFamily="2" charset="2"/>
              <a:buChar char="Ø"/>
            </a:pPr>
            <a:r>
              <a:rPr lang="ru-RU" sz="28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товарообортність</a:t>
            </a:r>
            <a:endParaRPr lang="ru-RU" sz="2800" i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</a:pP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1115616" y="188640"/>
            <a:ext cx="7742664" cy="59400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Контрольні</a:t>
            </a:r>
            <a:r>
              <a:rPr lang="ru-R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питання</a:t>
            </a:r>
            <a:r>
              <a:rPr lang="ru-R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endParaRPr lang="ru-RU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itchFamily="2" charset="2"/>
              <a:buChar char="ü"/>
            </a:pPr>
            <a:r>
              <a:rPr lang="uk-UA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Організаційна структура управління підприємством. </a:t>
            </a:r>
          </a:p>
          <a:p>
            <a:pPr>
              <a:buFont typeface="Wingdings" pitchFamily="2" charset="2"/>
              <a:buChar char="ü"/>
            </a:pPr>
            <a:r>
              <a:rPr lang="uk-UA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Інфраструктура підприємства. </a:t>
            </a:r>
          </a:p>
          <a:p>
            <a:pPr>
              <a:buFont typeface="Wingdings" pitchFamily="2" charset="2"/>
              <a:buChar char="ü"/>
            </a:pPr>
            <a:r>
              <a:rPr lang="uk-UA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Виробничий процес, його склад, види, принципи організації. </a:t>
            </a:r>
          </a:p>
          <a:p>
            <a:pPr>
              <a:buFont typeface="Wingdings" pitchFamily="2" charset="2"/>
              <a:buChar char="ü"/>
            </a:pPr>
            <a:r>
              <a:rPr lang="uk-UA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Організація виробництва: сутність, форми. </a:t>
            </a:r>
          </a:p>
          <a:p>
            <a:pPr>
              <a:buFont typeface="Wingdings" pitchFamily="2" charset="2"/>
              <a:buChar char="ü"/>
            </a:pPr>
            <a:r>
              <a:rPr lang="uk-UA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Особливості виробничого циклу і його структура. </a:t>
            </a:r>
          </a:p>
          <a:p>
            <a:pPr>
              <a:buFont typeface="Wingdings" pitchFamily="2" charset="2"/>
              <a:buChar char="ü"/>
            </a:pPr>
            <a:r>
              <a:rPr lang="ru-RU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Перелічіть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компоненти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виробництва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послуг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у </a:t>
            </a:r>
            <a:r>
              <a:rPr lang="ru-RU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сфері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готельно-ресторанного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бізнесу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>
              <a:buFont typeface="Wingdings" pitchFamily="2" charset="2"/>
              <a:buChar char="ü"/>
            </a:pP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За </a:t>
            </a:r>
            <a:r>
              <a:rPr lang="ru-RU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якими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ознаками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класифікуються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виробничі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процеси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pPr>
              <a:buFont typeface="Wingdings" pitchFamily="2" charset="2"/>
              <a:buChar char="ü"/>
            </a:pP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Охарактеризуйте </a:t>
            </a:r>
            <a:r>
              <a:rPr lang="ru-RU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основні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принципи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організації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виробничих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процесів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ru-RU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спеціалізація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пропорційність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прямоточність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безперервність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паралельність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і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ритмічність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>
              <a:buFont typeface="Wingdings" pitchFamily="2" charset="2"/>
              <a:buChar char="ü"/>
            </a:pPr>
            <a:r>
              <a:rPr lang="uk-UA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Методи організації виробництва. </a:t>
            </a:r>
          </a:p>
          <a:p>
            <a:pPr>
              <a:buFont typeface="Wingdings" pitchFamily="2" charset="2"/>
              <a:buChar char="ü"/>
            </a:pPr>
            <a:r>
              <a:rPr lang="uk-UA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Поняття виробничої програми, її місце в плані соціально-економічного розвитку підприємства і взаємозв’язок з іншими розділами плану. </a:t>
            </a:r>
          </a:p>
          <a:p>
            <a:pPr>
              <a:buFont typeface="Wingdings" pitchFamily="2" charset="2"/>
              <a:buChar char="ü"/>
            </a:pPr>
            <a:r>
              <a:rPr lang="uk-UA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Техніко-економічна характеристика підприємства</a:t>
            </a:r>
            <a:r>
              <a:rPr lang="uk-UA" sz="2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туристичної галузі.</a:t>
            </a:r>
            <a:endParaRPr lang="ru-RU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1331640" y="571480"/>
            <a:ext cx="7560840" cy="5643602"/>
          </a:xfrm>
          <a:noFill/>
          <a:ln>
            <a:solidFill>
              <a:schemeClr val="tx1"/>
            </a:solidFill>
          </a:ln>
        </p:spPr>
        <p:txBody>
          <a:bodyPr>
            <a:noAutofit/>
          </a:bodyPr>
          <a:lstStyle/>
          <a:p>
            <a:r>
              <a:rPr lang="ru-RU" sz="2800" b="1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2800" b="1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800" b="1" i="1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2800" b="1" i="1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800" b="1" cap="none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Закон </a:t>
            </a:r>
            <a:r>
              <a:rPr lang="ru-RU" sz="2800" b="1" cap="none" dirty="0" err="1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України</a:t>
            </a:r>
            <a:r>
              <a:rPr lang="ru-RU" sz="2800" b="1" cap="none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 "Про </a:t>
            </a:r>
            <a:r>
              <a:rPr lang="ru-RU" sz="2800" b="1" cap="none" dirty="0" err="1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підприємства</a:t>
            </a:r>
            <a:r>
              <a:rPr lang="ru-RU" sz="2800" b="1" cap="none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 в </a:t>
            </a:r>
            <a:r>
              <a:rPr lang="ru-RU" sz="2800" b="1" cap="none" dirty="0" err="1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Україні</a:t>
            </a:r>
            <a:r>
              <a:rPr lang="ru-RU" sz="2800" b="1" cap="none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"</a:t>
            </a:r>
            <a:r>
              <a:rPr lang="ru-RU" sz="2800" b="1" cap="none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ru-RU" sz="2800" b="1" cap="none" dirty="0" err="1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регламентує</a:t>
            </a:r>
            <a:r>
              <a:rPr lang="ru-RU" sz="2800" b="1" cap="none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cap="none" dirty="0" err="1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діяльність</a:t>
            </a:r>
            <a:r>
              <a:rPr lang="ru-RU" sz="2800" b="1" cap="none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cap="none" dirty="0" err="1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різних</a:t>
            </a:r>
            <a:r>
              <a:rPr lang="ru-RU" sz="2800" b="1" cap="none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cap="none" dirty="0" err="1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видів</a:t>
            </a:r>
            <a:r>
              <a:rPr lang="ru-RU" sz="2800" b="1" cap="none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cap="none" dirty="0" err="1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підприємств</a:t>
            </a:r>
            <a:r>
              <a:rPr lang="ru-RU" sz="2800" b="1" cap="none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800" b="1" cap="none" dirty="0" err="1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визначає</a:t>
            </a:r>
            <a:r>
              <a:rPr lang="ru-RU" sz="2800" b="1" cap="none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cap="none" dirty="0" err="1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види</a:t>
            </a:r>
            <a:r>
              <a:rPr lang="ru-RU" sz="2800" b="1" cap="none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та </a:t>
            </a:r>
            <a:r>
              <a:rPr lang="ru-RU" sz="2800" b="1" cap="none" dirty="0" err="1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організаційні</a:t>
            </a:r>
            <a:r>
              <a:rPr lang="ru-RU" sz="2800" b="1" cap="none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cap="none" dirty="0" err="1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форми</a:t>
            </a:r>
            <a:r>
              <a:rPr lang="ru-RU" sz="2800" b="1" cap="none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правила </a:t>
            </a:r>
            <a:r>
              <a:rPr lang="ru-RU" sz="2800" b="1" cap="none" dirty="0" err="1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діяльності</a:t>
            </a:r>
            <a:r>
              <a:rPr lang="ru-RU" sz="2800" b="1" cap="none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800" b="1" cap="none" dirty="0" err="1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створює</a:t>
            </a:r>
            <a:r>
              <a:rPr lang="ru-RU" sz="2800" b="1" cap="none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cap="none" dirty="0" err="1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однакові</a:t>
            </a:r>
            <a:r>
              <a:rPr lang="ru-RU" sz="2800" b="1" cap="none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cap="none" dirty="0" err="1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правові</a:t>
            </a:r>
            <a:r>
              <a:rPr lang="ru-RU" sz="2800" b="1" cap="none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cap="none" dirty="0" err="1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умови</a:t>
            </a:r>
            <a:r>
              <a:rPr lang="ru-RU" sz="2800" b="1" cap="none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cap="none" dirty="0" err="1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незалежно</a:t>
            </a:r>
            <a:r>
              <a:rPr lang="ru-RU" sz="2800" b="1" cap="none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cap="none" dirty="0" err="1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від</a:t>
            </a:r>
            <a:r>
              <a:rPr lang="ru-RU" sz="2800" b="1" cap="none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cap="none" dirty="0" err="1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форми</a:t>
            </a:r>
            <a:r>
              <a:rPr lang="ru-RU" sz="2800" b="1" cap="none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cap="none" dirty="0" err="1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власності</a:t>
            </a:r>
            <a:r>
              <a:rPr lang="ru-RU" sz="2800" b="1" cap="none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й </a:t>
            </a:r>
            <a:r>
              <a:rPr lang="ru-RU" sz="2800" b="1" cap="none" dirty="0" err="1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системи</a:t>
            </a:r>
            <a:r>
              <a:rPr lang="ru-RU" sz="2800" b="1" cap="none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cap="none" dirty="0" err="1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господарювання</a:t>
            </a:r>
            <a:r>
              <a:rPr lang="ru-RU" sz="2800" b="1" cap="none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800" b="1" cap="none" dirty="0" err="1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забезпечує</a:t>
            </a:r>
            <a:r>
              <a:rPr lang="ru-RU" sz="2800" b="1" cap="none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cap="none" dirty="0" err="1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самостійність</a:t>
            </a:r>
            <a:r>
              <a:rPr lang="ru-RU" sz="2800" b="1" cap="none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cap="none" dirty="0" err="1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підприємств</a:t>
            </a:r>
            <a:r>
              <a:rPr lang="ru-RU" sz="2800" b="1" cap="none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800" b="1" cap="none" dirty="0" err="1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фіксує</a:t>
            </a:r>
            <a:r>
              <a:rPr lang="ru-RU" sz="2800" b="1" cap="none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cap="none" dirty="0" err="1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їх</a:t>
            </a:r>
            <a:r>
              <a:rPr lang="ru-RU" sz="2800" b="1" cap="none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права та </a:t>
            </a:r>
            <a:r>
              <a:rPr lang="ru-RU" sz="2800" b="1" cap="none" dirty="0" err="1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відповідальність</a:t>
            </a:r>
            <a:r>
              <a:rPr lang="ru-RU" sz="2800" b="1" cap="none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800" b="1" cap="none" dirty="0" err="1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регулює</a:t>
            </a:r>
            <a:r>
              <a:rPr lang="ru-RU" sz="2800" b="1" cap="none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cap="none" dirty="0" err="1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відносини</a:t>
            </a:r>
            <a:r>
              <a:rPr lang="ru-RU" sz="2800" b="1" cap="none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з </a:t>
            </a:r>
            <a:r>
              <a:rPr lang="ru-RU" sz="2800" b="1" cap="none" dirty="0" err="1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іншими</a:t>
            </a:r>
            <a:r>
              <a:rPr lang="ru-RU" sz="2800" b="1" cap="none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cap="none" dirty="0" err="1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суб'єктами</a:t>
            </a:r>
            <a:r>
              <a:rPr lang="ru-RU" sz="2800" b="1" cap="none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cap="none" dirty="0" err="1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господарювання</a:t>
            </a:r>
            <a:r>
              <a:rPr lang="ru-RU" sz="2800" b="1" cap="none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і державою.</a:t>
            </a:r>
            <a:br>
              <a:rPr lang="ru-RU" sz="2800" b="1" cap="none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800" b="1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2800" b="1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sz="2800" b="1" dirty="0"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1187624" y="357166"/>
            <a:ext cx="7956376" cy="6072230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Char char="ü"/>
            </a:pPr>
            <a:r>
              <a:rPr lang="ru-RU" sz="2000" b="1" cap="none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Процедура </a:t>
            </a:r>
            <a:r>
              <a:rPr lang="ru-RU" sz="2000" b="1" cap="none" dirty="0" err="1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створення</a:t>
            </a:r>
            <a:r>
              <a:rPr lang="ru-RU" sz="2000" b="1" cap="none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cap="none" dirty="0" err="1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туристичного</a:t>
            </a:r>
            <a:r>
              <a:rPr lang="ru-RU" sz="2000" b="1" cap="none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cap="none" dirty="0" err="1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підприємства</a:t>
            </a:r>
            <a:r>
              <a:rPr lang="ru-RU" sz="2000" b="1" cap="none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як </a:t>
            </a:r>
            <a:r>
              <a:rPr lang="ru-RU" sz="2000" b="1" cap="none" dirty="0" err="1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юридичної</a:t>
            </a:r>
            <a:r>
              <a:rPr lang="ru-RU" sz="2000" b="1" cap="none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особи </a:t>
            </a:r>
            <a:r>
              <a:rPr lang="ru-RU" sz="2000" b="1" cap="none" dirty="0" err="1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передбачає</a:t>
            </a:r>
            <a:r>
              <a:rPr lang="ru-RU" sz="2000" b="1" cap="none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cap="none" dirty="0" err="1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багато</a:t>
            </a:r>
            <a:r>
              <a:rPr lang="ru-RU" sz="2000" b="1" cap="none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cap="none" dirty="0" err="1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етапів</a:t>
            </a:r>
            <a:r>
              <a:rPr lang="ru-RU" sz="2000" b="1" cap="none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br>
              <a:rPr lang="ru-RU" sz="2000" b="1" cap="none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000" b="1" cap="none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2000" b="1" cap="none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000" b="1" cap="none" dirty="0" err="1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Найважливішими</a:t>
            </a:r>
            <a:r>
              <a:rPr lang="ru-RU" sz="2000" b="1" cap="none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cap="none" dirty="0" err="1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елементами</a:t>
            </a:r>
            <a:r>
              <a:rPr lang="ru-RU" sz="2000" b="1" cap="none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cap="none" dirty="0" err="1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створення</a:t>
            </a:r>
            <a:r>
              <a:rPr lang="ru-RU" sz="2000" b="1" cap="none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cap="none" dirty="0" err="1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туристичного</a:t>
            </a:r>
            <a:r>
              <a:rPr lang="ru-RU" sz="2000" b="1" cap="none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cap="none" dirty="0" err="1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підприємства</a:t>
            </a:r>
            <a:r>
              <a:rPr lang="ru-RU" sz="2000" b="1" cap="none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є:</a:t>
            </a:r>
            <a:br>
              <a:rPr lang="ru-RU" sz="2000" b="1" cap="none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000" b="1" cap="none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ru-RU" sz="2000" b="1" cap="none" dirty="0" err="1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вибір</a:t>
            </a:r>
            <a:r>
              <a:rPr lang="ru-RU" sz="2000" b="1" cap="none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cap="none" dirty="0" err="1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організаційно-правової</a:t>
            </a:r>
            <a:r>
              <a:rPr lang="ru-RU" sz="2000" b="1" cap="none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cap="none" dirty="0" err="1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форми</a:t>
            </a:r>
            <a:r>
              <a:rPr lang="ru-RU" sz="2000" b="1" cap="none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br>
              <a:rPr lang="ru-RU" sz="2000" b="1" cap="none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000" b="1" cap="none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- протокол </a:t>
            </a:r>
            <a:r>
              <a:rPr lang="ru-RU" sz="2000" b="1" cap="none" dirty="0" err="1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намірів</a:t>
            </a:r>
            <a:r>
              <a:rPr lang="ru-RU" sz="2000" b="1" cap="none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cap="none" dirty="0" err="1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учасників</a:t>
            </a:r>
            <a:r>
              <a:rPr lang="ru-RU" sz="2000" b="1" cap="none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ru-RU" sz="2000" b="1" cap="none" dirty="0" err="1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засновників</a:t>
            </a:r>
            <a:r>
              <a:rPr lang="ru-RU" sz="2000" b="1" cap="none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);</a:t>
            </a:r>
            <a:br>
              <a:rPr lang="ru-RU" sz="2000" b="1" cap="none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000" b="1" cap="none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ru-RU" sz="2000" b="1" cap="none" dirty="0" err="1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розробка</a:t>
            </a:r>
            <a:r>
              <a:rPr lang="ru-RU" sz="2000" b="1" cap="none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cap="none" dirty="0" err="1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проєктів</a:t>
            </a:r>
            <a:r>
              <a:rPr lang="ru-RU" sz="2000" b="1" cap="none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cap="none" dirty="0" err="1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установчих</a:t>
            </a:r>
            <a:r>
              <a:rPr lang="ru-RU" sz="2000" b="1" cap="none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cap="none" dirty="0" err="1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документів</a:t>
            </a:r>
            <a:r>
              <a:rPr lang="ru-RU" sz="2000" b="1" cap="none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br>
              <a:rPr lang="ru-RU" sz="2000" b="1" cap="none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000" b="1" cap="none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ru-RU" sz="2000" b="1" cap="none" dirty="0" err="1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проведення</a:t>
            </a:r>
            <a:r>
              <a:rPr lang="ru-RU" sz="2000" b="1" cap="none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cap="none" dirty="0" err="1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установчих</a:t>
            </a:r>
            <a:r>
              <a:rPr lang="ru-RU" sz="2000" b="1" cap="none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cap="none" dirty="0" err="1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зборів</a:t>
            </a:r>
            <a:r>
              <a:rPr lang="ru-RU" sz="2000" b="1" cap="none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br>
              <a:rPr lang="ru-RU" sz="2000" b="1" cap="none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000" b="1" cap="none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ru-RU" sz="2000" b="1" cap="none" dirty="0" err="1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підготовка</a:t>
            </a:r>
            <a:r>
              <a:rPr lang="ru-RU" sz="2000" b="1" cap="none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cap="none" dirty="0" err="1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установчих</a:t>
            </a:r>
            <a:r>
              <a:rPr lang="ru-RU" sz="2000" b="1" cap="none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cap="none" dirty="0" err="1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документів</a:t>
            </a:r>
            <a:r>
              <a:rPr lang="ru-RU" sz="2000" b="1" cap="none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для </a:t>
            </a:r>
            <a:r>
              <a:rPr lang="ru-RU" sz="2000" b="1" cap="none" dirty="0" err="1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реєстрації</a:t>
            </a:r>
            <a:r>
              <a:rPr lang="ru-RU" sz="2000" b="1" cap="none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br>
              <a:rPr lang="ru-RU" sz="2000" b="1" cap="none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000" b="1" cap="none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ru-RU" sz="2000" b="1" cap="none" dirty="0" err="1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правова</a:t>
            </a:r>
            <a:r>
              <a:rPr lang="ru-RU" sz="2000" b="1" cap="none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cap="none" dirty="0" err="1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реєстрація</a:t>
            </a:r>
            <a:r>
              <a:rPr lang="ru-RU" sz="2000" b="1" cap="none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cap="none" dirty="0" err="1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підприємства</a:t>
            </a:r>
            <a:r>
              <a:rPr lang="ru-RU" sz="2000" b="1" cap="none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br>
              <a:rPr lang="ru-RU" sz="2000" b="1" cap="none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000" b="1" cap="none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- постановка на </a:t>
            </a:r>
            <a:r>
              <a:rPr lang="ru-RU" sz="2000" b="1" cap="none" dirty="0" err="1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облік</a:t>
            </a:r>
            <a:r>
              <a:rPr lang="ru-RU" sz="2000" b="1" cap="none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та </a:t>
            </a:r>
            <a:r>
              <a:rPr lang="ru-RU" sz="2000" b="1" cap="none" dirty="0" err="1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реєстрація</a:t>
            </a:r>
            <a:r>
              <a:rPr lang="ru-RU" sz="2000" b="1" cap="none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в </a:t>
            </a:r>
            <a:r>
              <a:rPr lang="ru-RU" sz="2000" b="1" cap="none" dirty="0" err="1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податкових</a:t>
            </a:r>
            <a:r>
              <a:rPr lang="ru-RU" sz="2000" b="1" cap="none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000" b="1" cap="none" dirty="0" err="1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статистичних</a:t>
            </a:r>
            <a:r>
              <a:rPr lang="ru-RU" sz="2000" b="1" cap="none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2000" b="1" cap="none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000" b="1" cap="none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- органах, </a:t>
            </a:r>
            <a:r>
              <a:rPr lang="ru-RU" sz="2000" b="1" cap="none" dirty="0" err="1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Пенсійному</a:t>
            </a:r>
            <a:r>
              <a:rPr lang="ru-RU" sz="2000" b="1" cap="none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cap="none" dirty="0" err="1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фонді</a:t>
            </a:r>
            <a:r>
              <a:rPr lang="ru-RU" sz="2000" b="1" cap="none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000" b="1" cap="none" dirty="0" err="1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Фонді</a:t>
            </a:r>
            <a:r>
              <a:rPr lang="ru-RU" sz="2000" b="1" cap="none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cap="none" dirty="0" err="1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соціального</a:t>
            </a:r>
            <a:r>
              <a:rPr lang="ru-RU" sz="2000" b="1" cap="none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cap="none" dirty="0" err="1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страхування</a:t>
            </a:r>
            <a:r>
              <a:rPr lang="ru-RU" sz="2000" b="1" cap="none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та </a:t>
            </a:r>
            <a:r>
              <a:rPr lang="ru-RU" sz="2000" b="1" cap="none" dirty="0" err="1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інших</a:t>
            </a:r>
            <a:r>
              <a:rPr lang="ru-RU" sz="2000" b="1" cap="none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cap="none" dirty="0" err="1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установах</a:t>
            </a:r>
            <a:r>
              <a:rPr lang="ru-RU" sz="2000" b="1" cap="none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br>
              <a:rPr lang="ru-RU" sz="2000" b="1" cap="none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000" b="1" cap="none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2000" b="1" cap="none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000" b="1" cap="none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cap="none" dirty="0" err="1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Наступні</a:t>
            </a:r>
            <a:r>
              <a:rPr lang="ru-RU" sz="2000" b="1" cap="none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cap="none" dirty="0" err="1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організаційні</a:t>
            </a:r>
            <a:r>
              <a:rPr lang="ru-RU" sz="2000" b="1" cap="none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cap="none" dirty="0" err="1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процедури</a:t>
            </a:r>
            <a:r>
              <a:rPr lang="ru-RU" sz="2000" b="1" cap="none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cap="none" dirty="0" err="1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пов'язані</a:t>
            </a:r>
            <a:r>
              <a:rPr lang="ru-RU" sz="2000" b="1" cap="none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cap="none" dirty="0" err="1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з</a:t>
            </a:r>
            <a:r>
              <a:rPr lang="ru-RU" sz="2000" b="1" cap="none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cap="none" dirty="0" err="1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відкриттям</a:t>
            </a:r>
            <a:r>
              <a:rPr lang="ru-RU" sz="2000" b="1" cap="none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cap="none" dirty="0" err="1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рахунків</a:t>
            </a:r>
            <a:r>
              <a:rPr lang="ru-RU" sz="2000" b="1" cap="none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у </a:t>
            </a:r>
            <a:r>
              <a:rPr lang="ru-RU" sz="2000" b="1" cap="none" dirty="0" err="1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банківських</a:t>
            </a:r>
            <a:r>
              <a:rPr lang="ru-RU" sz="2000" b="1" cap="none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cap="none" dirty="0" err="1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установах</a:t>
            </a:r>
            <a:r>
              <a:rPr lang="ru-RU" sz="2000" b="1" cap="none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000" b="1" cap="none" dirty="0" err="1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виготовлення</a:t>
            </a:r>
            <a:r>
              <a:rPr lang="ru-RU" sz="2000" b="1" cap="none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печатки, штампу, </a:t>
            </a:r>
            <a:r>
              <a:rPr lang="ru-RU" sz="2000" b="1" cap="none" dirty="0" err="1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фірмових</a:t>
            </a:r>
            <a:r>
              <a:rPr lang="ru-RU" sz="2000" b="1" cap="none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cap="none" dirty="0" err="1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бланків</a:t>
            </a:r>
            <a:r>
              <a:rPr lang="ru-RU" sz="2000" b="1" cap="none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000" b="1" cap="none" dirty="0"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1187624" y="332656"/>
            <a:ext cx="7560840" cy="6114642"/>
          </a:xfrm>
        </p:spPr>
        <p:txBody>
          <a:bodyPr>
            <a:noAutofit/>
          </a:bodyPr>
          <a:lstStyle/>
          <a:p>
            <a:r>
              <a:rPr lang="ru-RU" sz="2200" b="1" cap="none" dirty="0" err="1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Вибір</a:t>
            </a:r>
            <a:r>
              <a:rPr lang="ru-RU" sz="2200" b="1" cap="none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200" b="1" cap="none" dirty="0" err="1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організаційно-правової</a:t>
            </a:r>
            <a:r>
              <a:rPr lang="ru-RU" sz="2200" b="1" cap="none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200" b="1" cap="none" dirty="0" err="1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форми</a:t>
            </a:r>
            <a:r>
              <a:rPr lang="ru-RU" sz="2200" b="1" cap="none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200" b="1" cap="none" dirty="0" err="1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господарського</a:t>
            </a:r>
            <a:r>
              <a:rPr lang="ru-RU" sz="2200" b="1" cap="none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200" b="1" cap="none" dirty="0" err="1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товариства</a:t>
            </a:r>
            <a:r>
              <a:rPr lang="ru-RU" sz="2200" b="1" cap="none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проводиться </a:t>
            </a:r>
            <a:r>
              <a:rPr lang="ru-RU" sz="2200" b="1" cap="none" dirty="0" err="1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учасниками</a:t>
            </a:r>
            <a:r>
              <a:rPr lang="ru-RU" sz="2200" b="1" cap="none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ru-RU" sz="2200" b="1" cap="none" dirty="0" err="1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засновниками</a:t>
            </a:r>
            <a:r>
              <a:rPr lang="ru-RU" sz="2200" b="1" cap="none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) у </a:t>
            </a:r>
            <a:r>
              <a:rPr lang="ru-RU" sz="2200" b="1" cap="none" dirty="0" err="1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відповідності</a:t>
            </a:r>
            <a:r>
              <a:rPr lang="ru-RU" sz="2200" b="1" cap="none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200" b="1" cap="none" dirty="0" err="1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із</a:t>
            </a:r>
            <a:r>
              <a:rPr lang="ru-RU" sz="2200" b="1" cap="none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200" b="1" cap="none" dirty="0" err="1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законодавством</a:t>
            </a:r>
            <a:r>
              <a:rPr lang="ru-RU" sz="2200" b="1" cap="none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200" b="1" cap="none" dirty="0" err="1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України</a:t>
            </a:r>
            <a:r>
              <a:rPr lang="ru-RU" sz="2200" b="1" cap="none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br>
              <a:rPr lang="ru-RU" sz="2200" b="1" cap="none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200" b="1" cap="none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2200" b="1" cap="none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200" b="1" cap="none" dirty="0" err="1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Найбільш</a:t>
            </a:r>
            <a:r>
              <a:rPr lang="ru-RU" sz="2200" b="1" cap="none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200" b="1" cap="none" dirty="0" err="1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гнучкою</a:t>
            </a:r>
            <a:r>
              <a:rPr lang="ru-RU" sz="2200" b="1" cap="none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формою для малого </a:t>
            </a:r>
            <a:r>
              <a:rPr lang="ru-RU" sz="2200" b="1" cap="none" dirty="0" err="1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туристичного</a:t>
            </a:r>
            <a:r>
              <a:rPr lang="ru-RU" sz="2200" b="1" cap="none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200" b="1" cap="none" dirty="0" err="1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бізнесу</a:t>
            </a:r>
            <a:r>
              <a:rPr lang="ru-RU" sz="2200" b="1" cap="none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є </a:t>
            </a:r>
            <a:r>
              <a:rPr lang="ru-RU" sz="2200" b="1" cap="none" dirty="0" err="1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товариство</a:t>
            </a:r>
            <a:r>
              <a:rPr lang="ru-RU" sz="2200" b="1" cap="none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з </a:t>
            </a:r>
            <a:r>
              <a:rPr lang="ru-RU" sz="2200" b="1" cap="none" dirty="0" err="1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обмеженою</a:t>
            </a:r>
            <a:r>
              <a:rPr lang="ru-RU" sz="2200" b="1" cap="none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200" b="1" cap="none" dirty="0" err="1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відповідальністю</a:t>
            </a:r>
            <a:r>
              <a:rPr lang="ru-RU" sz="2200" b="1" cap="none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(ТОВ). </a:t>
            </a:r>
            <a:br>
              <a:rPr lang="ru-RU" sz="2200" b="1" cap="none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200" b="1" cap="none" dirty="0" err="1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Воно</a:t>
            </a:r>
            <a:r>
              <a:rPr lang="ru-RU" sz="2200" b="1" cap="none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200" b="1" cap="none" dirty="0" err="1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може</a:t>
            </a:r>
            <a:r>
              <a:rPr lang="ru-RU" sz="2200" b="1" cap="none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бути </a:t>
            </a:r>
            <a:r>
              <a:rPr lang="ru-RU" sz="2200" b="1" cap="none" dirty="0" err="1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засноване</a:t>
            </a:r>
            <a:r>
              <a:rPr lang="ru-RU" sz="2200" b="1" cap="none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200" b="1" cap="none" dirty="0" err="1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однією</a:t>
            </a:r>
            <a:r>
              <a:rPr lang="ru-RU" sz="2200" b="1" cap="none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200" b="1" cap="none" dirty="0" err="1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або</a:t>
            </a:r>
            <a:r>
              <a:rPr lang="ru-RU" sz="2200" b="1" cap="none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200" b="1" cap="none" dirty="0" err="1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декількома</a:t>
            </a:r>
            <a:r>
              <a:rPr lang="ru-RU" sz="2200" b="1" cap="none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особами, а </a:t>
            </a:r>
            <a:r>
              <a:rPr lang="ru-RU" sz="2200" b="1" cap="none" dirty="0" err="1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статутний</a:t>
            </a:r>
            <a:r>
              <a:rPr lang="ru-RU" sz="2200" b="1" cap="none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фонд такого </a:t>
            </a:r>
            <a:r>
              <a:rPr lang="ru-RU" sz="2200" b="1" cap="none" dirty="0" err="1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товариства</a:t>
            </a:r>
            <a:r>
              <a:rPr lang="ru-RU" sz="2200" b="1" cap="none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200" b="1" cap="none" dirty="0" err="1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поділений</a:t>
            </a:r>
            <a:r>
              <a:rPr lang="ru-RU" sz="2200" b="1" cap="none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на </a:t>
            </a:r>
            <a:r>
              <a:rPr lang="ru-RU" sz="2200" b="1" cap="none" dirty="0" err="1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частини</a:t>
            </a:r>
            <a:r>
              <a:rPr lang="ru-RU" sz="2200" b="1" cap="none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200" b="1" cap="none" dirty="0" err="1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розмір</a:t>
            </a:r>
            <a:r>
              <a:rPr lang="ru-RU" sz="2200" b="1" cap="none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200" b="1" cap="none" dirty="0" err="1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яких</a:t>
            </a:r>
            <a:r>
              <a:rPr lang="ru-RU" sz="2200" b="1" cap="none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200" b="1" cap="none" dirty="0" err="1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визначається</a:t>
            </a:r>
            <a:r>
              <a:rPr lang="ru-RU" sz="2200" b="1" cap="none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200" b="1" cap="none" dirty="0" err="1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засновницькими</a:t>
            </a:r>
            <a:r>
              <a:rPr lang="ru-RU" sz="2200" b="1" cap="none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документами. </a:t>
            </a:r>
            <a:br>
              <a:rPr lang="ru-RU" sz="2200" b="1" cap="none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200" b="1" cap="none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При </a:t>
            </a:r>
            <a:r>
              <a:rPr lang="ru-RU" sz="2200" b="1" cap="none" dirty="0" err="1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цьому</a:t>
            </a:r>
            <a:r>
              <a:rPr lang="ru-RU" sz="2200" b="1" cap="none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200" b="1" cap="none" dirty="0" err="1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учасники</a:t>
            </a:r>
            <a:r>
              <a:rPr lang="ru-RU" sz="2200" b="1" cap="none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200" b="1" cap="none" dirty="0" err="1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товариства</a:t>
            </a:r>
            <a:r>
              <a:rPr lang="ru-RU" sz="2200" b="1" cap="none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не </a:t>
            </a:r>
            <a:r>
              <a:rPr lang="ru-RU" sz="2200" b="1" cap="none" dirty="0" err="1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відповідають</a:t>
            </a:r>
            <a:r>
              <a:rPr lang="ru-RU" sz="2200" b="1" cap="none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по </a:t>
            </a:r>
            <a:r>
              <a:rPr lang="ru-RU" sz="2200" b="1" cap="none" dirty="0" err="1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його</a:t>
            </a:r>
            <a:r>
              <a:rPr lang="ru-RU" sz="2200" b="1" cap="none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200" b="1" cap="none" dirty="0" err="1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зобов'язаннях</a:t>
            </a:r>
            <a:r>
              <a:rPr lang="ru-RU" sz="2200" b="1" cap="none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а </a:t>
            </a:r>
            <a:r>
              <a:rPr lang="ru-RU" sz="2200" b="1" cap="none" dirty="0" err="1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несуть</a:t>
            </a:r>
            <a:r>
              <a:rPr lang="ru-RU" sz="2200" b="1" cap="none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200" b="1" cap="none" dirty="0" err="1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відповідальність</a:t>
            </a:r>
            <a:r>
              <a:rPr lang="ru-RU" sz="2200" b="1" cap="none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200" b="1" cap="none" dirty="0" err="1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пов'язану</a:t>
            </a:r>
            <a:r>
              <a:rPr lang="ru-RU" sz="2200" b="1" cap="none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з </a:t>
            </a:r>
            <a:r>
              <a:rPr lang="ru-RU" sz="2200" b="1" cap="none" dirty="0" err="1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діяльністю</a:t>
            </a:r>
            <a:r>
              <a:rPr lang="ru-RU" sz="2200" b="1" cap="none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200" b="1" cap="none" dirty="0" err="1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товариства</a:t>
            </a:r>
            <a:r>
              <a:rPr lang="ru-RU" sz="2200" b="1" cap="none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в межах </a:t>
            </a:r>
            <a:r>
              <a:rPr lang="ru-RU" sz="2200" b="1" cap="none" dirty="0" err="1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їхніх</a:t>
            </a:r>
            <a:r>
              <a:rPr lang="ru-RU" sz="2200" b="1" cap="none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200" b="1" cap="none" dirty="0" err="1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внесків</a:t>
            </a:r>
            <a:r>
              <a:rPr lang="ru-RU" sz="2200" b="1" cap="none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br>
              <a:rPr lang="ru-RU" sz="2200" b="1" cap="none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200" b="1" cap="none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2200" b="1" cap="none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sz="2200" b="1" cap="none" dirty="0"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403648" y="908720"/>
            <a:ext cx="7020003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0" cap="none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Іншою</a:t>
            </a:r>
            <a:r>
              <a:rPr lang="ru-RU" sz="3200" b="0" cap="none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b="0" cap="none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організаційно</a:t>
            </a:r>
            <a:r>
              <a:rPr lang="ru-RU" sz="3200" b="0" cap="none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-правовою формою </a:t>
            </a:r>
            <a:r>
              <a:rPr lang="ru-RU" sz="3200" b="0" cap="none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туристичного</a:t>
            </a:r>
            <a:r>
              <a:rPr lang="ru-RU" sz="3200" b="0" cap="none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b="0" cap="none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бізнесу</a:t>
            </a:r>
            <a:r>
              <a:rPr lang="ru-RU" sz="3200" b="0" cap="none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є </a:t>
            </a:r>
            <a:r>
              <a:rPr lang="ru-RU" sz="3200" b="0" cap="none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товариство</a:t>
            </a:r>
            <a:r>
              <a:rPr lang="ru-RU" sz="3200" b="0" cap="none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з </a:t>
            </a:r>
            <a:r>
              <a:rPr lang="ru-RU" sz="3200" b="0" cap="none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повною</a:t>
            </a:r>
            <a:r>
              <a:rPr lang="ru-RU" sz="3200" b="0" cap="none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b="0" cap="none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відповідальністю</a:t>
            </a:r>
            <a:r>
              <a:rPr lang="ru-RU" sz="3200" b="0" cap="none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в </a:t>
            </a:r>
            <a:r>
              <a:rPr lang="ru-RU" sz="3200" b="0" cap="none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якому</a:t>
            </a:r>
            <a:r>
              <a:rPr lang="ru-RU" sz="3200" b="0" cap="none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b="0" cap="none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всі</a:t>
            </a:r>
            <a:r>
              <a:rPr lang="ru-RU" sz="3200" b="0" cap="none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b="0" cap="none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учасники</a:t>
            </a:r>
            <a:r>
              <a:rPr lang="ru-RU" sz="3200" b="0" cap="none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b="0" cap="none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несуть</a:t>
            </a:r>
            <a:r>
              <a:rPr lang="ru-RU" sz="3200" b="0" cap="none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b="0" cap="none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солідарну</a:t>
            </a:r>
            <a:r>
              <a:rPr lang="ru-RU" sz="3200" b="0" cap="none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b="0" cap="none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відповідальність</a:t>
            </a:r>
            <a:r>
              <a:rPr lang="ru-RU" sz="3200" b="0" cap="none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за </a:t>
            </a:r>
            <a:r>
              <a:rPr lang="ru-RU" sz="3200" b="0" cap="none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зобов'язання</a:t>
            </a:r>
            <a:r>
              <a:rPr lang="ru-RU" sz="3200" b="0" cap="none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b="0" cap="none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підприємства</a:t>
            </a:r>
            <a:r>
              <a:rPr lang="ru-RU" sz="3200" b="0" cap="none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b="0" cap="none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всім</a:t>
            </a:r>
            <a:r>
              <a:rPr lang="ru-RU" sz="3200" b="0" cap="none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b="0" cap="none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своїм</a:t>
            </a:r>
            <a:r>
              <a:rPr lang="ru-RU" sz="3200" b="0" cap="none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b="0" cap="none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майном</a:t>
            </a:r>
            <a:endParaRPr lang="ru-RU" sz="3200" b="0" cap="none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1187624" y="404664"/>
            <a:ext cx="7742094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Туристичний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бізнес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на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основі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значних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початкових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інвестицій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доцільно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реалізовувати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у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формі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акціонерного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товариства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RU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Головним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атрибутом такого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товариства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служить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акція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цінний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папір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без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встановленого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терміну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обігу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який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свідчить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про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пайову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участь у статутному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фонді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товариства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підтверджує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членство в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ньому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і право на участь в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управлінні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ним. </a:t>
            </a:r>
            <a:endParaRPr lang="ru-RU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Акціонерні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товариства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є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двох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видів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endParaRPr lang="ru-RU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itchFamily="2" charset="2"/>
              <a:buChar char="ü"/>
            </a:pPr>
            <a:r>
              <a:rPr lang="ru-RU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відкритого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типу,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акції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якого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розповсюджуються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через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відкриту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передплату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та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купівлю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-продаж на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фондових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біржах</a:t>
            </a:r>
            <a:endParaRPr lang="ru-RU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itchFamily="2" charset="2"/>
              <a:buChar char="ü"/>
            </a:pPr>
            <a:r>
              <a:rPr lang="ru-RU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закритого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типу,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акції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якого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можуть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поширюватися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лише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між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його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засновниками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971600" y="404664"/>
            <a:ext cx="7958118" cy="72943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600" dirty="0" err="1">
                <a:latin typeface="Arial" panose="020B0604020202020204" pitchFamily="34" charset="0"/>
                <a:cs typeface="Arial" panose="020B0604020202020204" pitchFamily="34" charset="0"/>
              </a:rPr>
              <a:t>Акціонерна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 форма </a:t>
            </a:r>
            <a:r>
              <a:rPr lang="ru-RU" sz="2600" dirty="0" err="1">
                <a:latin typeface="Arial" panose="020B0604020202020204" pitchFamily="34" charset="0"/>
                <a:cs typeface="Arial" panose="020B0604020202020204" pitchFamily="34" charset="0"/>
              </a:rPr>
              <a:t>господарювання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dirty="0" err="1">
                <a:latin typeface="Arial" panose="020B0604020202020204" pitchFamily="34" charset="0"/>
                <a:cs typeface="Arial" panose="020B0604020202020204" pitchFamily="34" charset="0"/>
              </a:rPr>
              <a:t>має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dirty="0" err="1">
                <a:latin typeface="Arial" panose="020B0604020202020204" pitchFamily="34" charset="0"/>
                <a:cs typeface="Arial" panose="020B0604020202020204" pitchFamily="34" charset="0"/>
              </a:rPr>
              <a:t>істотні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dirty="0" err="1">
                <a:latin typeface="Arial" panose="020B0604020202020204" pitchFamily="34" charset="0"/>
                <a:cs typeface="Arial" panose="020B0604020202020204" pitchFamily="34" charset="0"/>
              </a:rPr>
              <a:t>переваги</a:t>
            </a:r>
            <a:r>
              <a:rPr lang="ru-RU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endParaRPr lang="ru-RU" sz="2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itchFamily="2" charset="2"/>
              <a:buChar char="ü"/>
            </a:pPr>
            <a:r>
              <a:rPr lang="ru-RU" sz="2600" i="1" dirty="0" err="1">
                <a:latin typeface="Arial" panose="020B0604020202020204" pitchFamily="34" charset="0"/>
                <a:cs typeface="Arial" panose="020B0604020202020204" pitchFamily="34" charset="0"/>
              </a:rPr>
              <a:t>фінансові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ru-RU" sz="2600" dirty="0" err="1">
                <a:latin typeface="Arial" panose="020B0604020202020204" pitchFamily="34" charset="0"/>
                <a:cs typeface="Arial" panose="020B0604020202020204" pitchFamily="34" charset="0"/>
              </a:rPr>
              <a:t>створює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dirty="0" err="1">
                <a:latin typeface="Arial" panose="020B0604020202020204" pitchFamily="34" charset="0"/>
                <a:cs typeface="Arial" panose="020B0604020202020204" pitchFamily="34" charset="0"/>
              </a:rPr>
              <a:t>механізм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dirty="0" err="1">
                <a:latin typeface="Arial" panose="020B0604020202020204" pitchFamily="34" charset="0"/>
                <a:cs typeface="Arial" panose="020B0604020202020204" pitchFamily="34" charset="0"/>
              </a:rPr>
              <a:t>оперативної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dirty="0" err="1">
                <a:latin typeface="Arial" panose="020B0604020202020204" pitchFamily="34" charset="0"/>
                <a:cs typeface="Arial" panose="020B0604020202020204" pitchFamily="34" charset="0"/>
              </a:rPr>
              <a:t>мобілізації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 великих за </a:t>
            </a:r>
            <a:r>
              <a:rPr lang="ru-RU" sz="2600" dirty="0" err="1">
                <a:latin typeface="Arial" panose="020B0604020202020204" pitchFamily="34" charset="0"/>
                <a:cs typeface="Arial" panose="020B0604020202020204" pitchFamily="34" charset="0"/>
              </a:rPr>
              <a:t>розміром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dirty="0" err="1">
                <a:latin typeface="Arial" panose="020B0604020202020204" pitchFamily="34" charset="0"/>
                <a:cs typeface="Arial" panose="020B0604020202020204" pitchFamily="34" charset="0"/>
              </a:rPr>
              <a:t>інвестицій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 і регулярного </a:t>
            </a:r>
            <a:r>
              <a:rPr lang="ru-RU" sz="2600" dirty="0" err="1">
                <a:latin typeface="Arial" panose="020B0604020202020204" pitchFamily="34" charset="0"/>
                <a:cs typeface="Arial" panose="020B0604020202020204" pitchFamily="34" charset="0"/>
              </a:rPr>
              <a:t>одержання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 доходу у </a:t>
            </a:r>
            <a:r>
              <a:rPr lang="ru-RU" sz="2600" dirty="0" err="1">
                <a:latin typeface="Arial" panose="020B0604020202020204" pitchFamily="34" charset="0"/>
                <a:cs typeface="Arial" panose="020B0604020202020204" pitchFamily="34" charset="0"/>
              </a:rPr>
              <a:t>формі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dirty="0" err="1">
                <a:latin typeface="Arial" panose="020B0604020202020204" pitchFamily="34" charset="0"/>
                <a:cs typeface="Arial" panose="020B0604020202020204" pitchFamily="34" charset="0"/>
              </a:rPr>
              <a:t>дивідендів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 на </a:t>
            </a:r>
            <a:r>
              <a:rPr lang="ru-RU" sz="2600" dirty="0" err="1">
                <a:latin typeface="Arial" panose="020B0604020202020204" pitchFamily="34" charset="0"/>
                <a:cs typeface="Arial" panose="020B0604020202020204" pitchFamily="34" charset="0"/>
              </a:rPr>
              <a:t>акції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</a:p>
          <a:p>
            <a:pPr>
              <a:buFont typeface="Wingdings" pitchFamily="2" charset="2"/>
              <a:buChar char="ü"/>
            </a:pPr>
            <a:r>
              <a:rPr lang="ru-RU" sz="2600" i="1" dirty="0" err="1">
                <a:latin typeface="Arial" panose="020B0604020202020204" pitchFamily="34" charset="0"/>
                <a:cs typeface="Arial" panose="020B0604020202020204" pitchFamily="34" charset="0"/>
              </a:rPr>
              <a:t>економічні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ru-RU" sz="2600" dirty="0" err="1">
                <a:latin typeface="Arial" panose="020B0604020202020204" pitchFamily="34" charset="0"/>
                <a:cs typeface="Arial" panose="020B0604020202020204" pitchFamily="34" charset="0"/>
              </a:rPr>
              <a:t>акціонерний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dirty="0" err="1">
                <a:latin typeface="Arial" panose="020B0604020202020204" pitchFamily="34" charset="0"/>
                <a:cs typeface="Arial" panose="020B0604020202020204" pitchFamily="34" charset="0"/>
              </a:rPr>
              <a:t>капітал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dirty="0" err="1">
                <a:latin typeface="Arial" panose="020B0604020202020204" pitchFamily="34" charset="0"/>
                <a:cs typeface="Arial" panose="020B0604020202020204" pitchFamily="34" charset="0"/>
              </a:rPr>
              <a:t>сприяє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dirty="0" err="1">
                <a:latin typeface="Arial" panose="020B0604020202020204" pitchFamily="34" charset="0"/>
                <a:cs typeface="Arial" panose="020B0604020202020204" pitchFamily="34" charset="0"/>
              </a:rPr>
              <a:t>встановленню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dirty="0" err="1">
                <a:latin typeface="Arial" panose="020B0604020202020204" pitchFamily="34" charset="0"/>
                <a:cs typeface="Arial" panose="020B0604020202020204" pitchFamily="34" charset="0"/>
              </a:rPr>
              <a:t>гнучкої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dirty="0" err="1">
                <a:latin typeface="Arial" panose="020B0604020202020204" pitchFamily="34" charset="0"/>
                <a:cs typeface="Arial" panose="020B0604020202020204" pitchFamily="34" charset="0"/>
              </a:rPr>
              <a:t>системи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dirty="0" err="1">
                <a:latin typeface="Arial" panose="020B0604020202020204" pitchFamily="34" charset="0"/>
                <a:cs typeface="Arial" panose="020B0604020202020204" pitchFamily="34" charset="0"/>
              </a:rPr>
              <a:t>виробничо-господарських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 зв'язків, </a:t>
            </a:r>
            <a:r>
              <a:rPr lang="ru-RU" sz="2600" dirty="0" err="1">
                <a:latin typeface="Arial" panose="020B0604020202020204" pitchFamily="34" charset="0"/>
                <a:cs typeface="Arial" panose="020B0604020202020204" pitchFamily="34" charset="0"/>
              </a:rPr>
              <a:t>опосередкованих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dirty="0" err="1">
                <a:latin typeface="Arial" panose="020B0604020202020204" pitchFamily="34" charset="0"/>
                <a:cs typeface="Arial" panose="020B0604020202020204" pitchFamily="34" charset="0"/>
              </a:rPr>
              <a:t>перехресним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dirty="0" err="1">
                <a:latin typeface="Arial" panose="020B0604020202020204" pitchFamily="34" charset="0"/>
                <a:cs typeface="Arial" panose="020B0604020202020204" pitchFamily="34" charset="0"/>
              </a:rPr>
              <a:t>або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dirty="0" err="1">
                <a:latin typeface="Arial" panose="020B0604020202020204" pitchFamily="34" charset="0"/>
                <a:cs typeface="Arial" panose="020B0604020202020204" pitchFamily="34" charset="0"/>
              </a:rPr>
              <a:t>ланцюговим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dirty="0" err="1">
                <a:latin typeface="Arial" panose="020B0604020202020204" pitchFamily="34" charset="0"/>
                <a:cs typeface="Arial" panose="020B0604020202020204" pitchFamily="34" charset="0"/>
              </a:rPr>
              <a:t>володінням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dirty="0" err="1">
                <a:latin typeface="Arial" panose="020B0604020202020204" pitchFamily="34" charset="0"/>
                <a:cs typeface="Arial" panose="020B0604020202020204" pitchFamily="34" charset="0"/>
              </a:rPr>
              <a:t>акціями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</a:p>
          <a:p>
            <a:pPr>
              <a:buFont typeface="Wingdings" pitchFamily="2" charset="2"/>
              <a:buChar char="ü"/>
            </a:pPr>
            <a:r>
              <a:rPr lang="ru-RU" sz="2600" i="1" dirty="0" err="1">
                <a:latin typeface="Arial" panose="020B0604020202020204" pitchFamily="34" charset="0"/>
                <a:cs typeface="Arial" panose="020B0604020202020204" pitchFamily="34" charset="0"/>
              </a:rPr>
              <a:t>соціальні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ru-RU" sz="2600" dirty="0" err="1">
                <a:latin typeface="Arial" panose="020B0604020202020204" pitchFamily="34" charset="0"/>
                <a:cs typeface="Arial" panose="020B0604020202020204" pitchFamily="34" charset="0"/>
              </a:rPr>
              <a:t>акціонування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 є </a:t>
            </a:r>
            <a:r>
              <a:rPr lang="ru-RU" sz="2600" dirty="0" err="1">
                <a:latin typeface="Arial" panose="020B0604020202020204" pitchFamily="34" charset="0"/>
                <a:cs typeface="Arial" panose="020B0604020202020204" pitchFamily="34" charset="0"/>
              </a:rPr>
              <a:t>важливою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 формою </a:t>
            </a:r>
            <a:r>
              <a:rPr lang="ru-RU" sz="2600" dirty="0" err="1">
                <a:latin typeface="Arial" panose="020B0604020202020204" pitchFamily="34" charset="0"/>
                <a:cs typeface="Arial" panose="020B0604020202020204" pitchFamily="34" charset="0"/>
              </a:rPr>
              <a:t>перетворення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dirty="0" err="1">
                <a:latin typeface="Arial" panose="020B0604020202020204" pitchFamily="34" charset="0"/>
                <a:cs typeface="Arial" panose="020B0604020202020204" pitchFamily="34" charset="0"/>
              </a:rPr>
              <a:t>найманих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dirty="0" err="1">
                <a:latin typeface="Arial" panose="020B0604020202020204" pitchFamily="34" charset="0"/>
                <a:cs typeface="Arial" panose="020B0604020202020204" pitchFamily="34" charset="0"/>
              </a:rPr>
              <a:t>працівників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 на </a:t>
            </a:r>
            <a:r>
              <a:rPr lang="ru-RU" sz="2600" dirty="0" err="1">
                <a:latin typeface="Arial" panose="020B0604020202020204" pitchFamily="34" charset="0"/>
                <a:cs typeface="Arial" panose="020B0604020202020204" pitchFamily="34" charset="0"/>
              </a:rPr>
              <a:t>власників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dirty="0" err="1">
                <a:latin typeface="Arial" panose="020B0604020202020204" pitchFamily="34" charset="0"/>
                <a:cs typeface="Arial" panose="020B0604020202020204" pitchFamily="34" charset="0"/>
              </a:rPr>
              <a:t>певної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dirty="0" err="1">
                <a:latin typeface="Arial" panose="020B0604020202020204" pitchFamily="34" charset="0"/>
                <a:cs typeface="Arial" panose="020B0604020202020204" pitchFamily="34" charset="0"/>
              </a:rPr>
              <a:t>частки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 майна </a:t>
            </a:r>
            <a:r>
              <a:rPr lang="ru-RU" sz="2600" dirty="0" err="1">
                <a:latin typeface="Arial" panose="020B0604020202020204" pitchFamily="34" charset="0"/>
                <a:cs typeface="Arial" panose="020B0604020202020204" pitchFamily="34" charset="0"/>
              </a:rPr>
              <a:t>підприємства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b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sz="2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26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sz="2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519496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516</TotalTime>
  <Words>1230</Words>
  <Application>Microsoft Office PowerPoint</Application>
  <PresentationFormat>Экран (4:3)</PresentationFormat>
  <Paragraphs>151</Paragraphs>
  <Slides>33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33</vt:i4>
      </vt:variant>
    </vt:vector>
  </HeadingPairs>
  <TitlesOfParts>
    <vt:vector size="34" baseType="lpstr">
      <vt:lpstr>Солнцестояние</vt:lpstr>
      <vt:lpstr>Тема 3. Організація діяльності підприємства туристичної галузі </vt:lpstr>
      <vt:lpstr>Організаційна структура управління підприємством   Головна мета, що визначає зміст існування і функціонування туристичного підприємства, полягає в наданні реальних туристичних послуг при одночасному забезпеченні фінансової стійкості, відповідного рівня динаміки й позитивних фінансових результатів.  Туристичні підприємства - це виробничі підприємства різних форм власності (державні, приватні, товариства з обмеженою відповідальністю, акціонерні товариства тощо), які виробляють туристичні товари і послуги для громадян.   Усі туристичні підприємства є частинами туристичної індустрії, яка виробляє товари та послуги.   Туристичний бізнес представлений різними формами - від індивідуальних туристичних підприємств до туристичних компаній і різноманітних форм їх об'єднань.</vt:lpstr>
      <vt:lpstr>Як і будь-який вид бізнесу, туристичний бізнес має головну мету - отримання прибутку, який повинен зростати протягом довготривалого терміну.   Туристичний бізнес задовольняє потреби і бажання туристів у комплексі.   Це не просто окремий готель, ресторан чи туристичний офіс.   Готель чи туристичний офіс - це місце, де виробляються туристичні продукти чи послуги.  Туристичний бізнес може співпрацювати більш ніж  із одним готелем чи туристичним агентством.</vt:lpstr>
      <vt:lpstr>  Закон України "Про підприємства в Україні" регламентує діяльність різних видів підприємств, визначає види та організаційні форми, правила діяльності, створює однакові правові умови незалежно від форми власності й системи господарювання, забезпечує самостійність підприємств, фіксує їх права та відповідальність, регулює відносини з іншими суб'єктами господарювання і державою.  </vt:lpstr>
      <vt:lpstr>Процедура створення туристичного підприємства як юридичної особи передбачає багато етапів.  Найважливішими елементами створення туристичного підприємства є: - вибір організаційно-правової форми; - протокол намірів учасників (засновників); - розробка проєктів установчих документів; - проведення установчих зборів; - підготовка установчих документів для реєстрації; - правова реєстрація підприємства; - постановка на облік та реєстрація в податкових, статистичних - органах, Пенсійному фонді, Фонді соціального страхування та інших установах.   Наступні організаційні процедури пов'язані з відкриттям рахунків у банківських установах, виготовлення печатки, штампу, фірмових бланків.</vt:lpstr>
      <vt:lpstr>Вибір організаційно-правової форми господарського товариства проводиться учасниками (засновниками) у відповідності із законодавством України.  Найбільш гнучкою формою для малого туристичного бізнесу є товариство з обмеженою відповідальністю (ТОВ).  Воно може бути засноване однією або декількома особами, а статутний фонд такого товариства поділений на частини, розмір яких визначається засновницькими документами.  При цьому учасники товариства не відповідають по його зобов'язаннях, а несуть відповідальність, пов'язану з діяльністю товариства в межах їхніх внесків.  </vt:lpstr>
      <vt:lpstr>Презентация PowerPoint</vt:lpstr>
      <vt:lpstr>Презентация PowerPoint</vt:lpstr>
      <vt:lpstr>Презентация PowerPoint</vt:lpstr>
      <vt:lpstr>Презентация PowerPoint</vt:lpstr>
      <vt:lpstr>Туристська інфраструктура - це комплекс діючих споруд і мереж виробничого, соціального і рекреаційного призначення, призначений для функціонування сфери туризму, що забезпечує нормальний доступ туристів до туристичних ресурсів та їх належне використання в цілях туризму, а також забезпечення життєдіяльності підприємств індустрії туризму.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Техніко-економічна характеристика підприємства туристичної галузі  </vt:lpstr>
      <vt:lpstr>Презентация PowerPoint</vt:lpstr>
      <vt:lpstr>Техніко-економічні відносини є речовою формою розвитку системи продуктивних сил.  Організаційно-економічні – є організаційною формою розвитку системи продуктивних сил.  Соціально-економічні – є суспільною формою розвитку системи продуктивних сил.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 3. Організація діяльності підприємства туристичної галузі</dc:title>
  <dc:creator>ASUS</dc:creator>
  <cp:lastModifiedBy>ASUS</cp:lastModifiedBy>
  <cp:revision>53</cp:revision>
  <dcterms:created xsi:type="dcterms:W3CDTF">2020-05-14T06:26:23Z</dcterms:created>
  <dcterms:modified xsi:type="dcterms:W3CDTF">2021-09-20T16:52:01Z</dcterms:modified>
</cp:coreProperties>
</file>