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sldIdLst>
    <p:sldId id="294" r:id="rId2"/>
    <p:sldId id="256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257" r:id="rId15"/>
    <p:sldId id="259" r:id="rId16"/>
    <p:sldId id="260" r:id="rId17"/>
    <p:sldId id="261" r:id="rId18"/>
    <p:sldId id="262" r:id="rId19"/>
    <p:sldId id="263" r:id="rId20"/>
    <p:sldId id="264" r:id="rId21"/>
    <p:sldId id="306" r:id="rId22"/>
    <p:sldId id="265" r:id="rId23"/>
    <p:sldId id="266" r:id="rId24"/>
    <p:sldId id="307" r:id="rId25"/>
    <p:sldId id="267" r:id="rId26"/>
    <p:sldId id="268" r:id="rId27"/>
    <p:sldId id="308" r:id="rId28"/>
    <p:sldId id="309" r:id="rId29"/>
    <p:sldId id="310" r:id="rId30"/>
    <p:sldId id="269" r:id="rId31"/>
    <p:sldId id="270" r:id="rId32"/>
    <p:sldId id="311" r:id="rId33"/>
    <p:sldId id="271" r:id="rId34"/>
    <p:sldId id="312" r:id="rId35"/>
    <p:sldId id="313" r:id="rId36"/>
    <p:sldId id="272" r:id="rId37"/>
    <p:sldId id="314" r:id="rId38"/>
    <p:sldId id="273" r:id="rId39"/>
    <p:sldId id="315" r:id="rId40"/>
    <p:sldId id="274" r:id="rId41"/>
    <p:sldId id="281" r:id="rId42"/>
    <p:sldId id="285" r:id="rId43"/>
    <p:sldId id="286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C71"/>
    <a:srgbClr val="FFF4C5"/>
    <a:srgbClr val="FFE1F0"/>
    <a:srgbClr val="CFA6F0"/>
    <a:srgbClr val="FFCC00"/>
    <a:srgbClr val="FFA3D1"/>
    <a:srgbClr val="FF3399"/>
    <a:srgbClr val="4AA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995264-58BB-4ED9-AA1D-5A9FD57F2EFD}" type="doc">
      <dgm:prSet loTypeId="urn:microsoft.com/office/officeart/2005/8/layout/hProcess9" loCatId="process" qsTypeId="urn:microsoft.com/office/officeart/2005/8/quickstyle/3d1" qsCatId="3D" csTypeId="urn:microsoft.com/office/officeart/2005/8/colors/colorful1" csCatId="colorful" phldr="1"/>
      <dgm:spPr/>
    </dgm:pt>
    <dgm:pt modelId="{0B5C8D61-EFBF-49BB-A3BA-C6C3BC67E7CE}">
      <dgm:prSet phldrT="[Текст]"/>
      <dgm:spPr/>
      <dgm:t>
        <a:bodyPr/>
        <a:lstStyle/>
        <a:p>
          <a:r>
            <a:rPr lang="uk-UA" dirty="0"/>
            <a:t>1. Розвідувальні технології</a:t>
          </a:r>
          <a:endParaRPr lang="ru-RU" dirty="0"/>
        </a:p>
      </dgm:t>
    </dgm:pt>
    <dgm:pt modelId="{BE19AF7E-804C-438C-8742-03CAFF1DEB02}" type="parTrans" cxnId="{0625F5FA-B884-49EA-9130-DFBBD1EDE334}">
      <dgm:prSet/>
      <dgm:spPr/>
      <dgm:t>
        <a:bodyPr/>
        <a:lstStyle/>
        <a:p>
          <a:endParaRPr lang="ru-RU"/>
        </a:p>
      </dgm:t>
    </dgm:pt>
    <dgm:pt modelId="{347CC831-5058-4C75-B32B-8B2806834FA7}" type="sibTrans" cxnId="{0625F5FA-B884-49EA-9130-DFBBD1EDE334}">
      <dgm:prSet/>
      <dgm:spPr/>
      <dgm:t>
        <a:bodyPr/>
        <a:lstStyle/>
        <a:p>
          <a:endParaRPr lang="ru-RU"/>
        </a:p>
      </dgm:t>
    </dgm:pt>
    <dgm:pt modelId="{19902C31-34EE-4447-BBD1-909B2F0B090F}">
      <dgm:prSet phldrT="[Текст]"/>
      <dgm:spPr/>
      <dgm:t>
        <a:bodyPr/>
        <a:lstStyle/>
        <a:p>
          <a:r>
            <a:rPr lang="uk-UA" dirty="0"/>
            <a:t>2. Специфічні кризові технології</a:t>
          </a:r>
          <a:endParaRPr lang="ru-RU" dirty="0"/>
        </a:p>
      </dgm:t>
    </dgm:pt>
    <dgm:pt modelId="{14610797-F5A4-418D-A89E-4C2B5E1C35CC}" type="parTrans" cxnId="{D4D1AC3C-65B6-4A08-964A-D479140011E2}">
      <dgm:prSet/>
      <dgm:spPr/>
      <dgm:t>
        <a:bodyPr/>
        <a:lstStyle/>
        <a:p>
          <a:endParaRPr lang="ru-RU"/>
        </a:p>
      </dgm:t>
    </dgm:pt>
    <dgm:pt modelId="{C4CAF82E-D80A-440D-95D6-4EBEBF9F98D2}" type="sibTrans" cxnId="{D4D1AC3C-65B6-4A08-964A-D479140011E2}">
      <dgm:prSet/>
      <dgm:spPr/>
      <dgm:t>
        <a:bodyPr/>
        <a:lstStyle/>
        <a:p>
          <a:endParaRPr lang="ru-RU"/>
        </a:p>
      </dgm:t>
    </dgm:pt>
    <dgm:pt modelId="{A7DF8465-BD00-4E47-BC0F-6EA54680DD58}">
      <dgm:prSet/>
      <dgm:spPr/>
      <dgm:t>
        <a:bodyPr/>
        <a:lstStyle/>
        <a:p>
          <a:r>
            <a:rPr lang="uk-UA" dirty="0"/>
            <a:t>3. Примус </a:t>
          </a:r>
          <a:r>
            <a:rPr lang="uk-UA" noProof="0" dirty="0"/>
            <a:t>людини з метою створити потрібну думку, прийняти потрібне рішення, вчинити потрібну дію</a:t>
          </a:r>
        </a:p>
      </dgm:t>
    </dgm:pt>
    <dgm:pt modelId="{9854F421-A960-4A97-BCD0-8B0FDD3DF14C}" type="parTrans" cxnId="{6FB9199D-2185-4435-938E-8980D5CE79F7}">
      <dgm:prSet/>
      <dgm:spPr/>
      <dgm:t>
        <a:bodyPr/>
        <a:lstStyle/>
        <a:p>
          <a:endParaRPr lang="ru-RU"/>
        </a:p>
      </dgm:t>
    </dgm:pt>
    <dgm:pt modelId="{7E99B774-B15D-41F8-897A-998327F95F37}" type="sibTrans" cxnId="{6FB9199D-2185-4435-938E-8980D5CE79F7}">
      <dgm:prSet/>
      <dgm:spPr/>
      <dgm:t>
        <a:bodyPr/>
        <a:lstStyle/>
        <a:p>
          <a:endParaRPr lang="ru-RU"/>
        </a:p>
      </dgm:t>
    </dgm:pt>
    <dgm:pt modelId="{F54FE13D-F956-492F-8CAC-476908FBDCC6}" type="pres">
      <dgm:prSet presAssocID="{A3995264-58BB-4ED9-AA1D-5A9FD57F2EFD}" presName="CompostProcess" presStyleCnt="0">
        <dgm:presLayoutVars>
          <dgm:dir/>
          <dgm:resizeHandles val="exact"/>
        </dgm:presLayoutVars>
      </dgm:prSet>
      <dgm:spPr/>
    </dgm:pt>
    <dgm:pt modelId="{6428AE2E-5B8C-4125-B8B6-BAFBB0B10608}" type="pres">
      <dgm:prSet presAssocID="{A3995264-58BB-4ED9-AA1D-5A9FD57F2EFD}" presName="arrow" presStyleLbl="bgShp" presStyleIdx="0" presStyleCnt="1" custScaleX="115820"/>
      <dgm:spPr/>
    </dgm:pt>
    <dgm:pt modelId="{2C340161-4B8D-48D2-93D2-3488E4AA02D5}" type="pres">
      <dgm:prSet presAssocID="{A3995264-58BB-4ED9-AA1D-5A9FD57F2EFD}" presName="linearProcess" presStyleCnt="0"/>
      <dgm:spPr/>
    </dgm:pt>
    <dgm:pt modelId="{7FEE8D4B-035E-46E4-8625-C207862F5EE2}" type="pres">
      <dgm:prSet presAssocID="{0B5C8D61-EFBF-49BB-A3BA-C6C3BC67E7CE}" presName="textNode" presStyleLbl="node1" presStyleIdx="0" presStyleCnt="3">
        <dgm:presLayoutVars>
          <dgm:bulletEnabled val="1"/>
        </dgm:presLayoutVars>
      </dgm:prSet>
      <dgm:spPr/>
    </dgm:pt>
    <dgm:pt modelId="{5FFC0034-6294-4A66-8C4D-91011EA626C2}" type="pres">
      <dgm:prSet presAssocID="{347CC831-5058-4C75-B32B-8B2806834FA7}" presName="sibTrans" presStyleCnt="0"/>
      <dgm:spPr/>
    </dgm:pt>
    <dgm:pt modelId="{58B58482-ADA5-46D6-AF60-B9C071686DCF}" type="pres">
      <dgm:prSet presAssocID="{19902C31-34EE-4447-BBD1-909B2F0B090F}" presName="textNode" presStyleLbl="node1" presStyleIdx="1" presStyleCnt="3">
        <dgm:presLayoutVars>
          <dgm:bulletEnabled val="1"/>
        </dgm:presLayoutVars>
      </dgm:prSet>
      <dgm:spPr/>
    </dgm:pt>
    <dgm:pt modelId="{51BC98E4-A7A4-47DB-91DD-8301ED2D8F2B}" type="pres">
      <dgm:prSet presAssocID="{C4CAF82E-D80A-440D-95D6-4EBEBF9F98D2}" presName="sibTrans" presStyleCnt="0"/>
      <dgm:spPr/>
    </dgm:pt>
    <dgm:pt modelId="{86F64B1A-57EA-4E73-8534-163748BCD711}" type="pres">
      <dgm:prSet presAssocID="{A7DF8465-BD00-4E47-BC0F-6EA54680DD58}" presName="textNode" presStyleLbl="node1" presStyleIdx="2" presStyleCnt="3" custScaleY="149939">
        <dgm:presLayoutVars>
          <dgm:bulletEnabled val="1"/>
        </dgm:presLayoutVars>
      </dgm:prSet>
      <dgm:spPr/>
    </dgm:pt>
  </dgm:ptLst>
  <dgm:cxnLst>
    <dgm:cxn modelId="{35961907-B508-48DD-824A-85E470FD5A9D}" type="presOf" srcId="{0B5C8D61-EFBF-49BB-A3BA-C6C3BC67E7CE}" destId="{7FEE8D4B-035E-46E4-8625-C207862F5EE2}" srcOrd="0" destOrd="0" presId="urn:microsoft.com/office/officeart/2005/8/layout/hProcess9"/>
    <dgm:cxn modelId="{36609629-0DF6-4FEB-B626-6A003E50DD1E}" type="presOf" srcId="{A3995264-58BB-4ED9-AA1D-5A9FD57F2EFD}" destId="{F54FE13D-F956-492F-8CAC-476908FBDCC6}" srcOrd="0" destOrd="0" presId="urn:microsoft.com/office/officeart/2005/8/layout/hProcess9"/>
    <dgm:cxn modelId="{D4D1AC3C-65B6-4A08-964A-D479140011E2}" srcId="{A3995264-58BB-4ED9-AA1D-5A9FD57F2EFD}" destId="{19902C31-34EE-4447-BBD1-909B2F0B090F}" srcOrd="1" destOrd="0" parTransId="{14610797-F5A4-418D-A89E-4C2B5E1C35CC}" sibTransId="{C4CAF82E-D80A-440D-95D6-4EBEBF9F98D2}"/>
    <dgm:cxn modelId="{6FB9199D-2185-4435-938E-8980D5CE79F7}" srcId="{A3995264-58BB-4ED9-AA1D-5A9FD57F2EFD}" destId="{A7DF8465-BD00-4E47-BC0F-6EA54680DD58}" srcOrd="2" destOrd="0" parTransId="{9854F421-A960-4A97-BCD0-8B0FDD3DF14C}" sibTransId="{7E99B774-B15D-41F8-897A-998327F95F37}"/>
    <dgm:cxn modelId="{8EA00DB6-46F6-429D-A6E5-004390CE08D4}" type="presOf" srcId="{19902C31-34EE-4447-BBD1-909B2F0B090F}" destId="{58B58482-ADA5-46D6-AF60-B9C071686DCF}" srcOrd="0" destOrd="0" presId="urn:microsoft.com/office/officeart/2005/8/layout/hProcess9"/>
    <dgm:cxn modelId="{E28EBFEC-1593-4C0C-A946-B4ADCC2559CF}" type="presOf" srcId="{A7DF8465-BD00-4E47-BC0F-6EA54680DD58}" destId="{86F64B1A-57EA-4E73-8534-163748BCD711}" srcOrd="0" destOrd="0" presId="urn:microsoft.com/office/officeart/2005/8/layout/hProcess9"/>
    <dgm:cxn modelId="{0625F5FA-B884-49EA-9130-DFBBD1EDE334}" srcId="{A3995264-58BB-4ED9-AA1D-5A9FD57F2EFD}" destId="{0B5C8D61-EFBF-49BB-A3BA-C6C3BC67E7CE}" srcOrd="0" destOrd="0" parTransId="{BE19AF7E-804C-438C-8742-03CAFF1DEB02}" sibTransId="{347CC831-5058-4C75-B32B-8B2806834FA7}"/>
    <dgm:cxn modelId="{D8C18BAC-5771-490E-A119-EAB104FD60B2}" type="presParOf" srcId="{F54FE13D-F956-492F-8CAC-476908FBDCC6}" destId="{6428AE2E-5B8C-4125-B8B6-BAFBB0B10608}" srcOrd="0" destOrd="0" presId="urn:microsoft.com/office/officeart/2005/8/layout/hProcess9"/>
    <dgm:cxn modelId="{1409A40B-83DD-4BE7-936A-EC403C9DDE8C}" type="presParOf" srcId="{F54FE13D-F956-492F-8CAC-476908FBDCC6}" destId="{2C340161-4B8D-48D2-93D2-3488E4AA02D5}" srcOrd="1" destOrd="0" presId="urn:microsoft.com/office/officeart/2005/8/layout/hProcess9"/>
    <dgm:cxn modelId="{636B8D82-938C-43D7-9391-0BD19D061E05}" type="presParOf" srcId="{2C340161-4B8D-48D2-93D2-3488E4AA02D5}" destId="{7FEE8D4B-035E-46E4-8625-C207862F5EE2}" srcOrd="0" destOrd="0" presId="urn:microsoft.com/office/officeart/2005/8/layout/hProcess9"/>
    <dgm:cxn modelId="{6122920E-25F5-4E66-B358-38AD9632848C}" type="presParOf" srcId="{2C340161-4B8D-48D2-93D2-3488E4AA02D5}" destId="{5FFC0034-6294-4A66-8C4D-91011EA626C2}" srcOrd="1" destOrd="0" presId="urn:microsoft.com/office/officeart/2005/8/layout/hProcess9"/>
    <dgm:cxn modelId="{58D355A3-4D5A-4558-A6F6-9F04C1ACFF22}" type="presParOf" srcId="{2C340161-4B8D-48D2-93D2-3488E4AA02D5}" destId="{58B58482-ADA5-46D6-AF60-B9C071686DCF}" srcOrd="2" destOrd="0" presId="urn:microsoft.com/office/officeart/2005/8/layout/hProcess9"/>
    <dgm:cxn modelId="{0B05C4C8-1240-48C2-9EB2-B7341A98DED5}" type="presParOf" srcId="{2C340161-4B8D-48D2-93D2-3488E4AA02D5}" destId="{51BC98E4-A7A4-47DB-91DD-8301ED2D8F2B}" srcOrd="3" destOrd="0" presId="urn:microsoft.com/office/officeart/2005/8/layout/hProcess9"/>
    <dgm:cxn modelId="{35461BF8-4F28-43C9-8367-D5600DC42A38}" type="presParOf" srcId="{2C340161-4B8D-48D2-93D2-3488E4AA02D5}" destId="{86F64B1A-57EA-4E73-8534-163748BCD71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28AE2E-5B8C-4125-B8B6-BAFBB0B10608}">
      <dsp:nvSpPr>
        <dsp:cNvPr id="0" name=""/>
        <dsp:cNvSpPr/>
      </dsp:nvSpPr>
      <dsp:spPr>
        <a:xfrm>
          <a:off x="47335" y="0"/>
          <a:ext cx="6001329" cy="3460348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tint val="4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FEE8D4B-035E-46E4-8625-C207862F5EE2}">
      <dsp:nvSpPr>
        <dsp:cNvPr id="0" name=""/>
        <dsp:cNvSpPr/>
      </dsp:nvSpPr>
      <dsp:spPr>
        <a:xfrm>
          <a:off x="6548" y="1038104"/>
          <a:ext cx="1962150" cy="13841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1. Розвідувальні технології</a:t>
          </a:r>
          <a:endParaRPr lang="ru-RU" sz="1500" kern="1200" dirty="0"/>
        </a:p>
      </dsp:txBody>
      <dsp:txXfrm>
        <a:off x="74116" y="1105672"/>
        <a:ext cx="1827014" cy="1249003"/>
      </dsp:txXfrm>
    </dsp:sp>
    <dsp:sp modelId="{58B58482-ADA5-46D6-AF60-B9C071686DCF}">
      <dsp:nvSpPr>
        <dsp:cNvPr id="0" name=""/>
        <dsp:cNvSpPr/>
      </dsp:nvSpPr>
      <dsp:spPr>
        <a:xfrm>
          <a:off x="2066925" y="1038104"/>
          <a:ext cx="1962150" cy="138413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2. Специфічні кризові технології</a:t>
          </a:r>
          <a:endParaRPr lang="ru-RU" sz="1500" kern="1200" dirty="0"/>
        </a:p>
      </dsp:txBody>
      <dsp:txXfrm>
        <a:off x="2134493" y="1105672"/>
        <a:ext cx="1827014" cy="1249003"/>
      </dsp:txXfrm>
    </dsp:sp>
    <dsp:sp modelId="{86F64B1A-57EA-4E73-8534-163748BCD711}">
      <dsp:nvSpPr>
        <dsp:cNvPr id="0" name=""/>
        <dsp:cNvSpPr/>
      </dsp:nvSpPr>
      <dsp:spPr>
        <a:xfrm>
          <a:off x="4127301" y="692491"/>
          <a:ext cx="1962150" cy="207536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3. Примус </a:t>
          </a:r>
          <a:r>
            <a:rPr lang="uk-UA" sz="1500" kern="1200" noProof="0" dirty="0"/>
            <a:t>людини з метою створити потрібну думку, прийняти потрібне рішення, вчинити потрібну дію</a:t>
          </a:r>
        </a:p>
      </dsp:txBody>
      <dsp:txXfrm>
        <a:off x="4223085" y="788275"/>
        <a:ext cx="1770582" cy="1883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4A35B89-5D04-4D06-998C-219AA7414638}" type="datetimeFigureOut">
              <a:rPr lang="ru-RU"/>
              <a:pPr>
                <a:defRPr/>
              </a:pPr>
              <a:t>01.12.2025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518C62D-9F78-45B1-8DC5-4B7FFB3689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FDE03C-A479-46FE-868F-66DE1742B4B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A44E-4142-474F-A602-4C6867E0DCBB}" type="datetimeFigureOut">
              <a:rPr lang="ru-RU"/>
              <a:pPr>
                <a:defRPr/>
              </a:pPr>
              <a:t>01.12.2025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99A26-4653-412B-97AD-891B13457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F22C4-905F-46AF-8838-31D4B74D367D}" type="datetimeFigureOut">
              <a:rPr lang="ru-RU"/>
              <a:pPr>
                <a:defRPr/>
              </a:pPr>
              <a:t>01.12.2025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27CC2-45AF-45A9-8CB2-0F62021A3D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CCF9D-C6EA-44A4-B3EF-53BC03CC5A20}" type="datetimeFigureOut">
              <a:rPr lang="ru-RU"/>
              <a:pPr>
                <a:defRPr/>
              </a:pPr>
              <a:t>01.12.2025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A0555-0A8B-44C6-B71D-73AF5552E2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32D14-A46A-461E-AD0A-9E0E4B008315}" type="datetimeFigureOut">
              <a:rPr lang="ru-RU"/>
              <a:pPr>
                <a:defRPr/>
              </a:pPr>
              <a:t>01.12.2025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55E69-B83B-4A66-8C2E-49523805A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7A508-12A9-4DFE-B923-71C49BE855D7}" type="datetimeFigureOut">
              <a:rPr lang="ru-RU"/>
              <a:pPr>
                <a:defRPr/>
              </a:pPr>
              <a:t>01.12.2025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12C79-AFCC-4EEE-BEF5-DB6F509D6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F978C-A744-4559-BEAC-11E3BEA8E154}" type="datetimeFigureOut">
              <a:rPr lang="ru-RU"/>
              <a:pPr>
                <a:defRPr/>
              </a:pPr>
              <a:t>01.12.2025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B7373-41A1-4126-B5DE-1B44535FA5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78840-2647-45B7-A625-49C2EECEF83F}" type="datetimeFigureOut">
              <a:rPr lang="ru-RU"/>
              <a:pPr>
                <a:defRPr/>
              </a:pPr>
              <a:t>01.12.2025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192D6-F9B2-4675-8D70-171A26BC50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43209-B0EA-4B4D-9705-F3FEFE057E7F}" type="datetimeFigureOut">
              <a:rPr lang="ru-RU"/>
              <a:pPr>
                <a:defRPr/>
              </a:pPr>
              <a:t>01.12.2025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EE843-4025-4E1A-A4F3-1611883273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6FF54-1B13-4DDF-9FFB-E9B2BD3BA1C0}" type="datetimeFigureOut">
              <a:rPr lang="ru-RU"/>
              <a:pPr>
                <a:defRPr/>
              </a:pPr>
              <a:t>01.12.2025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3B8ED-A82A-42F7-9AEC-017D3DF7B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BBC25-E291-43F8-96A1-5A99535FDA5A}" type="datetimeFigureOut">
              <a:rPr lang="ru-RU"/>
              <a:pPr>
                <a:defRPr/>
              </a:pPr>
              <a:t>01.12.2025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D7D63-5B19-4547-9189-CCED46BAB9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A9B72-F8AA-476A-A97A-9FC33A581D08}" type="datetimeFigureOut">
              <a:rPr lang="ru-RU"/>
              <a:pPr>
                <a:defRPr/>
              </a:pPr>
              <a:t>01.12.2025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9EEA4-FFA1-4C0A-A560-1244DBB71B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397DF8-6C9B-4EFA-8BD4-1D5D3C36FA78}" type="datetimeFigureOut">
              <a:rPr lang="ru-RU"/>
              <a:pPr>
                <a:defRPr/>
              </a:pPr>
              <a:t>01.12.2025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725758-4BD9-4551-82B9-1552EAD8A8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0" r:id="rId2"/>
    <p:sldLayoutId id="2147483709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10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150" cy="1498600"/>
          </a:xfrm>
        </p:spPr>
        <p:txBody>
          <a:bodyPr anchor="t"/>
          <a:lstStyle/>
          <a:p>
            <a:pPr algn="r" eaLnBrk="1" hangingPunct="1"/>
            <a:r>
              <a:rPr lang="ru-RU" sz="2800" b="1"/>
              <a:t>ІНФОРМАЦІЙНО-ПСИХОЛОГІЧНИЙ ВПЛИВ ЯК ЗАСІБ УПРАВЛІННЯ В СОЦІАЛЬНИХ СИСТЕМАХ</a:t>
            </a:r>
            <a:br>
              <a:rPr lang="ru-RU" sz="2800" b="1"/>
            </a:br>
            <a:r>
              <a:rPr lang="ru-RU" sz="2800" b="1" i="1">
                <a:solidFill>
                  <a:srgbClr val="7030A0"/>
                </a:solidFill>
              </a:rPr>
              <a:t>доц. Онищенко О.А.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844675"/>
            <a:ext cx="8207375" cy="45259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sz="1800" b="1" i="1" dirty="0"/>
              <a:t>Мета лекції: </a:t>
            </a:r>
            <a:r>
              <a:rPr lang="uk-UA" sz="1800" i="1" dirty="0"/>
              <a:t>сформувати систему знань про основні методи інформаційно-психологічного впливу та їх роль у процесі управління соціальними системами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1800" b="1" dirty="0"/>
              <a:t>План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uk-UA" sz="1800" dirty="0"/>
              <a:t>1. Історія та теоретико-методологічні основи інформаційно-психологічного впливу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uk-UA" sz="1800" dirty="0"/>
              <a:t>2. Види інформаційно-психологічного впливу: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uk-UA" sz="1800" dirty="0"/>
              <a:t>2.1 Психологічні маніпуляції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uk-UA" sz="1800" dirty="0"/>
              <a:t>2.2 Дезінформування (дезінформація)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uk-UA" sz="1800" dirty="0"/>
              <a:t>2.3 Лобіювання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uk-UA" sz="1800" dirty="0"/>
              <a:t>2.4 Пропаганда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uk-UA" sz="1800" dirty="0"/>
              <a:t>2.5 Управління кризами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uk-UA" sz="1800" dirty="0"/>
              <a:t>3. Моделі та теорії інформаційного впливу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uk-UA" sz="1800" dirty="0"/>
              <a:t>4. Інформаційно-психологічний вплив в  </a:t>
            </a:r>
            <a:r>
              <a:rPr lang="en-US" sz="1800" dirty="0"/>
              <a:t>PR</a:t>
            </a:r>
            <a:endParaRPr lang="uk-UA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73100"/>
            <a:ext cx="7620000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" y="0"/>
            <a:ext cx="4643438" cy="3024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067175" y="260350"/>
            <a:ext cx="5041900" cy="19589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«У військових діях атака на розуми – головне завдання, атака на міць – другорядне завдання. Психологічна війна – це головне, бій – це другорядна справа»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Чжуге Лян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139" y="3573016"/>
            <a:ext cx="4143819" cy="31700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З давніх часів найважливішою частиною інформаційного протиборства була вироблення психологічної стійкості </a:t>
            </a:r>
            <a:r>
              <a:rPr lang="uk-UA" sz="2000" b="1" dirty="0"/>
              <a:t>мирного населення </a:t>
            </a:r>
            <a:r>
              <a:rPr lang="uk-UA" sz="2000" dirty="0"/>
              <a:t>до впливу чужоземних звичаїв шляхом виховання мирного населення в дусі </a:t>
            </a:r>
            <a:r>
              <a:rPr lang="uk-UA" sz="2000" b="1" dirty="0"/>
              <a:t>патріотизму і вірності моральним цінностям своєї країни.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97000"/>
            <a:ext cx="914400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763"/>
            <a:ext cx="4537075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635896" y="260648"/>
            <a:ext cx="457200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«</a:t>
            </a:r>
            <a:r>
              <a:rPr lang="uk-UA" sz="2000" dirty="0"/>
              <a:t>Чотири газети зможуть заподіяти більше зла, ніж стотисячна  армія»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>
                <a:solidFill>
                  <a:srgbClr val="7030A0"/>
                </a:solidFill>
              </a:rPr>
              <a:t>Наполеон Бонапарт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38254" y="1276311"/>
            <a:ext cx="45720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Преса повинна писати тільки те, що їй накажуть, і мовчати про те, що їй не слід говорити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552" y="4076172"/>
            <a:ext cx="8316416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«Пропаганда на закордон повинна використовуватися як інструмент війни – майстерна суміш чуток і обману, правда – лише приманка, щоб підірвати єдність і сіяти сум'яття ... По суті, пропаганда – вістря первинного проникнення, підготовка населення території, обраної для вторгнення. Це перший крок, потім вступає в дію п'ята колона, за ними диверсійно-десантні частини, або «командос», і, нарешті, виступають дивізії вторгнення».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Донован, Голова УСС США в період ІІ Світової війни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188913"/>
            <a:ext cx="5976938" cy="3959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99443" y="1206675"/>
            <a:ext cx="8064896" cy="45318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rgbClr val="7030A0"/>
                </a:solidFill>
              </a:rPr>
              <a:t>Висновок: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Таким чином, інформаційно-психологічна діяльність органів політичної влади іноземних держав, що зародилася ще на ранній стадії людської історії у вигляді окремих розрізнених операцій з дезінформації противника, в процесі історичного розвитку зазнала суттєвих змін і перетворилася в постійно діючий фактор зовнішньої політики - </a:t>
            </a:r>
            <a:r>
              <a:rPr lang="uk-UA" sz="2400" b="1" u="sng" dirty="0"/>
              <a:t>інформаційно-психологічну війну</a:t>
            </a:r>
            <a:r>
              <a:rPr lang="uk-UA" sz="2400" dirty="0"/>
              <a:t>, яка ведеться не тільки у воєнний, але й у мирний час. Цей новий вид війни став в кінці XX -XXI столітті переважаючим в протиборстві держав між собою.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50813"/>
            <a:ext cx="6996112" cy="1143000"/>
          </a:xfrm>
        </p:spPr>
        <p:txBody>
          <a:bodyPr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Етапи інформаційно-психологічного впливу</a:t>
            </a:r>
            <a:br>
              <a:rPr lang="uk-UA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925" y="1143000"/>
            <a:ext cx="8524875" cy="244792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6576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2800" dirty="0"/>
              <a:t>1. Операційний – діяльність суб'єкта впливу.</a:t>
            </a:r>
            <a:br>
              <a:rPr lang="uk-UA" sz="2800" dirty="0"/>
            </a:br>
            <a:r>
              <a:rPr lang="uk-UA" sz="2800" dirty="0"/>
              <a:t>2. Процесуальний – прийняття (схвалення) або неприйняття (несхвалення) впливу об'єктом.</a:t>
            </a:r>
            <a:br>
              <a:rPr lang="uk-UA" sz="2800" dirty="0"/>
            </a:br>
            <a:r>
              <a:rPr lang="uk-UA" sz="2800" dirty="0"/>
              <a:t>3. Заключний – прояв відповідних реакцій як наслідок перебудови психіки об'єкта впливу.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0272" y="188640"/>
            <a:ext cx="2033341" cy="1212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58750" y="3500438"/>
            <a:ext cx="8894763" cy="3108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Перебудова психіки за широтою: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- парціальні зміни: зміни певної психологічної якості (наприклад, думки людини про конкретне явище);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- більш загальні зміни психіки:  зміни ряду психологічних якостей індивіда (або групи).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За часовою стійкістю: короткострокові і тривалі зміни.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906463"/>
            <a:ext cx="446405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 та інструменти інформаційно-психологічного впливу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463" y="115888"/>
            <a:ext cx="4341812" cy="2892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350" y="2924175"/>
            <a:ext cx="8229600" cy="379888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dirty="0"/>
              <a:t>психологічні методи (переконання, навіювання, інформування, заохочення, примус, покарання, метод прикладу);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dirty="0"/>
              <a:t>система торгових і фінансових санкцій, спрямованих на економічний підрив потенційного противника в міжнародних відносинах;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dirty="0"/>
              <a:t>з використанням політичних засобів;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dirty="0"/>
              <a:t>з використанням військових засобів.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9103" y="399316"/>
            <a:ext cx="4123781" cy="31085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/>
              <a:t>Види психологічного впливу: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 1. Інформаційно-психологічний</a:t>
            </a:r>
            <a:br>
              <a:rPr lang="uk-UA" sz="2800" dirty="0"/>
            </a:br>
            <a:r>
              <a:rPr lang="uk-UA" sz="2800" dirty="0"/>
              <a:t>2. Психогенний</a:t>
            </a:r>
            <a:br>
              <a:rPr lang="uk-UA" sz="2800" dirty="0"/>
            </a:br>
            <a:r>
              <a:rPr lang="uk-UA" sz="2800" dirty="0"/>
              <a:t>3. Психоаналітичний</a:t>
            </a:r>
            <a:br>
              <a:rPr lang="uk-UA" sz="2800" dirty="0"/>
            </a:br>
            <a:r>
              <a:rPr lang="uk-UA" sz="2800" dirty="0"/>
              <a:t>4. Нейролінгвістичний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285" y="692696"/>
            <a:ext cx="4258424" cy="2521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5658" y="3479796"/>
            <a:ext cx="8839796" cy="31085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5. Психотронний (психофізичний)</a:t>
            </a:r>
            <a:br>
              <a:rPr lang="uk-UA" sz="2800" dirty="0"/>
            </a:br>
            <a:r>
              <a:rPr lang="uk-UA" sz="2800" dirty="0"/>
              <a:t>6. Психотропний</a:t>
            </a:r>
            <a:br>
              <a:rPr lang="uk-UA" sz="2800" dirty="0"/>
            </a:br>
            <a:r>
              <a:rPr lang="uk-UA" sz="2800" b="1" dirty="0"/>
              <a:t>Форми психологічного впливу: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uk-UA" sz="2800" dirty="0"/>
              <a:t>вплив вербальними засобами;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uk-UA" sz="2800" dirty="0"/>
              <a:t>вплив друкованими та образотворчими засобами;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uk-UA" sz="2800" dirty="0"/>
              <a:t>вплив за допомогою радіо, телебачення та комп'ютерної техніки.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28746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dirty="0"/>
              <a:t>Метод інформаційно-психологічного впливу</a:t>
            </a:r>
            <a:endParaRPr lang="ru-RU" sz="3200" dirty="0"/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179388" y="1600200"/>
            <a:ext cx="896461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/>
              <a:t>сукупність психологічних прийомів і операцій по здійсненню впливу на свідомість і підсвідомість людини або груп осіб (переконання, навіювання, примус, наслідування та ін.)</a:t>
            </a:r>
            <a:endParaRPr lang="ru-RU"/>
          </a:p>
          <a:p>
            <a:pPr eaLnBrk="1" hangingPunct="1">
              <a:lnSpc>
                <a:spcPct val="90000"/>
              </a:lnSpc>
            </a:pPr>
            <a:r>
              <a:rPr lang="uk-UA" b="1"/>
              <a:t>Прямі і непрямі методи впливу</a:t>
            </a:r>
            <a:r>
              <a:rPr lang="uk-UA"/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uk-UA"/>
              <a:t>Традиційний прямий метод – </a:t>
            </a:r>
            <a:r>
              <a:rPr lang="uk-UA" u="sng"/>
              <a:t>переконання </a:t>
            </a:r>
            <a:r>
              <a:rPr lang="uk-UA"/>
              <a:t>людей, звернення до їхнього розуму із застосуванням раціональних аргументів, логіки. </a:t>
            </a:r>
          </a:p>
          <a:p>
            <a:pPr eaLnBrk="1" hangingPunct="1">
              <a:lnSpc>
                <a:spcPct val="90000"/>
              </a:lnSpc>
            </a:pPr>
            <a:r>
              <a:rPr lang="uk-UA"/>
              <a:t>Непрямі методи спонукають об'єкт виконувати будь-які дії всупереч власній волі: п</a:t>
            </a:r>
            <a:r>
              <a:rPr lang="uk-UA" u="sng"/>
              <a:t>римус </a:t>
            </a:r>
          </a:p>
          <a:p>
            <a:pPr eaLnBrk="1" hangingPunct="1">
              <a:lnSpc>
                <a:spcPct val="90000"/>
              </a:lnSpc>
            </a:pPr>
            <a:r>
              <a:rPr lang="uk-UA" u="sng"/>
              <a:t>Раціональні та ірраціональні методи</a:t>
            </a:r>
            <a:r>
              <a:rPr lang="en-US" u="sng"/>
              <a:t> (</a:t>
            </a:r>
            <a:r>
              <a:rPr lang="uk-UA" u="sng">
                <a:latin typeface="Arial" charset="0"/>
              </a:rPr>
              <a:t>“Велика брехня”)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/>
            <a:r>
              <a:rPr lang="uk-UA" sz="3600" b="1" i="1">
                <a:latin typeface="Arial" charset="0"/>
              </a:rPr>
              <a:t>Прийом “Великої брехні”</a:t>
            </a:r>
            <a:r>
              <a:rPr lang="uk-UA" sz="3600">
                <a:latin typeface="Arial" charset="0"/>
              </a:rPr>
              <a:t> </a:t>
            </a:r>
            <a:endParaRPr lang="ru-RU" sz="3600">
              <a:latin typeface="Arial" charset="0"/>
            </a:endParaRPr>
          </a:p>
        </p:txBody>
      </p:sp>
      <p:sp>
        <p:nvSpPr>
          <p:cNvPr id="31746" name="Объект 2"/>
          <p:cNvSpPr>
            <a:spLocks noGrp="1"/>
          </p:cNvSpPr>
          <p:nvPr>
            <p:ph idx="1"/>
          </p:nvPr>
        </p:nvSpPr>
        <p:spPr>
          <a:xfrm>
            <a:off x="179388" y="1457325"/>
            <a:ext cx="8785225" cy="5400675"/>
          </a:xfrm>
        </p:spPr>
        <p:txBody>
          <a:bodyPr/>
          <a:lstStyle/>
          <a:p>
            <a:pPr eaLnBrk="1" hangingPunct="1"/>
            <a:r>
              <a:rPr lang="uk-UA" sz="2400">
                <a:latin typeface="Times New Roman" pitchFamily="18" charset="0"/>
              </a:rPr>
              <a:t>«…</a:t>
            </a:r>
            <a:r>
              <a:rPr lang="uk-UA">
                <a:latin typeface="Times New Roman" pitchFamily="18" charset="0"/>
              </a:rPr>
              <a:t>брехня настільки "величезна", що ніхто не повірить в те, що хтось мав сміливість спотворити дійсність так безсоромно</a:t>
            </a:r>
            <a:r>
              <a:rPr lang="uk-UA" sz="2400">
                <a:latin typeface="Times New Roman" pitchFamily="18" charset="0"/>
              </a:rPr>
              <a:t>…» </a:t>
            </a:r>
            <a:r>
              <a:rPr lang="uk-UA" sz="2400" i="1">
                <a:latin typeface="Times New Roman" pitchFamily="18" charset="0"/>
              </a:rPr>
              <a:t>(A.Hitler, Mein Kampf</a:t>
            </a:r>
            <a:r>
              <a:rPr lang="uk-UA" sz="2400">
                <a:latin typeface="Times New Roman" pitchFamily="18" charset="0"/>
              </a:rPr>
              <a:t>)</a:t>
            </a:r>
          </a:p>
          <a:p>
            <a:pPr eaLnBrk="1" hangingPunct="1"/>
            <a:r>
              <a:rPr lang="uk-UA" sz="2400">
                <a:latin typeface="Times New Roman" pitchFamily="18" charset="0"/>
              </a:rPr>
              <a:t>«</a:t>
            </a:r>
            <a:r>
              <a:rPr lang="uk-UA">
                <a:latin typeface="Times New Roman" pitchFamily="18" charset="0"/>
              </a:rPr>
              <a:t>Ключове слово тут - біло-чорний, має два протилежні значення, означає звичку безсоромно стверджувати, що чорне - це біле, всупереч очевидним фактам</a:t>
            </a:r>
            <a:r>
              <a:rPr lang="uk-UA" sz="2400">
                <a:latin typeface="Times New Roman" pitchFamily="18" charset="0"/>
              </a:rPr>
              <a:t>» </a:t>
            </a:r>
            <a:r>
              <a:rPr lang="uk-UA" sz="2400" i="1">
                <a:latin typeface="Times New Roman" pitchFamily="18" charset="0"/>
              </a:rPr>
              <a:t>(Дж. Оруэлл, «1984»)</a:t>
            </a:r>
          </a:p>
          <a:p>
            <a:pPr eaLnBrk="1" hangingPunct="1"/>
            <a:r>
              <a:rPr lang="uk-UA" sz="2400">
                <a:latin typeface="Times New Roman" pitchFamily="18" charset="0"/>
              </a:rPr>
              <a:t>«</a:t>
            </a:r>
            <a:r>
              <a:rPr lang="uk-UA">
                <a:latin typeface="Times New Roman" pitchFamily="18" charset="0"/>
              </a:rPr>
              <a:t>Якщо ви говорите досить велику брехню, і говорите її досить часто, люди повірять, що ви говорите правду, навіть якщо те, що ви говорите - повна маячня</a:t>
            </a:r>
            <a:r>
              <a:rPr lang="uk-UA" sz="2400">
                <a:latin typeface="Times New Roman" pitchFamily="18" charset="0"/>
              </a:rPr>
              <a:t>» </a:t>
            </a:r>
            <a:r>
              <a:rPr lang="uk-UA" sz="2400" i="1">
                <a:latin typeface="Times New Roman" pitchFamily="18" charset="0"/>
              </a:rPr>
              <a:t>(Річард Белзер , «</a:t>
            </a:r>
            <a:r>
              <a:rPr lang="uk-UA" i="1">
                <a:latin typeface="Times New Roman" pitchFamily="18" charset="0"/>
              </a:rPr>
              <a:t>НЛО, Кеннеді, і Елвіс: змови, в які, щоб повірити, не обов'язково бути божевільним</a:t>
            </a:r>
            <a:r>
              <a:rPr lang="uk-UA" sz="2400" i="1">
                <a:latin typeface="Times New Roman" pitchFamily="18" charset="0"/>
              </a:rPr>
              <a:t>»)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4914" y="188639"/>
            <a:ext cx="1151059" cy="149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Прямоугольник 3"/>
          <p:cNvSpPr>
            <a:spLocks noChangeArrowheads="1"/>
          </p:cNvSpPr>
          <p:nvPr/>
        </p:nvSpPr>
        <p:spPr bwMode="auto">
          <a:xfrm>
            <a:off x="265113" y="333375"/>
            <a:ext cx="5716587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latin typeface="Constantia" pitchFamily="18" charset="0"/>
              </a:rPr>
              <a:t>Метод закріплення установок (положень). </a:t>
            </a:r>
            <a:r>
              <a:rPr lang="uk-UA" sz="2400">
                <a:latin typeface="Constantia" pitchFamily="18" charset="0"/>
              </a:rPr>
              <a:t>Людина не встигає переробляти масив даних, її оперативна пам'ять обмежена, надлишкова інформація </a:t>
            </a:r>
          </a:p>
          <a:p>
            <a:r>
              <a:rPr lang="uk-UA" sz="2400">
                <a:latin typeface="Constantia" pitchFamily="18" charset="0"/>
              </a:rPr>
              <a:t>сприймається як шум. </a:t>
            </a:r>
          </a:p>
          <a:p>
            <a:r>
              <a:rPr lang="uk-UA" sz="2400">
                <a:latin typeface="Constantia" pitchFamily="18" charset="0"/>
              </a:rPr>
              <a:t>Тому важливу роль відіграють прості формулювання, повторення, закріплення певного набору положень. </a:t>
            </a:r>
          </a:p>
          <a:p>
            <a:endParaRPr lang="uk-UA" sz="2400">
              <a:latin typeface="Constant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1" y="332656"/>
            <a:ext cx="3255403" cy="2604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1" name="Прямоугольник 5"/>
          <p:cNvSpPr>
            <a:spLocks noChangeArrowheads="1"/>
          </p:cNvSpPr>
          <p:nvPr/>
        </p:nvSpPr>
        <p:spPr bwMode="auto">
          <a:xfrm>
            <a:off x="315913" y="3789363"/>
            <a:ext cx="54086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latin typeface="Constantia" pitchFamily="18" charset="0"/>
              </a:rPr>
              <a:t>Метод синхронізації індивідуума з групою. </a:t>
            </a:r>
            <a:r>
              <a:rPr lang="uk-UA" sz="2400">
                <a:latin typeface="Constantia" pitchFamily="18" charset="0"/>
              </a:rPr>
              <a:t>В підсвідомості людини закладене «стадне» почуття приналежності до певної суспільної групи, яке стимулює синхронізацію вчинків, підпорядкування лідерам. </a:t>
            </a:r>
            <a:endParaRPr lang="ru-RU">
              <a:latin typeface="Constanti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3933056"/>
            <a:ext cx="3148802" cy="193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6297" y="222677"/>
            <a:ext cx="7772400" cy="1470025"/>
          </a:xfrm>
        </p:spPr>
        <p:txBody>
          <a:bodyPr anchor="ctr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uk-UA" sz="3600" dirty="0"/>
              <a:t>1. Історія та теоретико-методологічні основи інформаційно-психологічного впливу</a:t>
            </a:r>
            <a:endParaRPr lang="ru-RU" sz="3600" dirty="0"/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2039938"/>
            <a:ext cx="8547100" cy="2771775"/>
          </a:xfrm>
        </p:spPr>
        <p:txBody>
          <a:bodyPr/>
          <a:lstStyle/>
          <a:p>
            <a:pPr marR="0" algn="just" eaLnBrk="1" hangingPunct="1"/>
            <a:r>
              <a:rPr lang="uk-UA" sz="2800" b="1"/>
              <a:t>Інформаційно-психологічний вплив </a:t>
            </a:r>
            <a:r>
              <a:rPr lang="uk-UA" sz="2800"/>
              <a:t>- це спосіб здійснення впливу на людей (на окремих індивідів і на групи), що здійснюється з метою зміни ідеологічних і психологічних структур їх свідомості і підсвідомості, трансформації емоційних станів, стимулювання певних типів поведінки з</a:t>
            </a:r>
            <a:endParaRPr lang="ru-RU" sz="28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581128"/>
            <a:ext cx="2835821" cy="2128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4" name="Прямоугольник 5"/>
          <p:cNvSpPr>
            <a:spLocks noChangeArrowheads="1"/>
          </p:cNvSpPr>
          <p:nvPr/>
        </p:nvSpPr>
        <p:spPr bwMode="auto">
          <a:xfrm>
            <a:off x="323850" y="4579938"/>
            <a:ext cx="5075238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>
                <a:latin typeface="Constantia" pitchFamily="18" charset="0"/>
              </a:rPr>
              <a:t>використанням різних способів явного і прихованого психологічного примусу 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3"/>
          <p:cNvSpPr>
            <a:spLocks noChangeArrowheads="1"/>
          </p:cNvSpPr>
          <p:nvPr/>
        </p:nvSpPr>
        <p:spPr bwMode="auto">
          <a:xfrm>
            <a:off x="4500563" y="211138"/>
            <a:ext cx="4306887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200" b="1">
                <a:latin typeface="Constantia" pitchFamily="18" charset="0"/>
              </a:rPr>
              <a:t>Метод реклами. </a:t>
            </a:r>
            <a:r>
              <a:rPr lang="uk-UA" sz="2200">
                <a:latin typeface="Constantia" pitchFamily="18" charset="0"/>
              </a:rPr>
              <a:t>Застосовується при недоцільності посилки завідомо неправдивої інформації. Суть методу: «Завжди кажіть правду, багато правди, набагато більше правди, ніж від вас очікують, але ніколи не кажіть всю правду».</a:t>
            </a:r>
          </a:p>
        </p:txBody>
      </p:sp>
      <p:sp>
        <p:nvSpPr>
          <p:cNvPr id="33794" name="Прямоугольник 4"/>
          <p:cNvSpPr>
            <a:spLocks noChangeArrowheads="1"/>
          </p:cNvSpPr>
          <p:nvPr/>
        </p:nvSpPr>
        <p:spPr bwMode="auto">
          <a:xfrm>
            <a:off x="323850" y="3644900"/>
            <a:ext cx="86375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>
                <a:latin typeface="Constantia" pitchFamily="18" charset="0"/>
              </a:rPr>
              <a:t>Метод опосередкованого впливу засобів масової інформації через міжособистісні неформальні канали інформації. </a:t>
            </a:r>
            <a:r>
              <a:rPr lang="uk-UA" sz="2000">
                <a:latin typeface="Constantia" pitchFamily="18" charset="0"/>
              </a:rPr>
              <a:t>Подача потрібного матеріалу зі знаком питання і пропозицією обговорити, прокоментувати і т.д.</a:t>
            </a:r>
            <a:endParaRPr lang="ru-RU" sz="2000">
              <a:latin typeface="Constantia" pitchFamily="18" charset="0"/>
            </a:endParaRPr>
          </a:p>
        </p:txBody>
      </p:sp>
      <p:sp>
        <p:nvSpPr>
          <p:cNvPr id="33795" name="Прямоугольник 6"/>
          <p:cNvSpPr>
            <a:spLocks noChangeArrowheads="1"/>
          </p:cNvSpPr>
          <p:nvPr/>
        </p:nvSpPr>
        <p:spPr bwMode="auto">
          <a:xfrm>
            <a:off x="395288" y="5013325"/>
            <a:ext cx="8353425" cy="13112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>
                <a:latin typeface="Constantia" pitchFamily="18" charset="0"/>
              </a:rPr>
              <a:t>Джерела інформаційно-психологічного впливу на людину:</a:t>
            </a:r>
          </a:p>
          <a:p>
            <a:pPr>
              <a:buFont typeface="Wingdings" pitchFamily="2" charset="2"/>
              <a:buChar char="q"/>
            </a:pPr>
            <a:r>
              <a:rPr lang="uk-UA" sz="2000">
                <a:latin typeface="Constantia" pitchFamily="18" charset="0"/>
              </a:rPr>
              <a:t>держава;</a:t>
            </a:r>
          </a:p>
          <a:p>
            <a:pPr>
              <a:buFont typeface="Wingdings" pitchFamily="2" charset="2"/>
              <a:buChar char="q"/>
            </a:pPr>
            <a:r>
              <a:rPr lang="uk-UA" sz="2000">
                <a:latin typeface="Constantia" pitchFamily="18" charset="0"/>
              </a:rPr>
              <a:t>різні соціальні групи;</a:t>
            </a:r>
          </a:p>
          <a:p>
            <a:pPr>
              <a:buFont typeface="Wingdings" pitchFamily="2" charset="2"/>
              <a:buChar char="q"/>
            </a:pPr>
            <a:r>
              <a:rPr lang="uk-UA" sz="2000">
                <a:latin typeface="Constantia" pitchFamily="18" charset="0"/>
              </a:rPr>
              <a:t>окремі особистості</a:t>
            </a:r>
          </a:p>
        </p:txBody>
      </p:sp>
      <p:pic>
        <p:nvPicPr>
          <p:cNvPr id="33798" name="Picture 6" descr="R3ebd984c7acf8ede4066210c509d14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4070350" cy="289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17463"/>
            <a:ext cx="912495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684213" y="606763"/>
            <a:ext cx="7704137" cy="4493538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indent="269875" algn="ctr">
              <a:defRPr/>
            </a:pPr>
            <a:r>
              <a:rPr lang="uk-UA" sz="2200" b="1" dirty="0"/>
              <a:t>Висновок:</a:t>
            </a:r>
            <a:endParaRPr lang="ru-RU" sz="2200" b="1" dirty="0"/>
          </a:p>
          <a:p>
            <a:pPr indent="269875" algn="ctr">
              <a:defRPr/>
            </a:pPr>
            <a:r>
              <a:rPr lang="uk-UA" sz="2200" dirty="0"/>
              <a:t>В інформаційному протиборстві застосовуються різні, численні таємні (приховані) способи і форми (технології) примусу особистості. Серед них: афери, махінації, шахрайство, блеф, стратагеми, політичні ігри і містифікації, маніпуляційний вплив, провокації, психологічні і таємні операції, пропаганда, політичні ігри і рекламні кампанії, політична і комерційна реклама, дезінформація і оперативні ігри – це далеко не повний перелік понять, що використовуються для позначення способів проявів таємного примусу людини.</a:t>
            </a:r>
          </a:p>
          <a:p>
            <a:pPr indent="269875" algn="ctr">
              <a:defRPr/>
            </a:pPr>
            <a:r>
              <a:rPr lang="uk-UA" sz="2200" b="1" dirty="0">
                <a:solidFill>
                  <a:srgbClr val="FF0000"/>
                </a:solidFill>
              </a:rPr>
              <a:t>Справжній ЛІДЕР повинен бути обізнаним у різновидах інформаційно-психологічного впливу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3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54087"/>
          </a:xfrm>
        </p:spPr>
        <p:txBody>
          <a:bodyPr anchor="t"/>
          <a:lstStyle/>
          <a:p>
            <a:pPr algn="ctr" eaLnBrk="1" hangingPunct="1"/>
            <a:r>
              <a:rPr lang="uk-UA" sz="2800" b="1"/>
              <a:t>2. ВИДИ ІНФОРМАЦІЙНО-ПСИХОЛОГІЧНОГО ВПЛИВУ</a:t>
            </a:r>
            <a:endParaRPr lang="ru-RU" sz="2800" b="1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49263" y="684213"/>
            <a:ext cx="3365500" cy="485775"/>
          </a:xfrm>
          <a:solidFill>
            <a:schemeClr val="folHlink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dirty="0"/>
              <a:t>СПОНУКАННЯ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5364163" y="692150"/>
            <a:ext cx="3178175" cy="452438"/>
          </a:xfrm>
          <a:solidFill>
            <a:schemeClr val="folHlink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dirty="0"/>
              <a:t>ПРИМУС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>
          <a:xfrm>
            <a:off x="179388" y="1341438"/>
            <a:ext cx="4144962" cy="5013325"/>
          </a:xfrm>
          <a:solidFill>
            <a:srgbClr val="4AA127"/>
          </a:solidFill>
        </p:spPr>
        <p:txBody>
          <a:bodyPr/>
          <a:lstStyle/>
          <a:p>
            <a:pPr marL="36576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dirty="0"/>
              <a:t>Відкритий вплив на свідомість, в результаті якого відбувається формування мотивації до здійснення певних вчинків (переконання; роз'яснення; інформування; обговорення, узгодження; порівняння; виховання; сприяння, підтримка; зміна настрою (психологічного стану); формування психологічного фону).</a:t>
            </a:r>
          </a:p>
          <a:p>
            <a:pPr marL="36576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b="1" dirty="0"/>
              <a:t>Основний відкритий метод управління</a:t>
            </a:r>
            <a:endParaRPr lang="ru-RU" b="1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427538" y="1341438"/>
            <a:ext cx="4537075" cy="5010150"/>
          </a:xfrm>
          <a:solidFill>
            <a:srgbClr val="FF8C71"/>
          </a:solidFill>
        </p:spPr>
        <p:txBody>
          <a:bodyPr/>
          <a:lstStyle/>
          <a:p>
            <a:pPr marL="36576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dirty="0"/>
              <a:t>Вплив на свідомість об'єкта, в результаті якого в ній відбувається формування мотивації до обов'язкового здійснення вчинків всупереч власній волі чи бажанню. Може бути відкритим (правові норми, норми соціального поводження) і прихованим (таємним): маніпуляції, дезінформування, пропаганда, лобіювання (лобізм), шантаж, технології управління кризами.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1063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chemeClr val="accent5">
                    <a:lumMod val="75000"/>
                  </a:schemeClr>
                </a:solidFill>
              </a:rPr>
              <a:t>Психологічні</a:t>
            </a:r>
            <a:r>
              <a:rPr lang="uk-UA" dirty="0"/>
              <a:t>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</a:rPr>
              <a:t>маніпуляції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863" y="1412875"/>
            <a:ext cx="4762500" cy="1779588"/>
          </a:xfrm>
        </p:spPr>
        <p:txBody>
          <a:bodyPr>
            <a:normAutofit lnSpcReduction="10000"/>
          </a:bodyPr>
          <a:lstStyle/>
          <a:p>
            <a:pPr marL="36576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2800" dirty="0"/>
              <a:t>Спосіб психологічного впливу, мета якого - зміна спрямованості активності (психічної та іншої) інших</a:t>
            </a:r>
          </a:p>
        </p:txBody>
      </p:sp>
      <p:pic>
        <p:nvPicPr>
          <p:cNvPr id="3686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88913"/>
            <a:ext cx="3717925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Прямоугольник 4"/>
          <p:cNvSpPr>
            <a:spLocks noChangeArrowheads="1"/>
          </p:cNvSpPr>
          <p:nvPr/>
        </p:nvSpPr>
        <p:spPr bwMode="auto">
          <a:xfrm>
            <a:off x="288925" y="3068638"/>
            <a:ext cx="6923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>
                <a:latin typeface="Constantia" pitchFamily="18" charset="0"/>
              </a:rPr>
              <a:t>людей, здійснюваний непомітно для них.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75" y="3730625"/>
            <a:ext cx="8897938" cy="26781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Три рівні маніпулювання: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перший рівень - посилення існуючих у свідомості людей потрібних ідей, установок, мотивів, цінностей, норм;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другий рівень – часткові, малі зміни поглядів, що також впливає на емоційне і практичне ставлення до певного явища;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третій рівень - корінна, кардинальна зміна життєвих установок.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7938"/>
            <a:ext cx="9155113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94661" y="332656"/>
            <a:ext cx="8064896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400" dirty="0"/>
              <a:t>За допомогою маніпулювання можна добитися зміни життєвих установок на перших двох рівнях впливу. </a:t>
            </a:r>
          </a:p>
          <a:p>
            <a:pPr>
              <a:defRPr/>
            </a:pPr>
            <a:r>
              <a:rPr lang="uk-UA" sz="2400" dirty="0"/>
              <a:t>Кардинальні зміни поглядів вимагають комплексного впливу на свідомість всіма наявними</a:t>
            </a:r>
            <a:endParaRPr lang="uk-UA" sz="2400" b="1" dirty="0"/>
          </a:p>
        </p:txBody>
      </p:sp>
      <p:sp>
        <p:nvSpPr>
          <p:cNvPr id="37893" name="Прямоугольник 7"/>
          <p:cNvSpPr>
            <a:spLocks noChangeArrowheads="1"/>
          </p:cNvSpPr>
          <p:nvPr/>
        </p:nvSpPr>
        <p:spPr bwMode="auto">
          <a:xfrm>
            <a:off x="474663" y="3395663"/>
            <a:ext cx="770413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i="1"/>
              <a:t>Тому об'єктам психологічного впливу потрібно постачати сурогатом інформації – урізаною і усіченої, тобто такою, що відповідає цілям психологічного впливу. </a:t>
            </a:r>
          </a:p>
          <a:p>
            <a:r>
              <a:rPr lang="uk-UA" sz="2000" i="1"/>
              <a:t>Спочатку людям намагаються нав'язати такі стереотипи, які здатні викликати потрібні реакції, вчинки і поведінку. При цьому особливо орієнтуються (або спеціально обирають) на тих, хто як би проти своєї волі вірить в міфи, штампи, чутки. Потім використовується ряд прийомів, що становить механізм маніпуляції.</a:t>
            </a:r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404938"/>
            <a:ext cx="3346450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95275" y="1797050"/>
            <a:ext cx="5140325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400" dirty="0">
                <a:latin typeface="+mn-lt"/>
              </a:rPr>
              <a:t>методами і способами протягом тривалого часу.</a:t>
            </a:r>
          </a:p>
          <a:p>
            <a:pPr>
              <a:defRPr/>
            </a:pPr>
            <a:r>
              <a:rPr lang="uk-UA" sz="2400" b="1" dirty="0">
                <a:latin typeface="+mn-lt"/>
              </a:rPr>
              <a:t>Чим більш обізнаними є люди, тим важче маніпулювати ними</a:t>
            </a:r>
            <a:r>
              <a:rPr lang="uk-UA" sz="2400" dirty="0">
                <a:latin typeface="+mn-lt"/>
              </a:rPr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012" y="3717032"/>
            <a:ext cx="3545093" cy="2415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37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>
                <a:solidFill>
                  <a:srgbClr val="FFC000"/>
                </a:solidFill>
              </a:rPr>
              <a:t>Механізм</a:t>
            </a:r>
            <a:r>
              <a:rPr lang="uk-UA" dirty="0"/>
              <a:t> </a:t>
            </a:r>
            <a:r>
              <a:rPr lang="uk-UA" dirty="0">
                <a:solidFill>
                  <a:srgbClr val="FFC000"/>
                </a:solidFill>
              </a:rPr>
              <a:t>маніпуляції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176213" y="828675"/>
            <a:ext cx="5503862" cy="5880100"/>
          </a:xfrm>
        </p:spPr>
        <p:txBody>
          <a:bodyPr/>
          <a:lstStyle/>
          <a:p>
            <a:pPr eaLnBrk="1" hangingPunct="1">
              <a:defRPr/>
            </a:pPr>
            <a:r>
              <a:rPr lang="uk-UA" sz="2000" dirty="0"/>
              <a:t>Підготовлення підґрунтя: нав'язування стереотипів, які здатні викликати потрібні реакції, вчинки і поведінку. </a:t>
            </a:r>
          </a:p>
          <a:p>
            <a:pPr eaLnBrk="1" hangingPunct="1">
              <a:defRPr/>
            </a:pPr>
            <a:r>
              <a:rPr lang="uk-UA" sz="2000" dirty="0"/>
              <a:t>Надання «потрібної» в даний момент, часто грубо сфабрикованої інформації;</a:t>
            </a:r>
          </a:p>
          <a:p>
            <a:pPr eaLnBrk="1" hangingPunct="1">
              <a:defRPr/>
            </a:pPr>
            <a:r>
              <a:rPr lang="uk-UA" sz="2000" dirty="0"/>
              <a:t>Навмисне приховування істинних, правдивих відомостей;</a:t>
            </a:r>
          </a:p>
          <a:p>
            <a:pPr eaLnBrk="1" hangingPunct="1">
              <a:defRPr/>
            </a:pPr>
            <a:r>
              <a:rPr lang="uk-UA" sz="2000" dirty="0"/>
              <a:t>Забезпечення інформаційного перевантаження, що затрудняє можливість об'єкту впливу розібратися в істинній суті справи.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ru-RU" sz="2000" dirty="0"/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uk-UA" sz="2000" dirty="0"/>
              <a:t>У разі, якщо обман розкриється, передбачається, що з плином часу гострота ситуації спадає, і буде сприйматися вже як щось природне, необхідне або, в крайньому випадку, вимушене.</a:t>
            </a:r>
          </a:p>
          <a:p>
            <a:pPr eaLnBrk="1" hangingPunct="1">
              <a:defRPr/>
            </a:pP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708" y="764704"/>
            <a:ext cx="3385412" cy="2492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19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Прийоми</a:t>
            </a:r>
            <a:r>
              <a:rPr lang="uk-UA" dirty="0"/>
              <a:t> </a:t>
            </a:r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маніпуляції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938" name="Объект 2"/>
          <p:cNvSpPr>
            <a:spLocks noGrp="1"/>
          </p:cNvSpPr>
          <p:nvPr>
            <p:ph idx="1"/>
          </p:nvPr>
        </p:nvSpPr>
        <p:spPr>
          <a:xfrm>
            <a:off x="179388" y="1125538"/>
            <a:ext cx="5113337" cy="3541712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uk-UA" sz="2000" b="1"/>
              <a:t>Інформаційне перевантаження</a:t>
            </a:r>
            <a:r>
              <a:rPr lang="uk-UA" sz="2000"/>
              <a:t>:  повідомляється гігантська кількість інформації, основну частину якої складають абстрактні міркування, непотрібні подробиці, різні дрібниці і т.п. «сміття». В результаті об'єкт просто не може розібратися в істинній суті проблеми. </a:t>
            </a:r>
          </a:p>
        </p:txBody>
      </p:sp>
      <p:pic>
        <p:nvPicPr>
          <p:cNvPr id="39939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856038"/>
            <a:ext cx="400685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186238" y="3851275"/>
            <a:ext cx="4906962" cy="22479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 dirty="0">
                <a:latin typeface="+mn-lt"/>
              </a:rPr>
              <a:t>Дозування інформації</a:t>
            </a:r>
            <a:r>
              <a:rPr lang="uk-UA" sz="2000" dirty="0">
                <a:latin typeface="+mn-lt"/>
              </a:rPr>
              <a:t>. Повідомляється тільки частина відомостей, а решта ретельно приховується. Це призводить до того, що картина реальності спотворюється в той чи інший бік, або взагалі стає незрозумілою.</a:t>
            </a:r>
          </a:p>
        </p:txBody>
      </p:sp>
      <p:pic>
        <p:nvPicPr>
          <p:cNvPr id="3994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812800"/>
            <a:ext cx="35242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288" y="476250"/>
            <a:ext cx="5040312" cy="3048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400" b="1" dirty="0">
                <a:latin typeface="+mn-lt"/>
              </a:rPr>
              <a:t>Велика брехня</a:t>
            </a:r>
            <a:r>
              <a:rPr lang="uk-UA" sz="2400" dirty="0">
                <a:latin typeface="+mn-lt"/>
              </a:rPr>
              <a:t>. Улюблений прийом міністра пропаганди нацистської Німеччини Й. Геббельса. Він стверджував, що чим нахабніше і неправдоподібніше брехня, тим швидше в неї повірять, головне - подавати її максимально серйозно.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41788" y="3844925"/>
            <a:ext cx="4572000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400" b="1" dirty="0">
                <a:latin typeface="+mn-lt"/>
              </a:rPr>
              <a:t>Змішування істинних фактів </a:t>
            </a:r>
            <a:r>
              <a:rPr lang="uk-UA" sz="2400" dirty="0">
                <a:latin typeface="+mn-lt"/>
              </a:rPr>
              <a:t>із усілякими припущеннями, гіпотезами, чутками. В результаті стає неможливим відрізнити правду від вигадки</a:t>
            </a:r>
          </a:p>
          <a:p>
            <a:pPr>
              <a:defRPr/>
            </a:pPr>
            <a:r>
              <a:rPr lang="uk-UA" sz="2400" dirty="0">
                <a:latin typeface="+mn-lt"/>
              </a:rPr>
              <a:t>(«зіпсований телефон», «сніжний ком»).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55067"/>
            <a:ext cx="2592288" cy="369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582917"/>
            <a:ext cx="3713653" cy="2783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3003550"/>
            <a:ext cx="7105650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3404923"/>
            <a:ext cx="5148064" cy="31700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000" b="1" dirty="0"/>
              <a:t>Зворотній удар. </a:t>
            </a:r>
            <a:r>
              <a:rPr lang="uk-UA" sz="2000" dirty="0"/>
              <a:t>Суть цього способу в тому, що вигадану (вигідну для себе) версію тих чи інших подій через підставних осіб поширюють в ЗМІ, нейтральних по відношенню до обох конфліктуючих сторін. Преса конкуруючої сторони (противника) зазвичай повторює цю версію, бо вона вважається більш «об'єктивною», ніж думки прямих учасників конфлікту.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11665"/>
            <a:ext cx="4072520" cy="3054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067944" y="326085"/>
            <a:ext cx="4572000" cy="26776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400" b="1" dirty="0">
                <a:solidFill>
                  <a:schemeClr val="tx1"/>
                </a:solidFill>
              </a:rPr>
              <a:t>Затягування часу. </a:t>
            </a:r>
            <a:r>
              <a:rPr lang="uk-UA" sz="2400" dirty="0">
                <a:solidFill>
                  <a:schemeClr val="tx1"/>
                </a:solidFill>
              </a:rPr>
              <a:t>Цей спосіб зводиться до того, щоб під різними приводами відтягувати оприлюднення дійсно важливих відомостей до того моменту, коли буде вже пізно щось змінити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808413"/>
            <a:ext cx="4491038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5832648" cy="37856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Своєчасна брехня. 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Спосіб полягає в повідомленні абсолютно брехливої, але надзвичайно очікуваної в даний момент («гарячої») інформації. </a:t>
            </a:r>
          </a:p>
          <a:p>
            <a:pPr>
              <a:defRPr/>
            </a:pP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Чим більше зміст повідомлення відповідає настроям об'єкта, тим ефективніше його результат. </a:t>
            </a:r>
          </a:p>
          <a:p>
            <a:pPr>
              <a:defRPr/>
            </a:pP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Потім обман розкривається, але за цей час гострота ситуації спадає, або певний процес приймає незворотний характер.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764" y="1124744"/>
            <a:ext cx="3786214" cy="21202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4293096"/>
            <a:ext cx="2860316" cy="19068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133600"/>
            <a:ext cx="5113338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0825" y="309563"/>
            <a:ext cx="4572000" cy="16303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/>
              <a:t>Історично інформаційно-психологічний вплив як різновид інформаційного протиборства виник як складова частина збройної боротьби.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26075" y="1125538"/>
            <a:ext cx="3609975" cy="37846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atin typeface="+mn-lt"/>
                <a:cs typeface="+mn-cs"/>
              </a:rPr>
              <a:t>Причин виникнення: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latin typeface="+mn-lt"/>
                <a:cs typeface="+mn-cs"/>
              </a:rPr>
              <a:t>підняти дух своїх воїнів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latin typeface="+mn-lt"/>
                <a:cs typeface="+mn-cs"/>
              </a:rPr>
              <a:t>послабити волю ворога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latin typeface="+mn-lt"/>
                <a:cs typeface="+mn-cs"/>
              </a:rPr>
              <a:t>знизити опір та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atin typeface="+mn-lt"/>
                <a:cs typeface="+mn-cs"/>
              </a:rPr>
              <a:t>швидко знищити ворога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latin typeface="+mn-lt"/>
                <a:cs typeface="+mn-cs"/>
              </a:rPr>
              <a:t>зменшити власні матеріальні та фізичні втрати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latin typeface="+mn-lt"/>
                <a:cs typeface="+mn-cs"/>
              </a:rPr>
              <a:t>зменшити втрати трудових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atin typeface="+mn-lt"/>
                <a:cs typeface="+mn-cs"/>
              </a:rPr>
              <a:t>і матеріальних ресурсів,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latin typeface="+mn-lt"/>
                <a:cs typeface="+mn-cs"/>
              </a:rPr>
              <a:t>що завойовуються для себе.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1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rgbClr val="00B050"/>
                </a:solidFill>
              </a:rPr>
              <a:t>Дезінформування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44034" name="Объект 2"/>
          <p:cNvSpPr>
            <a:spLocks noGrp="1"/>
          </p:cNvSpPr>
          <p:nvPr>
            <p:ph idx="1"/>
          </p:nvPr>
        </p:nvSpPr>
        <p:spPr>
          <a:xfrm>
            <a:off x="187325" y="906463"/>
            <a:ext cx="8723313" cy="1370012"/>
          </a:xfrm>
        </p:spPr>
        <p:txBody>
          <a:bodyPr/>
          <a:lstStyle/>
          <a:p>
            <a:pPr eaLnBrk="1" hangingPunct="1"/>
            <a:r>
              <a:rPr lang="uk-UA" sz="2400"/>
              <a:t>Спосіб психологічного впливу, що полягає в навмисному наданні противнику інформації, яка вводить його в оману щодо справжнього стану справ.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471" y="3789040"/>
            <a:ext cx="4644978" cy="257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11960" y="2132856"/>
            <a:ext cx="4572000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b="1" i="1" dirty="0">
                <a:solidFill>
                  <a:srgbClr val="7030A0"/>
                </a:solidFill>
              </a:rPr>
              <a:t>Дезінформація</a:t>
            </a:r>
            <a:r>
              <a:rPr lang="uk-UA" i="1" dirty="0"/>
              <a:t> - це спосіб маскування, що полягає в навмисному поширенні неправдивих відомостей про об'єкти, їх склад і діяльність, а також імітації їх діяльності.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330575"/>
            <a:ext cx="3816424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dirty="0"/>
              <a:t>Дезінформування включає в себе використання завідомо неправдивих даних і відомостей, стаючи, по суті, різновидом обману.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825" y="4221163"/>
            <a:ext cx="4572000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latin typeface="+mn-lt"/>
              </a:rPr>
              <a:t>Заходи з дезінформації проводяться одночасно в політичній, економічній та військовій галузях шляхом організації регулярних «витоків» закритих (секретних) відомостей і поширення «особистих думок» інформованих високопоставлених представників влади.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111125"/>
            <a:ext cx="4752975" cy="706438"/>
          </a:xfrm>
        </p:spPr>
        <p:txBody>
          <a:bodyPr anchor="ctr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dirty="0">
                <a:solidFill>
                  <a:srgbClr val="00B050"/>
                </a:solidFill>
              </a:rPr>
              <a:t>Види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sz="3600" dirty="0">
                <a:solidFill>
                  <a:srgbClr val="00B050"/>
                </a:solidFill>
              </a:rPr>
              <a:t>дезінформування</a:t>
            </a:r>
            <a:endParaRPr lang="ru-RU" sz="3600" dirty="0">
              <a:solidFill>
                <a:srgbClr val="00B050"/>
              </a:solidFill>
            </a:endParaRPr>
          </a:p>
        </p:txBody>
      </p:sp>
      <p:pic>
        <p:nvPicPr>
          <p:cNvPr id="45058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3284538"/>
            <a:ext cx="6126163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825" y="720725"/>
            <a:ext cx="5743575" cy="2800350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sz="2400" dirty="0"/>
              <a:t>Поширення неправдивої інформації, чуток, формування ілюзій;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sz="2400" dirty="0"/>
              <a:t>Організація «витоку» конфіденційних відомостей;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sz="2400" dirty="0"/>
              <a:t>Перебільшення тих чи інших подій і фактів, поширення суперечливих повідомлень.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sz="2400" dirty="0"/>
              <a:t>Основний інструмент – ЗМІ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525" y="427038"/>
            <a:ext cx="3236913" cy="270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3071" y="260648"/>
            <a:ext cx="7416824" cy="317009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000" dirty="0"/>
              <a:t>«Правда цінна тільки тоді, коли вона дієва. Повна правда взагалі зайва і майже завжди здатна привести до помилок. Використовувати правду можливо лише частково. Хоча правда не є необхідною для успіху пропаганди, але з цього однак не повинно випливати, що ті особи, які займаються пропагандою, є свідомо безчесними людьми. Підозрілість, яку збуджує всяка явна пропаганда, зменшує її ефективність; з цього слід зробити висновок, що більша частина роботи повинна проводитися непомітно».</a:t>
            </a:r>
          </a:p>
          <a:p>
            <a:pPr algn="r"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Британська енциклопедія (1922 р. Том 2)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838" y="3500438"/>
            <a:ext cx="5148262" cy="3217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147050" cy="777875"/>
          </a:xfrm>
        </p:spPr>
        <p:txBody>
          <a:bodyPr/>
          <a:lstStyle/>
          <a:p>
            <a:pPr eaLnBrk="1" hangingPunct="1"/>
            <a:r>
              <a:rPr lang="uk-UA" sz="3600" b="1">
                <a:solidFill>
                  <a:srgbClr val="D35FBA"/>
                </a:solidFill>
              </a:rPr>
              <a:t>Лобіювання</a:t>
            </a:r>
            <a:r>
              <a:rPr lang="uk-UA" sz="3600">
                <a:solidFill>
                  <a:srgbClr val="D35FBA"/>
                </a:solidFill>
              </a:rPr>
              <a:t> (</a:t>
            </a:r>
            <a:r>
              <a:rPr lang="uk-UA" sz="3600" b="1">
                <a:solidFill>
                  <a:srgbClr val="D35FBA"/>
                </a:solidFill>
              </a:rPr>
              <a:t>лобі</a:t>
            </a:r>
            <a:r>
              <a:rPr lang="uk-UA" sz="3600">
                <a:solidFill>
                  <a:srgbClr val="D35FBA"/>
                </a:solidFill>
              </a:rPr>
              <a:t>, </a:t>
            </a:r>
            <a:r>
              <a:rPr lang="uk-UA" sz="3600" b="1">
                <a:solidFill>
                  <a:srgbClr val="D35FBA"/>
                </a:solidFill>
              </a:rPr>
              <a:t>лобізм</a:t>
            </a:r>
            <a:r>
              <a:rPr lang="uk-UA" sz="3600">
                <a:solidFill>
                  <a:srgbClr val="D35FBA"/>
                </a:solidFill>
              </a:rPr>
              <a:t>)</a:t>
            </a:r>
            <a:endParaRPr lang="ru-RU" sz="3600">
              <a:solidFill>
                <a:srgbClr val="D35FBA"/>
              </a:solidFill>
            </a:endParaRPr>
          </a:p>
        </p:txBody>
      </p:sp>
      <p:sp>
        <p:nvSpPr>
          <p:cNvPr id="47106" name="Объект 2"/>
          <p:cNvSpPr>
            <a:spLocks noGrp="1"/>
          </p:cNvSpPr>
          <p:nvPr>
            <p:ph idx="1"/>
          </p:nvPr>
        </p:nvSpPr>
        <p:spPr>
          <a:xfrm>
            <a:off x="457200" y="1052513"/>
            <a:ext cx="8002588" cy="1368425"/>
          </a:xfrm>
        </p:spPr>
        <p:txBody>
          <a:bodyPr/>
          <a:lstStyle/>
          <a:p>
            <a:pPr eaLnBrk="1" hangingPunct="1"/>
            <a:r>
              <a:rPr lang="uk-UA" sz="2400"/>
              <a:t>Комплекс прийомів і методів (прямих і непрямих) впливу на владні структури з метою досягнення певної мети.</a:t>
            </a:r>
            <a:endParaRPr lang="ru-RU" sz="2400"/>
          </a:p>
        </p:txBody>
      </p:sp>
      <p:sp>
        <p:nvSpPr>
          <p:cNvPr id="3" name="Прямоугольник 2"/>
          <p:cNvSpPr/>
          <p:nvPr/>
        </p:nvSpPr>
        <p:spPr>
          <a:xfrm>
            <a:off x="3708400" y="1989138"/>
            <a:ext cx="5111750" cy="16303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000" i="1" dirty="0"/>
              <a:t>Технологія лобізму має достатньо складну структуру, в яку включені не тільки традиційні заходи інформаційно-психологічного впливу, але і ряд дій, що його забезпечують.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161" y="2348880"/>
            <a:ext cx="3518545" cy="21704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10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4468813"/>
            <a:ext cx="3328987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78275" y="3619500"/>
            <a:ext cx="4572000" cy="28622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i="1" dirty="0"/>
              <a:t>Лобізм – природна форма досягнення поставлених цілей, притаманна суспільству на певному рівні розвитку (в економічній, політичній і культурній сфері). Лобізм, будучи найбільш повно виявленим в США (де з 1946 р. він реєструється і перебуває під фінансовим контролем відповідно до спеціального закону), характерний практично для всіх соціально-політичних структур.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920" y="260648"/>
            <a:ext cx="8676456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000" dirty="0">
                <a:solidFill>
                  <a:schemeClr val="tx1"/>
                </a:solidFill>
              </a:rPr>
              <a:t>Поняття «лобі», «лобізм», «лобіювання» та інші його похідні запозичені з англомовної політичної термінології (від англ. Lobby - критий прогулянковий майданчик, коридор). </a:t>
            </a:r>
          </a:p>
          <a:p>
            <a:pPr>
              <a:defRPr/>
            </a:pPr>
            <a:r>
              <a:rPr lang="uk-UA" sz="2000" dirty="0">
                <a:solidFill>
                  <a:schemeClr val="tx1"/>
                </a:solidFill>
              </a:rPr>
              <a:t>У 1553 р. вживався для визначення прогулянкового майданчику у монастирі. Століття потому так само почали називати приміщення для прогулянок в палаті громад Англії (де обговорювалися важливі кулуарні питання). Політичний відтінок значення цього слова набуло в Америці, коли в 1864 р. термін «лобіювання» почав визначати купівлю голосів за гроші в коридорах конгресу</a:t>
            </a:r>
            <a:r>
              <a:rPr lang="uk-UA" sz="20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375" y="2901950"/>
            <a:ext cx="5378450" cy="339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813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3429000"/>
            <a:ext cx="24669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488832" cy="1323439"/>
          </a:xfrm>
          <a:prstGeom prst="rect">
            <a:avLst/>
          </a:prstGeom>
          <a:solidFill>
            <a:srgbClr val="FFE1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000" b="1" dirty="0"/>
              <a:t>Лобіювання </a:t>
            </a:r>
            <a:r>
              <a:rPr lang="uk-UA" sz="2000" dirty="0"/>
              <a:t>– це підтримка представників влади фінансовими структурами з метою подальшого прийняття вигідних для них рішень тими самими представниками влади. Це може бути законно, про що свідчить досвід США.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3" y="1989138"/>
            <a:ext cx="8091487" cy="3024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55650" y="5229225"/>
            <a:ext cx="80645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000" i="1" dirty="0">
                <a:latin typeface="+mn-lt"/>
              </a:rPr>
              <a:t>Політика лобіювання може проводитися на користь:</a:t>
            </a:r>
          </a:p>
          <a:p>
            <a:pPr>
              <a:defRPr/>
            </a:pPr>
            <a:r>
              <a:rPr lang="uk-UA" sz="2000" i="1" dirty="0">
                <a:latin typeface="+mn-lt"/>
              </a:rPr>
              <a:t>окремих соціальних і політичних сил; окремих країн і регіонів;</a:t>
            </a:r>
          </a:p>
          <a:p>
            <a:pPr>
              <a:defRPr/>
            </a:pPr>
            <a:r>
              <a:rPr lang="uk-UA" sz="2000" i="1" dirty="0">
                <a:latin typeface="+mn-lt"/>
              </a:rPr>
              <a:t>стратегій вирішення приватних, соціальних або глобальних проблем.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412" y="171450"/>
            <a:ext cx="4950643" cy="53895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6576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Пропаганда</a:t>
            </a:r>
            <a:r>
              <a:rPr lang="uk-UA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- </a:t>
            </a:r>
            <a:r>
              <a:rPr lang="uk-UA" sz="2200" dirty="0"/>
              <a:t>лат. Propaganda - підлягає поширенню - діяльність (усна або за допомогою ЗМІ), що здійснює популяризацію і поширення ідей в масовій свідомості. Поняття введено в 1662 р. Ватиканом для позначення процесу поширення віри за допомогою місіонерської діяльності.</a:t>
            </a:r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120" y="260648"/>
            <a:ext cx="4055184" cy="256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" y="3816920"/>
            <a:ext cx="3716813" cy="2822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286" y="2924944"/>
            <a:ext cx="5217563" cy="374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262563" y="5300663"/>
            <a:ext cx="3881437" cy="1016000"/>
          </a:xfrm>
          <a:prstGeom prst="rect">
            <a:avLst/>
          </a:prstGeom>
          <a:solidFill>
            <a:srgbClr val="FFF4C5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000" i="1" dirty="0">
                <a:solidFill>
                  <a:schemeClr val="tx1"/>
                </a:solidFill>
              </a:rPr>
              <a:t>Пропаганда умовно поділяється на «білу», «сіру» і «чорну».</a:t>
            </a:r>
          </a:p>
        </p:txBody>
      </p:sp>
      <p:pic>
        <p:nvPicPr>
          <p:cNvPr id="51203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28575"/>
            <a:ext cx="510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42704" y="1997839"/>
            <a:ext cx="45720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uk-UA" sz="2000" dirty="0">
                <a:latin typeface="+mn-lt"/>
              </a:rPr>
              <a:t>Сутність пропаганди на думку американських психологів полягає в тому, що під її впливом кожен індивід веде себе так, якби його поведінка випливає з його власних рішень. Точно так само можна маніпулювати поведінкою групи людей, причому кожен член такої групи буде вважати, що діє на власний розсуд.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260648"/>
            <a:ext cx="4572000" cy="16312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000" dirty="0"/>
              <a:t>«Пропаганду можна визначити як мистецтво примусу людей робити те, чого б вони не робили, якби мали всі відповідні до ситуації дані»</a:t>
            </a:r>
          </a:p>
          <a:p>
            <a:pPr algn="r">
              <a:defRPr/>
            </a:pPr>
            <a:r>
              <a:rPr lang="uk-UA" sz="2000" b="1" i="1" dirty="0">
                <a:solidFill>
                  <a:srgbClr val="7030A0"/>
                </a:solidFill>
              </a:rPr>
              <a:t>Л.Фрезер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9625" cy="56197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Управління кризами</a:t>
            </a:r>
            <a:endParaRPr lang="ru-RU" sz="32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2226" name="Объект 2"/>
          <p:cNvSpPr>
            <a:spLocks noGrp="1"/>
          </p:cNvSpPr>
          <p:nvPr>
            <p:ph idx="1"/>
          </p:nvPr>
        </p:nvSpPr>
        <p:spPr>
          <a:xfrm>
            <a:off x="250825" y="1052513"/>
            <a:ext cx="5184775" cy="2663825"/>
          </a:xfrm>
        </p:spPr>
        <p:txBody>
          <a:bodyPr/>
          <a:lstStyle/>
          <a:p>
            <a:pPr eaLnBrk="1" hangingPunct="1"/>
            <a:r>
              <a:rPr lang="uk-UA"/>
              <a:t>В управлінні кризами використовуються технології створення і управління кризовими ситуаціями в інтересах певних соціальних суб'єктів.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00" y="260350"/>
            <a:ext cx="3457575" cy="345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228" name="Прямоугольник 4"/>
          <p:cNvSpPr>
            <a:spLocks noChangeArrowheads="1"/>
          </p:cNvSpPr>
          <p:nvPr/>
        </p:nvSpPr>
        <p:spPr bwMode="auto">
          <a:xfrm>
            <a:off x="395288" y="3860800"/>
            <a:ext cx="872013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>
                <a:latin typeface="Constantia" pitchFamily="18" charset="0"/>
              </a:rPr>
              <a:t>По відношенню до об'єкту - використовується для таємного примусу особистості, переважно в економічній конкуренції і політичній боротьбі, застосовується комплекс різних способів і засобів прихованого примусу людей.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777875"/>
            <a:ext cx="9193213" cy="610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7848872" cy="2246769"/>
          </a:xfrm>
          <a:prstGeom prst="rect">
            <a:avLst/>
          </a:prstGeom>
          <a:solidFill>
            <a:srgbClr val="CFA6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 dirty="0">
                <a:latin typeface="+mn-lt"/>
              </a:rPr>
              <a:t>Управління кризами </a:t>
            </a:r>
            <a:r>
              <a:rPr lang="uk-UA" sz="2000" dirty="0">
                <a:latin typeface="+mn-lt"/>
              </a:rPr>
              <a:t>базується на розвідувальних методах і технологіях, корінням сягає в те, що називають «розвідка корпорацій» - методи розвідки в поєднанні зі специфічними «кризовими» технологіями, що дозволяють безпосередньо використовувати отриману розвідувальними методами інформацію для отримання прибутку і вирішення економічних завдань.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0825" y="2435225"/>
            <a:ext cx="4572000" cy="1754188"/>
          </a:xfrm>
          <a:prstGeom prst="rect">
            <a:avLst/>
          </a:prstGeom>
          <a:solidFill>
            <a:srgbClr val="FFE1F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latin typeface="+mn-lt"/>
              </a:rPr>
              <a:t>Використовуються найрізноманітніші канали доставки інформації: ЗМІ та МК, внутрішньо фірмові службові записки, розмови в компаніях на відпочинку, листи, телефонні дзвінки, спілкування в соціальних мережах тощо.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1403648" y="3312572"/>
          <a:ext cx="6096000" cy="3460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147638"/>
            <a:ext cx="4757738" cy="3017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364163" y="404813"/>
            <a:ext cx="3438525" cy="2686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Найбільш рання з відомих форм впливу на противника небойовими засобами – залякування його своєю (іноді уявної) бойовою потужністю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0825" y="3573463"/>
            <a:ext cx="4572000" cy="28622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/>
              <a:t>З появою держави інформаційне протиборство стало складовою частиною взаємовідносин різних країн не тільки у воєнний, але й у мирний час (у дипломатичній, економічній, інших сферах), а також складовою частиною боротьби державної політичної влади з внутрішніми соціальними силами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463" y="3357563"/>
            <a:ext cx="4241800" cy="2808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4029075" cy="1468437"/>
          </a:xfrm>
        </p:spPr>
        <p:txBody>
          <a:bodyPr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dirty="0">
                <a:solidFill>
                  <a:srgbClr val="7030A0"/>
                </a:solidFill>
              </a:rPr>
              <a:t>Механізм операції з управління кризою</a:t>
            </a:r>
            <a:r>
              <a:rPr lang="uk-UA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:</a:t>
            </a:r>
            <a:endParaRPr lang="ru-RU" sz="3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4274" name="Объект 2"/>
          <p:cNvSpPr>
            <a:spLocks noGrp="1"/>
          </p:cNvSpPr>
          <p:nvPr>
            <p:ph idx="1"/>
          </p:nvPr>
        </p:nvSpPr>
        <p:spPr>
          <a:xfrm>
            <a:off x="179388" y="1916113"/>
            <a:ext cx="7467600" cy="1655762"/>
          </a:xfrm>
        </p:spPr>
        <p:txBody>
          <a:bodyPr/>
          <a:lstStyle/>
          <a:p>
            <a:pPr eaLnBrk="1" hangingPunct="1"/>
            <a:r>
              <a:rPr lang="uk-UA" sz="2000"/>
              <a:t>Збір інформації</a:t>
            </a:r>
          </a:p>
          <a:p>
            <a:pPr eaLnBrk="1" hangingPunct="1"/>
            <a:r>
              <a:rPr lang="uk-UA" sz="2000"/>
              <a:t>Реінжиніринг</a:t>
            </a:r>
          </a:p>
          <a:p>
            <a:pPr eaLnBrk="1" hangingPunct="1"/>
            <a:r>
              <a:rPr lang="uk-UA" sz="2000"/>
              <a:t>Створення думок у цільових аудиторій</a:t>
            </a:r>
          </a:p>
          <a:p>
            <a:pPr eaLnBrk="1" hangingPunct="1"/>
            <a:r>
              <a:rPr lang="uk-UA" sz="2000"/>
              <a:t>Забезпечення прийняття потрібних рішень - лобіювання</a:t>
            </a:r>
            <a:endParaRPr lang="ru-RU" sz="20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32656"/>
            <a:ext cx="3985815" cy="2244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39750" y="3438525"/>
            <a:ext cx="7777163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dirty="0">
                <a:latin typeface="+mn-lt"/>
              </a:rPr>
              <a:t>Визначаються ділові, особисті та інші зв'язки дійових осіб. Знімаються так звані "залежності": кому людина може відмовити, якщо не згодна з його проханням, а кому - ні; яка людина або структура може подіяти на об'єкт в наказовому порядку, а яка - ні. Визначаються особисті інтереси дійових осіб, знімаються психологічні характеристики і прогнозується поведінка в різних ситуаціях. Також визначаються канали отримання ними інформації, цільові аудиторії і т.д.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38124" y="5589240"/>
            <a:ext cx="626469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i="1" dirty="0"/>
              <a:t>Процес базується на знанні, обліку та використанні особистісних характеристик, особистих інтересів, структури ділових, посадових і особистих зв'язків та ін.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29600" cy="1143000"/>
          </a:xfrm>
        </p:spPr>
        <p:txBody>
          <a:bodyPr anchor="t"/>
          <a:lstStyle/>
          <a:p>
            <a:pPr eaLnBrk="1" hangingPunct="1"/>
            <a:r>
              <a:rPr lang="uk-UA" sz="3200" b="1"/>
              <a:t>Модель «двоступеневого потоку комунікації» Лазарсфельда</a:t>
            </a:r>
          </a:p>
        </p:txBody>
      </p:sp>
      <p:sp>
        <p:nvSpPr>
          <p:cNvPr id="56322" name="Объект 2"/>
          <p:cNvSpPr>
            <a:spLocks noGrp="1"/>
          </p:cNvSpPr>
          <p:nvPr>
            <p:ph idx="1"/>
          </p:nvPr>
        </p:nvSpPr>
        <p:spPr>
          <a:xfrm>
            <a:off x="611188" y="2060575"/>
            <a:ext cx="8353425" cy="2881313"/>
          </a:xfrm>
        </p:spPr>
        <p:txBody>
          <a:bodyPr/>
          <a:lstStyle/>
          <a:p>
            <a:pPr marL="36513" indent="0" eaLnBrk="1" hangingPunct="1">
              <a:buFont typeface="Wingdings 2" pitchFamily="18" charset="2"/>
              <a:buNone/>
            </a:pPr>
            <a:r>
              <a:rPr lang="uk-UA" sz="2400"/>
              <a:t>Прямого впливу ЗМІ на аудиторію не відбувається. Вплив ЗМІ на аудиторію опосередковується міжособистісної комунікацією, тобто від ЗМІ ідеї поширюються до «лідерів думок», а вже через них – до всієї аудиторії в цілому.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436712"/>
            <a:ext cx="792088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800" b="1" dirty="0"/>
              <a:t>3. Моделі та теорії інформаційного впливу</a:t>
            </a:r>
          </a:p>
        </p:txBody>
      </p:sp>
      <p:pic>
        <p:nvPicPr>
          <p:cNvPr id="5632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44900"/>
            <a:ext cx="91440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b="1"/>
              <a:t>AID</a:t>
            </a:r>
            <a:r>
              <a:rPr lang="uk-UA" sz="4800" b="1"/>
              <a:t>С</a:t>
            </a:r>
            <a:r>
              <a:rPr lang="en-US" sz="4800" b="1"/>
              <a:t>A-</a:t>
            </a:r>
            <a:r>
              <a:rPr lang="ru-RU" sz="4800" b="1"/>
              <a:t>правило</a:t>
            </a: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4854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788" y="433388"/>
            <a:ext cx="3602037" cy="2017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463" y="2997200"/>
            <a:ext cx="3470275" cy="2601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7416824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7030A0"/>
                </a:solidFill>
              </a:rPr>
              <a:t>Історичні етапи розвитку інформаційного протиборства  (засновані на відповідних технологіях):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b="1" dirty="0">
                <a:solidFill>
                  <a:srgbClr val="7030A0"/>
                </a:solidFill>
              </a:rPr>
              <a:t>Вербальний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b="1" dirty="0">
                <a:solidFill>
                  <a:srgbClr val="7030A0"/>
                </a:solidFill>
              </a:rPr>
              <a:t>Паперовий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b="1" dirty="0">
                <a:solidFill>
                  <a:srgbClr val="7030A0"/>
                </a:solidFill>
              </a:rPr>
              <a:t>Технічний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b="1" dirty="0">
                <a:solidFill>
                  <a:srgbClr val="7030A0"/>
                </a:solidFill>
              </a:rPr>
              <a:t>Телекомунікаційний</a:t>
            </a:r>
          </a:p>
        </p:txBody>
      </p:sp>
      <p:pic>
        <p:nvPicPr>
          <p:cNvPr id="1843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057650"/>
            <a:ext cx="4791075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2127250"/>
            <a:ext cx="3128963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6775" y="3101975"/>
            <a:ext cx="333692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0950" y="1023938"/>
            <a:ext cx="40830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38113" y="115888"/>
          <a:ext cx="5806740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4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noProof="0" dirty="0"/>
                        <a:t>Вербальний етап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noProof="0" dirty="0"/>
                        <a:t>«Паперовий» етап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noProof="0" dirty="0"/>
                        <a:t>Носій і засіб доведення інформації – людина.</a:t>
                      </a:r>
                    </a:p>
                    <a:p>
                      <a:r>
                        <a:rPr lang="uk-UA" noProof="0" dirty="0"/>
                        <a:t>Об'єкт впливу – психіка людини: свідомість, воля, почуття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noProof="0" dirty="0"/>
                        <a:t>Почався з поширенням грамотності, в умовах широкого охоплення населення новими носіями інформації: листами, книгами, газетами, журналами тощо.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363" y="2781300"/>
            <a:ext cx="4321175" cy="3238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4598988"/>
            <a:ext cx="3959225" cy="200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7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916113"/>
            <a:ext cx="2879725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973138"/>
            <a:ext cx="3200400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38113" y="115888"/>
          <a:ext cx="522672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noProof="0" dirty="0"/>
                        <a:t>«Технічний» етап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noProof="0" dirty="0"/>
                        <a:t>«Телекомунікаційний» етап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noProof="0" dirty="0"/>
                        <a:t>Виникнення нових носіїв інформації і нових засобів доставки інформації: телеграфу, телефону, радіо, кіно, телебачення.</a:t>
                      </a:r>
                    </a:p>
                    <a:p>
                      <a:r>
                        <a:rPr lang="uk-UA" noProof="0" dirty="0"/>
                        <a:t>Посилилися наочність і образність засобів інформаційного впливу, збільшилися можливості накопичення і тривалого зберігання інформації. Стало можливим </a:t>
                      </a:r>
                      <a:r>
                        <a:rPr lang="uk-UA" b="1" noProof="0" dirty="0"/>
                        <a:t>здійснення як оперативного, так і довгострокового, як вибіркового, так і масового інформаційного впливу </a:t>
                      </a:r>
                      <a:r>
                        <a:rPr lang="uk-UA" noProof="0" dirty="0"/>
                        <a:t>на свідомість, волю і почуття населення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noProof="0" dirty="0"/>
                        <a:t>Почався з появи персональних комп'ютерів і відкритих телекомунікаційних мереж. Стало можливим </a:t>
                      </a:r>
                      <a:r>
                        <a:rPr lang="uk-UA" b="1" noProof="0" dirty="0"/>
                        <a:t>здійснення інформаційного впливу на широку аудиторію глобальних телекомунікаційних мереж</a:t>
                      </a:r>
                      <a:r>
                        <a:rPr lang="uk-UA" noProof="0" dirty="0"/>
                        <a:t> в тому числі через соціальні мережі.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2854" y="72381"/>
            <a:ext cx="3603171" cy="287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363" y="485775"/>
            <a:ext cx="3894137" cy="2592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6675" y="115888"/>
            <a:ext cx="4572000" cy="1323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Джерело ідей інформаційно-психологічного впливу - осмислення ролі </a:t>
            </a:r>
            <a:r>
              <a:rPr lang="uk-UA" sz="2000" b="1" dirty="0"/>
              <a:t>фізично ненасильницького управління масами людей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1557338"/>
            <a:ext cx="4876800" cy="2543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3" y="4005263"/>
            <a:ext cx="3641725" cy="2767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9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6575" y="3141663"/>
            <a:ext cx="47974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066187" y="4937655"/>
            <a:ext cx="4000042" cy="16312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/>
              <a:t>Прийоми дезінформації  найактивніше використовували у військових походах О.Македонський, Ганнібал, Чингізхан, Батий</a:t>
            </a:r>
            <a:endParaRPr lang="ru-RU" sz="2000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95250"/>
            <a:ext cx="3738562" cy="4854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356100" y="171450"/>
            <a:ext cx="4572000" cy="345440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«У всякій війні, як правило, найкраща політика зводиться до захоплення держави цілісною; зруйнувати її значно легше. Взяти в полон армію супротивника краще, ніж її знищити ... Здобути сотню перемог в боях – це не межа мистецтва. Підкорити супротивника без бою – ось вінець мистецтва»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/>
              <a:t>Сунь-Цзи «Трактат про військове мистецтво»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72097" y="3789040"/>
            <a:ext cx="4572000" cy="2308324"/>
          </a:xfrm>
          <a:prstGeom prst="rect">
            <a:avLst/>
          </a:prstGeom>
          <a:gradFill flip="none" rotWithShape="1">
            <a:gsLst>
              <a:gs pos="0">
                <a:srgbClr val="FF8C71">
                  <a:tint val="66000"/>
                  <a:satMod val="160000"/>
                </a:srgbClr>
              </a:gs>
              <a:gs pos="50000">
                <a:srgbClr val="FF8C71">
                  <a:tint val="44500"/>
                  <a:satMod val="160000"/>
                </a:srgbClr>
              </a:gs>
              <a:gs pos="100000">
                <a:srgbClr val="FF8C71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  <a:cs typeface="+mn-cs"/>
              </a:rPr>
              <a:t>«Руйнуйте все добре, що є в країні противника. Розпалюйте сварки і зіткнення серед громадян ворожої країни. Заважайте всіма засобами діяльності уряду ». «Підривайте престиж керівництва супротивника і виставляйте в потрібний момент на ганьбу громадськості».</a:t>
            </a:r>
          </a:p>
        </p:txBody>
      </p:sp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179388" y="5505038"/>
            <a:ext cx="3929063" cy="1190625"/>
          </a:xfrm>
          <a:prstGeom prst="rect">
            <a:avLst/>
          </a:prstGeom>
          <a:solidFill>
            <a:srgbClr val="FF8C7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spAutoFit/>
          </a:bodyPr>
          <a:lstStyle/>
          <a:p>
            <a:pPr marL="342900" indent="-342900">
              <a:defRPr/>
            </a:pPr>
            <a:r>
              <a:rPr lang="uk-UA" dirty="0"/>
              <a:t>Секрет перемоги: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dirty="0"/>
              <a:t>Зруйнувати плани противника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dirty="0"/>
              <a:t>Знищити союзи противника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dirty="0"/>
              <a:t>Розгромити війська противника</a:t>
            </a:r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7633" y="4797152"/>
            <a:ext cx="4032572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Виграє той, хто вміє вести війну, не борючись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1801</TotalTime>
  <Words>3082</Words>
  <Application>Microsoft Office PowerPoint</Application>
  <PresentationFormat>Экран (4:3)</PresentationFormat>
  <Paragraphs>187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Arial</vt:lpstr>
      <vt:lpstr>Calibri</vt:lpstr>
      <vt:lpstr>Constantia</vt:lpstr>
      <vt:lpstr>Times New Roman</vt:lpstr>
      <vt:lpstr>Wingdings</vt:lpstr>
      <vt:lpstr>Wingdings 2</vt:lpstr>
      <vt:lpstr>Поток</vt:lpstr>
      <vt:lpstr>ІНФОРМАЦІЙНО-ПСИХОЛОГІЧНИЙ ВПЛИВ ЯК ЗАСІБ УПРАВЛІННЯ В СОЦІАЛЬНИХ СИСТЕМАХ доц. Онищенко О.А.</vt:lpstr>
      <vt:lpstr>1. Історія та теоретико-методологічні основи інформаційно-психологічного впливу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Етапи інформаційно-психологічного впливу </vt:lpstr>
      <vt:lpstr>Методи та інструменти інформаційно-психологічного впливу</vt:lpstr>
      <vt:lpstr>Презентация PowerPoint</vt:lpstr>
      <vt:lpstr>Метод інформаційно-психологічного впливу</vt:lpstr>
      <vt:lpstr>Прийом “Великої брехні” </vt:lpstr>
      <vt:lpstr>Презентация PowerPoint</vt:lpstr>
      <vt:lpstr>Презентация PowerPoint</vt:lpstr>
      <vt:lpstr>Презентация PowerPoint</vt:lpstr>
      <vt:lpstr>2. ВИДИ ІНФОРМАЦІЙНО-ПСИХОЛОГІЧНОГО ВПЛИВУ</vt:lpstr>
      <vt:lpstr>Психологічні маніпуляції</vt:lpstr>
      <vt:lpstr>Презентация PowerPoint</vt:lpstr>
      <vt:lpstr>Механізм маніпуляції</vt:lpstr>
      <vt:lpstr>Прийоми маніпуляції</vt:lpstr>
      <vt:lpstr>Презентация PowerPoint</vt:lpstr>
      <vt:lpstr>Презентация PowerPoint</vt:lpstr>
      <vt:lpstr>Презентация PowerPoint</vt:lpstr>
      <vt:lpstr>Дезінформування</vt:lpstr>
      <vt:lpstr>Види дезінформування</vt:lpstr>
      <vt:lpstr>Презентация PowerPoint</vt:lpstr>
      <vt:lpstr>Лобіювання (лобі, лобізм)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Управління кризами</vt:lpstr>
      <vt:lpstr>Презентация PowerPoint</vt:lpstr>
      <vt:lpstr>Механізм операції з управління кризою:</vt:lpstr>
      <vt:lpstr>Модель «двоступеневого потоку комунікації» Лазарсфельда</vt:lpstr>
      <vt:lpstr>AIDСA-правило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ІНФОРМАЦІЙНО-ПСИХОЛОГІЧНИЙ ВПЛИВ ЯК ЗАСІБ УПРАВЛІННЯ В СОЦІАЛЬНИХ СИСТЕМАХ</dc:title>
  <dc:creator>USER</dc:creator>
  <cp:lastModifiedBy>UN23 006986</cp:lastModifiedBy>
  <cp:revision>162</cp:revision>
  <dcterms:created xsi:type="dcterms:W3CDTF">2017-10-25T07:00:47Z</dcterms:created>
  <dcterms:modified xsi:type="dcterms:W3CDTF">2025-12-01T11:51:20Z</dcterms:modified>
</cp:coreProperties>
</file>