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2" r:id="rId15"/>
    <p:sldId id="273"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9/28/21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3136" y="1964267"/>
            <a:ext cx="7886989" cy="2421464"/>
          </a:xfrm>
        </p:spPr>
        <p:txBody>
          <a:bodyPr/>
          <a:lstStyle/>
          <a:p>
            <a:r>
              <a:rPr lang="uk-UA" dirty="0"/>
              <a:t>Сучасні теорії демократії</a:t>
            </a:r>
            <a:br>
              <a:rPr lang="ru-RU" dirty="0"/>
            </a:br>
            <a:endParaRPr lang="ru-RU" dirty="0"/>
          </a:p>
        </p:txBody>
      </p:sp>
    </p:spTree>
    <p:extLst>
      <p:ext uri="{BB962C8B-B14F-4D97-AF65-F5344CB8AC3E}">
        <p14:creationId xmlns:p14="http://schemas.microsoft.com/office/powerpoint/2010/main" val="2544257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2254" y="0"/>
            <a:ext cx="6806335" cy="855518"/>
          </a:xfrm>
        </p:spPr>
        <p:txBody>
          <a:bodyPr/>
          <a:lstStyle/>
          <a:p>
            <a:r>
              <a:rPr lang="uk-UA" dirty="0"/>
              <a:t>Партіціпаторна демократія</a:t>
            </a:r>
            <a:endParaRPr lang="ru-RU" dirty="0"/>
          </a:p>
        </p:txBody>
      </p:sp>
      <p:sp>
        <p:nvSpPr>
          <p:cNvPr id="3" name="Объект 2"/>
          <p:cNvSpPr>
            <a:spLocks noGrp="1"/>
          </p:cNvSpPr>
          <p:nvPr>
            <p:ph idx="1"/>
          </p:nvPr>
        </p:nvSpPr>
        <p:spPr>
          <a:xfrm>
            <a:off x="0" y="718513"/>
            <a:ext cx="12192000" cy="6139487"/>
          </a:xfrm>
        </p:spPr>
        <p:txBody>
          <a:bodyPr>
            <a:normAutofit/>
          </a:bodyPr>
          <a:lstStyle/>
          <a:p>
            <a:pPr marL="0" indent="0">
              <a:buNone/>
            </a:pPr>
            <a:r>
              <a:rPr lang="en-US" dirty="0" err="1"/>
              <a:t>Концепція</a:t>
            </a:r>
            <a:r>
              <a:rPr lang="en-US" dirty="0"/>
              <a:t> </a:t>
            </a:r>
            <a:r>
              <a:rPr lang="en-US" dirty="0" err="1"/>
              <a:t>партіціпаторної</a:t>
            </a:r>
            <a:r>
              <a:rPr lang="en-US" dirty="0"/>
              <a:t> </a:t>
            </a:r>
            <a:r>
              <a:rPr lang="en-US" dirty="0" err="1"/>
              <a:t>демократії</a:t>
            </a:r>
            <a:r>
              <a:rPr lang="en-US" dirty="0"/>
              <a:t> </a:t>
            </a:r>
            <a:r>
              <a:rPr lang="ru-RU" dirty="0"/>
              <a:t>(</a:t>
            </a:r>
            <a:r>
              <a:rPr lang="ru-RU" dirty="0" err="1"/>
              <a:t>від</a:t>
            </a:r>
            <a:r>
              <a:rPr lang="ru-RU" dirty="0"/>
              <a:t> англ. </a:t>
            </a:r>
            <a:r>
              <a:rPr lang="en-US" dirty="0"/>
              <a:t>participate - </a:t>
            </a:r>
            <a:r>
              <a:rPr lang="ru-RU" dirty="0" err="1"/>
              <a:t>брати</a:t>
            </a:r>
            <a:r>
              <a:rPr lang="ru-RU" dirty="0"/>
              <a:t> участь), </a:t>
            </a:r>
            <a:r>
              <a:rPr lang="uk-UA" dirty="0"/>
              <a:t>яку розробили сучасні політологи </a:t>
            </a:r>
            <a:r>
              <a:rPr lang="uk-UA" dirty="0" err="1"/>
              <a:t>Керол</a:t>
            </a:r>
            <a:r>
              <a:rPr lang="uk-UA" dirty="0"/>
              <a:t> </a:t>
            </a:r>
            <a:r>
              <a:rPr lang="uk-UA" dirty="0" err="1"/>
              <a:t>Пейтман</a:t>
            </a:r>
            <a:r>
              <a:rPr lang="uk-UA" dirty="0"/>
              <a:t>, </a:t>
            </a:r>
            <a:r>
              <a:rPr lang="uk-UA" dirty="0" err="1"/>
              <a:t>Крофорд</a:t>
            </a:r>
            <a:r>
              <a:rPr lang="uk-UA" dirty="0"/>
              <a:t> </a:t>
            </a:r>
            <a:r>
              <a:rPr lang="uk-UA" dirty="0" err="1"/>
              <a:t>Макферсон</a:t>
            </a:r>
            <a:r>
              <a:rPr lang="uk-UA" dirty="0"/>
              <a:t>, </a:t>
            </a:r>
            <a:r>
              <a:rPr lang="uk-UA" dirty="0" err="1"/>
              <a:t>Джозсф</a:t>
            </a:r>
            <a:r>
              <a:rPr lang="uk-UA" dirty="0"/>
              <a:t> </a:t>
            </a:r>
            <a:r>
              <a:rPr lang="uk-UA" dirty="0" err="1"/>
              <a:t>Циммерман</a:t>
            </a:r>
            <a:r>
              <a:rPr lang="uk-UA" dirty="0"/>
              <a:t>, </a:t>
            </a:r>
            <a:r>
              <a:rPr lang="uk-UA" dirty="0" err="1"/>
              <a:t>Норберто</a:t>
            </a:r>
            <a:r>
              <a:rPr lang="uk-UA" dirty="0"/>
              <a:t> </a:t>
            </a:r>
            <a:r>
              <a:rPr lang="uk-UA" dirty="0" err="1"/>
              <a:t>Боббіо</a:t>
            </a:r>
            <a:r>
              <a:rPr lang="uk-UA" dirty="0"/>
              <a:t>, Пітер </a:t>
            </a:r>
            <a:r>
              <a:rPr lang="uk-UA" dirty="0" err="1"/>
              <a:t>Бахрах</a:t>
            </a:r>
            <a:r>
              <a:rPr lang="uk-UA" dirty="0"/>
              <a:t>, Бенджамін </a:t>
            </a:r>
            <a:r>
              <a:rPr lang="uk-UA" dirty="0" err="1"/>
              <a:t>Барберта</a:t>
            </a:r>
            <a:r>
              <a:rPr lang="uk-UA" dirty="0"/>
              <a:t> та </a:t>
            </a:r>
            <a:r>
              <a:rPr lang="uk-UA" dirty="0" err="1"/>
              <a:t>інш</a:t>
            </a:r>
            <a:r>
              <a:rPr lang="uk-UA" dirty="0"/>
              <a:t>., розглядає проблему забезпечення </a:t>
            </a:r>
            <a:r>
              <a:rPr lang="uk-UA" dirty="0" err="1"/>
              <a:t>дієвішої</a:t>
            </a:r>
            <a:r>
              <a:rPr lang="uk-UA" dirty="0"/>
              <a:t> свободи і рівності, вимагаючи розширення суспільної участі, особливо для нижчих верств, підвищення їх загального культурного і освітнього рівня, залучення до основ політичної культури для ухвалення самостійних політичних рішень. На думку прихильників цієї теорії, широка участь освічених мас у суспільному процесі, децентралізація і контроль над ухваленням найважливіших рішень можуть поліпшити перспективи досягнення дійсної свободи і рівності або хоч би примирити іманентні суперечності цих понять у демократичній теорії і практиці. Адже демократія можлива тільки тоді, коли громадяни колективно формулюють суспільні альтернативи, а не просто реагують на політику, сформовану без їх участі.</a:t>
            </a:r>
          </a:p>
          <a:p>
            <a:pPr marL="0" indent="0">
              <a:buNone/>
            </a:pPr>
            <a:r>
              <a:rPr lang="uk-UA" dirty="0"/>
              <a:t>	Багато прихильників </a:t>
            </a:r>
            <a:r>
              <a:rPr lang="uk-UA" dirty="0" err="1"/>
              <a:t>партіціпаторної</a:t>
            </a:r>
            <a:r>
              <a:rPr lang="uk-UA" dirty="0"/>
              <a:t> теорії демократії усвідомлюють неможливість у сучасних умовах переходу до прямої демократії. Вони пропонують своєрідну змішану форму громадської організації, в якій поєднувалися б елементи прямої демократії з представницькою. Цю ідею сформулював К. </a:t>
            </a:r>
            <a:r>
              <a:rPr lang="uk-UA" dirty="0" err="1"/>
              <a:t>Макферсон</a:t>
            </a:r>
            <a:r>
              <a:rPr lang="uk-UA" dirty="0"/>
              <a:t>. У великих суспільствах, вважає він, демократія участі повинна бути організована як "пірамідальна система, з прямою демократією в основі і демократією делегатів на кожному рівні вище за основу". Аналогічні ідеї розвивають Б. </a:t>
            </a:r>
            <a:r>
              <a:rPr lang="uk-UA" dirty="0" err="1"/>
              <a:t>Барбер</a:t>
            </a:r>
            <a:r>
              <a:rPr lang="uk-UA" dirty="0"/>
              <a:t>, Дж. Вольф, Ф. Грін, Дж. </a:t>
            </a:r>
            <a:r>
              <a:rPr lang="uk-UA" dirty="0" err="1"/>
              <a:t>Менсбрідж</a:t>
            </a:r>
            <a:r>
              <a:rPr lang="uk-UA" dirty="0"/>
              <a:t> і ін.</a:t>
            </a:r>
          </a:p>
          <a:p>
            <a:endParaRPr lang="ru-RU" dirty="0"/>
          </a:p>
        </p:txBody>
      </p:sp>
    </p:spTree>
    <p:extLst>
      <p:ext uri="{BB962C8B-B14F-4D97-AF65-F5344CB8AC3E}">
        <p14:creationId xmlns:p14="http://schemas.microsoft.com/office/powerpoint/2010/main" val="2044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428" y="103909"/>
            <a:ext cx="4322618" cy="5103673"/>
          </a:xfrm>
        </p:spPr>
        <p:txBody>
          <a:bodyPr>
            <a:normAutofit lnSpcReduction="10000"/>
          </a:bodyPr>
          <a:lstStyle/>
          <a:p>
            <a:pPr marL="0" indent="0" algn="just">
              <a:buNone/>
            </a:pPr>
            <a:r>
              <a:rPr lang="uk-UA" dirty="0"/>
              <a:t>	Становить інтерес спроба прихильників </a:t>
            </a:r>
            <a:r>
              <a:rPr lang="uk-UA" dirty="0" err="1"/>
              <a:t>партіціпаторної</a:t>
            </a:r>
            <a:r>
              <a:rPr lang="uk-UA" dirty="0"/>
              <a:t> демократії подолати "залізний закон олігархії" Р. </a:t>
            </a:r>
            <a:r>
              <a:rPr lang="uk-UA" dirty="0" err="1"/>
              <a:t>Міхельса</a:t>
            </a:r>
            <a:r>
              <a:rPr lang="uk-UA" dirty="0"/>
              <a:t>, зроблена Дж. Вольфом. На його думку, на місцях можна виробити загальну волю на рівні комуни, співтовариства. На більш високому рівні ради делегатів повинні виступати в ролі посередників і формувати загальну волю. Лідер або представник повинні обслуговувати інтереси членів організації, що висунули його, і, отже, перебувати під жорстким спостереженням і контролем з боку громадськості. Оцінюється діяльність лідера при такій системі організації політичної участі, виходячи з того, наскільки його дії сприяють досягненню кінцевої мети громадськості.</a:t>
            </a:r>
          </a:p>
          <a:p>
            <a:endParaRPr lang="ru-RU" dirty="0"/>
          </a:p>
        </p:txBody>
      </p:sp>
      <p:sp>
        <p:nvSpPr>
          <p:cNvPr id="5" name="TextBox 4"/>
          <p:cNvSpPr txBox="1"/>
          <p:nvPr/>
        </p:nvSpPr>
        <p:spPr>
          <a:xfrm>
            <a:off x="4786745" y="197427"/>
            <a:ext cx="7138555" cy="4693593"/>
          </a:xfrm>
          <a:prstGeom prst="rect">
            <a:avLst/>
          </a:prstGeom>
          <a:noFill/>
        </p:spPr>
        <p:txBody>
          <a:bodyPr wrap="square" rtlCol="0">
            <a:spAutoFit/>
          </a:bodyPr>
          <a:lstStyle/>
          <a:p>
            <a:pPr algn="just"/>
            <a:r>
              <a:rPr lang="uk-UA" dirty="0"/>
              <a:t>	Якщо партіціпаторна інтерпретація демократії містить тенденцію до "тотального політизування", то анархістський варіант, навпаки, прагне до "тотальної приватизації". Метою і функцією демократії, з цієї другої точки зору, є скасування будь-якої форми панування (централізму). Прихильники ідеалу відсутності всякого панування роблять ставку на вільний від гегемонії і від будь-якого примушення дискурс, при якому, спираючись на загальні зусилля, формується незаперечний ніким мінімум проблем і рішень, і при цьому - без жодного приховування, обману - відкрито демонструються інтереси всіх сторін, що беруть участь у політичному процесі. Ця модель дискурсу, сформульована Юргеном Хабермасом, виходить з положення, згідно з яким "практичні питання містять істину", і доходить вимоги консенсусних, тобто погоджувальних методів єднання. Там, де в результаті голосування ніхто не залишається в меншості, ніхто і не може відчувати себе підлеглим або думати, що його долю визначають інші.</a:t>
            </a:r>
          </a:p>
          <a:p>
            <a:endParaRPr lang="ru-RU" sz="1100" dirty="0"/>
          </a:p>
        </p:txBody>
      </p:sp>
      <p:sp>
        <p:nvSpPr>
          <p:cNvPr id="6" name="TextBox 5"/>
          <p:cNvSpPr txBox="1"/>
          <p:nvPr/>
        </p:nvSpPr>
        <p:spPr>
          <a:xfrm>
            <a:off x="0" y="5103674"/>
            <a:ext cx="12192000" cy="1754326"/>
          </a:xfrm>
          <a:prstGeom prst="rect">
            <a:avLst/>
          </a:prstGeom>
          <a:noFill/>
        </p:spPr>
        <p:txBody>
          <a:bodyPr wrap="square" rtlCol="0">
            <a:spAutoFit/>
          </a:bodyPr>
          <a:lstStyle/>
          <a:p>
            <a:pPr algn="just"/>
            <a:r>
              <a:rPr lang="ru-RU" dirty="0"/>
              <a:t>	</a:t>
            </a:r>
            <a:r>
              <a:rPr lang="uk-UA" dirty="0"/>
              <a:t>На цьому утопічному пункті і сходяться </a:t>
            </a:r>
            <a:r>
              <a:rPr lang="uk-UA" dirty="0" err="1"/>
              <a:t>партиціпаторний</a:t>
            </a:r>
            <a:r>
              <a:rPr lang="uk-UA" dirty="0"/>
              <a:t> і анархістський варіанти критичної теорії демократії. При </a:t>
            </a:r>
            <a:r>
              <a:rPr lang="uk-UA" dirty="0" err="1"/>
              <a:t>вимозі</a:t>
            </a:r>
            <a:r>
              <a:rPr lang="uk-UA" dirty="0"/>
              <a:t> співучасті суверенітет народу розглядається як якийсь абсолют; вважається, як і в концепції Руссо, що народ є щось єдине, суб'єкт, обдарований єдиною волею. Вимога відсутності всякої влади (власне, безвладдя) робить автономію індивіда і його саморозкриття абсолютною, а будь-які колективні дії виявляються можливими тільки в тих випадках, коли всіх об'єднує одна єдина воля.</a:t>
            </a:r>
          </a:p>
          <a:p>
            <a:endParaRPr lang="ru-RU" dirty="0"/>
          </a:p>
        </p:txBody>
      </p:sp>
    </p:spTree>
    <p:extLst>
      <p:ext uri="{BB962C8B-B14F-4D97-AF65-F5344CB8AC3E}">
        <p14:creationId xmlns:p14="http://schemas.microsoft.com/office/powerpoint/2010/main" val="237953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6768" y="0"/>
            <a:ext cx="5029490" cy="602673"/>
          </a:xfrm>
        </p:spPr>
        <p:txBody>
          <a:bodyPr>
            <a:normAutofit fontScale="90000"/>
          </a:bodyPr>
          <a:lstStyle/>
          <a:p>
            <a:r>
              <a:rPr lang="uk-UA" dirty="0"/>
              <a:t>Марксистська Теорія</a:t>
            </a:r>
            <a:endParaRPr lang="ru-RU" dirty="0"/>
          </a:p>
        </p:txBody>
      </p:sp>
      <p:sp>
        <p:nvSpPr>
          <p:cNvPr id="3" name="Объект 2"/>
          <p:cNvSpPr>
            <a:spLocks noGrp="1"/>
          </p:cNvSpPr>
          <p:nvPr>
            <p:ph idx="1"/>
          </p:nvPr>
        </p:nvSpPr>
        <p:spPr>
          <a:xfrm>
            <a:off x="1" y="812030"/>
            <a:ext cx="8499764" cy="6045970"/>
          </a:xfrm>
        </p:spPr>
        <p:txBody>
          <a:bodyPr>
            <a:normAutofit fontScale="92500" lnSpcReduction="20000"/>
          </a:bodyPr>
          <a:lstStyle/>
          <a:p>
            <a:pPr marL="0" indent="0" algn="just">
              <a:buNone/>
            </a:pPr>
            <a:r>
              <a:rPr lang="uk-UA" dirty="0"/>
              <a:t>	</a:t>
            </a:r>
            <a:r>
              <a:rPr lang="uk-UA" sz="1900" dirty="0"/>
              <a:t>Марксистська (соціалістична) теорія демократії двояко ставиться до самої ідеї демократії. З одного боку, в умовах передбачуваного безкласового комунізму ніби природно мається на увазі, що не буде ніяких форм панування. З другого - висловлюється побоювання, що можна прикрашати "класовий зміст буржуазної демократії" (В. І. Ленін) і тим самим ослабити готовність робочого класу до революції. Згідно з марксистською доктриною існують тільки класові демократії. І коли "ревізіоніст" Е. Бернштейн назвав демократію "вищою школою компромісів", то саме цей вислів, що гасить протистояння, і ігнорування класової протилежності, що випливає звідси, став більмом в оці для всіх ортодоксів. </a:t>
            </a:r>
          </a:p>
          <a:p>
            <a:pPr marL="0" indent="0" algn="just">
              <a:buNone/>
            </a:pPr>
            <a:r>
              <a:rPr lang="uk-UA" sz="1900" dirty="0"/>
              <a:t>	Згідно з думкою останніх, за фасадом принципу більшості і формальної рівності "буржуазна демократія" приховує свій репресивний класовий характер. Тільки "пролетарська" демократія рішуче долає рамки псевдодемократичної буржуазної держави. Тільки соціалістична революція створює умови для формування "соціально єдиного народу" як базису дійсної влади народу. </a:t>
            </a:r>
          </a:p>
          <a:p>
            <a:pPr marL="0" indent="0" algn="just">
              <a:buNone/>
            </a:pPr>
            <a:r>
              <a:rPr lang="uk-UA" sz="1900" dirty="0"/>
              <a:t>	Демократія, у контексті марксистського вчення про державу, є складовою частиною універсальної теорії розвитку суспільства в її </a:t>
            </a:r>
            <a:r>
              <a:rPr lang="uk-UA" sz="1900" dirty="0" err="1"/>
              <a:t>філософсько</a:t>
            </a:r>
            <a:r>
              <a:rPr lang="uk-UA" sz="1900" dirty="0"/>
              <a:t>-історичній перспективі і з певною періодизацією. У рамках цієї теорії дається точний опис цілей і функцій демократії. У роботі "Держава і революція" В. І. Ленін таким чином визначає демократію: "Демократія є держава, що визначає підпорядкування меншості більшості, тобто організація для систематичного </a:t>
            </a:r>
            <a:r>
              <a:rPr lang="uk-UA" sz="1900" b="1" i="1" dirty="0"/>
              <a:t>насильства </a:t>
            </a:r>
            <a:r>
              <a:rPr lang="uk-UA" sz="1900" dirty="0"/>
              <a:t>одного класу над іншим, однієї частини населення над іншою". І в іншому місці: "Демократія є форма держави, один з її різновидів. І, отже, вона являє собою, як і будь-яка держава, організоване, систематичне застосування насильства до людей. Це з одного боку. Але, з другого боку, вона означає формальне визнання рівності між громадянами, рівного права всіх на визначення устрою держави і управління нею".</a:t>
            </a:r>
          </a:p>
          <a:p>
            <a:endParaRPr lang="ru-RU" dirty="0"/>
          </a:p>
        </p:txBody>
      </p:sp>
      <p:pic>
        <p:nvPicPr>
          <p:cNvPr id="6148" name="Picture 4" descr="Маркс, Карл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9765" y="1527463"/>
            <a:ext cx="3518801" cy="441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39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27" y="0"/>
            <a:ext cx="3844637" cy="699655"/>
          </a:xfrm>
        </p:spPr>
        <p:txBody>
          <a:bodyPr/>
          <a:lstStyle/>
          <a:p>
            <a:r>
              <a:rPr lang="uk-UA" dirty="0"/>
              <a:t>Системна теорія</a:t>
            </a:r>
            <a:endParaRPr lang="ru-RU" dirty="0"/>
          </a:p>
        </p:txBody>
      </p:sp>
      <p:sp>
        <p:nvSpPr>
          <p:cNvPr id="3" name="Объект 2"/>
          <p:cNvSpPr>
            <a:spLocks noGrp="1"/>
          </p:cNvSpPr>
          <p:nvPr>
            <p:ph idx="1"/>
          </p:nvPr>
        </p:nvSpPr>
        <p:spPr>
          <a:xfrm>
            <a:off x="0" y="602673"/>
            <a:ext cx="10120745" cy="6255327"/>
          </a:xfrm>
        </p:spPr>
        <p:txBody>
          <a:bodyPr>
            <a:normAutofit fontScale="85000" lnSpcReduction="20000"/>
          </a:bodyPr>
          <a:lstStyle/>
          <a:p>
            <a:pPr marL="0" indent="0" algn="just">
              <a:buNone/>
            </a:pPr>
            <a:r>
              <a:rPr lang="uk-UA" dirty="0"/>
              <a:t>	</a:t>
            </a:r>
            <a:r>
              <a:rPr lang="uk-UA" sz="2100" dirty="0"/>
              <a:t>У своїй системній версії теорії демократії (Н. </a:t>
            </a:r>
            <a:r>
              <a:rPr lang="uk-UA" sz="2100" dirty="0" err="1"/>
              <a:t>Луманн</a:t>
            </a:r>
            <a:r>
              <a:rPr lang="uk-UA" sz="2100" dirty="0"/>
              <a:t>, К. </a:t>
            </a:r>
            <a:r>
              <a:rPr lang="uk-UA" sz="2100" dirty="0" err="1"/>
              <a:t>Дойч</a:t>
            </a:r>
            <a:r>
              <a:rPr lang="uk-UA" sz="2100" dirty="0"/>
              <a:t> та ін.) намагаються наново визначити нормативні передумови демократії. При цьому вони виходили з не наявного в історії прецеденту - поняття "ступеня комплексності" політично релевантного горизонту дійсності; цілі як індивідуальної, так і колективної дії, на їх думку, не задаються однозначно. Ми перебуваємо в нескінченно відкритому, надзвичайно складному і невизначеному світі. Політика повинна постійно піклуватися про вироблення основ і критеріїв ухвалюваних нею рішень. У цій ситуації демократія є найбільш прийнятним шляхом і засобом вирішення питань, оскільки вона дає в розпорядження суспільства нейтральну за змістом, вільну від попередніх оцінних підходів методологічну основу для вироблення рішень або, на мові системотехніки, виборчих дій високого рівня. І хоча демократія при кожному ухваленому рішенні відкидає безліч інших можливих варіантів, іншими словами, редукує комплексність, вона все ж таки шукає і залишає певні можливості і для сприйняття іншого вибору в майбутньому. Демократія, таким чином, комбінує здатність вироблення потрібних рішень зі збереженням комплексності, тобто структурної відвертості для альтернативних дій. Демократична співучасть набуває своєї значущості не як інструмент реалізації особистої і колективної автономії, а як гарант можливо ширшого спектру політичних рішень. І, нарешті, вибори як осереддя демократії при представницькій системі менше всього служать реалізації особистої свободи самовизначення, а швидше сприяють прикриттю адміністративних рішень і використанню скороминущих настроїв виборців у ході змагань політичних партій.</a:t>
            </a:r>
          </a:p>
          <a:p>
            <a:pPr marL="0" indent="0" algn="just">
              <a:buNone/>
            </a:pPr>
            <a:r>
              <a:rPr lang="uk-UA" sz="2100" dirty="0"/>
              <a:t>Іншими словами, при </a:t>
            </a:r>
            <a:r>
              <a:rPr lang="uk-UA" sz="2100" dirty="0" err="1"/>
              <a:t>функціоналістському</a:t>
            </a:r>
            <a:r>
              <a:rPr lang="uk-UA" sz="2100" dirty="0"/>
              <a:t> розгляді демократії суб'єктивна мотивація і психологічне заохочення демократії систематично заміщуються об'єктивними, </a:t>
            </a:r>
            <a:r>
              <a:rPr lang="uk-UA" sz="2100" dirty="0" err="1"/>
              <a:t>системофункціональними</a:t>
            </a:r>
            <a:r>
              <a:rPr lang="uk-UA" sz="2100" dirty="0"/>
              <a:t> діями; співучасть породжує різноманіття, комплексність, яка, у свою чергу, забезпечує довготривалу стійкість системи. Демократія виправдовує себе вже не як найбільш гуманна форма організації суспільних відносин, але швидше як саме та форма державного життя, яка в сучасних умовах краще всього дозволяє зберегти систему.</a:t>
            </a:r>
          </a:p>
          <a:p>
            <a:pPr marL="0" indent="0" algn="just">
              <a:buNone/>
            </a:pPr>
            <a:endParaRPr lang="ru-RU" dirty="0"/>
          </a:p>
        </p:txBody>
      </p:sp>
      <p:pic>
        <p:nvPicPr>
          <p:cNvPr id="10242" name="Picture 2" descr="Никлас Луман — Гуманитарный порта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0745" y="3370967"/>
            <a:ext cx="2060822" cy="284393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Карл Вольфганг Дойч (Karl Wolfgang Deutsch) (1912-1992) - СОЦИОЛОГИЯ  МЕЖДУНАРОДНЫХ ОТНОШЕНИЙ. ВЕДУЩИЕ ПРЕДСТАВИТЕЛ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5119" y="919632"/>
            <a:ext cx="1972073" cy="21435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71788" y="3063190"/>
            <a:ext cx="758734" cy="307777"/>
          </a:xfrm>
          <a:prstGeom prst="rect">
            <a:avLst/>
          </a:prstGeom>
          <a:noFill/>
        </p:spPr>
        <p:txBody>
          <a:bodyPr wrap="none" rtlCol="0">
            <a:spAutoFit/>
          </a:bodyPr>
          <a:lstStyle/>
          <a:p>
            <a:r>
              <a:rPr lang="uk-UA" sz="1400" dirty="0"/>
              <a:t>К. </a:t>
            </a:r>
            <a:r>
              <a:rPr lang="uk-UA" sz="1400" dirty="0" err="1"/>
              <a:t>Дойч</a:t>
            </a:r>
            <a:endParaRPr lang="ru-RU" sz="1400" dirty="0"/>
          </a:p>
        </p:txBody>
      </p:sp>
      <p:sp>
        <p:nvSpPr>
          <p:cNvPr id="5" name="TextBox 4"/>
          <p:cNvSpPr txBox="1"/>
          <p:nvPr/>
        </p:nvSpPr>
        <p:spPr>
          <a:xfrm>
            <a:off x="10771788" y="6274434"/>
            <a:ext cx="876009" cy="307777"/>
          </a:xfrm>
          <a:prstGeom prst="rect">
            <a:avLst/>
          </a:prstGeom>
          <a:noFill/>
        </p:spPr>
        <p:txBody>
          <a:bodyPr wrap="none" rtlCol="0">
            <a:spAutoFit/>
          </a:bodyPr>
          <a:lstStyle/>
          <a:p>
            <a:r>
              <a:rPr lang="uk-UA" sz="1400" dirty="0"/>
              <a:t>Н. </a:t>
            </a:r>
            <a:r>
              <a:rPr lang="uk-UA" sz="1400" dirty="0" err="1"/>
              <a:t>Луман</a:t>
            </a:r>
            <a:endParaRPr lang="ru-RU" sz="1400" dirty="0"/>
          </a:p>
        </p:txBody>
      </p:sp>
    </p:spTree>
    <p:extLst>
      <p:ext uri="{BB962C8B-B14F-4D97-AF65-F5344CB8AC3E}">
        <p14:creationId xmlns:p14="http://schemas.microsoft.com/office/powerpoint/2010/main" val="286680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7709" y="90054"/>
            <a:ext cx="6847608" cy="772391"/>
          </a:xfrm>
        </p:spPr>
        <p:txBody>
          <a:bodyPr/>
          <a:lstStyle/>
          <a:p>
            <a:r>
              <a:rPr lang="uk-UA" dirty="0"/>
              <a:t>Інтегральна форма Демократії</a:t>
            </a:r>
            <a:endParaRPr lang="ru-RU" dirty="0"/>
          </a:p>
        </p:txBody>
      </p:sp>
      <p:sp>
        <p:nvSpPr>
          <p:cNvPr id="3" name="Объект 2"/>
          <p:cNvSpPr>
            <a:spLocks noGrp="1"/>
          </p:cNvSpPr>
          <p:nvPr>
            <p:ph idx="1"/>
          </p:nvPr>
        </p:nvSpPr>
        <p:spPr>
          <a:xfrm>
            <a:off x="0" y="768926"/>
            <a:ext cx="12192000" cy="6089074"/>
          </a:xfrm>
        </p:spPr>
        <p:txBody>
          <a:bodyPr>
            <a:normAutofit fontScale="92500" lnSpcReduction="20000"/>
          </a:bodyPr>
          <a:lstStyle/>
          <a:p>
            <a:pPr marL="0" indent="0">
              <a:buNone/>
            </a:pPr>
            <a:r>
              <a:rPr lang="uk-UA" dirty="0"/>
              <a:t> </a:t>
            </a:r>
            <a:r>
              <a:rPr lang="uk-UA" sz="1900" b="1" i="1" dirty="0" err="1"/>
              <a:t>Маріо</a:t>
            </a:r>
            <a:r>
              <a:rPr lang="uk-UA" sz="1900" b="1" i="1" dirty="0"/>
              <a:t> </a:t>
            </a:r>
            <a:r>
              <a:rPr lang="uk-UA" sz="1900" b="1" i="1" dirty="0" err="1"/>
              <a:t>Бунге</a:t>
            </a:r>
            <a:r>
              <a:rPr lang="uk-UA" sz="1900" dirty="0"/>
              <a:t> вважає, що новий лад повинен бути заснований на науці. Ця форма повинна розширити сучасну політичну демократію в плані народного представництва і співучасті в політичному процесі. Цей лад також повинен вплинути на економічне життя, підвищивши роль кооперативної власності і самоврядування. У сфері культурного життя повинні збільшитися культурна автономія і доступ до освіти впродовж всього життя. Засобами для досягнення цієї форми демократії М. </a:t>
            </a:r>
            <a:r>
              <a:rPr lang="uk-UA" sz="1900" dirty="0" err="1"/>
              <a:t>Бунге</a:t>
            </a:r>
            <a:r>
              <a:rPr lang="uk-UA" sz="1900" dirty="0"/>
              <a:t> вважає освічене правління народу в особі його гідного представника, а також залучення широкого кола експертів. Іншими словами, канадський політолог вважає, що досягнення загальної рівності можливе за допомогою кооперативної власності і самоврядування.</a:t>
            </a:r>
          </a:p>
          <a:p>
            <a:pPr marL="0" indent="0">
              <a:buNone/>
            </a:pPr>
            <a:r>
              <a:rPr lang="uk-UA" sz="1900" dirty="0" err="1"/>
              <a:t>Маріо</a:t>
            </a:r>
            <a:r>
              <a:rPr lang="uk-UA" sz="1900" dirty="0"/>
              <a:t> </a:t>
            </a:r>
            <a:r>
              <a:rPr lang="uk-UA" sz="1900" dirty="0" err="1"/>
              <a:t>Бунге</a:t>
            </a:r>
            <a:r>
              <a:rPr lang="uk-UA" sz="1900" dirty="0"/>
              <a:t> характеризує запропоновану ним модель демократії такими основними ознаками:</a:t>
            </a:r>
          </a:p>
          <a:p>
            <a:pPr marL="0" indent="0">
              <a:buNone/>
            </a:pPr>
            <a:r>
              <a:rPr lang="uk-UA" sz="1900" dirty="0"/>
              <a:t>	по-перше, інтегральна </a:t>
            </a:r>
            <a:r>
              <a:rPr lang="uk-UA" sz="1900" dirty="0" err="1"/>
              <a:t>технодемократія</a:t>
            </a:r>
            <a:r>
              <a:rPr lang="uk-UA" sz="1900" dirty="0"/>
              <a:t> пропонує не повну, а кваліфіковану рівність, тобто комбінацію </a:t>
            </a:r>
            <a:r>
              <a:rPr lang="uk-UA" sz="1900" dirty="0" err="1"/>
              <a:t>егалітарності</a:t>
            </a:r>
            <a:r>
              <a:rPr lang="uk-UA" sz="1900" dirty="0"/>
              <a:t> і </a:t>
            </a:r>
            <a:r>
              <a:rPr lang="uk-UA" sz="1900" dirty="0" err="1"/>
              <a:t>мерітократії</a:t>
            </a:r>
            <a:r>
              <a:rPr lang="uk-UA" sz="1900" dirty="0"/>
              <a:t>, яка заснована на трьох принципах, а саме: </a:t>
            </a:r>
          </a:p>
          <a:p>
            <a:pPr marL="0" indent="0">
              <a:buNone/>
            </a:pPr>
            <a:r>
              <a:rPr lang="uk-UA" sz="1900" dirty="0"/>
              <a:t>		а) соціалістичному "від кожного за здібностями, кожному за працею"; </a:t>
            </a:r>
          </a:p>
          <a:p>
            <a:pPr marL="0" indent="0">
              <a:buNone/>
            </a:pPr>
            <a:r>
              <a:rPr lang="uk-UA" sz="1900" dirty="0"/>
              <a:t>		б) </a:t>
            </a:r>
            <a:r>
              <a:rPr lang="uk-UA" sz="1900" dirty="0" err="1"/>
              <a:t>локківському</a:t>
            </a:r>
            <a:r>
              <a:rPr lang="uk-UA" sz="1900" dirty="0"/>
              <a:t> принципі законного володіння плодами своєї праці; </a:t>
            </a:r>
          </a:p>
          <a:p>
            <a:pPr marL="0" indent="0">
              <a:buNone/>
            </a:pPr>
            <a:r>
              <a:rPr lang="uk-UA" sz="1900" dirty="0"/>
              <a:t>		в) принципі Джона </a:t>
            </a:r>
            <a:r>
              <a:rPr lang="uk-UA" sz="1900" dirty="0" err="1"/>
              <a:t>Ролза</a:t>
            </a:r>
            <a:r>
              <a:rPr lang="uk-UA" sz="1900" dirty="0"/>
              <a:t> - єдино справедлива та нерівність в розподілі товарів і послуг, яка задовольняє кожного;</a:t>
            </a:r>
          </a:p>
          <a:p>
            <a:pPr marL="0" indent="0">
              <a:buNone/>
            </a:pPr>
            <a:r>
              <a:rPr lang="uk-UA" sz="1900" dirty="0"/>
              <a:t>	по-друге, інтегральна демократія передбачає з'єднання кооперації і конкуренції;</a:t>
            </a:r>
          </a:p>
          <a:p>
            <a:pPr marL="0" indent="0">
              <a:buNone/>
            </a:pPr>
            <a:r>
              <a:rPr lang="uk-UA" sz="1900" dirty="0"/>
              <a:t>	по-третє, вона припускає централізовану координацію співтовариств за допомогою створення федерацій і держав, кінець кінцем, Світового уряду, до створення якого нібито прагне Західний світ;</a:t>
            </a:r>
          </a:p>
          <a:p>
            <a:pPr marL="0" indent="0">
              <a:buNone/>
            </a:pPr>
            <a:r>
              <a:rPr lang="uk-UA" sz="1900" dirty="0"/>
              <a:t>	по-четверте, вона передбачає створення малих і слабких держав, бо добре влаштоване суспільство не потребує великого уряду: за нього негласно править Усесвітній Таємний Уряд;</a:t>
            </a:r>
          </a:p>
          <a:p>
            <a:pPr marL="0" indent="0">
              <a:buNone/>
            </a:pPr>
            <a:r>
              <a:rPr lang="uk-UA" sz="1900" dirty="0"/>
              <a:t>	по-п'яте, в інтегральній демократії повинна розкритися повна свобода особи в без нормативному товаристві безнаціональних людей.</a:t>
            </a:r>
          </a:p>
          <a:p>
            <a:endParaRPr lang="ru-RU" dirty="0"/>
          </a:p>
        </p:txBody>
      </p:sp>
    </p:spTree>
    <p:extLst>
      <p:ext uri="{BB962C8B-B14F-4D97-AF65-F5344CB8AC3E}">
        <p14:creationId xmlns:p14="http://schemas.microsoft.com/office/powerpoint/2010/main" val="63178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82241" y="0"/>
            <a:ext cx="4738544" cy="623455"/>
          </a:xfrm>
        </p:spPr>
        <p:txBody>
          <a:bodyPr>
            <a:normAutofit fontScale="90000"/>
          </a:bodyPr>
          <a:lstStyle/>
          <a:p>
            <a:r>
              <a:rPr lang="uk-UA" dirty="0"/>
              <a:t>Інформаційна Теорія</a:t>
            </a:r>
            <a:endParaRPr lang="ru-RU" dirty="0"/>
          </a:p>
        </p:txBody>
      </p:sp>
      <p:sp>
        <p:nvSpPr>
          <p:cNvPr id="3" name="Объект 2"/>
          <p:cNvSpPr>
            <a:spLocks noGrp="1"/>
          </p:cNvSpPr>
          <p:nvPr>
            <p:ph idx="1"/>
          </p:nvPr>
        </p:nvSpPr>
        <p:spPr>
          <a:xfrm>
            <a:off x="0" y="623455"/>
            <a:ext cx="8120785" cy="6234545"/>
          </a:xfrm>
        </p:spPr>
        <p:txBody>
          <a:bodyPr>
            <a:normAutofit lnSpcReduction="10000"/>
          </a:bodyPr>
          <a:lstStyle/>
          <a:p>
            <a:pPr marL="0" indent="0" algn="just">
              <a:buNone/>
            </a:pPr>
            <a:r>
              <a:rPr lang="uk-UA" dirty="0"/>
              <a:t>	</a:t>
            </a:r>
            <a:r>
              <a:rPr lang="uk-UA" sz="2000" dirty="0"/>
              <a:t>Нову форму демократії - запропонував французький політик і політолог </a:t>
            </a:r>
            <a:r>
              <a:rPr lang="uk-UA" sz="2000" b="1" i="1" dirty="0"/>
              <a:t>Мішель </a:t>
            </a:r>
            <a:r>
              <a:rPr lang="uk-UA" sz="2000" b="1" i="1" dirty="0" err="1"/>
              <a:t>Рокар</a:t>
            </a:r>
            <a:r>
              <a:rPr lang="uk-UA" sz="2000" b="1" i="1" dirty="0"/>
              <a:t>, </a:t>
            </a:r>
            <a:r>
              <a:rPr lang="uk-UA" sz="2000" dirty="0"/>
              <a:t>який вважає серцевиною демократії реальність взаємозв'язків між виборними особами, засобами масової інформації і виборцями. </a:t>
            </a:r>
          </a:p>
          <a:p>
            <a:pPr marL="0" indent="0" algn="just">
              <a:buNone/>
            </a:pPr>
            <a:r>
              <a:rPr lang="uk-UA" sz="2000" dirty="0"/>
              <a:t>	Не торкаючись суті того, що є демократія в цілому як влада більшості, М. </a:t>
            </a:r>
            <a:r>
              <a:rPr lang="uk-UA" sz="2000" dirty="0" err="1"/>
              <a:t>Рокар</a:t>
            </a:r>
            <a:r>
              <a:rPr lang="uk-UA" sz="2000" dirty="0"/>
              <a:t> зосереджується на приватному аспекті суспільно-політичних відносин, де, на його думку, відбувається становлення нової і дієвої форми демократії, свідками народження якої ми є. Новизна цієї форми демократії полягає в тому, що її складовими виступають загальне виборче право і вільна інформація. При цьому дотримується умова, що обидві складові застосовуються чесно, без маніпуляцій і політичного обману політтехнологів. </a:t>
            </a:r>
          </a:p>
          <a:p>
            <a:pPr marL="0" indent="0" algn="just">
              <a:buNone/>
            </a:pPr>
            <a:r>
              <a:rPr lang="uk-UA" sz="2000" dirty="0"/>
              <a:t>	Природно, що народ може реалізувати своє право вибору тільки в умовах вільного розповсюдження інформації, коли відсутні політичні заборони і політичний терор. Якщо раніше демократія будувалася майже виключно на виборчих бюлетенях, то тепер між виборцем і його актом вибору лежить інформація. Інформація безпосередньо визначає демократичну дію громадян. Не випадково засоби масової інформації почали називати "четвертою владою". Тому нова форма демократії представляється М. </a:t>
            </a:r>
            <a:r>
              <a:rPr lang="uk-UA" sz="2000" dirty="0" err="1"/>
              <a:t>Рокару</a:t>
            </a:r>
            <a:r>
              <a:rPr lang="uk-UA" sz="2000" dirty="0"/>
              <a:t> вельми сучасною формою організації суспільства і державного правління.</a:t>
            </a:r>
          </a:p>
        </p:txBody>
      </p:sp>
      <p:pic>
        <p:nvPicPr>
          <p:cNvPr id="7174" name="Picture 6" descr="Арпейянж, Пьер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821" y="1012391"/>
            <a:ext cx="3672897" cy="510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1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6712528" cy="6858000"/>
          </a:xfrm>
        </p:spPr>
        <p:txBody>
          <a:bodyPr>
            <a:normAutofit/>
          </a:bodyPr>
          <a:lstStyle/>
          <a:p>
            <a:pPr marL="0" indent="0" algn="just">
              <a:buNone/>
            </a:pPr>
            <a:r>
              <a:rPr lang="uk-UA" dirty="0"/>
              <a:t>	Визнання того, що до політичного життя залучаються широкі верстви населення, підштовхнуло деяких учених значно підсилити в рамках процедурного підходу роль пересічних громадян. Так, американський соціолог </a:t>
            </a:r>
            <a:r>
              <a:rPr lang="uk-UA" b="1" i="1" dirty="0" err="1"/>
              <a:t>Амітай</a:t>
            </a:r>
            <a:r>
              <a:rPr lang="uk-UA" b="1" i="1" dirty="0"/>
              <a:t> </a:t>
            </a:r>
            <a:r>
              <a:rPr lang="uk-UA" b="1" i="1" dirty="0" err="1"/>
              <a:t>Етционі</a:t>
            </a:r>
            <a:r>
              <a:rPr lang="uk-UA" b="1" i="1" dirty="0"/>
              <a:t> </a:t>
            </a:r>
            <a:r>
              <a:rPr lang="uk-UA" dirty="0"/>
              <a:t>запропонував концепцію "сприйнятливої" суспільної системи, при якій влада чуйно реагує на імпульси і табу, що надходять з надр суспільства. Саме така сприйнятливість, готовність до діалогу з громадянами і відповідає, на його думку, демократичній політиці. Ідеї </a:t>
            </a:r>
            <a:r>
              <a:rPr lang="uk-UA" dirty="0" err="1"/>
              <a:t>Етционі</a:t>
            </a:r>
            <a:r>
              <a:rPr lang="uk-UA" dirty="0"/>
              <a:t>, що високо оцінює роль громадськості, знайшли віддзеркалення і в концепції </a:t>
            </a:r>
            <a:r>
              <a:rPr lang="uk-UA" dirty="0" err="1"/>
              <a:t>рефлексуючої</a:t>
            </a:r>
            <a:r>
              <a:rPr lang="uk-UA" dirty="0"/>
              <a:t> (</a:t>
            </a:r>
            <a:r>
              <a:rPr lang="uk-UA" dirty="0" err="1"/>
              <a:t>розмірковуючої</a:t>
            </a:r>
            <a:r>
              <a:rPr lang="uk-UA" dirty="0"/>
              <a:t>) демократії. Основний упор у ній робиться на процедури, що забезпечують не виконання функцій владою, а </a:t>
            </a:r>
            <a:r>
              <a:rPr lang="uk-UA" dirty="0" err="1"/>
              <a:t>включеність</a:t>
            </a:r>
            <a:r>
              <a:rPr lang="uk-UA" dirty="0"/>
              <a:t> в політичне управління громадської думки і повну підзвітність йому владних структур. Включення дискусії, що йде в суспільстві, про устрій суспільного і приватного життя і, отже, роздумів, що виникають при цьому, неформальних рефлексій, оцінок, переконань, в яких риторика з'єднується з розумом, у процес ухвалення рішень і формує, за думкою прихильників даної ідеї, ті механізми "народної автономії", які і становлять суть демократії в політичній сфері.</a:t>
            </a:r>
          </a:p>
        </p:txBody>
      </p:sp>
      <p:pic>
        <p:nvPicPr>
          <p:cNvPr id="9218" name="Picture 2" descr="Амитай Этцио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485" y="997253"/>
            <a:ext cx="4447598" cy="512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84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4637" y="0"/>
            <a:ext cx="3117273" cy="574964"/>
          </a:xfrm>
        </p:spPr>
        <p:txBody>
          <a:bodyPr>
            <a:noAutofit/>
          </a:bodyPr>
          <a:lstStyle/>
          <a:p>
            <a:pPr algn="ctr"/>
            <a:r>
              <a:rPr lang="uk-UA" dirty="0"/>
              <a:t>Висновок</a:t>
            </a:r>
            <a:endParaRPr lang="ru-RU" dirty="0"/>
          </a:p>
        </p:txBody>
      </p:sp>
      <p:sp>
        <p:nvSpPr>
          <p:cNvPr id="3" name="Объект 2"/>
          <p:cNvSpPr>
            <a:spLocks noGrp="1"/>
          </p:cNvSpPr>
          <p:nvPr>
            <p:ph idx="1"/>
          </p:nvPr>
        </p:nvSpPr>
        <p:spPr>
          <a:xfrm>
            <a:off x="0" y="574964"/>
            <a:ext cx="12191999" cy="6283035"/>
          </a:xfrm>
        </p:spPr>
        <p:txBody>
          <a:bodyPr>
            <a:noAutofit/>
          </a:bodyPr>
          <a:lstStyle/>
          <a:p>
            <a:pPr marL="0" indent="0">
              <a:buNone/>
            </a:pPr>
            <a:r>
              <a:rPr lang="uk-UA" sz="2400" dirty="0"/>
              <a:t>	Таким чином, можемо констатувати, що існуючі демократичні моделі роблять упор або на різні аспекти демократії, або на різні цінності. У зв'язку із цим німецький учений </a:t>
            </a:r>
            <a:r>
              <a:rPr lang="uk-UA" sz="2400" b="1" i="1" dirty="0" err="1"/>
              <a:t>Бернд</a:t>
            </a:r>
            <a:r>
              <a:rPr lang="uk-UA" sz="2400" b="1" i="1" dirty="0"/>
              <a:t> </a:t>
            </a:r>
            <a:r>
              <a:rPr lang="uk-UA" sz="2400" b="1" i="1" dirty="0" err="1"/>
              <a:t>Гуггенбергер</a:t>
            </a:r>
            <a:r>
              <a:rPr lang="uk-UA" sz="2400" b="1" i="1" dirty="0"/>
              <a:t>, </a:t>
            </a:r>
            <a:r>
              <a:rPr lang="uk-UA" sz="2400" dirty="0"/>
              <a:t>указуючи на необхідність створення в майбутньому комплексної теорії демократії, справедливо підкреслював: "Будь-якій теорії демократії, що задовольняє сучасним стандартам науки, необхідно бути достатньо комплексною і одночасно гнучкою. Теорія демократії не може обмежувати себе однією єдиною з будь-яких цілей (співучасть або ефективність, правова або соціальна держава, захист меншості або влада більшості, автономія або авторитет); навпаки, вона повинна комбінувати можливо більше число тих уявлень про цілі, які викристалізувалися в західній теорії демократії, а також у демократичній практиці, і виявилися </a:t>
            </a:r>
            <a:r>
              <a:rPr lang="uk-UA" sz="2400" dirty="0" err="1"/>
              <a:t>соціальнозначущими</a:t>
            </a:r>
            <a:r>
              <a:rPr lang="uk-UA" sz="2400" dirty="0"/>
              <a:t>. Вона потребує комплексних передумов, в принципах, що посідають ніби серединне положення між образами демократії і дійсністю". </a:t>
            </a:r>
          </a:p>
          <a:p>
            <a:pPr marL="0" indent="0">
              <a:buNone/>
            </a:pPr>
            <a:r>
              <a:rPr lang="uk-UA" sz="2400" dirty="0"/>
              <a:t>	Як політичний режим демократія найменше підходить для радикального вирішення стратегічних проблем, оскільки вимагає постійного узгодження інтересів, опрацьовування різних суспільних альтернатив, толерантності тощо. Звертаючи увагу на складність подібних процедур, У. Черчилль зауважив: "Демократія - гірший вид правління, крім всіх інших, що людство випробувало за свою історію".</a:t>
            </a:r>
          </a:p>
        </p:txBody>
      </p:sp>
    </p:spTree>
    <p:extLst>
      <p:ext uri="{BB962C8B-B14F-4D97-AF65-F5344CB8AC3E}">
        <p14:creationId xmlns:p14="http://schemas.microsoft.com/office/powerpoint/2010/main" val="162191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Як провести виховну годину до Міжнародного дня демократії / Нова українська  школа в дії / Департамент освіти і науки Закарпатської обласної державної  адміністрації"/>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69351" y="2348345"/>
            <a:ext cx="9490485" cy="2862322"/>
          </a:xfrm>
          <a:prstGeom prst="rect">
            <a:avLst/>
          </a:prstGeom>
          <a:noFill/>
        </p:spPr>
        <p:txBody>
          <a:bodyPr wrap="square" rtlCol="0">
            <a:spAutoFit/>
          </a:bodyPr>
          <a:lstStyle/>
          <a:p>
            <a:r>
              <a:rPr lang="uk-UA" sz="2800" dirty="0"/>
              <a:t>	</a:t>
            </a:r>
            <a:r>
              <a:rPr lang="uk-UA" sz="3600" dirty="0">
                <a:solidFill>
                  <a:schemeClr val="accent1">
                    <a:lumMod val="50000"/>
                  </a:schemeClr>
                </a:solidFill>
              </a:rPr>
              <a:t>Теоретичне осмислення реальної практики побудови демократичного суспільства в Новий і Новітній час привело до створення різних теоретичних концепцій демократії. Деякі з них ми розглянемо в цій презентації</a:t>
            </a:r>
            <a:r>
              <a:rPr lang="ru-RU" sz="3600" dirty="0">
                <a:solidFill>
                  <a:schemeClr val="accent1">
                    <a:lumMod val="50000"/>
                  </a:schemeClr>
                </a:solidFill>
              </a:rPr>
              <a:t>.</a:t>
            </a:r>
          </a:p>
        </p:txBody>
      </p:sp>
    </p:spTree>
    <p:extLst>
      <p:ext uri="{BB962C8B-B14F-4D97-AF65-F5344CB8AC3E}">
        <p14:creationId xmlns:p14="http://schemas.microsoft.com/office/powerpoint/2010/main" val="419384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1621" y="-114301"/>
            <a:ext cx="4748788" cy="820883"/>
          </a:xfrm>
        </p:spPr>
        <p:txBody>
          <a:bodyPr/>
          <a:lstStyle/>
          <a:p>
            <a:pPr algn="ctr"/>
            <a:r>
              <a:rPr lang="uk-UA" dirty="0"/>
              <a:t>Ліберальна Теорія</a:t>
            </a:r>
            <a:endParaRPr lang="ru-RU" dirty="0"/>
          </a:p>
        </p:txBody>
      </p:sp>
      <p:sp>
        <p:nvSpPr>
          <p:cNvPr id="3" name="Объект 2"/>
          <p:cNvSpPr>
            <a:spLocks noGrp="1"/>
          </p:cNvSpPr>
          <p:nvPr>
            <p:ph idx="1"/>
          </p:nvPr>
        </p:nvSpPr>
        <p:spPr>
          <a:xfrm>
            <a:off x="9704" y="990553"/>
            <a:ext cx="9352031" cy="5694218"/>
          </a:xfrm>
        </p:spPr>
        <p:txBody>
          <a:bodyPr>
            <a:noAutofit/>
          </a:bodyPr>
          <a:lstStyle/>
          <a:p>
            <a:pPr marL="0" indent="0" algn="just">
              <a:buNone/>
            </a:pPr>
            <a:r>
              <a:rPr lang="uk-UA" sz="2400" dirty="0"/>
              <a:t>	При описі представницької демократії виходить з центральної тези, пов'язаної з англосаксонською історією: демократія позначається як відповідальне правління, уряд, здатний ухвалювати рішення і такий, що несе за них відповідальність. </a:t>
            </a:r>
          </a:p>
          <a:p>
            <a:pPr marL="0" indent="0" algn="just">
              <a:buNone/>
            </a:pPr>
            <a:r>
              <a:rPr lang="uk-UA" sz="2400" dirty="0"/>
              <a:t>	Представницька демократія ставить перед собою передусім мету створити умови і можливості для чіткого проведення принципу відповідальності при меншій увазі до принципу співучасті, тобто для прихильників цієї концепції превалює ідея централізму, хоча при виконанні урядом своїх зобов'язань зазвичай використовуються процедури співучасті. </a:t>
            </a:r>
          </a:p>
          <a:p>
            <a:pPr marL="0" indent="0" algn="just">
              <a:buNone/>
            </a:pPr>
            <a:r>
              <a:rPr lang="uk-UA" sz="2400" dirty="0"/>
              <a:t>	Конституційність і обмеження політичного панування - основні елементи розуміння представницької демократії. Воля народу виражається не повною мірою і прямо, а через інститут посередників, - вона делегується представникам, які самі і починають формувати волевиявлення народу, а при ухваленні політичних рішень виражають і передбачають цю волю самостійно і під власну відповідальність. </a:t>
            </a:r>
          </a:p>
        </p:txBody>
      </p:sp>
      <p:pic>
        <p:nvPicPr>
          <p:cNvPr id="2050" name="Picture 2" descr="Олсон, Мансур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6052" y="296141"/>
            <a:ext cx="19050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Хайек Фридрих Август фон электронные книги, биограф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2690105"/>
            <a:ext cx="2667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47485" y="2327632"/>
            <a:ext cx="1100494" cy="369332"/>
          </a:xfrm>
          <a:prstGeom prst="rect">
            <a:avLst/>
          </a:prstGeom>
          <a:noFill/>
        </p:spPr>
        <p:txBody>
          <a:bodyPr wrap="none" rtlCol="0">
            <a:spAutoFit/>
          </a:bodyPr>
          <a:lstStyle/>
          <a:p>
            <a:r>
              <a:rPr lang="uk-UA" dirty="0"/>
              <a:t>М. Олсон</a:t>
            </a:r>
            <a:endParaRPr lang="ru-RU" dirty="0"/>
          </a:p>
        </p:txBody>
      </p:sp>
      <p:sp>
        <p:nvSpPr>
          <p:cNvPr id="5" name="TextBox 4"/>
          <p:cNvSpPr txBox="1"/>
          <p:nvPr/>
        </p:nvSpPr>
        <p:spPr>
          <a:xfrm>
            <a:off x="10447485" y="6500105"/>
            <a:ext cx="1002134" cy="369332"/>
          </a:xfrm>
          <a:prstGeom prst="rect">
            <a:avLst/>
          </a:prstGeom>
          <a:noFill/>
        </p:spPr>
        <p:txBody>
          <a:bodyPr wrap="none" rtlCol="0">
            <a:spAutoFit/>
          </a:bodyPr>
          <a:lstStyle/>
          <a:p>
            <a:r>
              <a:rPr lang="uk-UA" dirty="0"/>
              <a:t>Ф. Хайєк</a:t>
            </a:r>
            <a:endParaRPr lang="ru-RU" dirty="0"/>
          </a:p>
        </p:txBody>
      </p:sp>
    </p:spTree>
    <p:extLst>
      <p:ext uri="{BB962C8B-B14F-4D97-AF65-F5344CB8AC3E}">
        <p14:creationId xmlns:p14="http://schemas.microsoft.com/office/powerpoint/2010/main" val="376101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9063" y="0"/>
            <a:ext cx="6172490" cy="668483"/>
          </a:xfrm>
        </p:spPr>
        <p:txBody>
          <a:bodyPr/>
          <a:lstStyle/>
          <a:p>
            <a:r>
              <a:rPr lang="uk-UA" dirty="0"/>
              <a:t>Плюралістична Концепція</a:t>
            </a:r>
          </a:p>
        </p:txBody>
      </p:sp>
      <p:sp>
        <p:nvSpPr>
          <p:cNvPr id="3" name="Объект 2"/>
          <p:cNvSpPr>
            <a:spLocks noGrp="1"/>
          </p:cNvSpPr>
          <p:nvPr>
            <p:ph idx="1"/>
          </p:nvPr>
        </p:nvSpPr>
        <p:spPr>
          <a:xfrm>
            <a:off x="0" y="509155"/>
            <a:ext cx="12192000" cy="6348845"/>
          </a:xfrm>
        </p:spPr>
        <p:txBody>
          <a:bodyPr>
            <a:normAutofit lnSpcReduction="10000"/>
          </a:bodyPr>
          <a:lstStyle/>
          <a:p>
            <a:pPr marL="0" indent="0">
              <a:buNone/>
            </a:pPr>
            <a:r>
              <a:rPr lang="uk-UA" dirty="0"/>
              <a:t>	Теоретики плюралістичної концепції демократії виходять з того, що не особа, не народ, а група є головною рушійною силою політики в сучасному демократичному суспільстві. Основоположними ідеями плюралістичної демократії є: </a:t>
            </a:r>
          </a:p>
          <a:p>
            <a:pPr marL="342900" indent="-342900">
              <a:buAutoNum type="arabicParenR"/>
            </a:pPr>
            <a:r>
              <a:rPr lang="uk-UA" dirty="0"/>
              <a:t>зацікавлена група - центральний елемент демократичної організації суспільства, що гарантує реалізацію інтересів, прав і свобод особи. Сама особа при цьому відтісняється на другий план; </a:t>
            </a:r>
          </a:p>
          <a:p>
            <a:pPr marL="342900" indent="-342900">
              <a:buAutoNum type="arabicParenR"/>
            </a:pPr>
            <a:r>
              <a:rPr lang="uk-UA" dirty="0"/>
              <a:t> загальна воля як результат конфліктної взаємодії різних груп і їх компромісів. Ця воля не існує апріорі, до змагання різних політичних акторів, а формується в процесі "примирення", зрівнювання різноманітних інтересів; </a:t>
            </a:r>
          </a:p>
          <a:p>
            <a:pPr marL="342900" indent="-342900">
              <a:buAutoNum type="arabicParenR"/>
            </a:pPr>
            <a:r>
              <a:rPr lang="uk-UA" dirty="0"/>
              <a:t> суперництво і баланс групових інтересів - соціальна основа демократичної влади, її динаміки; </a:t>
            </a:r>
          </a:p>
          <a:p>
            <a:pPr marL="342900" indent="-342900">
              <a:buAutoNum type="arabicParenR"/>
            </a:pPr>
            <a:r>
              <a:rPr lang="uk-UA" dirty="0"/>
              <a:t> заборони і противаги поширюються не лише на інституційну сферу (лібералізм), але і соціальну сферу, де ними виступають групи-суперники; </a:t>
            </a:r>
          </a:p>
          <a:p>
            <a:pPr marL="342900" indent="-342900">
              <a:buAutoNum type="arabicParenR"/>
            </a:pPr>
            <a:r>
              <a:rPr lang="uk-UA" dirty="0"/>
              <a:t> "розумний егоїзм", особистий, і особливо, груповий інтереси як генератори суспільної активності; </a:t>
            </a:r>
          </a:p>
          <a:p>
            <a:pPr marL="342900" indent="-342900">
              <a:buAutoNum type="arabicParenR"/>
            </a:pPr>
            <a:r>
              <a:rPr lang="uk-UA" dirty="0"/>
              <a:t> держава - не "нічний сторож" (лібералізм), а орган, що відповідальний за нормальне функціонування всіх секторів суспільної системи і підгримує в суспільстві соціальну справедливість. З плюралістичною теорією демократії цілком сумісні теорія і практика соціальної держави. Держава - це також арбітр, що гарантує дотримання законів, правил гри в змаганні різноманітних груп і не допускає монополізації влади; </a:t>
            </a:r>
          </a:p>
          <a:p>
            <a:pPr marL="342900" indent="-342900">
              <a:buAutoNum type="arabicParenR"/>
            </a:pPr>
            <a:r>
              <a:rPr lang="uk-UA" dirty="0"/>
              <a:t> дифузія, розпилювання влади між різноманітними центрами громадського впливу: державними інститутами, партіями, групами інтересів тощо; </a:t>
            </a:r>
          </a:p>
          <a:p>
            <a:pPr marL="342900" indent="-342900">
              <a:buAutoNum type="arabicParenR"/>
            </a:pPr>
            <a:r>
              <a:rPr lang="uk-UA" dirty="0"/>
              <a:t> наявність у товаристві ціннісного консенсусу, що передбачає визнання і пошану всіма учасниками політичного змагання основ існуючого державного ладу, демократичних правил гри, прав особи, закону; </a:t>
            </a:r>
          </a:p>
          <a:p>
            <a:pPr marL="342900" indent="-342900">
              <a:buAutoNum type="arabicParenR"/>
            </a:pPr>
            <a:r>
              <a:rPr lang="uk-UA" dirty="0"/>
              <a:t> демократична організація самих базисних груп як умова адекватного представництва інтересів громадян, що їх складають. </a:t>
            </a:r>
          </a:p>
        </p:txBody>
      </p:sp>
    </p:spTree>
    <p:extLst>
      <p:ext uri="{BB962C8B-B14F-4D97-AF65-F5344CB8AC3E}">
        <p14:creationId xmlns:p14="http://schemas.microsoft.com/office/powerpoint/2010/main" val="394066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4473" y="0"/>
            <a:ext cx="3907271" cy="426027"/>
          </a:xfrm>
        </p:spPr>
        <p:txBody>
          <a:bodyPr>
            <a:normAutofit fontScale="90000"/>
          </a:bodyPr>
          <a:lstStyle/>
          <a:p>
            <a:r>
              <a:rPr lang="uk-UA" dirty="0"/>
              <a:t>Поліархія Р. Даля</a:t>
            </a:r>
            <a:endParaRPr lang="ru-RU" dirty="0"/>
          </a:p>
        </p:txBody>
      </p:sp>
      <p:sp>
        <p:nvSpPr>
          <p:cNvPr id="3" name="Объект 2"/>
          <p:cNvSpPr>
            <a:spLocks noGrp="1"/>
          </p:cNvSpPr>
          <p:nvPr>
            <p:ph idx="1"/>
          </p:nvPr>
        </p:nvSpPr>
        <p:spPr>
          <a:xfrm>
            <a:off x="0" y="771236"/>
            <a:ext cx="12192000" cy="5943600"/>
          </a:xfrm>
        </p:spPr>
        <p:txBody>
          <a:bodyPr>
            <a:noAutofit/>
          </a:bodyPr>
          <a:lstStyle/>
          <a:p>
            <a:pPr marL="0" indent="0">
              <a:buNone/>
            </a:pPr>
            <a:r>
              <a:rPr lang="uk-UA" sz="2400" dirty="0"/>
              <a:t>	Одна із різновидів моделі плюралістичної демократії. </a:t>
            </a:r>
            <a:r>
              <a:rPr lang="uk-UA" sz="2000" dirty="0"/>
              <a:t>На підставі ґрунтовного аналізу історії і теорії демократії Р. Даль у результаті виділив сім ознак поліархії:</a:t>
            </a:r>
          </a:p>
          <a:p>
            <a:pPr marL="0" indent="0">
              <a:buNone/>
            </a:pPr>
            <a:r>
              <a:rPr lang="uk-UA" sz="2000" dirty="0"/>
              <a:t>1) виборність органів влади, гарантована конституцією; </a:t>
            </a:r>
          </a:p>
          <a:p>
            <a:pPr marL="0" indent="0">
              <a:buNone/>
            </a:pPr>
            <a:r>
              <a:rPr lang="uk-UA" sz="2000" dirty="0"/>
              <a:t>2) регулярне і періодичне проведення вільних і справедливих виборів;</a:t>
            </a:r>
          </a:p>
          <a:p>
            <a:pPr marL="0" indent="0">
              <a:buNone/>
            </a:pPr>
            <a:r>
              <a:rPr lang="uk-UA" sz="2000" dirty="0"/>
              <a:t>3) загальне виборче право;</a:t>
            </a:r>
          </a:p>
          <a:p>
            <a:pPr marL="0" indent="0">
              <a:buNone/>
            </a:pPr>
            <a:r>
              <a:rPr lang="uk-UA" sz="2000" dirty="0"/>
              <a:t>4) право бути вибраними в органи влади - практично все доросле населення має таке право;</a:t>
            </a:r>
          </a:p>
          <a:p>
            <a:pPr marL="0" indent="0">
              <a:buNone/>
            </a:pPr>
            <a:r>
              <a:rPr lang="uk-UA" sz="2000" dirty="0"/>
              <a:t>5) свобода самовираження;</a:t>
            </a:r>
          </a:p>
          <a:p>
            <a:pPr marL="0" indent="0">
              <a:buNone/>
            </a:pPr>
            <a:r>
              <a:rPr lang="uk-UA" sz="2000" dirty="0"/>
              <a:t>6) альтернативна інформація;</a:t>
            </a:r>
          </a:p>
          <a:p>
            <a:pPr marL="0" indent="0">
              <a:buNone/>
            </a:pPr>
            <a:r>
              <a:rPr lang="uk-UA" sz="2000" dirty="0"/>
              <a:t>7) автономія асоціацій.                                                                                                                                       </a:t>
            </a:r>
            <a:r>
              <a:rPr lang="uk-UA" sz="1600" dirty="0"/>
              <a:t>Роберт Алан Даль</a:t>
            </a:r>
          </a:p>
          <a:p>
            <a:pPr marL="0" indent="0">
              <a:buNone/>
            </a:pPr>
            <a:r>
              <a:rPr lang="uk-UA" sz="2000" dirty="0"/>
              <a:t>	Р. Даль виділяє також умови, при яких можлива стабільність поліархії:</a:t>
            </a:r>
          </a:p>
          <a:p>
            <a:pPr marL="0" indent="0">
              <a:buNone/>
            </a:pPr>
            <a:r>
              <a:rPr lang="uk-UA" sz="2000" dirty="0"/>
              <a:t>- політичні лідери для завоювання влади і її утримання не повинні удаватися до засобів насильницького примушення;</a:t>
            </a:r>
          </a:p>
          <a:p>
            <a:pPr marL="0" indent="0">
              <a:buNone/>
            </a:pPr>
            <a:r>
              <a:rPr lang="uk-UA" sz="2000" dirty="0"/>
              <a:t>- необхідна наявність сучасного, динамічного суспільства, організованого на плюралістичних принципах;</a:t>
            </a:r>
          </a:p>
          <a:p>
            <a:pPr marL="0" indent="0">
              <a:buNone/>
            </a:pPr>
            <a:r>
              <a:rPr lang="uk-UA" sz="2000" dirty="0"/>
              <a:t>- конфліктний потенціал </a:t>
            </a:r>
            <a:r>
              <a:rPr lang="uk-UA" sz="2000" dirty="0" err="1"/>
              <a:t>субкультурного</a:t>
            </a:r>
            <a:r>
              <a:rPr lang="uk-UA" sz="2000" dirty="0"/>
              <a:t> плюралізму повинен врівноважуватися високим рівнем терпимості;</a:t>
            </a:r>
          </a:p>
          <a:p>
            <a:pPr marL="0" indent="0">
              <a:buNone/>
            </a:pPr>
            <a:r>
              <a:rPr lang="uk-UA" sz="2000" dirty="0"/>
              <a:t>- у громадян держави, особливо політично активних шарів, необхідна наявність політичної культури і системи переконань, що тяжіють до ідей демократії і поліархії.</a:t>
            </a:r>
          </a:p>
        </p:txBody>
      </p:sp>
      <p:pic>
        <p:nvPicPr>
          <p:cNvPr id="5122" name="Picture 2" descr="Роберт Даль - Современная политолог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0717" y="1151346"/>
            <a:ext cx="1885084" cy="270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33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48545" y="79664"/>
            <a:ext cx="3605935" cy="626918"/>
          </a:xfrm>
        </p:spPr>
        <p:txBody>
          <a:bodyPr>
            <a:normAutofit fontScale="90000"/>
          </a:bodyPr>
          <a:lstStyle/>
          <a:p>
            <a:r>
              <a:rPr lang="uk-UA" dirty="0"/>
              <a:t>Елітарна Теорія </a:t>
            </a:r>
            <a:endParaRPr lang="ru-RU" dirty="0"/>
          </a:p>
        </p:txBody>
      </p:sp>
      <p:sp>
        <p:nvSpPr>
          <p:cNvPr id="3" name="Объект 2"/>
          <p:cNvSpPr>
            <a:spLocks noGrp="1"/>
          </p:cNvSpPr>
          <p:nvPr>
            <p:ph idx="1"/>
          </p:nvPr>
        </p:nvSpPr>
        <p:spPr>
          <a:xfrm>
            <a:off x="0" y="550718"/>
            <a:ext cx="12192000" cy="6151417"/>
          </a:xfrm>
        </p:spPr>
        <p:txBody>
          <a:bodyPr>
            <a:normAutofit/>
          </a:bodyPr>
          <a:lstStyle/>
          <a:p>
            <a:pPr marL="0" indent="0">
              <a:buNone/>
            </a:pPr>
            <a:r>
              <a:rPr lang="ru-RU" sz="2000" dirty="0"/>
              <a:t>	</a:t>
            </a:r>
            <a:r>
              <a:rPr lang="uk-UA" sz="2000" dirty="0"/>
              <a:t>Творці</a:t>
            </a:r>
            <a:r>
              <a:rPr lang="ru-RU" sz="2000" dirty="0"/>
              <a:t> </a:t>
            </a:r>
            <a:r>
              <a:rPr lang="uk-UA" sz="2000" dirty="0"/>
              <a:t>елітарної теорії демократії </a:t>
            </a:r>
            <a:r>
              <a:rPr lang="ru-RU" sz="2000" dirty="0"/>
              <a:t>(П. Барах, </a:t>
            </a:r>
            <a:r>
              <a:rPr lang="en-US" sz="2000" dirty="0"/>
              <a:t>X. </a:t>
            </a:r>
            <a:r>
              <a:rPr lang="ru-RU" sz="2000" dirty="0"/>
              <a:t>Кене, Дж. Сарторі, Й. </a:t>
            </a:r>
            <a:r>
              <a:rPr lang="ru-RU" sz="2000" dirty="0" err="1"/>
              <a:t>Шумпетер</a:t>
            </a:r>
            <a:r>
              <a:rPr lang="ru-RU" sz="2000" dirty="0"/>
              <a:t> та </a:t>
            </a:r>
            <a:r>
              <a:rPr lang="ru-RU" sz="2000" dirty="0" err="1"/>
              <a:t>ін</a:t>
            </a:r>
            <a:r>
              <a:rPr lang="ru-RU" sz="2000" dirty="0"/>
              <a:t>.) </a:t>
            </a:r>
            <a:r>
              <a:rPr lang="uk-UA" sz="2000" dirty="0"/>
              <a:t>виступають проти перебільшень і прожектерства, що присутні, на їх думку, в основі старих ліберальних ідеалів демократії. За їх поглядами, самоврядний демос - це міф, а його схильність до політичного насильства становить загрозу суспільним інтересам. Прихильники елітарної теорії не вважають недоліком панування і владу демократичної еліти; при цьому вони розглядають свою точку зору лише як послідовний висновок з того, що не існує ні добре розробленої і повноцінної наукової концепції загального блага, ні будь-якої раціональної поведінки громадян при голосуванні на виборах або при ухваленні рішень з тих або інших конкретних проблем. </a:t>
            </a:r>
          </a:p>
          <a:p>
            <a:pPr marL="0" indent="0">
              <a:buNone/>
            </a:pPr>
            <a:r>
              <a:rPr lang="ru-RU" sz="2000" dirty="0"/>
              <a:t>	</a:t>
            </a:r>
            <a:r>
              <a:rPr lang="uk-UA" sz="2000" dirty="0"/>
              <a:t>У розробленій австрійським і американським економістом і соціологом </a:t>
            </a:r>
            <a:r>
              <a:rPr lang="uk-UA" sz="2000" b="1" i="1" dirty="0" err="1"/>
              <a:t>Иозефом</a:t>
            </a:r>
            <a:r>
              <a:rPr lang="uk-UA" sz="2000" b="1" i="1" dirty="0"/>
              <a:t> </a:t>
            </a:r>
            <a:r>
              <a:rPr lang="uk-UA" sz="2000" b="1" i="1" dirty="0" err="1"/>
              <a:t>Ллоізом</a:t>
            </a:r>
            <a:r>
              <a:rPr lang="uk-UA" sz="2000" b="1" i="1" dirty="0"/>
              <a:t> </a:t>
            </a:r>
            <a:r>
              <a:rPr lang="uk-UA" sz="2000" b="1" i="1" dirty="0" err="1"/>
              <a:t>Шумпетером</a:t>
            </a:r>
            <a:r>
              <a:rPr lang="uk-UA" sz="2000" b="1" i="1" dirty="0"/>
              <a:t> </a:t>
            </a:r>
            <a:r>
              <a:rPr lang="uk-UA" sz="2000" dirty="0"/>
              <a:t>(1883-1950) моделі еліти вимоги демократії зводяться до методу утворення влади: "Демократичний метод - це той порядок створення інституту для досягнення політичних рішень, при якому окремі (соціальні сили) отримують право на ухвалення рішень за допомогою конкретної боротьби за голоси народу". Згідно з цією моделлю соціально диференційовані співтовариства (як суб'єкти) не володіють постійним правом вирішального голосу у всіх питаннях, а здійснюють це право за допомогою свого роду "суспільного розподілу праці". При такому положенні пануюча еліта, вибрана на певний строк, сприймає функції політичного представництва більшості населення, позбавленого на цей же строк можливості діяти і словом, і вчинками. Таким чином, перевага демократії порівняно з формами панування меншини майже цілком полягає в способі утворення влади більшості. Ця влада, через свою природу, повинна щонайменше створити умови для гласності, політичної змінюваності і хоча б обмеженого контролю. </a:t>
            </a:r>
          </a:p>
        </p:txBody>
      </p:sp>
    </p:spTree>
    <p:extLst>
      <p:ext uri="{BB962C8B-B14F-4D97-AF65-F5344CB8AC3E}">
        <p14:creationId xmlns:p14="http://schemas.microsoft.com/office/powerpoint/2010/main" val="153163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2518" y="204354"/>
            <a:ext cx="4457990" cy="658091"/>
          </a:xfrm>
        </p:spPr>
        <p:txBody>
          <a:bodyPr/>
          <a:lstStyle/>
          <a:p>
            <a:r>
              <a:rPr lang="uk-UA" dirty="0"/>
              <a:t>Консоціальна ідея</a:t>
            </a:r>
            <a:endParaRPr lang="ru-RU" dirty="0"/>
          </a:p>
        </p:txBody>
      </p:sp>
      <p:sp>
        <p:nvSpPr>
          <p:cNvPr id="3" name="Объект 2"/>
          <p:cNvSpPr>
            <a:spLocks noGrp="1"/>
          </p:cNvSpPr>
          <p:nvPr>
            <p:ph idx="1"/>
          </p:nvPr>
        </p:nvSpPr>
        <p:spPr>
          <a:xfrm>
            <a:off x="0" y="862445"/>
            <a:ext cx="12084627" cy="5995555"/>
          </a:xfrm>
        </p:spPr>
        <p:txBody>
          <a:bodyPr>
            <a:normAutofit fontScale="92500"/>
          </a:bodyPr>
          <a:lstStyle/>
          <a:p>
            <a:pPr marL="0" indent="0">
              <a:buNone/>
            </a:pPr>
            <a:r>
              <a:rPr lang="uk-UA" dirty="0"/>
              <a:t>	Американський політолог </a:t>
            </a:r>
            <a:r>
              <a:rPr lang="uk-UA" b="1" i="1" dirty="0" err="1"/>
              <a:t>Аренд</a:t>
            </a:r>
            <a:r>
              <a:rPr lang="uk-UA" b="1" i="1" dirty="0"/>
              <a:t> </a:t>
            </a:r>
            <a:r>
              <a:rPr lang="uk-UA" b="1" i="1" dirty="0" err="1"/>
              <a:t>Лейпхарт</a:t>
            </a:r>
            <a:r>
              <a:rPr lang="uk-UA" b="1" i="1" dirty="0"/>
              <a:t> </a:t>
            </a:r>
            <a:r>
              <a:rPr lang="uk-UA" dirty="0"/>
              <a:t>запропонував ідею </a:t>
            </a:r>
            <a:r>
              <a:rPr lang="uk-UA" dirty="0" err="1"/>
              <a:t>консоціальної</a:t>
            </a:r>
            <a:r>
              <a:rPr lang="uk-UA" dirty="0"/>
              <a:t> демократії, під якою він розумів "сегментарний плюралізм", що включає всі можливі в багатоскладному товаристві лінії розділення, та демократію згоди. Більшість сучасних суспільств є багатоскладними, характеризуються "сегментарними відмінностями", які можуть мати релігійну, ідеологічну, мовну, регіональну, расову або етнічну природу. Групи населення, що виділяються на основі вказаних відмінностей, американський політолог назвав сегментами багатоскладного суспільства. Для такого суспільства як найважливіша характеристика виступає політична стабільність, що включає такі поняття, як підтримка системи, громадський порядок, легітимність і ефективність. Цю модель демократії А. </a:t>
            </a:r>
            <a:r>
              <a:rPr lang="uk-UA" dirty="0" err="1"/>
              <a:t>Лейпхарт</a:t>
            </a:r>
            <a:r>
              <a:rPr lang="uk-UA" dirty="0"/>
              <a:t> визначав через чотири характерні елементи:</a:t>
            </a:r>
          </a:p>
          <a:p>
            <a:pPr marL="0" indent="0">
              <a:buNone/>
            </a:pPr>
            <a:r>
              <a:rPr lang="uk-UA" dirty="0"/>
              <a:t>- здійснення влади великою коаліцією політичних лідерів всіх значних сегментів багатоскладного суспільства, що передбачає, перш за все, створення коаліційного уряду за участю </a:t>
            </a:r>
            <a:r>
              <a:rPr lang="uk-UA" dirty="0" err="1"/>
              <a:t>всх</a:t>
            </a:r>
            <a:r>
              <a:rPr lang="uk-UA" dirty="0"/>
              <a:t> партій, що представляють основні верстви суспільства;</a:t>
            </a:r>
          </a:p>
          <a:p>
            <a:pPr marL="0" indent="0">
              <a:buNone/>
            </a:pPr>
            <a:r>
              <a:rPr lang="uk-UA" dirty="0"/>
              <a:t>- пропорційність як головний принцип політичного представництва, розподіл постів у державному </a:t>
            </a:r>
            <a:r>
              <a:rPr lang="uk-UA" dirty="0" err="1"/>
              <a:t>апараті</a:t>
            </a:r>
            <a:r>
              <a:rPr lang="uk-UA" dirty="0"/>
              <a:t> і засобів державного бюджету;</a:t>
            </a:r>
          </a:p>
          <a:p>
            <a:pPr marL="0" indent="0">
              <a:buNone/>
            </a:pPr>
            <a:r>
              <a:rPr lang="uk-UA" dirty="0"/>
              <a:t>- взаємне вето або правило "більшості, що збігається", яка виступає як додаткова гарантія </a:t>
            </a:r>
            <a:r>
              <a:rPr lang="uk-UA" dirty="0" err="1"/>
              <a:t>життєво</a:t>
            </a:r>
            <a:r>
              <a:rPr lang="uk-UA" dirty="0"/>
              <a:t> важливих інтересів меншини і передбачає при ухваленні остаточного рішення не звичайну, а кваліфіковану більшість (у дві третини або три чверті голосів), що давало б представникам меншин додаткові шанси на захист своїх інтересів;</a:t>
            </a:r>
          </a:p>
          <a:p>
            <a:pPr marL="0" indent="0">
              <a:buNone/>
            </a:pPr>
            <a:r>
              <a:rPr lang="uk-UA" dirty="0"/>
              <a:t>- високий ступінь автономності кожного сегменту в управлінні своїми внутрішніми справами.</a:t>
            </a:r>
          </a:p>
          <a:p>
            <a:pPr marL="0" indent="0">
              <a:buNone/>
            </a:pPr>
            <a:r>
              <a:rPr lang="uk-UA" dirty="0"/>
              <a:t>	Проте на практиці така модель демократичної співучасті у владі, спрямована проти відтиснення меншин на політичну периферію і в опозицію, застосовується лише в тому випадку, якщо групи мають свою політичну організацію і проводять відносно самостійну політику. При цьому характерно, що вирішальна роль тут також визнається за елітами, які повинні отримати велику свободу і незалежність від тиску рядових членів для укладання угод і компромісів, які можуть не цілком схвалювати їх прихильники. </a:t>
            </a:r>
            <a:endParaRPr lang="ru-RU" dirty="0"/>
          </a:p>
        </p:txBody>
      </p:sp>
    </p:spTree>
    <p:extLst>
      <p:ext uri="{BB962C8B-B14F-4D97-AF65-F5344CB8AC3E}">
        <p14:creationId xmlns:p14="http://schemas.microsoft.com/office/powerpoint/2010/main" val="324169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8609" y="183574"/>
            <a:ext cx="4967144" cy="897082"/>
          </a:xfrm>
        </p:spPr>
        <p:txBody>
          <a:bodyPr/>
          <a:lstStyle/>
          <a:p>
            <a:r>
              <a:rPr lang="uk-UA" dirty="0"/>
              <a:t>Економічна теорія</a:t>
            </a:r>
            <a:endParaRPr lang="ru-RU" dirty="0"/>
          </a:p>
        </p:txBody>
      </p:sp>
      <p:sp>
        <p:nvSpPr>
          <p:cNvPr id="3" name="Объект 2"/>
          <p:cNvSpPr>
            <a:spLocks noGrp="1"/>
          </p:cNvSpPr>
          <p:nvPr>
            <p:ph idx="1"/>
          </p:nvPr>
        </p:nvSpPr>
        <p:spPr>
          <a:xfrm>
            <a:off x="62345" y="862447"/>
            <a:ext cx="8385753" cy="5777344"/>
          </a:xfrm>
        </p:spPr>
        <p:txBody>
          <a:bodyPr>
            <a:noAutofit/>
          </a:bodyPr>
          <a:lstStyle/>
          <a:p>
            <a:pPr marL="0" indent="0" algn="just">
              <a:buNone/>
            </a:pPr>
            <a:r>
              <a:rPr lang="uk-UA" sz="2400" dirty="0"/>
              <a:t>	На основі моделі конкурентного елітизму американський економіст і політолог </a:t>
            </a:r>
            <a:r>
              <a:rPr lang="uk-UA" sz="2400" b="1" i="1" dirty="0"/>
              <a:t>Ентоні </a:t>
            </a:r>
            <a:r>
              <a:rPr lang="uk-UA" sz="2400" b="1" i="1" dirty="0" err="1"/>
              <a:t>Даунс</a:t>
            </a:r>
            <a:r>
              <a:rPr lang="uk-UA" sz="2400" b="1" i="1" dirty="0"/>
              <a:t> </a:t>
            </a:r>
            <a:r>
              <a:rPr lang="uk-UA" sz="2400" dirty="0"/>
              <a:t> розробив економічну теорію демократії, побудовану на основі сформульованого ним положення проте, що кожна людина за допомогою раціональної діяльності може добитися максимальної особистої користі. Він запропонував таку концепцію: суперництво на виборах створює свого роду політичний ринок, де політиків можна представити як підприємців, що прагнуть отримати владу, а виборців - як споживачів, що голосують за ту партію, політична лінія якої краще відображає їх переваги. </a:t>
            </a:r>
          </a:p>
          <a:p>
            <a:pPr marL="0" indent="0">
              <a:buNone/>
            </a:pPr>
            <a:r>
              <a:rPr lang="uk-UA" sz="2400" dirty="0"/>
              <a:t>	За </a:t>
            </a:r>
            <a:r>
              <a:rPr lang="uk-UA" sz="2400" dirty="0" err="1"/>
              <a:t>Даунсом</a:t>
            </a:r>
            <a:r>
              <a:rPr lang="uk-UA" sz="2400" dirty="0"/>
              <a:t>, система відкритих і змагальних виборів гарантує демократичність тим, хто віддає владу в руки партії, філософія, цінності і політика якої понад усе відповідають перевагам численно найбільш сильної групи виборців.</a:t>
            </a:r>
          </a:p>
        </p:txBody>
      </p:sp>
      <p:pic>
        <p:nvPicPr>
          <p:cNvPr id="4098" name="Picture 2" descr="Биография Энтони Даун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444" y="945574"/>
            <a:ext cx="3533198" cy="4871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77846" y="5912428"/>
            <a:ext cx="1413144" cy="338554"/>
          </a:xfrm>
          <a:prstGeom prst="rect">
            <a:avLst/>
          </a:prstGeom>
          <a:noFill/>
        </p:spPr>
        <p:txBody>
          <a:bodyPr wrap="none" rtlCol="0">
            <a:spAutoFit/>
          </a:bodyPr>
          <a:lstStyle/>
          <a:p>
            <a:r>
              <a:rPr lang="uk-UA" sz="1600" b="1" i="1" dirty="0"/>
              <a:t>Ентоні </a:t>
            </a:r>
            <a:r>
              <a:rPr lang="uk-UA" sz="1600" b="1" i="1" dirty="0" err="1"/>
              <a:t>Даунс</a:t>
            </a:r>
            <a:endParaRPr lang="ru-RU" sz="1600" dirty="0"/>
          </a:p>
        </p:txBody>
      </p:sp>
    </p:spTree>
    <p:extLst>
      <p:ext uri="{BB962C8B-B14F-4D97-AF65-F5344CB8AC3E}">
        <p14:creationId xmlns:p14="http://schemas.microsoft.com/office/powerpoint/2010/main" val="308552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3628" y="0"/>
            <a:ext cx="3574762" cy="637309"/>
          </a:xfrm>
        </p:spPr>
        <p:txBody>
          <a:bodyPr>
            <a:normAutofit fontScale="90000"/>
          </a:bodyPr>
          <a:lstStyle/>
          <a:p>
            <a:r>
              <a:rPr lang="uk-UA" dirty="0"/>
              <a:t>Ринкова Теорія</a:t>
            </a:r>
            <a:endParaRPr lang="ru-RU" dirty="0"/>
          </a:p>
        </p:txBody>
      </p:sp>
      <p:sp>
        <p:nvSpPr>
          <p:cNvPr id="3" name="Объект 2"/>
          <p:cNvSpPr>
            <a:spLocks noGrp="1"/>
          </p:cNvSpPr>
          <p:nvPr>
            <p:ph idx="1"/>
          </p:nvPr>
        </p:nvSpPr>
        <p:spPr>
          <a:xfrm>
            <a:off x="0" y="488374"/>
            <a:ext cx="12192000" cy="6369626"/>
          </a:xfrm>
        </p:spPr>
        <p:txBody>
          <a:bodyPr>
            <a:normAutofit/>
          </a:bodyPr>
          <a:lstStyle/>
          <a:p>
            <a:pPr marL="0" indent="0">
              <a:buNone/>
            </a:pPr>
            <a:r>
              <a:rPr lang="uk-UA" dirty="0"/>
              <a:t>	</a:t>
            </a:r>
            <a:r>
              <a:rPr lang="uk-UA" sz="2000" dirty="0"/>
              <a:t>Основні положення економічної демократії знайшли своє відображення в ринковій теорії демократії. Ця теорія заснована на експансії законів ринкової економіки на всі сфери, не лише на економічні, але і на соціально-політичні відносини. Тому ринковою демократією називають демократію, при якій різні соціальні блага розосереджуються між соціальними групами, з тим щоб індивід, який має низький показник доступу до одних соціальних благ, міг компенсувати цей дефіцит доступом до інших благ.</a:t>
            </a:r>
          </a:p>
          <a:p>
            <a:pPr marL="0" indent="0">
              <a:buNone/>
            </a:pPr>
            <a:r>
              <a:rPr lang="uk-UA" sz="2000" dirty="0"/>
              <a:t>	Ринкова демократія побудована на принципі декомпозиції соціальної нерівності. Цей принцип полягає в тому, щоб у суспільстві не допускалася поляризація за способом і об'ємами споживання соціальних благ - багатства, доходів, влади, престижу, рівня освіти, пільг і привілеїв. Тому ці блага розподіляються між різними соціальними групами. Такий принцип покликаний згладжувати гостроту соціальної нерівності, перешкоджати створенню статусної поляризації суспільства, його очевидному розділенню на бідних і багатих. Найбільш типовим представником ринкової демократії є США. Так, 42-й Президент США (1993-2001) Білл Клінтон назвав сучасну західну демократію ринковою.</a:t>
            </a:r>
          </a:p>
          <a:p>
            <a:pPr marL="0" indent="0">
              <a:buNone/>
            </a:pPr>
            <a:r>
              <a:rPr lang="uk-UA" sz="2000" dirty="0"/>
              <a:t>	Основні ідеї цих двох теорій засновані на образі людини економічної, всесторонньо інформованої, здатної ухвалювати рішення на раціональних підставах. Проте викликає сумнів, що рішення, які стосуються політичного вибору, можна зіставляти з рішеннями у сфері ринкових відносин. У політиці на відміну від ринку простежується раціональність колективних дій, оскільки вибір тут передбачає певний рівень обробки інформації. А це має місце тільки в суспільних процесах при спільній дії.</a:t>
            </a:r>
          </a:p>
          <a:p>
            <a:endParaRPr lang="ru-RU" sz="2000" dirty="0"/>
          </a:p>
        </p:txBody>
      </p:sp>
    </p:spTree>
    <p:extLst>
      <p:ext uri="{BB962C8B-B14F-4D97-AF65-F5344CB8AC3E}">
        <p14:creationId xmlns:p14="http://schemas.microsoft.com/office/powerpoint/2010/main" val="3934157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TM03457452[[fn=Небесная]]</Template>
  <TotalTime>165</TotalTime>
  <Words>3714</Words>
  <Application>Microsoft Macintosh PowerPoint</Application>
  <PresentationFormat>Широкоэкранный</PresentationFormat>
  <Paragraphs>85</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Небеса</vt:lpstr>
      <vt:lpstr>Сучасні теорії демократії </vt:lpstr>
      <vt:lpstr>Презентация PowerPoint</vt:lpstr>
      <vt:lpstr>Ліберальна Теорія</vt:lpstr>
      <vt:lpstr>Плюралістична Концепція</vt:lpstr>
      <vt:lpstr>Поліархія Р. Даля</vt:lpstr>
      <vt:lpstr>Елітарна Теорія </vt:lpstr>
      <vt:lpstr>Консоціальна ідея</vt:lpstr>
      <vt:lpstr>Економічна теорія</vt:lpstr>
      <vt:lpstr>Ринкова Теорія</vt:lpstr>
      <vt:lpstr>Партіціпаторна демократія</vt:lpstr>
      <vt:lpstr>Презентация PowerPoint</vt:lpstr>
      <vt:lpstr>Марксистська Теорія</vt:lpstr>
      <vt:lpstr>Системна теорія</vt:lpstr>
      <vt:lpstr>Інтегральна форма Демократії</vt:lpstr>
      <vt:lpstr>Інформаційна Теорія</vt:lpstr>
      <vt:lpstr>Презентация PowerPoint</vt:lpstr>
      <vt:lpstr>Висновок</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Сучасні теорії демократії </dc:title>
  <dc:creator>Пользователь Windows</dc:creator>
  <cp:lastModifiedBy>Microsoft Office User</cp:lastModifiedBy>
  <cp:revision>23</cp:revision>
  <dcterms:created xsi:type="dcterms:W3CDTF">2020-12-28T21:10:54Z</dcterms:created>
  <dcterms:modified xsi:type="dcterms:W3CDTF">2021-09-27T23:54:22Z</dcterms:modified>
</cp:coreProperties>
</file>