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7" r:id="rId3"/>
    <p:sldId id="262" r:id="rId4"/>
    <p:sldId id="264" r:id="rId5"/>
    <p:sldId id="257" r:id="rId6"/>
    <p:sldId id="265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662" autoAdjust="0"/>
  </p:normalViewPr>
  <p:slideViewPr>
    <p:cSldViewPr snapToGrid="0">
      <p:cViewPr varScale="1">
        <p:scale>
          <a:sx n="62" d="100"/>
          <a:sy n="62" d="100"/>
        </p:scale>
        <p:origin x="360" y="3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E8366A-F6D5-F9DD-17E9-8A26B0ABFD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E4D727F-69F5-32F2-D932-7B0050EAFA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9E57B5-F64C-F0BA-A688-9A98DD4A6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06172-188A-4BB6-B6A3-A1A66695BF10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6453D3-5572-C876-7DD4-A95FAD8E7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02DB0C-2751-DE65-9B1C-5E01A8FFF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14EE2-F297-4E0F-AABB-A80416E3B8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0570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B2E987-03B6-512E-3B3F-EF4CEC83B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3F30AA-559E-8AF8-CC0A-DE9C5F1748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7D6E6-61A1-ECA7-608D-B665953B2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06172-188A-4BB6-B6A3-A1A66695BF10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8E9743-E830-383E-095E-5403A8B43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ED1802-F134-6C0C-3F7E-CB73F8E22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14EE2-F297-4E0F-AABB-A80416E3B8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5975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9EFACBC-49A2-BE8B-A1F0-C5C47F6FA3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771EB09-42C5-2199-9B5F-C739939446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B2521F-6AF3-C222-F3A9-2ABB426FB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06172-188A-4BB6-B6A3-A1A66695BF10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A06F65-6954-7CE9-5D3F-66D0A888A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130A21-AA7E-FF8A-B548-6BA1235AA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14EE2-F297-4E0F-AABB-A80416E3B8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260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A9C30E-3038-F101-CDDE-C563FDBB5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470BBA2-2F64-184E-1F21-DC144B469A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D39FC2-6624-DEF9-5AF1-F81D061CE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06172-188A-4BB6-B6A3-A1A66695BF10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3B3C66-8E33-773F-6FB3-7F01B5D68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43BAD9-E207-D77D-3CE3-C828D3071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14EE2-F297-4E0F-AABB-A80416E3B8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7732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BE3F52-D01D-FA7A-BCAA-6F89C569A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E08414F-283C-7225-0045-047E70C00D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EE00AF-13FE-7EA8-5F48-ABAA89371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06172-188A-4BB6-B6A3-A1A66695BF10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E90C5F-225E-65E3-201D-17C96B4C2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D974EF-0D2F-47C6-E301-6E239B5D5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14EE2-F297-4E0F-AABB-A80416E3B8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7449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07C628-9480-00B3-6A50-3B6271C35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652A1F-4990-E318-BD34-F94ADBB33F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F9F4E40-0943-2EFA-33E4-1054D74469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29A05CD-D265-B787-420D-68E3A90FE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06172-188A-4BB6-B6A3-A1A66695BF10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B023EC-1348-A097-BA0C-A542926EE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11D1D82-664C-C3F4-B851-10C5DC6B7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14EE2-F297-4E0F-AABB-A80416E3B8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2536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442185-988B-8D2E-3D73-2E336C113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28AC05-7034-1862-03EC-1888E23EF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C330445-8BB1-2143-1B61-FA4A28CDC2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F1F6B5B-5A04-F806-5239-973AF99892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00C58AD-1F9F-57EE-0C4B-8C7CD2D58B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73DB8F-DF09-6C09-88D4-9402BB33A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06172-188A-4BB6-B6A3-A1A66695BF10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2F1A89D-B692-2AA4-B6AD-3E16C60D0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8C8FC29-5674-01F6-84C6-87C4AD57F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14EE2-F297-4E0F-AABB-A80416E3B8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6906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D55A82-AA01-33F9-5AA5-418BB644B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E2AF3DF-6767-7D4E-1FC3-9BE9E5540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06172-188A-4BB6-B6A3-A1A66695BF10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4ED12A1-753F-E067-FA7B-3DE3917ED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781D873-6141-00A1-B09D-ABC5D0948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14EE2-F297-4E0F-AABB-A80416E3B8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8981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5EA1D0A-66E4-145F-0302-18FAAC7C2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06172-188A-4BB6-B6A3-A1A66695BF10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92DC5EB-C4B5-2DAA-1A7F-DDDD290AB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5C1A01A-347E-0998-B77F-67133734C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14EE2-F297-4E0F-AABB-A80416E3B8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5844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0ADEC9-2D7C-F290-659E-8DB219D24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5BDA2E-2853-E6FA-0B47-10AD0AA5EF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2F7659-7F82-4D7F-81AE-A7228A20B5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8CAAD05-947F-F8F7-1328-C26BBE3B8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06172-188A-4BB6-B6A3-A1A66695BF10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0D74A5B-72AB-DC80-F3EA-017AEFE48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C52BE86-21A2-8FD5-C85C-2338C5B6D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14EE2-F297-4E0F-AABB-A80416E3B8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8817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5C0DE1-0CB8-114F-9963-35BF6B5B4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2D60355-4DE9-D1D3-CE7C-378637BF16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4B3BB11-BDCA-AC0F-2B31-0F3EEAC430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7C30859-518B-A138-08F3-FFB0FA587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06172-188A-4BB6-B6A3-A1A66695BF10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855E24-8B36-86FB-F8EB-C148DEC4A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D8E3369-4381-17B5-1652-DE91BBEDD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14EE2-F297-4E0F-AABB-A80416E3B8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518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A93140-AF3C-B9C9-82D9-F6A84ED3A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56AE51B-80BB-4B88-FFF7-7D7F57AA70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C2FEAA-3D45-F6C9-CBD0-6CB8AB7ED0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906172-188A-4BB6-B6A3-A1A66695BF10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D2D6F7-2930-2C61-B796-617D924519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B5916D6-BFEE-2177-E4C2-7743A49807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A14EE2-F297-4E0F-AABB-A80416E3B8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202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" y="1"/>
            <a:ext cx="9989127" cy="1066800"/>
          </a:xfrm>
        </p:spPr>
        <p:txBody>
          <a:bodyPr>
            <a:normAutofit/>
          </a:bodyPr>
          <a:lstStyle/>
          <a:p>
            <a:r>
              <a:rPr lang="fr-CA" sz="3200" b="1" i="1" dirty="0"/>
              <a:t>Expression orale. </a:t>
            </a:r>
            <a:br>
              <a:rPr lang="fr-CA" sz="3200" b="1" i="1" dirty="0"/>
            </a:br>
            <a:r>
              <a:rPr lang="fr-CA" sz="3200" b="1" i="1" dirty="0"/>
              <a:t>Domaines: social, culturel</a:t>
            </a:r>
            <a:endParaRPr lang="ru-RU" sz="3200" b="1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52945" y="1800008"/>
            <a:ext cx="9144000" cy="4281055"/>
          </a:xfrm>
        </p:spPr>
        <p:txBody>
          <a:bodyPr>
            <a:normAutofit/>
          </a:bodyPr>
          <a:lstStyle/>
          <a:p>
            <a:endParaRPr lang="fr-CA" dirty="0"/>
          </a:p>
          <a:p>
            <a:r>
              <a:rPr lang="fr-CA" sz="4000" dirty="0"/>
              <a:t>Y a-t-il la différence entre expression écrite et orale</a:t>
            </a:r>
            <a:r>
              <a:rPr lang="ru-RU" sz="4000" dirty="0"/>
              <a:t>?</a:t>
            </a:r>
            <a:endParaRPr lang="fr-CA" sz="4000" dirty="0"/>
          </a:p>
          <a:p>
            <a:r>
              <a:rPr lang="fr-CA" sz="4000" dirty="0"/>
              <a:t>Donnez quelques idées sur l’expression écrite.</a:t>
            </a:r>
          </a:p>
          <a:p>
            <a:r>
              <a:rPr lang="fr-CA" sz="4000" dirty="0"/>
              <a:t>Donnez quelques idées sur l’expression orale</a:t>
            </a:r>
          </a:p>
          <a:p>
            <a:endParaRPr lang="ru-RU" sz="4000" dirty="0"/>
          </a:p>
          <a:p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Галина Морошкина\Desktop\smiley\images (8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6218" y="85076"/>
            <a:ext cx="1787237" cy="142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4981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936320-2407-1316-10E7-C1B7C57F5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58361"/>
          </a:xfrm>
        </p:spPr>
        <p:txBody>
          <a:bodyPr/>
          <a:lstStyle/>
          <a:p>
            <a:r>
              <a:rPr lang="fr-FR" sz="4400" b="1" dirty="0">
                <a:solidFill>
                  <a:srgbClr val="4747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fr-FR" sz="4400" b="1" i="0" dirty="0">
                <a:solidFill>
                  <a:srgbClr val="47474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'expression écrite</a:t>
            </a:r>
            <a:r>
              <a:rPr lang="en-US" b="1" dirty="0">
                <a:solidFill>
                  <a:srgbClr val="4747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fr-FR" sz="44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L’expression orale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433BE92-626C-07C4-6D46-844DD12715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2131"/>
            <a:ext cx="10515600" cy="5433646"/>
          </a:xfrm>
        </p:spPr>
        <p:txBody>
          <a:bodyPr>
            <a:normAutofit fontScale="70000" lnSpcReduction="20000"/>
          </a:bodyPr>
          <a:lstStyle/>
          <a:p>
            <a:r>
              <a:rPr lang="fr-FR" sz="3200" b="0" i="0" dirty="0">
                <a:solidFill>
                  <a:srgbClr val="47474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fr-FR" sz="3800" b="1" dirty="0">
                <a:solidFill>
                  <a:srgbClr val="4747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fr-FR" sz="3800" b="1" i="0" dirty="0">
                <a:solidFill>
                  <a:srgbClr val="47474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'expression écrite </a:t>
            </a:r>
            <a:r>
              <a:rPr lang="fr-FR" sz="3800" b="0" i="0" dirty="0">
                <a:solidFill>
                  <a:srgbClr val="47474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est </a:t>
            </a:r>
            <a:r>
              <a:rPr lang="fr-FR" sz="3800" b="0" i="0" dirty="0">
                <a:solidFill>
                  <a:srgbClr val="040C2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l'une des épreuves en langues vivantes</a:t>
            </a:r>
            <a:r>
              <a:rPr lang="fr-FR" sz="3800" b="0" i="0" dirty="0">
                <a:solidFill>
                  <a:srgbClr val="47474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Elle peut être sous la forme d'un sujet d'invention (dialogue, lettre, article de presse, continuation d'une histoire) ou de réflexion (essai)</a:t>
            </a:r>
          </a:p>
          <a:p>
            <a:endParaRPr lang="fr-FR" sz="3800" b="0" i="0" dirty="0">
              <a:solidFill>
                <a:srgbClr val="474747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/>
            <a:r>
              <a:rPr lang="fr-FR" sz="3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L’expression orale</a:t>
            </a:r>
            <a:r>
              <a:rPr lang="fr-FR" sz="38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rebaptisée "</a:t>
            </a:r>
            <a:r>
              <a:rPr lang="fr-FR" sz="3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production orale</a:t>
            </a:r>
            <a:r>
              <a:rPr lang="fr-FR" sz="38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" de référence, est une compétence que les apprenants doivent progressivement acquérir, qui consiste à s’exprimer dans les situations les plus diverses.</a:t>
            </a:r>
          </a:p>
          <a:p>
            <a:pPr algn="l"/>
            <a:r>
              <a:rPr lang="fr-FR" sz="38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Il s’agit d’un </a:t>
            </a:r>
            <a:r>
              <a:rPr lang="fr-FR" sz="3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rapport interactif</a:t>
            </a:r>
            <a:r>
              <a:rPr lang="fr-FR" sz="38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entre un </a:t>
            </a:r>
            <a:r>
              <a:rPr lang="fr-FR" sz="3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émetteur</a:t>
            </a:r>
            <a:r>
              <a:rPr lang="fr-FR" sz="38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et un </a:t>
            </a:r>
            <a:r>
              <a:rPr lang="fr-FR" sz="3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destinataire</a:t>
            </a:r>
            <a:r>
              <a:rPr lang="fr-FR" sz="38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qui fait appel également à la capacité de comprendre l’autre</a:t>
            </a:r>
          </a:p>
          <a:p>
            <a:endParaRPr lang="fr-FR" sz="3800" b="0" i="0" dirty="0">
              <a:solidFill>
                <a:srgbClr val="474747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fr-FR" sz="3800" b="0" i="0" dirty="0">
                <a:solidFill>
                  <a:srgbClr val="47474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fr-FR" sz="3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l'expression orale </a:t>
            </a:r>
            <a:r>
              <a:rPr lang="fr-FR" sz="3800" b="1" i="0" dirty="0">
                <a:solidFill>
                  <a:srgbClr val="47474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est une  </a:t>
            </a:r>
            <a:r>
              <a:rPr lang="fr-FR" sz="3800" i="0" dirty="0">
                <a:solidFill>
                  <a:srgbClr val="2021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fr-FR" sz="3800" b="0" i="0" dirty="0">
                <a:solidFill>
                  <a:srgbClr val="2021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ction de rendre manifeste par toutes les </a:t>
            </a:r>
            <a:r>
              <a:rPr lang="fr-FR" sz="3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possibilités du langage parlé ce que l’on est, pense ou ressent.</a:t>
            </a:r>
            <a:endParaRPr lang="ru-RU" sz="3800" dirty="0"/>
          </a:p>
        </p:txBody>
      </p:sp>
    </p:spTree>
    <p:extLst>
      <p:ext uri="{BB962C8B-B14F-4D97-AF65-F5344CB8AC3E}">
        <p14:creationId xmlns:p14="http://schemas.microsoft.com/office/powerpoint/2010/main" val="3709781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34D145-5C7C-8720-A495-1CD0A31D9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353800" cy="1252727"/>
          </a:xfr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</p:spPr>
        <p:txBody>
          <a:bodyPr>
            <a:normAutofit/>
          </a:bodyPr>
          <a:lstStyle/>
          <a:p>
            <a:r>
              <a:rPr lang="fr-CA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Expression orale en français</a:t>
            </a:r>
            <a:r>
              <a:rPr lang="ru-RU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.                        </a:t>
            </a:r>
            <a:r>
              <a:rPr lang="fr-CA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Domaines: Social, Culurel</a:t>
            </a:r>
            <a:endParaRPr lang="ru-RU" sz="28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1F28CC-7ADD-2DEE-F5C0-95236031F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584" y="1266583"/>
            <a:ext cx="11731198" cy="5458967"/>
          </a:xfr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La forme de l'expression orale se compose :</a:t>
            </a:r>
            <a:endParaRPr lang="fr-FR" sz="3200" b="1" i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fr-FR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Du </a:t>
            </a:r>
            <a:r>
              <a:rPr lang="fr-FR" b="1" i="0" dirty="0">
                <a:effectLst/>
                <a:highlight>
                  <a:srgbClr val="00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non verbal: </a:t>
            </a:r>
            <a:r>
              <a:rPr lang="fr-FR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gestes, sourires, signes divers…</a:t>
            </a:r>
            <a:endParaRPr lang="ru-RU" b="1" i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fr-FR" b="1" i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r-FR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De </a:t>
            </a:r>
            <a:r>
              <a:rPr lang="fr-FR" b="1" i="0" dirty="0">
                <a:effectLst/>
                <a:highlight>
                  <a:srgbClr val="00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la voix: </a:t>
            </a:r>
            <a:r>
              <a:rPr lang="fr-FR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de son volume, de l'articulation</a:t>
            </a:r>
            <a:r>
              <a:rPr lang="ru-RU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fr-FR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indent="0" algn="l">
              <a:buNone/>
            </a:pPr>
            <a:r>
              <a:rPr lang="ru-RU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fr-FR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du débit, de l'intonation ...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CA" b="1" dirty="0">
                <a:latin typeface="Cambria" panose="02040503050406030204" pitchFamily="18" charset="0"/>
                <a:ea typeface="Cambria" panose="02040503050406030204" pitchFamily="18" charset="0"/>
              </a:rPr>
              <a:t>Voix fine?</a:t>
            </a:r>
            <a:endParaRPr lang="ru-RU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l">
              <a:buNone/>
            </a:pPr>
            <a:endParaRPr lang="fr-FR" b="1" i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r-FR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Des </a:t>
            </a:r>
            <a:r>
              <a:rPr lang="fr-FR" b="1" i="0" dirty="0">
                <a:effectLst/>
                <a:highlight>
                  <a:srgbClr val="00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pauses, des silences, des regards.</a:t>
            </a:r>
            <a:endParaRPr lang="ru-RU" b="1" i="0" dirty="0">
              <a:effectLst/>
              <a:highlight>
                <a:srgbClr val="00FFFF"/>
              </a:highligh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fr-CA" b="1" dirty="0">
              <a:highlight>
                <a:srgbClr val="00FFFF"/>
              </a:highligh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fr-FR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L'expression orale est l'extériorisation</a:t>
            </a:r>
            <a:r>
              <a:rPr lang="fr-FR" b="1" i="0" dirty="0">
                <a:effectLst/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indent="0">
              <a:buNone/>
            </a:pPr>
            <a:r>
              <a:rPr lang="ru-RU" b="1" i="0" dirty="0">
                <a:effectLst/>
                <a:highlight>
                  <a:srgbClr val="00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fr-FR" b="1" i="0" dirty="0">
                <a:effectLst/>
                <a:highlight>
                  <a:srgbClr val="00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des sentiments ou des idées </a:t>
            </a:r>
            <a:r>
              <a:rPr lang="fr-FR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par la parole</a:t>
            </a:r>
            <a:endParaRPr lang="ru-RU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7190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1B13D1-11E0-E0F4-E9BE-2D63B450B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464" y="365125"/>
            <a:ext cx="11070336" cy="997331"/>
          </a:xfr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>
            <a:normAutofit/>
          </a:bodyPr>
          <a:lstStyle/>
          <a:p>
            <a:pPr algn="ctr"/>
            <a:r>
              <a:rPr lang="fr-CA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La vie sociale en France d’aujourd’hui</a:t>
            </a:r>
            <a:endParaRPr lang="ru-RU" sz="32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2E0A225-78F0-3F45-56AB-4C5380A4E2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464" y="1490472"/>
            <a:ext cx="11070336" cy="5248656"/>
          </a:xfr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txBody>
          <a:bodyPr>
            <a:normAutofit fontScale="92500" lnSpcReduction="10000"/>
          </a:bodyPr>
          <a:lstStyle/>
          <a:p>
            <a:endParaRPr lang="fr-CA" dirty="0"/>
          </a:p>
          <a:p>
            <a:r>
              <a:rPr lang="fr-CA" sz="3600" dirty="0">
                <a:latin typeface="Cambria" panose="02040503050406030204" pitchFamily="18" charset="0"/>
                <a:ea typeface="Cambria" panose="02040503050406030204" pitchFamily="18" charset="0"/>
              </a:rPr>
              <a:t>La septième puissance en Europe</a:t>
            </a:r>
          </a:p>
          <a:p>
            <a:r>
              <a:rPr lang="fr-CA" sz="3600" dirty="0">
                <a:latin typeface="Cambria" panose="02040503050406030204" pitchFamily="18" charset="0"/>
                <a:ea typeface="Cambria" panose="02040503050406030204" pitchFamily="18" charset="0"/>
              </a:rPr>
              <a:t>Le pays de victoires grandieuses et honteuses</a:t>
            </a:r>
          </a:p>
          <a:p>
            <a:r>
              <a:rPr lang="fr-CA" sz="3600" dirty="0">
                <a:latin typeface="Cambria" panose="02040503050406030204" pitchFamily="18" charset="0"/>
                <a:ea typeface="Cambria" panose="02040503050406030204" pitchFamily="18" charset="0"/>
              </a:rPr>
              <a:t>Le pays de luxe et de la pauvreté</a:t>
            </a:r>
          </a:p>
          <a:p>
            <a:r>
              <a:rPr lang="fr-CA" sz="3600" dirty="0">
                <a:latin typeface="Cambria" panose="02040503050406030204" pitchFamily="18" charset="0"/>
                <a:ea typeface="Cambria" panose="02040503050406030204" pitchFamily="18" charset="0"/>
              </a:rPr>
              <a:t>Le pays de la mode</a:t>
            </a:r>
          </a:p>
          <a:p>
            <a:r>
              <a:rPr lang="fr-CA" sz="3600" dirty="0">
                <a:latin typeface="Cambria" panose="02040503050406030204" pitchFamily="18" charset="0"/>
                <a:ea typeface="Cambria" panose="02040503050406030204" pitchFamily="18" charset="0"/>
              </a:rPr>
              <a:t>Le pays de la cuisine unique au monde....</a:t>
            </a:r>
          </a:p>
          <a:p>
            <a:r>
              <a:rPr lang="fr-CA" sz="3600" dirty="0">
                <a:latin typeface="Cambria" panose="02040503050406030204" pitchFamily="18" charset="0"/>
                <a:ea typeface="Cambria" panose="02040503050406030204" pitchFamily="18" charset="0"/>
              </a:rPr>
              <a:t>Le pays de la Tour Eiffel</a:t>
            </a:r>
          </a:p>
          <a:p>
            <a:r>
              <a:rPr lang="fr-CA" sz="3600" dirty="0">
                <a:latin typeface="Cambria" panose="02040503050406030204" pitchFamily="18" charset="0"/>
                <a:ea typeface="Cambria" panose="02040503050406030204" pitchFamily="18" charset="0"/>
              </a:rPr>
              <a:t>Le pays  des arts...</a:t>
            </a:r>
          </a:p>
          <a:p>
            <a:r>
              <a:rPr lang="fr-CA" sz="3600" dirty="0">
                <a:latin typeface="Cambria" panose="02040503050406030204" pitchFamily="18" charset="0"/>
                <a:ea typeface="Cambria" panose="02040503050406030204" pitchFamily="18" charset="0"/>
              </a:rPr>
              <a:t>Le pays de la grande culture</a:t>
            </a:r>
          </a:p>
          <a:p>
            <a:r>
              <a:rPr lang="fr-CA" sz="3600" dirty="0">
                <a:latin typeface="Cambria" panose="02040503050406030204" pitchFamily="18" charset="0"/>
                <a:ea typeface="Cambria" panose="02040503050406030204" pitchFamily="18" charset="0"/>
              </a:rPr>
              <a:t>Le pays  arrogant...</a:t>
            </a:r>
            <a:endParaRPr lang="ru-RU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1018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27AA86-219E-EEAB-091E-B3489457C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"/>
            <a:ext cx="11201400" cy="681036"/>
          </a:xfr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>
            <a:normAutofit/>
          </a:bodyPr>
          <a:lstStyle/>
          <a:p>
            <a:pPr algn="ctr"/>
            <a:r>
              <a:rPr lang="fr-CA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Texte de la chanson </a:t>
            </a:r>
            <a:r>
              <a:rPr lang="ru-RU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«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CA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Ma philosophie</a:t>
            </a:r>
            <a:r>
              <a:rPr lang="ru-RU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13DB37-7B19-F5B1-E187-D6AC2079F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984739"/>
            <a:ext cx="12039600" cy="5873261"/>
          </a:xfr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txBody>
          <a:bodyPr>
            <a:normAutofit fontScale="25000" lnSpcReduction="20000"/>
          </a:bodyPr>
          <a:lstStyle/>
          <a:p>
            <a:pPr algn="l"/>
            <a:r>
              <a:rPr lang="fr-FR" sz="112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Je n'ai qu'une philosophie</a:t>
            </a:r>
            <a:br>
              <a:rPr lang="fr-FR" sz="11200" dirty="0"/>
            </a:br>
            <a:r>
              <a:rPr lang="fr-FR" sz="112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Être acceptée comme je suis</a:t>
            </a:r>
            <a:br>
              <a:rPr lang="fr-FR" sz="11200" dirty="0"/>
            </a:br>
            <a:r>
              <a:rPr lang="fr-FR" sz="112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Malgré tout ce qu'on me dit</a:t>
            </a:r>
            <a:br>
              <a:rPr lang="fr-FR" sz="11200" dirty="0"/>
            </a:br>
            <a:r>
              <a:rPr lang="fr-FR" sz="112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Je reste le poing levé</a:t>
            </a:r>
            <a:endParaRPr lang="ru-RU" sz="11200" b="0" i="0" dirty="0">
              <a:solidFill>
                <a:srgbClr val="202124"/>
              </a:solidFill>
              <a:effectLst/>
              <a:latin typeface="arial" panose="020B0604020202020204" pitchFamily="34" charset="0"/>
            </a:endParaRPr>
          </a:p>
          <a:p>
            <a:pPr algn="l"/>
            <a:br>
              <a:rPr lang="fr-FR" sz="11200" dirty="0"/>
            </a:br>
            <a:r>
              <a:rPr lang="fr-FR" sz="112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Pour le meilleur comme le pire</a:t>
            </a:r>
            <a:br>
              <a:rPr lang="fr-FR" sz="11200" dirty="0"/>
            </a:br>
            <a:r>
              <a:rPr lang="fr-FR" sz="112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Je suis métisse mais pas martyre</a:t>
            </a:r>
            <a:br>
              <a:rPr lang="fr-FR" sz="11200" dirty="0"/>
            </a:br>
            <a:r>
              <a:rPr lang="fr-FR" sz="112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J'avance le cœur léger</a:t>
            </a:r>
            <a:br>
              <a:rPr lang="fr-FR" sz="11200" dirty="0"/>
            </a:br>
            <a:r>
              <a:rPr lang="fr-FR" sz="112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Mais toujours le poing levé</a:t>
            </a:r>
          </a:p>
          <a:p>
            <a:pPr algn="l"/>
            <a:r>
              <a:rPr lang="fr-FR" sz="112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Lever la tête, bomber le torse</a:t>
            </a:r>
            <a:br>
              <a:rPr lang="fr-FR" sz="112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</a:br>
            <a:r>
              <a:rPr lang="fr-FR" sz="112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Sans cesse redoubler d'efforts</a:t>
            </a:r>
            <a:br>
              <a:rPr lang="fr-FR" sz="112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</a:br>
            <a:r>
              <a:rPr lang="fr-FR" sz="112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La vie ne m'en laisse pas le choix</a:t>
            </a:r>
            <a:br>
              <a:rPr lang="fr-FR" sz="112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</a:br>
            <a:r>
              <a:rPr lang="fr-FR" sz="112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Je suis l'as qui bat le roi</a:t>
            </a:r>
            <a:endParaRPr lang="ru-RU" sz="11200" b="0" i="0" dirty="0">
              <a:solidFill>
                <a:srgbClr val="202124"/>
              </a:solidFill>
              <a:effectLst/>
              <a:latin typeface="arial" panose="020B0604020202020204" pitchFamily="34" charset="0"/>
            </a:endParaRPr>
          </a:p>
          <a:p>
            <a:pPr algn="l"/>
            <a:br>
              <a:rPr lang="fr-FR" sz="112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</a:br>
            <a:r>
              <a:rPr lang="fr-FR" sz="112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Malgré nos peines, nos différences</a:t>
            </a:r>
            <a:br>
              <a:rPr lang="fr-FR" sz="112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</a:br>
            <a:r>
              <a:rPr lang="fr-FR" sz="112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Et toutes ces injures incessantes</a:t>
            </a:r>
            <a:br>
              <a:rPr lang="fr-FR" sz="112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</a:br>
            <a:r>
              <a:rPr lang="fr-FR" sz="112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Moi je lèverai le poing</a:t>
            </a:r>
            <a:br>
              <a:rPr lang="fr-FR" sz="112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</a:br>
            <a:r>
              <a:rPr lang="fr-FR" sz="112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Encore plus haut, encore plus loin</a:t>
            </a:r>
          </a:p>
          <a:p>
            <a:pPr algn="l"/>
            <a:endParaRPr lang="fr-FR" dirty="0">
              <a:solidFill>
                <a:srgbClr val="202124"/>
              </a:solidFill>
              <a:latin typeface="arial" panose="020B0604020202020204" pitchFamily="34" charset="0"/>
            </a:endParaRPr>
          </a:p>
          <a:p>
            <a:pPr algn="l"/>
            <a:endParaRPr lang="fr-FR" b="0" i="0" dirty="0">
              <a:solidFill>
                <a:srgbClr val="202124"/>
              </a:solidFill>
              <a:effectLst/>
              <a:latin typeface="arial" panose="020B0604020202020204" pitchFamily="34" charset="0"/>
            </a:endParaRPr>
          </a:p>
          <a:p>
            <a:pPr algn="l"/>
            <a:endParaRPr lang="fr-FR" dirty="0">
              <a:solidFill>
                <a:srgbClr val="202124"/>
              </a:solidFill>
              <a:latin typeface="arial" panose="020B0604020202020204" pitchFamily="34" charset="0"/>
            </a:endParaRPr>
          </a:p>
          <a:p>
            <a:pPr algn="l"/>
            <a:endParaRPr lang="fr-FR" b="0" i="0" dirty="0">
              <a:solidFill>
                <a:srgbClr val="202124"/>
              </a:solidFill>
              <a:effectLst/>
              <a:latin typeface="arial" panose="020B0604020202020204" pitchFamily="34" charset="0"/>
            </a:endParaRPr>
          </a:p>
          <a:p>
            <a:pPr algn="l"/>
            <a:endParaRPr lang="fr-FR" dirty="0">
              <a:solidFill>
                <a:srgbClr val="202124"/>
              </a:solidFill>
              <a:latin typeface="arial" panose="020B0604020202020204" pitchFamily="34" charset="0"/>
            </a:endParaRPr>
          </a:p>
          <a:p>
            <a:pPr algn="l"/>
            <a:endParaRPr lang="fr-FR" b="0" i="0" dirty="0">
              <a:solidFill>
                <a:srgbClr val="202124"/>
              </a:solidFill>
              <a:effectLst/>
              <a:latin typeface="arial" panose="020B0604020202020204" pitchFamily="34" charset="0"/>
            </a:endParaRPr>
          </a:p>
          <a:p>
            <a:pPr algn="l"/>
            <a:endParaRPr lang="fr-FR" dirty="0">
              <a:solidFill>
                <a:srgbClr val="202124"/>
              </a:solidFill>
              <a:latin typeface="arial" panose="020B0604020202020204" pitchFamily="34" charset="0"/>
            </a:endParaRPr>
          </a:p>
          <a:p>
            <a:pPr algn="l"/>
            <a:endParaRPr lang="fr-FR" b="0" i="0" dirty="0">
              <a:solidFill>
                <a:srgbClr val="202124"/>
              </a:solidFill>
              <a:effectLst/>
              <a:latin typeface="arial" panose="020B0604020202020204" pitchFamily="34" charset="0"/>
            </a:endParaRPr>
          </a:p>
          <a:p>
            <a:br>
              <a:rPr lang="fr-FR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26216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A078B1-FEC1-B9AB-99E2-3D9496F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88890"/>
          </a:xfrm>
        </p:spPr>
        <p:txBody>
          <a:bodyPr/>
          <a:lstStyle/>
          <a:p>
            <a:pPr algn="ctr"/>
            <a:r>
              <a:rPr lang="fr-CA" dirty="0"/>
              <a:t>Devoir pour la fois prochaine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5C633A-6BB7-A4A6-2F47-4A9815398C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90246"/>
            <a:ext cx="10515600" cy="5583116"/>
          </a:xfrm>
        </p:spPr>
        <p:txBody>
          <a:bodyPr/>
          <a:lstStyle/>
          <a:p>
            <a:r>
              <a:rPr lang="fr-CA" dirty="0"/>
              <a:t>Préparez l’interview (à deux) sur les Jeux Olympiques 24 en France</a:t>
            </a:r>
          </a:p>
          <a:p>
            <a:pPr marL="0" indent="0" algn="ctr">
              <a:buNone/>
            </a:pPr>
            <a:r>
              <a:rPr lang="fr-CA" dirty="0"/>
              <a:t>   (durée de l’interview – 10 minutes)</a:t>
            </a:r>
          </a:p>
          <a:p>
            <a:r>
              <a:rPr lang="fr-CA" dirty="0"/>
              <a:t>Utilisez les images des Jeux Olympiques 24.</a:t>
            </a:r>
          </a:p>
          <a:p>
            <a:r>
              <a:rPr lang="fr-CA" dirty="0"/>
              <a:t>Visionner le film mis ci-dessous et exprimez votre attitude envers la conduite des policiers la veille de l’Olympiade.</a:t>
            </a:r>
          </a:p>
          <a:p>
            <a:endParaRPr lang="fr-CA" dirty="0"/>
          </a:p>
        </p:txBody>
      </p:sp>
      <p:pic>
        <p:nvPicPr>
          <p:cNvPr id="4" name="JO _ un nettoyage social à Paris #cdanslair 23.07.2024">
            <a:hlinkClick r:id="" action="ppaction://media"/>
            <a:extLst>
              <a:ext uri="{FF2B5EF4-FFF2-40B4-BE49-F238E27FC236}">
                <a16:creationId xmlns:a16="http://schemas.microsoft.com/office/drawing/2014/main" id="{CBC29BAF-2E58-546A-E6FC-A2C8ACF7E7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V="1">
            <a:off x="2400300" y="3525715"/>
            <a:ext cx="6638192" cy="314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488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2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</TotalTime>
  <Words>455</Words>
  <Application>Microsoft Office PowerPoint</Application>
  <PresentationFormat>Широкоэкранный</PresentationFormat>
  <Paragraphs>53</Paragraphs>
  <Slides>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2" baseType="lpstr">
      <vt:lpstr>Arial</vt:lpstr>
      <vt:lpstr>Arial</vt:lpstr>
      <vt:lpstr>Calibri</vt:lpstr>
      <vt:lpstr>Calibri Light</vt:lpstr>
      <vt:lpstr>Cambria</vt:lpstr>
      <vt:lpstr>Тема Office</vt:lpstr>
      <vt:lpstr>Expression orale.  Domaines: social, culturel</vt:lpstr>
      <vt:lpstr>L'expression écrite/ L’expression orale</vt:lpstr>
      <vt:lpstr>Expression orale en français.                        Domaines: Social, Culurel</vt:lpstr>
      <vt:lpstr>La vie sociale en France d’aujourd’hui</vt:lpstr>
      <vt:lpstr>Texte de la chanson « Ma philosophie»</vt:lpstr>
      <vt:lpstr>Devoir pour la fois prochaine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Amel Bent. Ma philosophie</dc:title>
  <dc:creator>Галина Федоровна</dc:creator>
  <cp:lastModifiedBy>Галина Федоровна</cp:lastModifiedBy>
  <cp:revision>13</cp:revision>
  <dcterms:created xsi:type="dcterms:W3CDTF">2023-09-13T19:28:11Z</dcterms:created>
  <dcterms:modified xsi:type="dcterms:W3CDTF">2024-09-15T06:03:27Z</dcterms:modified>
</cp:coreProperties>
</file>