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4C56A-BA56-4DEC-8330-485176033139}" type="doc">
      <dgm:prSet loTypeId="urn:microsoft.com/office/officeart/2005/8/layout/pList2" loCatId="list" qsTypeId="urn:microsoft.com/office/officeart/2005/8/quickstyle/simple1" qsCatId="simple" csTypeId="urn:microsoft.com/office/officeart/2005/8/colors/colorful4" csCatId="colorful" phldr="1"/>
      <dgm:spPr/>
    </dgm:pt>
    <dgm:pt modelId="{AB50743C-8028-42F0-8A99-10DC3EF0D2C2}">
      <dgm:prSet phldrT="[Текст]"/>
      <dgm:spPr/>
      <dgm:t>
        <a:bodyPr/>
        <a:lstStyle/>
        <a:p>
          <a:r>
            <a:rPr lang="uk-UA" b="1" baseline="0" dirty="0" smtClean="0">
              <a:solidFill>
                <a:schemeClr val="tx1"/>
              </a:solidFill>
              <a:latin typeface="Century Schoolbook" pitchFamily="18" charset="0"/>
            </a:rPr>
            <a:t>Участь студента в обговоренні теоретичних запитань на початку практичного заняття</a:t>
          </a:r>
          <a:endParaRPr lang="ru-RU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E3EE69DF-C196-4531-94B5-3685BA28D1C5}" type="parTrans" cxnId="{2C7AC556-477B-423E-A455-DEBF8318E296}">
      <dgm:prSet/>
      <dgm:spPr/>
    </dgm:pt>
    <dgm:pt modelId="{DCF9F82F-C94A-4B38-A16A-3FB635D467E5}" type="sibTrans" cxnId="{2C7AC556-477B-423E-A455-DEBF8318E296}">
      <dgm:prSet/>
      <dgm:spPr/>
    </dgm:pt>
    <dgm:pt modelId="{8D0E9C5D-AFDE-4D2A-9F77-69F97E81D8C8}">
      <dgm:prSet phldrT="[Текст]"/>
      <dgm:spPr/>
      <dgm:t>
        <a:bodyPr/>
        <a:lstStyle/>
        <a:p>
          <a:r>
            <a:rPr lang="uk-UA" b="1" baseline="0" dirty="0" smtClean="0">
              <a:solidFill>
                <a:schemeClr val="tx1"/>
              </a:solidFill>
              <a:latin typeface="Century Schoolbook" pitchFamily="18" charset="0"/>
            </a:rPr>
            <a:t>Виконання завдань практичного заняття в групі та індивідуально </a:t>
          </a:r>
          <a:endParaRPr lang="ru-RU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8835C4B0-86FD-4A50-B96D-BAF77D1E9C00}" type="parTrans" cxnId="{AE9A91ED-867B-417F-9884-10252D3BED53}">
      <dgm:prSet/>
      <dgm:spPr/>
    </dgm:pt>
    <dgm:pt modelId="{CECAD0AE-BE40-451B-9DE9-F06718092F1A}" type="sibTrans" cxnId="{AE9A91ED-867B-417F-9884-10252D3BED53}">
      <dgm:prSet/>
      <dgm:spPr/>
    </dgm:pt>
    <dgm:pt modelId="{7156387A-CFB8-42AE-94D9-93BE5B4268E2}">
      <dgm:prSet phldrT="[Текст]"/>
      <dgm:spPr/>
      <dgm:t>
        <a:bodyPr/>
        <a:lstStyle/>
        <a:p>
          <a:r>
            <a:rPr lang="uk-UA" b="1" baseline="0" dirty="0" smtClean="0">
              <a:solidFill>
                <a:schemeClr val="tx1"/>
              </a:solidFill>
              <a:latin typeface="Century Schoolbook" pitchFamily="18" charset="0"/>
            </a:rPr>
            <a:t>Письмове виконання в робочому зошиті завдань Самостійної позааудиторної роботи студентів </a:t>
          </a:r>
          <a:endParaRPr lang="ru-RU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D62F6902-422A-4A41-8C6B-A8EF120CFC68}" type="parTrans" cxnId="{F967A52A-D445-4F05-919C-ADC611346ECD}">
      <dgm:prSet/>
      <dgm:spPr/>
    </dgm:pt>
    <dgm:pt modelId="{C924E063-4FE0-429B-9DE9-C47135081CC7}" type="sibTrans" cxnId="{F967A52A-D445-4F05-919C-ADC611346ECD}">
      <dgm:prSet/>
      <dgm:spPr/>
    </dgm:pt>
    <dgm:pt modelId="{4B54DF6C-B448-4437-9A5A-68BAB1E4FE42}" type="pres">
      <dgm:prSet presAssocID="{EFA4C56A-BA56-4DEC-8330-485176033139}" presName="Name0" presStyleCnt="0">
        <dgm:presLayoutVars>
          <dgm:dir/>
          <dgm:resizeHandles val="exact"/>
        </dgm:presLayoutVars>
      </dgm:prSet>
      <dgm:spPr/>
    </dgm:pt>
    <dgm:pt modelId="{61120F0B-AA74-450C-8DF1-E2407580C22B}" type="pres">
      <dgm:prSet presAssocID="{EFA4C56A-BA56-4DEC-8330-485176033139}" presName="bkgdShp" presStyleLbl="alignAccFollowNode1" presStyleIdx="0" presStyleCnt="1"/>
      <dgm:spPr/>
    </dgm:pt>
    <dgm:pt modelId="{D189B3EA-824B-467F-8B55-13DEAE7FEBEF}" type="pres">
      <dgm:prSet presAssocID="{EFA4C56A-BA56-4DEC-8330-485176033139}" presName="linComp" presStyleCnt="0"/>
      <dgm:spPr/>
    </dgm:pt>
    <dgm:pt modelId="{7217DBA9-560A-4E3B-8189-49FD9B9C8266}" type="pres">
      <dgm:prSet presAssocID="{AB50743C-8028-42F0-8A99-10DC3EF0D2C2}" presName="compNode" presStyleCnt="0"/>
      <dgm:spPr/>
    </dgm:pt>
    <dgm:pt modelId="{8C358F99-2660-4788-B078-BF134A664341}" type="pres">
      <dgm:prSet presAssocID="{AB50743C-8028-42F0-8A99-10DC3EF0D2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DBA212-B40A-4359-9CCC-07274C7C9130}" type="pres">
      <dgm:prSet presAssocID="{AB50743C-8028-42F0-8A99-10DC3EF0D2C2}" presName="invisiNode" presStyleLbl="node1" presStyleIdx="0" presStyleCnt="3"/>
      <dgm:spPr/>
    </dgm:pt>
    <dgm:pt modelId="{64724126-D64C-45F1-B03F-0281F8DECB0A}" type="pres">
      <dgm:prSet presAssocID="{AB50743C-8028-42F0-8A99-10DC3EF0D2C2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E7633B0-4F36-4A5E-954D-3CF0A66ABDE5}" type="pres">
      <dgm:prSet presAssocID="{DCF9F82F-C94A-4B38-A16A-3FB635D467E5}" presName="sibTrans" presStyleLbl="sibTrans2D1" presStyleIdx="0" presStyleCnt="0"/>
      <dgm:spPr/>
    </dgm:pt>
    <dgm:pt modelId="{8AD749C3-5C70-4179-B4BE-109E8E0C93EF}" type="pres">
      <dgm:prSet presAssocID="{8D0E9C5D-AFDE-4D2A-9F77-69F97E81D8C8}" presName="compNode" presStyleCnt="0"/>
      <dgm:spPr/>
    </dgm:pt>
    <dgm:pt modelId="{5C5BD68B-3718-4CE2-9BDE-51134C5E2B51}" type="pres">
      <dgm:prSet presAssocID="{8D0E9C5D-AFDE-4D2A-9F77-69F97E81D8C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0B952-AB49-4D2F-89D3-E536EAB228C9}" type="pres">
      <dgm:prSet presAssocID="{8D0E9C5D-AFDE-4D2A-9F77-69F97E81D8C8}" presName="invisiNode" presStyleLbl="node1" presStyleIdx="1" presStyleCnt="3"/>
      <dgm:spPr/>
    </dgm:pt>
    <dgm:pt modelId="{5754F712-5E05-41F2-9282-5EA2D8C3348A}" type="pres">
      <dgm:prSet presAssocID="{8D0E9C5D-AFDE-4D2A-9F77-69F97E81D8C8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1D9746C-92A7-4BFE-8010-D8D34ACCCF8F}" type="pres">
      <dgm:prSet presAssocID="{CECAD0AE-BE40-451B-9DE9-F06718092F1A}" presName="sibTrans" presStyleLbl="sibTrans2D1" presStyleIdx="0" presStyleCnt="0"/>
      <dgm:spPr/>
    </dgm:pt>
    <dgm:pt modelId="{01ECFB5F-4E30-4B7E-B787-737B7D9E6EB0}" type="pres">
      <dgm:prSet presAssocID="{7156387A-CFB8-42AE-94D9-93BE5B4268E2}" presName="compNode" presStyleCnt="0"/>
      <dgm:spPr/>
    </dgm:pt>
    <dgm:pt modelId="{CDED0E83-DA22-4161-A7BC-4847F0CA82DD}" type="pres">
      <dgm:prSet presAssocID="{7156387A-CFB8-42AE-94D9-93BE5B4268E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F4BA5-CCA9-418A-B301-B9F669588C83}" type="pres">
      <dgm:prSet presAssocID="{7156387A-CFB8-42AE-94D9-93BE5B4268E2}" presName="invisiNode" presStyleLbl="node1" presStyleIdx="2" presStyleCnt="3"/>
      <dgm:spPr/>
    </dgm:pt>
    <dgm:pt modelId="{EAF10935-0844-4157-AE93-2F8A8CDEDF40}" type="pres">
      <dgm:prSet presAssocID="{7156387A-CFB8-42AE-94D9-93BE5B4268E2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676CD983-2CD0-4431-A175-67A711852CEA}" type="presOf" srcId="{EFA4C56A-BA56-4DEC-8330-485176033139}" destId="{4B54DF6C-B448-4437-9A5A-68BAB1E4FE42}" srcOrd="0" destOrd="0" presId="urn:microsoft.com/office/officeart/2005/8/layout/pList2"/>
    <dgm:cxn modelId="{47FC2F19-64AB-40AE-83F6-41C0ECC9317F}" type="presOf" srcId="{CECAD0AE-BE40-451B-9DE9-F06718092F1A}" destId="{F1D9746C-92A7-4BFE-8010-D8D34ACCCF8F}" srcOrd="0" destOrd="0" presId="urn:microsoft.com/office/officeart/2005/8/layout/pList2"/>
    <dgm:cxn modelId="{E3A36A36-7014-4465-9201-1E64807453D7}" type="presOf" srcId="{DCF9F82F-C94A-4B38-A16A-3FB635D467E5}" destId="{4E7633B0-4F36-4A5E-954D-3CF0A66ABDE5}" srcOrd="0" destOrd="0" presId="urn:microsoft.com/office/officeart/2005/8/layout/pList2"/>
    <dgm:cxn modelId="{360755EC-2878-4727-897F-F0B62396A102}" type="presOf" srcId="{7156387A-CFB8-42AE-94D9-93BE5B4268E2}" destId="{CDED0E83-DA22-4161-A7BC-4847F0CA82DD}" srcOrd="0" destOrd="0" presId="urn:microsoft.com/office/officeart/2005/8/layout/pList2"/>
    <dgm:cxn modelId="{1445A6DD-1808-4716-8E3E-57D08AC8AD09}" type="presOf" srcId="{AB50743C-8028-42F0-8A99-10DC3EF0D2C2}" destId="{8C358F99-2660-4788-B078-BF134A664341}" srcOrd="0" destOrd="0" presId="urn:microsoft.com/office/officeart/2005/8/layout/pList2"/>
    <dgm:cxn modelId="{AE9A91ED-867B-417F-9884-10252D3BED53}" srcId="{EFA4C56A-BA56-4DEC-8330-485176033139}" destId="{8D0E9C5D-AFDE-4D2A-9F77-69F97E81D8C8}" srcOrd="1" destOrd="0" parTransId="{8835C4B0-86FD-4A50-B96D-BAF77D1E9C00}" sibTransId="{CECAD0AE-BE40-451B-9DE9-F06718092F1A}"/>
    <dgm:cxn modelId="{2C7AC556-477B-423E-A455-DEBF8318E296}" srcId="{EFA4C56A-BA56-4DEC-8330-485176033139}" destId="{AB50743C-8028-42F0-8A99-10DC3EF0D2C2}" srcOrd="0" destOrd="0" parTransId="{E3EE69DF-C196-4531-94B5-3685BA28D1C5}" sibTransId="{DCF9F82F-C94A-4B38-A16A-3FB635D467E5}"/>
    <dgm:cxn modelId="{F4A1F6C1-52E8-4E1D-B263-FEB361682863}" type="presOf" srcId="{8D0E9C5D-AFDE-4D2A-9F77-69F97E81D8C8}" destId="{5C5BD68B-3718-4CE2-9BDE-51134C5E2B51}" srcOrd="0" destOrd="0" presId="urn:microsoft.com/office/officeart/2005/8/layout/pList2"/>
    <dgm:cxn modelId="{F967A52A-D445-4F05-919C-ADC611346ECD}" srcId="{EFA4C56A-BA56-4DEC-8330-485176033139}" destId="{7156387A-CFB8-42AE-94D9-93BE5B4268E2}" srcOrd="2" destOrd="0" parTransId="{D62F6902-422A-4A41-8C6B-A8EF120CFC68}" sibTransId="{C924E063-4FE0-429B-9DE9-C47135081CC7}"/>
    <dgm:cxn modelId="{E99B1E31-8D36-431D-B254-DAB004538938}" type="presParOf" srcId="{4B54DF6C-B448-4437-9A5A-68BAB1E4FE42}" destId="{61120F0B-AA74-450C-8DF1-E2407580C22B}" srcOrd="0" destOrd="0" presId="urn:microsoft.com/office/officeart/2005/8/layout/pList2"/>
    <dgm:cxn modelId="{B3320CCC-AFE6-4833-9460-4C5144AA0848}" type="presParOf" srcId="{4B54DF6C-B448-4437-9A5A-68BAB1E4FE42}" destId="{D189B3EA-824B-467F-8B55-13DEAE7FEBEF}" srcOrd="1" destOrd="0" presId="urn:microsoft.com/office/officeart/2005/8/layout/pList2"/>
    <dgm:cxn modelId="{D580F3D7-4B91-44B1-A719-C1C30E86F81B}" type="presParOf" srcId="{D189B3EA-824B-467F-8B55-13DEAE7FEBEF}" destId="{7217DBA9-560A-4E3B-8189-49FD9B9C8266}" srcOrd="0" destOrd="0" presId="urn:microsoft.com/office/officeart/2005/8/layout/pList2"/>
    <dgm:cxn modelId="{9494C24F-74DF-446C-AE02-8AE2B06A5C47}" type="presParOf" srcId="{7217DBA9-560A-4E3B-8189-49FD9B9C8266}" destId="{8C358F99-2660-4788-B078-BF134A664341}" srcOrd="0" destOrd="0" presId="urn:microsoft.com/office/officeart/2005/8/layout/pList2"/>
    <dgm:cxn modelId="{F4E13969-8F99-4EF9-B320-36A81820E221}" type="presParOf" srcId="{7217DBA9-560A-4E3B-8189-49FD9B9C8266}" destId="{48DBA212-B40A-4359-9CCC-07274C7C9130}" srcOrd="1" destOrd="0" presId="urn:microsoft.com/office/officeart/2005/8/layout/pList2"/>
    <dgm:cxn modelId="{D85FE526-950A-4041-88B6-CA0488D8AD70}" type="presParOf" srcId="{7217DBA9-560A-4E3B-8189-49FD9B9C8266}" destId="{64724126-D64C-45F1-B03F-0281F8DECB0A}" srcOrd="2" destOrd="0" presId="urn:microsoft.com/office/officeart/2005/8/layout/pList2"/>
    <dgm:cxn modelId="{D0037532-0B3A-4F79-99FD-E6E61A414E66}" type="presParOf" srcId="{D189B3EA-824B-467F-8B55-13DEAE7FEBEF}" destId="{4E7633B0-4F36-4A5E-954D-3CF0A66ABDE5}" srcOrd="1" destOrd="0" presId="urn:microsoft.com/office/officeart/2005/8/layout/pList2"/>
    <dgm:cxn modelId="{D0E36B70-9345-4647-989E-88B874FB07A6}" type="presParOf" srcId="{D189B3EA-824B-467F-8B55-13DEAE7FEBEF}" destId="{8AD749C3-5C70-4179-B4BE-109E8E0C93EF}" srcOrd="2" destOrd="0" presId="urn:microsoft.com/office/officeart/2005/8/layout/pList2"/>
    <dgm:cxn modelId="{758FD2EB-BC89-476B-A05C-C24AA9B60555}" type="presParOf" srcId="{8AD749C3-5C70-4179-B4BE-109E8E0C93EF}" destId="{5C5BD68B-3718-4CE2-9BDE-51134C5E2B51}" srcOrd="0" destOrd="0" presId="urn:microsoft.com/office/officeart/2005/8/layout/pList2"/>
    <dgm:cxn modelId="{85E6725D-716E-43E8-A8CD-8AB8FEDD33FA}" type="presParOf" srcId="{8AD749C3-5C70-4179-B4BE-109E8E0C93EF}" destId="{B5F0B952-AB49-4D2F-89D3-E536EAB228C9}" srcOrd="1" destOrd="0" presId="urn:microsoft.com/office/officeart/2005/8/layout/pList2"/>
    <dgm:cxn modelId="{BF39008A-83BD-423D-B56D-4369FEDAA071}" type="presParOf" srcId="{8AD749C3-5C70-4179-B4BE-109E8E0C93EF}" destId="{5754F712-5E05-41F2-9282-5EA2D8C3348A}" srcOrd="2" destOrd="0" presId="urn:microsoft.com/office/officeart/2005/8/layout/pList2"/>
    <dgm:cxn modelId="{69C4D9E1-8A9F-4ED1-86C3-5960AEE65706}" type="presParOf" srcId="{D189B3EA-824B-467F-8B55-13DEAE7FEBEF}" destId="{F1D9746C-92A7-4BFE-8010-D8D34ACCCF8F}" srcOrd="3" destOrd="0" presId="urn:microsoft.com/office/officeart/2005/8/layout/pList2"/>
    <dgm:cxn modelId="{DCE289C7-241B-4F72-BF18-4B58BBEF7BAB}" type="presParOf" srcId="{D189B3EA-824B-467F-8B55-13DEAE7FEBEF}" destId="{01ECFB5F-4E30-4B7E-B787-737B7D9E6EB0}" srcOrd="4" destOrd="0" presId="urn:microsoft.com/office/officeart/2005/8/layout/pList2"/>
    <dgm:cxn modelId="{372FC33D-1CB5-4BD9-A8AE-DC7FB35355CA}" type="presParOf" srcId="{01ECFB5F-4E30-4B7E-B787-737B7D9E6EB0}" destId="{CDED0E83-DA22-4161-A7BC-4847F0CA82DD}" srcOrd="0" destOrd="0" presId="urn:microsoft.com/office/officeart/2005/8/layout/pList2"/>
    <dgm:cxn modelId="{D684780D-0583-4CD6-ADB5-25ED967BA607}" type="presParOf" srcId="{01ECFB5F-4E30-4B7E-B787-737B7D9E6EB0}" destId="{3F7F4BA5-CCA9-418A-B301-B9F669588C83}" srcOrd="1" destOrd="0" presId="urn:microsoft.com/office/officeart/2005/8/layout/pList2"/>
    <dgm:cxn modelId="{5DB4360E-9F3C-4B31-BC3C-9594FCE5DF43}" type="presParOf" srcId="{01ECFB5F-4E30-4B7E-B787-737B7D9E6EB0}" destId="{EAF10935-0844-4157-AE93-2F8A8CDEDF4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120F0B-AA74-450C-8DF1-E2407580C22B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24126-D64C-45F1-B03F-0281F8DECB0A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58F99-2660-4788-B078-BF134A664341}">
      <dsp:nvSpPr>
        <dsp:cNvPr id="0" name=""/>
        <dsp:cNvSpPr/>
      </dsp:nvSpPr>
      <dsp:spPr>
        <a:xfrm rot="10800000">
          <a:off x="24688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smtClean="0">
              <a:solidFill>
                <a:schemeClr val="tx1"/>
              </a:solidFill>
              <a:latin typeface="Century Schoolbook" pitchFamily="18" charset="0"/>
            </a:rPr>
            <a:t>Участь студента в обговоренні теоретичних запитань на початку практичного заняття</a:t>
          </a:r>
          <a:endParaRPr lang="ru-RU" sz="18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 rot="10800000">
        <a:off x="246887" y="2036683"/>
        <a:ext cx="2417445" cy="2489279"/>
      </dsp:txXfrm>
    </dsp:sp>
    <dsp:sp modelId="{5754F712-5E05-41F2-9282-5EA2D8C3348A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5BD68B-3718-4CE2-9BDE-51134C5E2B51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smtClean="0">
              <a:solidFill>
                <a:schemeClr val="tx1"/>
              </a:solidFill>
              <a:latin typeface="Century Schoolbook" pitchFamily="18" charset="0"/>
            </a:rPr>
            <a:t>Виконання завдань практичного заняття в групі та індивідуально </a:t>
          </a:r>
          <a:endParaRPr lang="ru-RU" sz="18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 rot="10800000">
        <a:off x="2906077" y="2036683"/>
        <a:ext cx="2417445" cy="2489279"/>
      </dsp:txXfrm>
    </dsp:sp>
    <dsp:sp modelId="{EAF10935-0844-4157-AE93-2F8A8CDEDF40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D0E83-DA22-4161-A7BC-4847F0CA82DD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smtClean="0">
              <a:solidFill>
                <a:schemeClr val="tx1"/>
              </a:solidFill>
              <a:latin typeface="Century Schoolbook" pitchFamily="18" charset="0"/>
            </a:rPr>
            <a:t>Письмове виконання в робочому зошиті завдань Самостійної позааудиторної роботи студентів </a:t>
          </a:r>
          <a:endParaRPr lang="ru-RU" sz="18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 rot="10800000">
        <a:off x="5565267" y="2036683"/>
        <a:ext cx="2417445" cy="2489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BDA5A-1A8F-463B-A97E-06EE9DAF687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A518D-9298-4B5B-A971-C1AEA48806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latin typeface="Century Schoolbook" pitchFamily="18" charset="0"/>
              </a:rPr>
              <a:t>СУЧАСНІ МЕТОДИКИ НАВЧАННЯ ХІМІЇ</a:t>
            </a:r>
            <a:endParaRPr lang="ru-RU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Century Schoolbook" pitchFamily="18" charset="0"/>
              </a:rPr>
              <a:t>Перетятько Вікторія Віталіївна </a:t>
            </a:r>
            <a:r>
              <a:rPr lang="uk-UA" sz="2800" dirty="0" smtClean="0">
                <a:latin typeface="Century Schoolbook" pitchFamily="18" charset="0"/>
              </a:rPr>
              <a:t>к. пед. н., доцент, </a:t>
            </a:r>
            <a:r>
              <a:rPr lang="uk-UA" sz="2800" dirty="0" smtClean="0">
                <a:latin typeface="Century Schoolbook" pitchFamily="18" charset="0"/>
              </a:rPr>
              <a:t>доцент</a:t>
            </a:r>
            <a:r>
              <a:rPr lang="uk-UA" sz="2800" dirty="0" smtClean="0">
                <a:latin typeface="Century Schoolbook" pitchFamily="18" charset="0"/>
              </a:rPr>
              <a:t> кафедри хімії </a:t>
            </a:r>
            <a:endParaRPr lang="ru-RU" sz="2800" dirty="0">
              <a:latin typeface="Century Schoolbook" pitchFamily="18" charset="0"/>
            </a:endParaRPr>
          </a:p>
        </p:txBody>
      </p:sp>
      <p:pic>
        <p:nvPicPr>
          <p:cNvPr id="4" name="Содержимое 3" descr="IMG_5430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71912" y="1600200"/>
            <a:ext cx="3200176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uk-UA" sz="1500" b="1" dirty="0">
                <a:latin typeface="Century Schoolbook" pitchFamily="18" charset="0"/>
              </a:rPr>
              <a:t>Курс має на меті: </a:t>
            </a:r>
            <a:r>
              <a:rPr lang="uk-UA" sz="1500" dirty="0">
                <a:latin typeface="Century Schoolbook" pitchFamily="18" charset="0"/>
              </a:rPr>
              <a:t>сформувати у студентів поняття з сучасних методик навчання хімії в закладах освіти різного рівня: старшій профільній школі закладу загальної середньої освіти (далі – СПШ ЗЗСО), закладах професійно-технічної (далі – ЗПТО), фахової передвищої (далі – ЗФПО) та вищої освіти (далі – ЗВО); забезпечити усвідомлення специфічності педагогічної діяльності вчителя хімії в СШ ЗЗСО, викладача хімії в ЗПТО та ЗФПО і науково-педагогічної діяльності викладача хімічних дисциплін у ЗВО; опанування сучасними методиками організації та проведення уроків хімії, аудиторних навчальних занять з хімічних дисциплін на біологічному факультеті, організації й контролю за виконанням завдань самостійної роботи; оволодіння основними прийомами реалізації сучасних педагогічних технологій в закладах освіти різного рівня</a:t>
            </a:r>
            <a:endParaRPr lang="ru-RU" sz="1500" dirty="0">
              <a:latin typeface="Century Schoolbook" pitchFamily="18" charset="0"/>
            </a:endParaRPr>
          </a:p>
        </p:txBody>
      </p:sp>
      <p:pic>
        <p:nvPicPr>
          <p:cNvPr id="14" name="Содержимое 13" descr="5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358549" y="2924175"/>
            <a:ext cx="2368264" cy="3025105"/>
          </a:xfrm>
        </p:spPr>
      </p:pic>
      <p:pic>
        <p:nvPicPr>
          <p:cNvPr id="13" name="Содержимое 12" descr="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53898" y="2924175"/>
            <a:ext cx="3774607" cy="30971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Century Schoolbook" pitchFamily="18" charset="0"/>
              </a:rPr>
              <a:t>Лекції-консультації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uk-UA" sz="2300" dirty="0" smtClean="0">
                <a:latin typeface="Century Schoolbook" pitchFamily="18" charset="0"/>
              </a:rPr>
              <a:t>Активна участь студентів під час лекц</a:t>
            </a:r>
            <a:r>
              <a:rPr lang="uk-UA" dirty="0" smtClean="0">
                <a:latin typeface="Century Schoolbook" pitchFamily="18" charset="0"/>
              </a:rPr>
              <a:t>ії</a:t>
            </a:r>
            <a:endParaRPr lang="ru-RU" dirty="0">
              <a:latin typeface="Century Schoolbook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100" dirty="0">
                <a:latin typeface="Century Schoolbook" pitchFamily="18" charset="0"/>
              </a:rPr>
              <a:t>Оформлення конспектів лекцій за </a:t>
            </a:r>
            <a:r>
              <a:rPr lang="uk-UA" sz="2100" dirty="0" smtClean="0">
                <a:latin typeface="Century Schoolbook" pitchFamily="18" charset="0"/>
              </a:rPr>
              <a:t>допомогою СЛС</a:t>
            </a:r>
            <a:endParaRPr lang="ru-RU" sz="2100" dirty="0">
              <a:latin typeface="Century Schoolbook" pitchFamily="18" charset="0"/>
            </a:endParaRPr>
          </a:p>
        </p:txBody>
      </p:sp>
      <p:pic>
        <p:nvPicPr>
          <p:cNvPr id="7" name="Содержимое 13" descr="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97216" y="2564904"/>
            <a:ext cx="3730767" cy="3323204"/>
          </a:xfrm>
        </p:spPr>
      </p:pic>
      <p:pic>
        <p:nvPicPr>
          <p:cNvPr id="8" name="Содержимое 14" descr="8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4008" y="2564904"/>
            <a:ext cx="4041775" cy="331236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Century Schoolbook" pitchFamily="18" charset="0"/>
              </a:rPr>
              <a:t>Практичне заняття</a:t>
            </a:r>
            <a:endParaRPr lang="ru-RU" sz="2800" b="1" dirty="0">
              <a:latin typeface="Century Schoolbook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Century Schoolbook" pitchFamily="18" charset="0"/>
              </a:rPr>
              <a:t>Тестовий контроль </a:t>
            </a:r>
            <a:r>
              <a:rPr lang="uk-UA" sz="2800" dirty="0">
                <a:latin typeface="Century Schoolbook" pitchFamily="18" charset="0"/>
              </a:rPr>
              <a:t>в СЕЗН ЗНУ на платформі Moodle </a:t>
            </a:r>
            <a:endParaRPr lang="ru-RU" sz="2800" dirty="0">
              <a:latin typeface="Century Schoolbook" pitchFamily="18" charset="0"/>
            </a:endParaRPr>
          </a:p>
        </p:txBody>
      </p:sp>
      <p:pic>
        <p:nvPicPr>
          <p:cNvPr id="4" name="Содержимое 3" descr="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628800"/>
            <a:ext cx="3960439" cy="3960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Century Schoolbook" pitchFamily="18" charset="0"/>
              </a:rPr>
              <a:t>Індивідуальне практичне завдання</a:t>
            </a:r>
            <a:endParaRPr lang="ru-RU" sz="2800" dirty="0">
              <a:latin typeface="Century Schoolbook" pitchFamily="18" charset="0"/>
            </a:endParaRPr>
          </a:p>
        </p:txBody>
      </p:sp>
      <p:pic>
        <p:nvPicPr>
          <p:cNvPr id="4" name="Содержимое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574120"/>
            <a:ext cx="4104456" cy="434921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Century Schoolbook" pitchFamily="18" charset="0"/>
              </a:rPr>
              <a:t>Підсумковий контроль</a:t>
            </a:r>
            <a:endParaRPr lang="ru-RU" sz="2800" b="1" dirty="0">
              <a:latin typeface="Century Schoolbook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ctr">
            <a:noAutofit/>
          </a:bodyPr>
          <a:lstStyle/>
          <a:p>
            <a:pPr algn="ctr"/>
            <a:r>
              <a:rPr lang="uk-UA" sz="2000" dirty="0">
                <a:latin typeface="Century Schoolbook" pitchFamily="18" charset="0"/>
              </a:rPr>
              <a:t>Підсумкове тестування в СЕЗН ЗНУ на платформі Moodle </a:t>
            </a:r>
            <a:endParaRPr lang="ru-RU" sz="2000" dirty="0">
              <a:latin typeface="Century Schoolbook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 anchor="t">
            <a:normAutofit fontScale="85000" lnSpcReduction="20000"/>
          </a:bodyPr>
          <a:lstStyle/>
          <a:p>
            <a:pPr algn="ctr"/>
            <a:r>
              <a:rPr lang="uk-UA" dirty="0">
                <a:latin typeface="Century Schoolbook" pitchFamily="18" charset="0"/>
              </a:rPr>
              <a:t>Екзаменаційне випробування у письмовій формі за білетами</a:t>
            </a:r>
            <a:endParaRPr lang="ru-RU" dirty="0">
              <a:latin typeface="Century Schoolbook" pitchFamily="18" charset="0"/>
            </a:endParaRPr>
          </a:p>
        </p:txBody>
      </p:sp>
      <p:pic>
        <p:nvPicPr>
          <p:cNvPr id="10" name="Содержимое 9" descr="6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564904"/>
            <a:ext cx="3061962" cy="2293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Содержимое 11" descr="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827584" y="2636912"/>
            <a:ext cx="3344425" cy="2245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3946450"/>
          </a:xfrm>
        </p:spPr>
        <p:txBody>
          <a:bodyPr>
            <a:normAutofit/>
          </a:bodyPr>
          <a:lstStyle/>
          <a:p>
            <a:r>
              <a:rPr lang="uk-UA" sz="2800" b="1" dirty="0">
                <a:latin typeface="Century Schoolbook" pitchFamily="18" charset="0"/>
              </a:rPr>
              <a:t>Присвоєння додаткової кваліфікації «Викладач хімії» визначає значущість цієї навчальної дисципліни та подальшої виробничої педагогічної практики для </a:t>
            </a:r>
            <a:r>
              <a:rPr lang="uk-UA" sz="2800" b="1" dirty="0" smtClean="0">
                <a:latin typeface="Century Schoolbook" pitchFamily="18" charset="0"/>
              </a:rPr>
              <a:t>майбутньої </a:t>
            </a:r>
            <a:r>
              <a:rPr lang="uk-UA" sz="2800" b="1" dirty="0">
                <a:latin typeface="Century Schoolbook" pitchFamily="18" charset="0"/>
              </a:rPr>
              <a:t>педагогічної </a:t>
            </a:r>
            <a:r>
              <a:rPr lang="uk-UA" sz="2800" b="1" dirty="0" smtClean="0">
                <a:latin typeface="Century Schoolbook" pitchFamily="18" charset="0"/>
              </a:rPr>
              <a:t>діяльності</a:t>
            </a:r>
            <a:endParaRPr lang="ru-RU" sz="28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231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СУЧАСНІ МЕТОДИКИ НАВЧАННЯ ХІМІЇ</vt:lpstr>
      <vt:lpstr>Перетятько Вікторія Віталіївна к. пед. н., доцент, доцент кафедри хімії </vt:lpstr>
      <vt:lpstr>Курс має на меті: сформувати у студентів поняття з сучасних методик навчання хімії в закладах освіти різного рівня: старшій профільній школі закладу загальної середньої освіти (далі – СПШ ЗЗСО), закладах професійно-технічної (далі – ЗПТО), фахової передвищої (далі – ЗФПО) та вищої освіти (далі – ЗВО); забезпечити усвідомлення специфічності педагогічної діяльності вчителя хімії в СШ ЗЗСО, викладача хімії в ЗПТО та ЗФПО і науково-педагогічної діяльності викладача хімічних дисциплін у ЗВО; опанування сучасними методиками організації та проведення уроків хімії, аудиторних навчальних занять з хімічних дисциплін на біологічному факультеті, організації й контролю за виконанням завдань самостійної роботи; оволодіння основними прийомами реалізації сучасних педагогічних технологій в закладах освіти різного рівня</vt:lpstr>
      <vt:lpstr>Лекції-консультації</vt:lpstr>
      <vt:lpstr>Практичне заняття</vt:lpstr>
      <vt:lpstr>Тестовий контроль в СЕЗН ЗНУ на платформі Moodle </vt:lpstr>
      <vt:lpstr>Індивідуальне практичне завдання</vt:lpstr>
      <vt:lpstr>Підсумковий контроль</vt:lpstr>
      <vt:lpstr>Присвоєння додаткової кваліфікації «Викладач хімії» визначає значущість цієї навчальної дисципліни та подальшої виробничої педагогічної практики для майбутньої педагогічної діяльності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МЕТОДИКИ НАВЧАННЯ ХІМІЇ</dc:title>
  <dc:creator>User</dc:creator>
  <cp:lastModifiedBy>User</cp:lastModifiedBy>
  <cp:revision>15</cp:revision>
  <dcterms:created xsi:type="dcterms:W3CDTF">2020-09-07T20:31:14Z</dcterms:created>
  <dcterms:modified xsi:type="dcterms:W3CDTF">2020-09-07T21:49:57Z</dcterms:modified>
</cp:coreProperties>
</file>