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0CF44C4-1B7B-45F5-9ACD-8F3A10F34819}" type="datetimeFigureOut">
              <a:rPr lang="uk-UA" smtClean="0"/>
              <a:t>03.10.2023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0CF44C4-1B7B-45F5-9ACD-8F3A10F34819}" type="datetimeFigureOut">
              <a:rPr lang="uk-UA" smtClean="0"/>
              <a:t>03.10.2023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0CF44C4-1B7B-45F5-9ACD-8F3A10F34819}" type="datetimeFigureOut">
              <a:rPr lang="uk-UA" smtClean="0"/>
              <a:t>03.10.2023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DF88DC6-48D6-4FF5-8539-787A7BA8A1FE}" type="slidenum">
              <a:rPr lang="uk-UA" smtClean="0"/>
              <a:t>‹#›</a:t>
            </a:fld>
            <a:endParaRPr lang="uk-U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0CF44C4-1B7B-45F5-9ACD-8F3A10F34819}" type="datetimeFigureOut">
              <a:rPr lang="uk-UA" smtClean="0"/>
              <a:t>03.10.2023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DF88DC6-48D6-4FF5-8539-787A7BA8A1FE}" type="slidenum">
              <a:rPr lang="uk-UA" smtClean="0"/>
              <a:t>‹#›</a:t>
            </a:fld>
            <a:endParaRPr lang="uk-UA"/>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0CF44C4-1B7B-45F5-9ACD-8F3A10F34819}" type="datetimeFigureOut">
              <a:rPr lang="uk-UA" smtClean="0"/>
              <a:t>03.10.2023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0CF44C4-1B7B-45F5-9ACD-8F3A10F34819}" type="datetimeFigureOut">
              <a:rPr lang="uk-UA" smtClean="0"/>
              <a:t>03.10.2023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DF88DC6-48D6-4FF5-8539-787A7BA8A1FE}" type="slidenum">
              <a:rPr lang="uk-UA" smtClean="0"/>
              <a:t>‹#›</a:t>
            </a:fld>
            <a:endParaRPr lang="uk-UA"/>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0CF44C4-1B7B-45F5-9ACD-8F3A10F34819}" type="datetimeFigureOut">
              <a:rPr lang="uk-UA" smtClean="0"/>
              <a:t>03.10.2023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0CF44C4-1B7B-45F5-9ACD-8F3A10F34819}" type="datetimeFigureOut">
              <a:rPr lang="uk-UA" smtClean="0"/>
              <a:t>03.10.2023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0CF44C4-1B7B-45F5-9ACD-8F3A10F34819}" type="datetimeFigureOut">
              <a:rPr lang="uk-UA" smtClean="0"/>
              <a:t>03.10.2023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DF88DC6-48D6-4FF5-8539-787A7BA8A1FE}"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0CF44C4-1B7B-45F5-9ACD-8F3A10F34819}" type="datetimeFigureOut">
              <a:rPr lang="uk-UA" smtClean="0"/>
              <a:t>03.10.2023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DF88DC6-48D6-4FF5-8539-787A7BA8A1FE}" type="slidenum">
              <a:rPr lang="uk-UA" smtClean="0"/>
              <a:t>‹#›</a:t>
            </a:fld>
            <a:endParaRPr lang="uk-U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CF44C4-1B7B-45F5-9ACD-8F3A10F34819}" type="datetimeFigureOut">
              <a:rPr lang="uk-UA" smtClean="0"/>
              <a:t>03.10.2023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DF88DC6-48D6-4FF5-8539-787A7BA8A1FE}" type="slidenum">
              <a:rPr lang="uk-UA" smtClean="0"/>
              <a:t>‹#›</a:t>
            </a:fld>
            <a:endParaRPr lang="uk-U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0CF44C4-1B7B-45F5-9ACD-8F3A10F34819}" type="datetimeFigureOut">
              <a:rPr lang="uk-UA" smtClean="0"/>
              <a:t>03.10.2023</a:t>
            </a:fld>
            <a:endParaRPr lang="uk-U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uk-U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DF88DC6-48D6-4FF5-8539-787A7BA8A1FE}" type="slidenum">
              <a:rPr lang="uk-UA" smtClean="0"/>
              <a:t>‹#›</a:t>
            </a:fld>
            <a:endParaRPr lang="uk-U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fontAlgn="base">
              <a:lnSpc>
                <a:spcPct val="115000"/>
              </a:lnSpc>
              <a:spcAft>
                <a:spcPts val="0"/>
              </a:spcAft>
              <a:tabLst>
                <a:tab pos="450215" algn="l"/>
                <a:tab pos="540385" algn="l"/>
              </a:tabLst>
            </a:pPr>
            <a:r>
              <a:rPr lang="uk-UA" dirty="0" smtClean="0">
                <a:effectLst/>
                <a:latin typeface="Times New Roman"/>
                <a:ea typeface="Times New Roman"/>
                <a:cs typeface="Times New Roman"/>
              </a:rPr>
              <a:t>Тема 3.</a:t>
            </a:r>
            <a:r>
              <a:rPr lang="en-US" dirty="0" smtClean="0">
                <a:effectLst/>
                <a:latin typeface="Times New Roman"/>
                <a:ea typeface="Times New Roman"/>
                <a:cs typeface="Times New Roman"/>
              </a:rPr>
              <a:t/>
            </a:r>
            <a:br>
              <a:rPr lang="en-US" dirty="0" smtClean="0">
                <a:effectLst/>
                <a:latin typeface="Times New Roman"/>
                <a:ea typeface="Times New Roman"/>
                <a:cs typeface="Times New Roman"/>
              </a:rPr>
            </a:br>
            <a:r>
              <a:rPr lang="uk-UA" dirty="0" smtClean="0">
                <a:effectLst/>
                <a:latin typeface="Times New Roman"/>
                <a:ea typeface="Times New Roman"/>
                <a:cs typeface="Times New Roman"/>
              </a:rPr>
              <a:t> Методична основа підготовки проектів управлінських рішень</a:t>
            </a:r>
            <a:r>
              <a:rPr lang="uk-UA" sz="3600" dirty="0">
                <a:ea typeface="Calibri"/>
                <a:cs typeface="Times New Roman"/>
              </a:rPr>
              <a:t/>
            </a:r>
            <a:br>
              <a:rPr lang="uk-UA" sz="3600" dirty="0">
                <a:ea typeface="Calibri"/>
                <a:cs typeface="Times New Roman"/>
              </a:rPr>
            </a:br>
            <a:endParaRPr lang="uk-UA" dirty="0"/>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213408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indent="450215" algn="just" fontAlgn="base">
              <a:lnSpc>
                <a:spcPct val="115000"/>
              </a:lnSpc>
              <a:spcAft>
                <a:spcPts val="0"/>
              </a:spcAft>
            </a:pPr>
            <a:r>
              <a:rPr lang="uk-UA" sz="1400" dirty="0" smtClean="0">
                <a:effectLst/>
                <a:latin typeface="Times New Roman"/>
                <a:ea typeface="Times New Roman"/>
                <a:cs typeface="Times New Roman"/>
              </a:rPr>
              <a:t> </a:t>
            </a:r>
            <a:endParaRPr lang="uk-UA" sz="2400" dirty="0">
              <a:ea typeface="Calibri"/>
              <a:cs typeface="Times New Roman"/>
            </a:endParaRPr>
          </a:p>
          <a:p>
            <a:pPr indent="457200" algn="ctr" fontAlgn="base">
              <a:lnSpc>
                <a:spcPct val="115000"/>
              </a:lnSpc>
              <a:spcAft>
                <a:spcPts val="0"/>
              </a:spcAft>
            </a:pPr>
            <a:r>
              <a:rPr lang="uk-UA" i="1" dirty="0" smtClean="0">
                <a:effectLst/>
                <a:latin typeface="Times New Roman"/>
                <a:ea typeface="Times New Roman"/>
                <a:cs typeface="Times New Roman"/>
              </a:rPr>
              <a:t>Економічний аналіз в роботі ОПР</a:t>
            </a:r>
            <a:endParaRPr lang="uk-UA" sz="2400" dirty="0">
              <a:ea typeface="Calibri"/>
              <a:cs typeface="Times New Roman"/>
            </a:endParaRPr>
          </a:p>
          <a:p>
            <a:pPr indent="457200" algn="just" fontAlgn="base">
              <a:lnSpc>
                <a:spcPct val="115000"/>
              </a:lnSpc>
              <a:spcAft>
                <a:spcPts val="0"/>
              </a:spcAft>
            </a:pPr>
            <a:r>
              <a:rPr lang="uk-UA" dirty="0" smtClean="0">
                <a:effectLst/>
                <a:latin typeface="Times New Roman"/>
                <a:ea typeface="Times New Roman"/>
                <a:cs typeface="Times New Roman"/>
              </a:rPr>
              <a:t>Економічний аналіз, будучи, по суті, факторним, визначає з використанням інших методів  залежність системи економічних факторів від результативного показника діяльності підприємства і базується на діалектичному підході до вивчення економічних процесів, явищ. В економічному аналізі досліджується вплив комплексу факторів, які мають детерміновану і стохастичну природу, на результат діяльності організацій, що забезпечує:</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установлення причинно-наслідкових чи вірогідних </a:t>
            </a:r>
            <a:r>
              <a:rPr lang="uk-UA" dirty="0" err="1" smtClean="0">
                <a:effectLst/>
                <a:latin typeface="Times New Roman"/>
                <a:ea typeface="Times New Roman"/>
                <a:cs typeface="Times New Roman"/>
              </a:rPr>
              <a:t>зв’язків</a:t>
            </a:r>
            <a:r>
              <a:rPr lang="uk-UA" dirty="0" smtClean="0">
                <a:effectLst/>
                <a:latin typeface="Times New Roman"/>
                <a:ea typeface="Times New Roman"/>
                <a:cs typeface="Times New Roman"/>
              </a:rPr>
              <a:t> чинників і результативних показників;</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виявлення економічних закономірностей впливу факторів на функціонування підприємства і їх опис за допомогою математичних </a:t>
            </a:r>
            <a:r>
              <a:rPr lang="uk-UA" dirty="0" err="1" smtClean="0">
                <a:effectLst/>
                <a:latin typeface="Times New Roman"/>
                <a:ea typeface="Times New Roman"/>
                <a:cs typeface="Times New Roman"/>
              </a:rPr>
              <a:t>залежностей</a:t>
            </a:r>
            <a:r>
              <a:rPr lang="uk-UA" dirty="0" smtClean="0">
                <a:effectLst/>
                <a:latin typeface="Times New Roman"/>
                <a:ea typeface="Times New Roman"/>
                <a:cs typeface="Times New Roman"/>
              </a:rPr>
              <a:t>;</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можливість побудови моделі впливу факторних систем на результативний показник і дослідження їх за допомогою впливу на кінцевий результат УР.</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2714195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indent="450215" algn="ctr" fontAlgn="base">
              <a:lnSpc>
                <a:spcPct val="115000"/>
              </a:lnSpc>
              <a:spcAft>
                <a:spcPts val="0"/>
              </a:spcAft>
            </a:pPr>
            <a:r>
              <a:rPr lang="uk-UA" i="1" dirty="0" err="1" smtClean="0">
                <a:effectLst/>
                <a:latin typeface="Times New Roman"/>
                <a:ea typeface="Times New Roman"/>
                <a:cs typeface="Times New Roman"/>
              </a:rPr>
              <a:t>Еврістичні</a:t>
            </a:r>
            <a:r>
              <a:rPr lang="uk-UA" i="1" dirty="0" smtClean="0">
                <a:effectLst/>
                <a:latin typeface="Times New Roman"/>
                <a:ea typeface="Times New Roman"/>
                <a:cs typeface="Times New Roman"/>
              </a:rPr>
              <a:t> методи в роботі осіб, які  приймають рішення</a:t>
            </a:r>
            <a:endParaRPr lang="uk-UA" sz="2400" dirty="0">
              <a:ea typeface="Calibri"/>
              <a:cs typeface="Times New Roman"/>
            </a:endParaRPr>
          </a:p>
          <a:p>
            <a:pPr indent="450215" algn="just" fontAlgn="base">
              <a:lnSpc>
                <a:spcPct val="115000"/>
              </a:lnSpc>
              <a:spcAft>
                <a:spcPts val="0"/>
              </a:spcAft>
            </a:pPr>
            <a:r>
              <a:rPr lang="uk-UA" i="1" dirty="0" err="1" smtClean="0">
                <a:effectLst/>
                <a:latin typeface="Times New Roman"/>
                <a:ea typeface="Times New Roman"/>
                <a:cs typeface="Times New Roman"/>
              </a:rPr>
              <a:t>Еврістика</a:t>
            </a:r>
            <a:r>
              <a:rPr lang="uk-UA" dirty="0" smtClean="0">
                <a:effectLst/>
                <a:latin typeface="Times New Roman"/>
                <a:ea typeface="Times New Roman"/>
                <a:cs typeface="Times New Roman"/>
              </a:rPr>
              <a:t> — сукупність прийомів дослідження, методика постановки питань і їхнього вирішення; метод навчання за допомогою навідних запитань, а також теорія такої методики. Методи творчої праці ОПР і їхнього апарата управління при всій простоті використання вимагають певних навичок. До найбільш доступних слід віднести методи: "мозкової атаки", ключових питань, вільних асоціацій, інверсій, особистих аналогій, номінальних груп, </a:t>
            </a:r>
            <a:r>
              <a:rPr lang="uk-UA" dirty="0" err="1" smtClean="0">
                <a:effectLst/>
                <a:latin typeface="Times New Roman"/>
                <a:ea typeface="Times New Roman"/>
                <a:cs typeface="Times New Roman"/>
              </a:rPr>
              <a:t>синектики</a:t>
            </a:r>
            <a:r>
              <a:rPr lang="uk-UA" dirty="0" smtClean="0">
                <a:effectLst/>
                <a:latin typeface="Times New Roman"/>
                <a:ea typeface="Times New Roman"/>
                <a:cs typeface="Times New Roman"/>
              </a:rPr>
              <a:t>, 635, </a:t>
            </a:r>
            <a:r>
              <a:rPr lang="uk-UA" dirty="0" err="1" smtClean="0">
                <a:effectLst/>
                <a:latin typeface="Times New Roman"/>
                <a:ea typeface="Times New Roman"/>
                <a:cs typeface="Times New Roman"/>
              </a:rPr>
              <a:t>Дельфі</a:t>
            </a:r>
            <a:r>
              <a:rPr lang="uk-UA" dirty="0" smtClean="0">
                <a:effectLst/>
                <a:latin typeface="Times New Roman"/>
                <a:ea typeface="Times New Roman"/>
                <a:cs typeface="Times New Roman"/>
              </a:rPr>
              <a:t> (групові методи); чекання натхнення, </a:t>
            </a:r>
            <a:r>
              <a:rPr lang="uk-UA" dirty="0" err="1" smtClean="0">
                <a:effectLst/>
                <a:latin typeface="Times New Roman"/>
                <a:ea typeface="Times New Roman"/>
                <a:cs typeface="Times New Roman"/>
              </a:rPr>
              <a:t>Меттчета</a:t>
            </a:r>
            <a:r>
              <a:rPr lang="uk-UA" dirty="0" smtClean="0">
                <a:effectLst/>
                <a:latin typeface="Times New Roman"/>
                <a:ea typeface="Times New Roman"/>
                <a:cs typeface="Times New Roman"/>
              </a:rPr>
              <a:t>, ліквідації безвихідних ситуацій (індивідуальні методи). Ці методи дозволяють відбирати ідеї для ПР, збирати інформацію в умовах невизначеності, досліджувати об'єкти управління, розвивати мислення.</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225691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indent="0" algn="ctr" fontAlgn="base">
              <a:lnSpc>
                <a:spcPct val="115000"/>
              </a:lnSpc>
              <a:spcAft>
                <a:spcPts val="0"/>
              </a:spcAft>
              <a:buNone/>
            </a:pPr>
            <a:r>
              <a:rPr lang="uk-UA" i="1" dirty="0" smtClean="0">
                <a:effectLst/>
                <a:latin typeface="Times New Roman"/>
                <a:ea typeface="Times New Roman"/>
                <a:cs typeface="Times New Roman"/>
              </a:rPr>
              <a:t>Багатопланові аналітичні методи, прийоми</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Аналіз </a:t>
            </a:r>
            <a:r>
              <a:rPr lang="uk-UA" i="1" dirty="0" err="1" smtClean="0">
                <a:effectLst/>
                <a:latin typeface="Times New Roman"/>
                <a:ea typeface="Times New Roman"/>
                <a:cs typeface="Times New Roman"/>
              </a:rPr>
              <a:t>Парето</a:t>
            </a:r>
            <a:r>
              <a:rPr lang="uk-UA" dirty="0" smtClean="0">
                <a:effectLst/>
                <a:latin typeface="Times New Roman"/>
                <a:ea typeface="Times New Roman"/>
                <a:cs typeface="Times New Roman"/>
              </a:rPr>
              <a:t>. Метод названий на честь італійського економіста, який визначив, що відносно невелика кількість факторів (20%) викликає великий відсоток (80 %) усіх випадків скарг, дефектів, проблем і </a:t>
            </a:r>
            <a:r>
              <a:rPr lang="uk-UA" dirty="0" err="1" smtClean="0">
                <a:effectLst/>
                <a:latin typeface="Times New Roman"/>
                <a:ea typeface="Times New Roman"/>
                <a:cs typeface="Times New Roman"/>
              </a:rPr>
              <a:t>т.п</a:t>
            </a:r>
            <a:r>
              <a:rPr lang="uk-UA" dirty="0" smtClean="0">
                <a:effectLst/>
                <a:latin typeface="Times New Roman"/>
                <a:ea typeface="Times New Roman"/>
                <a:cs typeface="Times New Roman"/>
              </a:rPr>
              <a:t>.  Якщо класифікувати усі випадки за ступенем важливості й зосередитися на вирішенні істотних задач, менш важливі залишаючи осторонь, підвищується результативність.</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Визначення еталона (</a:t>
            </a:r>
            <a:r>
              <a:rPr lang="uk-UA" i="1" dirty="0" err="1" smtClean="0">
                <a:effectLst/>
                <a:latin typeface="Times New Roman"/>
                <a:ea typeface="Times New Roman"/>
                <a:cs typeface="Times New Roman"/>
              </a:rPr>
              <a:t>бенчмаркінг</a:t>
            </a:r>
            <a:r>
              <a:rPr lang="uk-UA" i="1" dirty="0" smtClean="0">
                <a:effectLst/>
                <a:latin typeface="Times New Roman"/>
                <a:ea typeface="Times New Roman"/>
                <a:cs typeface="Times New Roman"/>
              </a:rPr>
              <a:t>).</a:t>
            </a:r>
            <a:r>
              <a:rPr lang="uk-UA" dirty="0" smtClean="0">
                <a:effectLst/>
                <a:latin typeface="Times New Roman"/>
                <a:ea typeface="Times New Roman"/>
                <a:cs typeface="Times New Roman"/>
              </a:rPr>
              <a:t> Метод припускає оцінку визначеної діяльності стосовно еталона у своїй чи якій-небудь іншій організації. Ціль методу – встановлення стандарту, за яким оцінюється діяльність організації і приймається рішення по моделі для навчання методам удосконалювання. Метод базується на законі впливу соціальних норм. Як тільки встановлюється стандарт, метою людини стає наближення до нього.</a:t>
            </a:r>
            <a:endParaRPr lang="uk-UA" sz="2400" dirty="0">
              <a:ea typeface="Calibri"/>
              <a:cs typeface="Times New Roman"/>
            </a:endParaRPr>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121798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indent="457200" algn="just" fontAlgn="base">
              <a:lnSpc>
                <a:spcPct val="115000"/>
              </a:lnSpc>
              <a:spcAft>
                <a:spcPts val="0"/>
              </a:spcAft>
            </a:pPr>
            <a:r>
              <a:rPr lang="uk-UA" i="1" dirty="0" smtClean="0">
                <a:effectLst/>
                <a:latin typeface="Times New Roman"/>
                <a:ea typeface="Times New Roman"/>
                <a:cs typeface="Times New Roman"/>
              </a:rPr>
              <a:t>Причинно-наслідкові діаграми</a:t>
            </a:r>
            <a:r>
              <a:rPr lang="uk-UA" dirty="0" smtClean="0">
                <a:effectLst/>
                <a:latin typeface="Times New Roman"/>
                <a:ea typeface="Times New Roman"/>
                <a:cs typeface="Times New Roman"/>
              </a:rPr>
              <a:t>. Цей метод пропонує структурований підхід до вирішення проблеми. Метод розробив японський професор К. </a:t>
            </a:r>
            <a:r>
              <a:rPr lang="uk-UA" dirty="0" err="1" smtClean="0">
                <a:effectLst/>
                <a:latin typeface="Times New Roman"/>
                <a:ea typeface="Times New Roman"/>
                <a:cs typeface="Times New Roman"/>
              </a:rPr>
              <a:t>Ішикава</a:t>
            </a:r>
            <a:r>
              <a:rPr lang="uk-UA" dirty="0" smtClean="0">
                <a:effectLst/>
                <a:latin typeface="Times New Roman"/>
                <a:ea typeface="Times New Roman"/>
                <a:cs typeface="Times New Roman"/>
              </a:rPr>
              <a:t> для обліку великої кількості факторів, що впливають на якість обслуговування, процес виробництва і </a:t>
            </a:r>
            <a:r>
              <a:rPr lang="uk-UA" dirty="0" err="1" smtClean="0">
                <a:effectLst/>
                <a:latin typeface="Times New Roman"/>
                <a:ea typeface="Times New Roman"/>
                <a:cs typeface="Times New Roman"/>
              </a:rPr>
              <a:t>т.п</a:t>
            </a:r>
            <a:r>
              <a:rPr lang="uk-UA" dirty="0" smtClean="0">
                <a:effectLst/>
                <a:latin typeface="Times New Roman"/>
                <a:ea typeface="Times New Roman"/>
                <a:cs typeface="Times New Roman"/>
              </a:rPr>
              <a:t>. Діаграми допомагають у вирішенні проблеми, створюючи декілька пластів категорій (факторів), що сприяють виявленню складових цієї проблеми. Метод часто використовується після "мозкової атаки" для організації отриманих ідей. </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Метод морфологічного аналізу</a:t>
            </a:r>
            <a:r>
              <a:rPr lang="uk-UA" dirty="0" smtClean="0">
                <a:effectLst/>
                <a:latin typeface="Times New Roman"/>
                <a:ea typeface="Times New Roman"/>
                <a:cs typeface="Times New Roman"/>
              </a:rPr>
              <a:t>. Застосовується індивідуальний і в групі, заснований на комбінаториці – систематичному дослідженні всіх теоретично можливих варіантів, що виходять із закономірностей будівлі (морфології) аналізованого об'єкта. Аналіз і наступний синтез охоплюють як відомі, так і нові незвичайні варіанти, які при простому розгляді могли бути упущені. За допомогою комбінування варіантів одержують безліч різних рішень. Ідея полягає в переміщенні отриманої комбінації в предметну область, далеку від тієї, що знаходиться на поверхні.</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3577969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indent="457200" algn="just" fontAlgn="base">
              <a:lnSpc>
                <a:spcPct val="115000"/>
              </a:lnSpc>
              <a:spcAft>
                <a:spcPts val="0"/>
              </a:spcAft>
            </a:pPr>
            <a:r>
              <a:rPr lang="uk-UA" i="1" dirty="0" smtClean="0">
                <a:effectLst/>
                <a:latin typeface="Times New Roman"/>
                <a:ea typeface="Times New Roman"/>
                <a:cs typeface="Times New Roman"/>
              </a:rPr>
              <a:t>SWOT-аналіз</a:t>
            </a:r>
            <a:r>
              <a:rPr lang="uk-UA" dirty="0" smtClean="0">
                <a:effectLst/>
                <a:latin typeface="Times New Roman"/>
                <a:ea typeface="Times New Roman"/>
                <a:cs typeface="Times New Roman"/>
              </a:rPr>
              <a:t>. За допомогою SWOT-аналізу оцінюють поточне становище фірми. Він дозволяє інтегрувати оцінку внутрішньо організаційного потенціалу і виявити фактори зовнішнього середовища. Це необхідно для прийняття стратегічних рішень (по коригуванню цілей і зміні місії) організації на основі врахування її сильних і слабких сторін.</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Функціонально-вартісний аналіз (ФВА)</a:t>
            </a:r>
            <a:r>
              <a:rPr lang="uk-UA" dirty="0" smtClean="0">
                <a:effectLst/>
                <a:latin typeface="Times New Roman"/>
                <a:ea typeface="Times New Roman"/>
                <a:cs typeface="Times New Roman"/>
              </a:rPr>
              <a:t>. Це метод техніко-економічного дослідження функцій управлінського персоналу організації, спрямований на зниження витрат на керування і досягнення найкращих виробничо-комерційних результатів шляхом вибору найбільш ефективних способів керування.</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029340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indent="0" algn="ctr" fontAlgn="base">
              <a:lnSpc>
                <a:spcPct val="115000"/>
              </a:lnSpc>
              <a:spcAft>
                <a:spcPts val="0"/>
              </a:spcAft>
              <a:buNone/>
            </a:pPr>
            <a:r>
              <a:rPr lang="uk-UA" i="1" dirty="0" smtClean="0">
                <a:effectLst/>
                <a:latin typeface="Times New Roman"/>
                <a:ea typeface="Times New Roman"/>
                <a:cs typeface="Times New Roman"/>
              </a:rPr>
              <a:t>Завдання ФВА:</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досягнення найкращого співвідношення між ефективністю роботи апарата керування та витратами на його утримання;</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зниження собівартості  продукції, що випускається,  підвищення її якості;</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підвищення продуктивності праці керівників і робітників виробничих підрозділів;</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оптимізація використання матеріальних, трудових і фінансових ресурсів;</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скорочення чи усунення браку.</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45293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indent="0" algn="ctr" fontAlgn="base">
              <a:lnSpc>
                <a:spcPct val="115000"/>
              </a:lnSpc>
              <a:spcAft>
                <a:spcPts val="0"/>
              </a:spcAft>
              <a:buNone/>
            </a:pPr>
            <a:r>
              <a:rPr lang="uk-UA" i="1" dirty="0" smtClean="0">
                <a:effectLst/>
                <a:latin typeface="Times New Roman"/>
                <a:ea typeface="Times New Roman"/>
                <a:cs typeface="Times New Roman"/>
              </a:rPr>
              <a:t>Моделі в системі управлінських рішень</a:t>
            </a:r>
            <a:endParaRPr lang="uk-UA" sz="2400" dirty="0">
              <a:ea typeface="Calibri"/>
              <a:cs typeface="Times New Roman"/>
            </a:endParaRPr>
          </a:p>
          <a:p>
            <a:pPr indent="450215" algn="just" fontAlgn="base">
              <a:lnSpc>
                <a:spcPct val="115000"/>
              </a:lnSpc>
              <a:spcAft>
                <a:spcPts val="0"/>
              </a:spcAft>
            </a:pPr>
            <a:r>
              <a:rPr lang="uk-UA" dirty="0" smtClean="0">
                <a:effectLst/>
                <a:latin typeface="Times New Roman"/>
                <a:ea typeface="Times New Roman"/>
                <a:cs typeface="Times New Roman"/>
              </a:rPr>
              <a:t>Основою моделювання є необхідність відносного спрощення реальної життєвої ситуації або події, разом з тим це спрощення не повинне порушувати основних закономірностей функціонування системи, яка вивчається. </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Моделюванням</a:t>
            </a:r>
            <a:r>
              <a:rPr lang="uk-UA" dirty="0" smtClean="0">
                <a:effectLst/>
                <a:latin typeface="Times New Roman"/>
                <a:ea typeface="Times New Roman"/>
                <a:cs typeface="Times New Roman"/>
              </a:rPr>
              <a:t> називається створення деякого образу з оригіналу, названого моделлю, що у певних умовах може заміняти сам об'єкт-оригінал, відтворюючи властивості, які цікавлять дослідника і характеристики оригіналу, одночасно забезпечуючи наочність, видимість, можливість випробовування, легкість оперування та інші переваги. </a:t>
            </a:r>
            <a:endParaRPr lang="uk-UA" sz="2400" dirty="0">
              <a:ea typeface="Calibri"/>
              <a:cs typeface="Times New Roman"/>
            </a:endParaRPr>
          </a:p>
          <a:p>
            <a:pPr indent="457200" algn="just" fontAlgn="base">
              <a:lnSpc>
                <a:spcPct val="115000"/>
              </a:lnSpc>
              <a:spcAft>
                <a:spcPts val="0"/>
              </a:spcAft>
            </a:pPr>
            <a:r>
              <a:rPr lang="uk-UA" i="1" dirty="0" smtClean="0">
                <a:effectLst/>
                <a:latin typeface="Times New Roman"/>
                <a:ea typeface="Times New Roman"/>
                <a:cs typeface="Times New Roman"/>
              </a:rPr>
              <a:t>Модель повинна бути, по можливості, простою</a:t>
            </a:r>
            <a:r>
              <a:rPr lang="uk-UA" dirty="0" smtClean="0">
                <a:effectLst/>
                <a:latin typeface="Times New Roman"/>
                <a:ea typeface="Times New Roman"/>
                <a:cs typeface="Times New Roman"/>
              </a:rPr>
              <a:t>, будуватися відповідно до поставленої проблеми й охоплювати всі її істотні основні аспекти. Велика помилка, допущена при побудові складної моделі, може звести нанівець результати обґрунтування рішення. Помилка при цьому може довгий час залишатися непоміченою. При побудові простих моделей серйозна помилка стає очевидною задовго до закінчення розрахунків.</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343846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indent="457200" algn="just" fontAlgn="base">
              <a:lnSpc>
                <a:spcPct val="115000"/>
              </a:lnSpc>
              <a:spcAft>
                <a:spcPts val="0"/>
              </a:spcAft>
            </a:pPr>
            <a:r>
              <a:rPr lang="uk-UA" i="1" dirty="0" smtClean="0">
                <a:effectLst/>
                <a:latin typeface="Times New Roman"/>
                <a:ea typeface="Times New Roman"/>
                <a:cs typeface="Times New Roman"/>
              </a:rPr>
              <a:t>Модель має цільовий характер</a:t>
            </a:r>
            <a:r>
              <a:rPr lang="uk-UA" dirty="0" smtClean="0">
                <a:effectLst/>
                <a:latin typeface="Times New Roman"/>
                <a:ea typeface="Times New Roman"/>
                <a:cs typeface="Times New Roman"/>
              </a:rPr>
              <a:t>, тобто вона відображає не сам по собі  оригінал, а формується, виходячи з поставленої мети відображення цілком конкретних властивостей об'єкта моделювання. </a:t>
            </a:r>
            <a:endParaRPr lang="uk-UA" sz="2400" dirty="0">
              <a:ea typeface="Calibri"/>
              <a:cs typeface="Times New Roman"/>
            </a:endParaRPr>
          </a:p>
          <a:p>
            <a:pPr indent="450215" algn="just" fontAlgn="base">
              <a:lnSpc>
                <a:spcPct val="115000"/>
              </a:lnSpc>
              <a:spcAft>
                <a:spcPts val="0"/>
              </a:spcAft>
            </a:pPr>
            <a:r>
              <a:rPr lang="uk-UA" dirty="0" smtClean="0">
                <a:effectLst/>
                <a:latin typeface="Times New Roman"/>
                <a:ea typeface="Times New Roman"/>
                <a:cs typeface="Times New Roman"/>
              </a:rPr>
              <a:t>Процес побудови моделей складається з декількох етапів: постановка задачі; побудова моделі; перевірка моделі на достовірність опису даного процесу, об'єкта або явища; застосування моделі; оновлення моделі в процесі дослідження або реалізації. </a:t>
            </a:r>
            <a:endParaRPr lang="uk-UA" sz="2400" dirty="0">
              <a:ea typeface="Calibri"/>
              <a:cs typeface="Times New Roman"/>
            </a:endParaRPr>
          </a:p>
          <a:p>
            <a:pPr indent="450215" algn="just" fontAlgn="base">
              <a:lnSpc>
                <a:spcPct val="115000"/>
              </a:lnSpc>
              <a:spcAft>
                <a:spcPts val="0"/>
              </a:spcAft>
            </a:pPr>
            <a:r>
              <a:rPr lang="uk-UA" i="1" dirty="0" smtClean="0">
                <a:effectLst/>
                <a:latin typeface="Times New Roman"/>
                <a:ea typeface="Times New Roman"/>
                <a:cs typeface="Times New Roman"/>
              </a:rPr>
              <a:t>Типи моделей</a:t>
            </a:r>
            <a:r>
              <a:rPr lang="uk-UA" dirty="0" smtClean="0">
                <a:effectLst/>
                <a:latin typeface="Times New Roman"/>
                <a:ea typeface="Times New Roman"/>
                <a:cs typeface="Times New Roman"/>
              </a:rPr>
              <a:t>: фізична, аналогова (організаційна схема, графік), математична (використання символів для опису дії або об'єктів).</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238431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indent="450215" algn="just" fontAlgn="base">
              <a:lnSpc>
                <a:spcPct val="115000"/>
              </a:lnSpc>
              <a:spcAft>
                <a:spcPts val="0"/>
              </a:spcAft>
              <a:tabLst>
                <a:tab pos="450215" algn="l"/>
                <a:tab pos="540385" algn="l"/>
              </a:tabLst>
            </a:pPr>
            <a:r>
              <a:rPr lang="uk-UA" i="1" dirty="0" smtClean="0">
                <a:effectLst/>
                <a:latin typeface="Times New Roman"/>
                <a:ea typeface="Times New Roman"/>
                <a:cs typeface="Times New Roman"/>
              </a:rPr>
              <a:t>Методика </a:t>
            </a:r>
            <a:r>
              <a:rPr lang="uk-UA" dirty="0" smtClean="0">
                <a:effectLst/>
                <a:latin typeface="Times New Roman"/>
                <a:ea typeface="Times New Roman"/>
                <a:cs typeface="Times New Roman"/>
              </a:rPr>
              <a:t>- це система правил, що регулюють порядок (послідовність) здійснення операцій і застосування технічних прийомів, техніки, тобто  сукупність прийомів, за допомогою яких здійснюється дослідження.</a:t>
            </a:r>
            <a:endParaRPr lang="uk-UA" sz="2400" dirty="0">
              <a:ea typeface="Calibri"/>
              <a:cs typeface="Times New Roman"/>
            </a:endParaRPr>
          </a:p>
          <a:p>
            <a:pPr indent="450215" algn="just" fontAlgn="base">
              <a:lnSpc>
                <a:spcPct val="115000"/>
              </a:lnSpc>
              <a:spcAft>
                <a:spcPts val="0"/>
              </a:spcAft>
              <a:tabLst>
                <a:tab pos="118745" algn="l"/>
              </a:tabLst>
            </a:pPr>
            <a:r>
              <a:rPr lang="uk-UA" spc="-10" dirty="0" smtClean="0">
                <a:effectLst/>
                <a:latin typeface="Times New Roman"/>
                <a:ea typeface="Times New Roman"/>
                <a:cs typeface="Times New Roman"/>
              </a:rPr>
              <a:t>Призначення методики - допомогти ОПР у будь-яких умовах сучасного бізнесу прийняти і реалізувати рішення. Для цього вона повинна відповідати ряду вимог, що виходять з умов і специфіки самого процесу ухвалення рішення: </a:t>
            </a:r>
            <a:endParaRPr lang="uk-UA" sz="2400" dirty="0">
              <a:ea typeface="Calibri"/>
              <a:cs typeface="Times New Roman"/>
            </a:endParaRPr>
          </a:p>
          <a:p>
            <a:pPr indent="450215" algn="just" fontAlgn="base">
              <a:lnSpc>
                <a:spcPct val="115000"/>
              </a:lnSpc>
              <a:spcAft>
                <a:spcPts val="0"/>
              </a:spcAft>
              <a:tabLst>
                <a:tab pos="118745" algn="l"/>
              </a:tabLst>
            </a:pPr>
            <a:r>
              <a:rPr lang="uk-UA" dirty="0" smtClean="0">
                <a:effectLst/>
                <a:latin typeface="Times New Roman"/>
                <a:ea typeface="Times New Roman"/>
                <a:cs typeface="Times New Roman"/>
              </a:rPr>
              <a:t>1) відповідність законам діалектичного мислення, теорії пізнання, </a:t>
            </a:r>
            <a:r>
              <a:rPr lang="uk-UA" dirty="0" err="1" smtClean="0">
                <a:effectLst/>
                <a:latin typeface="Times New Roman"/>
                <a:ea typeface="Times New Roman"/>
                <a:cs typeface="Times New Roman"/>
              </a:rPr>
              <a:t>логіці</a:t>
            </a:r>
            <a:r>
              <a:rPr lang="uk-UA" dirty="0" smtClean="0">
                <a:effectLst/>
                <a:latin typeface="Times New Roman"/>
                <a:ea typeface="Times New Roman"/>
                <a:cs typeface="Times New Roman"/>
              </a:rPr>
              <a:t>, законам конкурентної боротьби і принципам управління; </a:t>
            </a:r>
            <a:endParaRPr lang="uk-UA" sz="2400" dirty="0">
              <a:ea typeface="Calibri"/>
              <a:cs typeface="Times New Roman"/>
            </a:endParaRPr>
          </a:p>
          <a:p>
            <a:pPr indent="450215" algn="just" fontAlgn="base">
              <a:lnSpc>
                <a:spcPct val="115000"/>
              </a:lnSpc>
              <a:spcAft>
                <a:spcPts val="0"/>
              </a:spcAft>
              <a:tabLst>
                <a:tab pos="118745" algn="l"/>
              </a:tabLst>
            </a:pPr>
            <a:r>
              <a:rPr lang="uk-UA" dirty="0" smtClean="0">
                <a:effectLst/>
                <a:latin typeface="Times New Roman"/>
                <a:ea typeface="Times New Roman"/>
                <a:cs typeface="Times New Roman"/>
              </a:rPr>
              <a:t>2)універсальність і гнучкість як характеристики придатності методики для ухвалення рішення в будь-яких умовах і сферах життєдіяльності;</a:t>
            </a:r>
            <a:endParaRPr lang="uk-UA" sz="2400" dirty="0">
              <a:ea typeface="Calibri"/>
              <a:cs typeface="Times New Roman"/>
            </a:endParaRPr>
          </a:p>
          <a:p>
            <a:pPr indent="478790" algn="just" fontAlgn="base">
              <a:lnSpc>
                <a:spcPct val="115000"/>
              </a:lnSpc>
              <a:spcAft>
                <a:spcPts val="0"/>
              </a:spcAft>
              <a:tabLst>
                <a:tab pos="118745" algn="l"/>
              </a:tabLst>
            </a:pPr>
            <a:r>
              <a:rPr lang="uk-UA" dirty="0" smtClean="0">
                <a:effectLst/>
                <a:latin typeface="Times New Roman"/>
                <a:ea typeface="Times New Roman"/>
                <a:cs typeface="Times New Roman"/>
              </a:rPr>
              <a:t>3) простота і ясність, що дозволяють порівняно легко і швидко засвоїти методику всіма керівниками.</a:t>
            </a:r>
            <a:endParaRPr lang="uk-UA" sz="2400" dirty="0">
              <a:ea typeface="Calibri"/>
              <a:cs typeface="Times New Roman"/>
            </a:endParaRPr>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3376967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a:bodyPr>
          <a:lstStyle/>
          <a:p>
            <a:pPr indent="450215" algn="just" fontAlgn="base">
              <a:lnSpc>
                <a:spcPct val="115000"/>
              </a:lnSpc>
              <a:spcAft>
                <a:spcPts val="0"/>
              </a:spcAft>
              <a:tabLst>
                <a:tab pos="450215" algn="l"/>
                <a:tab pos="540385" algn="l"/>
              </a:tabLst>
            </a:pPr>
            <a:r>
              <a:rPr lang="uk-UA" i="1" spc="-10" dirty="0" smtClean="0">
                <a:effectLst/>
                <a:latin typeface="Times New Roman"/>
                <a:ea typeface="Times New Roman"/>
                <a:cs typeface="Times New Roman"/>
              </a:rPr>
              <a:t>Методи управління процесом розробки, прийняття і реалізації УР</a:t>
            </a:r>
            <a:r>
              <a:rPr lang="uk-UA" spc="-10" dirty="0" smtClean="0">
                <a:effectLst/>
                <a:latin typeface="Times New Roman"/>
                <a:ea typeface="Times New Roman"/>
                <a:cs typeface="Times New Roman"/>
              </a:rPr>
              <a:t> — це методи реалізації об'єктивних законів, властивих даному процесу (законів мислення, економічних законів при ПР в економічній сфері, законів, що визначають взаємозв'язки засобів праці й організації діяльності ОПР з людьми як елементами цієї організації з урахуванням соціально-психологічних відносин, і </a:t>
            </a:r>
            <a:r>
              <a:rPr lang="uk-UA" spc="-10" dirty="0" err="1" smtClean="0">
                <a:effectLst/>
                <a:latin typeface="Times New Roman"/>
                <a:ea typeface="Times New Roman"/>
                <a:cs typeface="Times New Roman"/>
              </a:rPr>
              <a:t>т.д</a:t>
            </a:r>
            <a:r>
              <a:rPr lang="uk-UA" spc="-10" dirty="0" smtClean="0">
                <a:effectLst/>
                <a:latin typeface="Times New Roman"/>
                <a:ea typeface="Times New Roman"/>
                <a:cs typeface="Times New Roman"/>
              </a:rPr>
              <a:t>.).</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93379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r>
              <a:rPr lang="uk-UA" dirty="0" smtClean="0">
                <a:effectLst/>
                <a:latin typeface="Times New Roman"/>
                <a:ea typeface="Times New Roman"/>
              </a:rPr>
              <a:t>Інформаційне забезпечення повинне відрізнятися своєчасністю, повнотою і вірогідністю необхідної інформації. Своєчасність дозволяє негайно реагувати на зміну обстановки. Повнота інформації характеризує ступінь забезпеченості процесу ухвалення рішення вихідною інформацією. Вірогідність інформації визначається ступенем відповідності реальної обстановки в бізнесі. Вона  підвищується завдяки використанню різних джерел, перевірці й аналізу повідомлень з урахуванням можливої дезінформації. Інформація, необхідна для ухвалення рішення, повинна накопичуватися, узагальнюватися та аналізуватися не після виникнення ситуації, що змушує ОПР діяти, а завчасно. </a:t>
            </a: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207647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indent="450215" algn="just" fontAlgn="base">
              <a:lnSpc>
                <a:spcPct val="115000"/>
              </a:lnSpc>
              <a:spcAft>
                <a:spcPts val="0"/>
              </a:spcAft>
              <a:tabLst>
                <a:tab pos="118745" algn="l"/>
              </a:tabLst>
            </a:pPr>
            <a:r>
              <a:rPr lang="uk-UA" dirty="0" smtClean="0">
                <a:effectLst/>
                <a:latin typeface="Times New Roman"/>
                <a:ea typeface="Times New Roman"/>
                <a:cs typeface="Times New Roman"/>
              </a:rPr>
              <a:t>Інформація, необхідна для ухвалення рішення у сфері бізнесу, складається з трьох блоків: </a:t>
            </a:r>
            <a:endParaRPr lang="uk-UA" sz="2400" dirty="0">
              <a:ea typeface="Calibri"/>
              <a:cs typeface="Times New Roman"/>
            </a:endParaRPr>
          </a:p>
          <a:p>
            <a:pPr lvl="0" algn="just" fontAlgn="base">
              <a:lnSpc>
                <a:spcPct val="115000"/>
              </a:lnSpc>
              <a:buFont typeface="Times New Roman"/>
              <a:buChar char="-"/>
              <a:tabLst>
                <a:tab pos="118745" algn="l"/>
                <a:tab pos="367665" algn="l"/>
              </a:tabLst>
            </a:pPr>
            <a:r>
              <a:rPr lang="uk-UA" dirty="0" smtClean="0">
                <a:effectLst/>
                <a:latin typeface="Times New Roman"/>
                <a:ea typeface="Times New Roman"/>
                <a:cs typeface="Times New Roman"/>
              </a:rPr>
              <a:t>про конкурентів;</a:t>
            </a:r>
            <a:endParaRPr lang="uk-UA" sz="2400" dirty="0">
              <a:ea typeface="Calibri"/>
              <a:cs typeface="Times New Roman"/>
            </a:endParaRPr>
          </a:p>
          <a:p>
            <a:pPr lvl="0" algn="just" fontAlgn="base">
              <a:lnSpc>
                <a:spcPct val="115000"/>
              </a:lnSpc>
              <a:buFont typeface="Times New Roman"/>
              <a:buChar char="-"/>
              <a:tabLst>
                <a:tab pos="118745" algn="l"/>
                <a:tab pos="367665" algn="l"/>
              </a:tabLst>
            </a:pPr>
            <a:r>
              <a:rPr lang="uk-UA" dirty="0" smtClean="0">
                <a:effectLst/>
                <a:latin typeface="Times New Roman"/>
                <a:ea typeface="Times New Roman"/>
                <a:cs typeface="Times New Roman"/>
              </a:rPr>
              <a:t>про умови на ринку і зовнішніх факторах;</a:t>
            </a:r>
            <a:endParaRPr lang="uk-UA" sz="2400" dirty="0">
              <a:ea typeface="Calibri"/>
              <a:cs typeface="Times New Roman"/>
            </a:endParaRPr>
          </a:p>
          <a:p>
            <a:pPr lvl="0" algn="just" fontAlgn="base">
              <a:lnSpc>
                <a:spcPct val="115000"/>
              </a:lnSpc>
              <a:buFont typeface="Times New Roman"/>
              <a:buChar char="-"/>
              <a:tabLst>
                <a:tab pos="118745" algn="l"/>
                <a:tab pos="367665" algn="l"/>
              </a:tabLst>
            </a:pPr>
            <a:r>
              <a:rPr lang="uk-UA" spc="-30" dirty="0" smtClean="0">
                <a:effectLst/>
                <a:latin typeface="Times New Roman"/>
                <a:ea typeface="Times New Roman"/>
                <a:cs typeface="Times New Roman"/>
              </a:rPr>
              <a:t>про стан своїх виробничих </a:t>
            </a:r>
            <a:r>
              <a:rPr lang="uk-UA" spc="-30" dirty="0" err="1" smtClean="0">
                <a:effectLst/>
                <a:latin typeface="Times New Roman"/>
                <a:ea typeface="Times New Roman"/>
                <a:cs typeface="Times New Roman"/>
              </a:rPr>
              <a:t>потужностей</a:t>
            </a:r>
            <a:r>
              <a:rPr lang="uk-UA" spc="-30" dirty="0" smtClean="0">
                <a:effectLst/>
                <a:latin typeface="Times New Roman"/>
                <a:ea typeface="Times New Roman"/>
                <a:cs typeface="Times New Roman"/>
              </a:rPr>
              <a:t>, їхні можливості, внутрішні фактори.</a:t>
            </a:r>
            <a:endParaRPr lang="uk-UA" sz="2400" dirty="0">
              <a:ea typeface="Calibri"/>
              <a:cs typeface="Times New Roman"/>
            </a:endParaRPr>
          </a:p>
          <a:p>
            <a:pPr indent="478790" algn="just" fontAlgn="base">
              <a:lnSpc>
                <a:spcPct val="115000"/>
              </a:lnSpc>
              <a:spcAft>
                <a:spcPts val="0"/>
              </a:spcAft>
            </a:pPr>
            <a:r>
              <a:rPr lang="uk-UA" dirty="0" smtClean="0">
                <a:effectLst/>
                <a:latin typeface="Times New Roman"/>
                <a:ea typeface="Times New Roman"/>
                <a:cs typeface="Times New Roman"/>
              </a:rPr>
              <a:t>Методи обґрунтування рішення, як правило, використовують комплексно. Це визначається наявністю формальних і неформальних факторів, що створюють ситуацію. Ці фактори необхідно враховувати при остаточному виборі рішення. Однак у кожному конкретному випадку пріоритетною є одна група методів, на вибір якої впливають масштаб розв'язуваної задачі (глобальні і локальні), </a:t>
            </a:r>
            <a:r>
              <a:rPr lang="uk-UA" dirty="0" err="1" smtClean="0">
                <a:effectLst/>
                <a:latin typeface="Times New Roman"/>
                <a:ea typeface="Times New Roman"/>
                <a:cs typeface="Times New Roman"/>
              </a:rPr>
              <a:t>довготривалість</a:t>
            </a:r>
            <a:r>
              <a:rPr lang="uk-UA" dirty="0" smtClean="0">
                <a:effectLst/>
                <a:latin typeface="Times New Roman"/>
                <a:ea typeface="Times New Roman"/>
                <a:cs typeface="Times New Roman"/>
              </a:rPr>
              <a:t> (оперативні, тактичні, стратегічні) рішень, умови ПР (визначеності, ризику, невизначеності).</a:t>
            </a:r>
            <a:endParaRPr lang="uk-UA" sz="2400" dirty="0">
              <a:ea typeface="Calibri"/>
              <a:cs typeface="Times New Roman"/>
            </a:endParaRPr>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2815421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lvl="0" algn="just" fontAlgn="base">
              <a:lnSpc>
                <a:spcPct val="115000"/>
              </a:lnSpc>
              <a:buFont typeface="Times New Roman"/>
              <a:buChar char="-"/>
              <a:tabLst>
                <a:tab pos="367665" algn="l"/>
              </a:tabLst>
            </a:pPr>
            <a:r>
              <a:rPr lang="uk-UA" i="1" dirty="0" smtClean="0">
                <a:effectLst/>
                <a:latin typeface="Times New Roman"/>
                <a:ea typeface="Times New Roman"/>
                <a:cs typeface="Times New Roman"/>
              </a:rPr>
              <a:t>практична застосовність методу </a:t>
            </a:r>
            <a:r>
              <a:rPr lang="uk-UA" dirty="0" smtClean="0">
                <a:effectLst/>
                <a:latin typeface="Times New Roman"/>
                <a:ea typeface="Times New Roman"/>
                <a:cs typeface="Times New Roman"/>
              </a:rPr>
              <a:t>(визначається умовами і можливостями, що характеризують його застосування. Наприклад, застосовуючи лінійне програмування, можемо використовувати і лінійні функції);</a:t>
            </a:r>
            <a:endParaRPr lang="uk-UA" sz="2400" dirty="0">
              <a:ea typeface="Calibri"/>
              <a:cs typeface="Times New Roman"/>
            </a:endParaRPr>
          </a:p>
          <a:p>
            <a:pPr lvl="0" algn="just" fontAlgn="base">
              <a:lnSpc>
                <a:spcPct val="115000"/>
              </a:lnSpc>
              <a:buFont typeface="Times New Roman"/>
              <a:buChar char="-"/>
              <a:tabLst>
                <a:tab pos="367665" algn="l"/>
              </a:tabLst>
            </a:pPr>
            <a:r>
              <a:rPr lang="uk-UA" i="1" dirty="0" smtClean="0">
                <a:effectLst/>
                <a:latin typeface="Times New Roman"/>
                <a:ea typeface="Times New Roman"/>
                <a:cs typeface="Times New Roman"/>
              </a:rPr>
              <a:t>збалансованість методів</a:t>
            </a:r>
            <a:r>
              <a:rPr lang="uk-UA" dirty="0" smtClean="0">
                <a:effectLst/>
                <a:latin typeface="Times New Roman"/>
                <a:ea typeface="Times New Roman"/>
                <a:cs typeface="Times New Roman"/>
              </a:rPr>
              <a:t> (тобто на різних етапах формування рішення визначаються взаємозалежні методи, наприклад, коли при підготовці УР і оцінці їх варіантів використовується недостовірна інформація); </a:t>
            </a:r>
            <a:endParaRPr lang="uk-UA" sz="2400" dirty="0">
              <a:ea typeface="Calibri"/>
              <a:cs typeface="Times New Roman"/>
            </a:endParaRPr>
          </a:p>
          <a:p>
            <a:pPr lvl="0" algn="just" fontAlgn="base">
              <a:lnSpc>
                <a:spcPct val="115000"/>
              </a:lnSpc>
              <a:buFont typeface="Times New Roman"/>
              <a:buChar char="-"/>
              <a:tabLst>
                <a:tab pos="367665" algn="l"/>
              </a:tabLst>
            </a:pPr>
            <a:r>
              <a:rPr lang="uk-UA" i="1" dirty="0" smtClean="0">
                <a:effectLst/>
                <a:latin typeface="Times New Roman"/>
                <a:ea typeface="Times New Roman"/>
                <a:cs typeface="Times New Roman"/>
              </a:rPr>
              <a:t>економічність (вартість) використання методу</a:t>
            </a:r>
            <a:r>
              <a:rPr lang="uk-UA" dirty="0" smtClean="0">
                <a:effectLst/>
                <a:latin typeface="Times New Roman"/>
                <a:ea typeface="Times New Roman"/>
                <a:cs typeface="Times New Roman"/>
              </a:rPr>
              <a:t> характеризує витрати ресурсів, витрачених для цих цілей. У цій області також можуть бути істотні обмеження, які повинні враховуватися при виборі конкретного методу. Вартість методу повинна бути менше величини ефекту від його застосування. У тих випадках, коли вирішення проблеми обіцяє особливо високу віддачу, може виявитися бажаним використовувати дорогі, але більш точні методи;</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normAutofit fontScale="90000"/>
          </a:bodyPr>
          <a:lstStyle/>
          <a:p>
            <a:r>
              <a:rPr lang="uk-UA" sz="3600" dirty="0" smtClean="0">
                <a:effectLst/>
                <a:latin typeface="Times New Roman"/>
                <a:ea typeface="Times New Roman"/>
                <a:cs typeface="Times New Roman"/>
              </a:rPr>
              <a:t>Для вирішення завдання обґрунтування і вибору УР можна використовувати такі критерії:</a:t>
            </a:r>
            <a:endParaRPr lang="uk-UA" dirty="0"/>
          </a:p>
        </p:txBody>
      </p:sp>
    </p:spTree>
    <p:extLst>
      <p:ext uri="{BB962C8B-B14F-4D97-AF65-F5344CB8AC3E}">
        <p14:creationId xmlns:p14="http://schemas.microsoft.com/office/powerpoint/2010/main" val="1683004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методи прийняття рішення повинні бути </a:t>
            </a:r>
            <a:r>
              <a:rPr lang="uk-UA" i="1" dirty="0" smtClean="0">
                <a:effectLst/>
                <a:latin typeface="Times New Roman"/>
                <a:ea typeface="Times New Roman"/>
                <a:cs typeface="Times New Roman"/>
              </a:rPr>
              <a:t>достовірними і надійними</a:t>
            </a:r>
            <a:r>
              <a:rPr lang="uk-UA" dirty="0" smtClean="0">
                <a:effectLst/>
                <a:latin typeface="Times New Roman"/>
                <a:ea typeface="Times New Roman"/>
                <a:cs typeface="Times New Roman"/>
              </a:rPr>
              <a:t>, щоб число помилок не перевищувало деякий прийнятний рівень (з його зменшенням менше невизначеність і ризик у прийнятті рішення). Звичайно при виборі методів обґрунтування рішень доводиться йти на компроміс;</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необхідно знати, наскільки великі помилки в даному рішенні є припустимими. Цим визначається </a:t>
            </a:r>
            <a:r>
              <a:rPr lang="uk-UA" i="1" dirty="0" smtClean="0">
                <a:effectLst/>
                <a:latin typeface="Times New Roman"/>
                <a:ea typeface="Times New Roman"/>
                <a:cs typeface="Times New Roman"/>
              </a:rPr>
              <a:t>вимога вірогідності</a:t>
            </a:r>
            <a:r>
              <a:rPr lang="uk-UA" dirty="0" smtClean="0">
                <a:effectLst/>
                <a:latin typeface="Times New Roman"/>
                <a:ea typeface="Times New Roman"/>
                <a:cs typeface="Times New Roman"/>
              </a:rPr>
              <a:t> до використовуваного методу. Коли вірогідність заздалегідь відома, ступінь невизначеності у виборі методу ухвалення рішення зменшується. Керівник, який приймає рішення, може віддати перевагу методу рішення, що приносить менший ефект, якщо воно вірогідне;</a:t>
            </a:r>
            <a:endParaRPr lang="uk-UA" sz="2400" dirty="0">
              <a:ea typeface="Calibri"/>
              <a:cs typeface="Times New Roman"/>
            </a:endParaRPr>
          </a:p>
          <a:p>
            <a:pPr lvl="0" algn="just" fontAlgn="base">
              <a:lnSpc>
                <a:spcPct val="115000"/>
              </a:lnSpc>
              <a:buFont typeface="Times New Roman"/>
              <a:buChar char="-"/>
              <a:tabLst>
                <a:tab pos="367665" algn="l"/>
              </a:tabLst>
            </a:pPr>
            <a:r>
              <a:rPr lang="uk-UA" i="1" dirty="0" smtClean="0">
                <a:effectLst/>
                <a:latin typeface="Times New Roman"/>
                <a:ea typeface="Times New Roman"/>
                <a:cs typeface="Times New Roman"/>
              </a:rPr>
              <a:t>ефективність методу, </a:t>
            </a:r>
            <a:r>
              <a:rPr lang="uk-UA" dirty="0" smtClean="0">
                <a:effectLst/>
                <a:latin typeface="Times New Roman"/>
                <a:ea typeface="Times New Roman"/>
                <a:cs typeface="Times New Roman"/>
              </a:rPr>
              <a:t>забезпечення </a:t>
            </a:r>
            <a:r>
              <a:rPr lang="uk-UA" i="1" dirty="0" smtClean="0">
                <a:effectLst/>
                <a:latin typeface="Times New Roman"/>
                <a:ea typeface="Times New Roman"/>
                <a:cs typeface="Times New Roman"/>
              </a:rPr>
              <a:t>достатньої точності</a:t>
            </a:r>
            <a:r>
              <a:rPr lang="uk-UA" dirty="0" smtClean="0">
                <a:effectLst/>
                <a:latin typeface="Times New Roman"/>
                <a:ea typeface="Times New Roman"/>
                <a:cs typeface="Times New Roman"/>
              </a:rPr>
              <a:t> розв'язання проблеми</a:t>
            </a:r>
            <a:r>
              <a:rPr lang="uk-UA" i="1" dirty="0" smtClean="0">
                <a:effectLst/>
                <a:latin typeface="Times New Roman"/>
                <a:ea typeface="Times New Roman"/>
                <a:cs typeface="Times New Roman"/>
              </a:rPr>
              <a:t> </a:t>
            </a:r>
            <a:r>
              <a:rPr lang="uk-UA" dirty="0" smtClean="0">
                <a:effectLst/>
                <a:latin typeface="Times New Roman"/>
                <a:ea typeface="Times New Roman"/>
                <a:cs typeface="Times New Roman"/>
              </a:rPr>
              <a:t>характеризується як приватними, так і узагальненими показниками з обов'язковою перевіркою за абсолютним показником ефективності;</a:t>
            </a:r>
            <a:endParaRPr lang="uk-UA" sz="2400" dirty="0">
              <a:ea typeface="Calibri"/>
              <a:cs typeface="Times New Roman"/>
            </a:endParaRPr>
          </a:p>
          <a:p>
            <a:pPr lvl="0" algn="just" fontAlgn="base">
              <a:lnSpc>
                <a:spcPct val="115000"/>
              </a:lnSpc>
              <a:buFont typeface="Times New Roman"/>
              <a:buChar char="-"/>
              <a:tabLst>
                <a:tab pos="367665" algn="l"/>
              </a:tabLst>
            </a:pPr>
            <a:r>
              <a:rPr lang="uk-UA" i="1" dirty="0" smtClean="0">
                <a:effectLst/>
                <a:latin typeface="Times New Roman"/>
                <a:ea typeface="Times New Roman"/>
                <a:cs typeface="Times New Roman"/>
              </a:rPr>
              <a:t>стабільність застосування методу</a:t>
            </a:r>
            <a:r>
              <a:rPr lang="uk-UA" dirty="0" smtClean="0">
                <a:effectLst/>
                <a:latin typeface="Times New Roman"/>
                <a:ea typeface="Times New Roman"/>
                <a:cs typeface="Times New Roman"/>
              </a:rPr>
              <a:t> визначається тривалістю і періодичністю його використання. Якщо передбачається, що даний метод буде використовуватися часто і протягом тривалого часу, то в його розробку можна вкласти і більше засобів.</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2144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indent="450215" algn="just" fontAlgn="base">
              <a:lnSpc>
                <a:spcPct val="115000"/>
              </a:lnSpc>
              <a:spcAft>
                <a:spcPts val="0"/>
              </a:spcAft>
            </a:pPr>
            <a:r>
              <a:rPr lang="uk-UA" i="1" dirty="0" smtClean="0">
                <a:effectLst/>
                <a:latin typeface="Times New Roman"/>
                <a:ea typeface="Times New Roman"/>
                <a:cs typeface="Times New Roman"/>
              </a:rPr>
              <a:t>Методи можуть бути універсальними, придатними для будь-якої проблеми і специфічними.</a:t>
            </a:r>
            <a:r>
              <a:rPr lang="uk-UA" dirty="0" smtClean="0">
                <a:effectLst/>
                <a:latin typeface="Times New Roman"/>
                <a:ea typeface="Times New Roman"/>
                <a:cs typeface="Times New Roman"/>
              </a:rPr>
              <a:t> Який метод застосовувати – залежить  від реального змісту проблеми, а не від знань, бажання і уміння ОПР. Краще взагалі не починати справу, ніж приймати невигідні або ж недозволені методи тільки на тій основі, що вони добре відомі, зручні або когось влаштовують.</a:t>
            </a:r>
            <a:endParaRPr lang="uk-UA" sz="2400" dirty="0">
              <a:ea typeface="Calibri"/>
              <a:cs typeface="Times New Roman"/>
            </a:endParaRPr>
          </a:p>
          <a:p>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343561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indent="450215" algn="just" fontAlgn="base">
              <a:lnSpc>
                <a:spcPct val="115000"/>
              </a:lnSpc>
              <a:spcAft>
                <a:spcPts val="0"/>
              </a:spcAft>
            </a:pPr>
            <a:r>
              <a:rPr lang="uk-UA" dirty="0" smtClean="0">
                <a:effectLst/>
                <a:latin typeface="Times New Roman"/>
                <a:ea typeface="Times New Roman"/>
                <a:cs typeface="Times New Roman"/>
              </a:rPr>
              <a:t>Для успішного розв'язання проблем потрібно:</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своєчасно помітити і проаналізувати проблему для з'ясування джерела її виникнення і прагнути до її рішення;</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не втрачати час на непотрібні рішення, які не впливають на ефективність роботи підприємства;</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постійно оцінювати ефективність процесу прийняття, а згодом і реалізації рішення;</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не ухвалювати декількох рішень з одного і того ж питання; </a:t>
            </a:r>
            <a:endParaRPr lang="uk-UA" sz="2400" dirty="0">
              <a:ea typeface="Calibri"/>
              <a:cs typeface="Times New Roman"/>
            </a:endParaRPr>
          </a:p>
          <a:p>
            <a:pPr lvl="0" algn="just" fontAlgn="base">
              <a:lnSpc>
                <a:spcPct val="115000"/>
              </a:lnSpc>
              <a:buFont typeface="Times New Roman"/>
              <a:buChar char="-"/>
              <a:tabLst>
                <a:tab pos="367665" algn="l"/>
              </a:tabLst>
            </a:pPr>
            <a:r>
              <a:rPr lang="uk-UA" dirty="0" smtClean="0">
                <a:effectLst/>
                <a:latin typeface="Times New Roman"/>
                <a:ea typeface="Times New Roman"/>
                <a:cs typeface="Times New Roman"/>
              </a:rPr>
              <a:t>залучати до процесу прийняття рішення співробітників, які мають до них відношення з самих ранніх етапів роботи, ураховуючи відповідність їх кваліфікації складності проблеми.</a:t>
            </a:r>
            <a:endParaRPr lang="uk-UA" sz="2400" dirty="0">
              <a:ea typeface="Calibri"/>
              <a:cs typeface="Times New Roman"/>
            </a:endParaRPr>
          </a:p>
          <a:p>
            <a:pPr marL="0" indent="0">
              <a:buNone/>
            </a:pPr>
            <a:endParaRPr lang="uk-UA" dirty="0"/>
          </a:p>
        </p:txBody>
      </p:sp>
      <p:sp>
        <p:nvSpPr>
          <p:cNvPr id="2" name="Заголовок 1"/>
          <p:cNvSpPr>
            <a:spLocks noGrp="1"/>
          </p:cNvSpPr>
          <p:nvPr>
            <p:ph type="title"/>
          </p:nvPr>
        </p:nvSpPr>
        <p:spPr/>
        <p:txBody>
          <a:bodyPr/>
          <a:lstStyle/>
          <a:p>
            <a:endParaRPr lang="uk-UA"/>
          </a:p>
        </p:txBody>
      </p:sp>
    </p:spTree>
    <p:extLst>
      <p:ext uri="{BB962C8B-B14F-4D97-AF65-F5344CB8AC3E}">
        <p14:creationId xmlns:p14="http://schemas.microsoft.com/office/powerpoint/2010/main" val="1897923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TotalTime>
  <Words>1548</Words>
  <Application>Microsoft Office PowerPoint</Application>
  <PresentationFormat>Экран (4:3)</PresentationFormat>
  <Paragraphs>56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Волна</vt:lpstr>
      <vt:lpstr>Тема 3.  Методична основа підготовки проектів управлінських рішень </vt:lpstr>
      <vt:lpstr>Презентация PowerPoint</vt:lpstr>
      <vt:lpstr>Презентация PowerPoint</vt:lpstr>
      <vt:lpstr>Презентация PowerPoint</vt:lpstr>
      <vt:lpstr>Презентация PowerPoint</vt:lpstr>
      <vt:lpstr>Для вирішення завдання обґрунтування і вибору УР можна використовувати такі критерії: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Методична основа підготовки проектів управлінських рішень</dc:title>
  <dc:creator>Warlam</dc:creator>
  <cp:lastModifiedBy>Warlam</cp:lastModifiedBy>
  <cp:revision>2</cp:revision>
  <dcterms:created xsi:type="dcterms:W3CDTF">2023-10-03T08:32:02Z</dcterms:created>
  <dcterms:modified xsi:type="dcterms:W3CDTF">2023-10-03T08:42:43Z</dcterms:modified>
</cp:coreProperties>
</file>