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0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83058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Цитоплазма та її компоненти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Органели</a:t>
            </a:r>
            <a:r>
              <a:rPr lang="ru-RU" dirty="0" smtClean="0"/>
              <a:t> - </a:t>
            </a:r>
            <a:r>
              <a:rPr lang="ru-RU" dirty="0" err="1" smtClean="0"/>
              <a:t>постійні</a:t>
            </a:r>
            <a:r>
              <a:rPr lang="ru-RU" dirty="0" smtClean="0"/>
              <a:t> </a:t>
            </a:r>
            <a:r>
              <a:rPr lang="ru-RU" dirty="0" err="1" smtClean="0"/>
              <a:t>внутрішньоклітинні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певну</a:t>
            </a:r>
            <a:r>
              <a:rPr lang="ru-RU" dirty="0" smtClean="0"/>
              <a:t> </a:t>
            </a:r>
            <a:r>
              <a:rPr lang="ru-RU" dirty="0" err="1" smtClean="0"/>
              <a:t>будову</a:t>
            </a:r>
            <a:r>
              <a:rPr lang="ru-RU" dirty="0" smtClean="0"/>
              <a:t> і </a:t>
            </a:r>
            <a:r>
              <a:rPr lang="ru-RU" dirty="0" err="1" smtClean="0"/>
              <a:t>виконуючі</a:t>
            </a:r>
            <a:r>
              <a:rPr lang="ru-RU" dirty="0" smtClean="0"/>
              <a:t> </a:t>
            </a:r>
            <a:r>
              <a:rPr lang="ru-RU" dirty="0" err="1" smtClean="0"/>
              <a:t>відповідні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err="1" smtClean="0"/>
              <a:t>Органели</a:t>
            </a:r>
            <a:r>
              <a:rPr lang="ru-RU" dirty="0" smtClean="0"/>
              <a:t> </a:t>
            </a:r>
            <a:r>
              <a:rPr lang="ru-RU" dirty="0" err="1" smtClean="0"/>
              <a:t>діляться</a:t>
            </a:r>
            <a:r>
              <a:rPr lang="ru-RU" dirty="0" smtClean="0"/>
              <a:t> на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: </a:t>
            </a:r>
            <a:r>
              <a:rPr lang="ru-RU" dirty="0" err="1" smtClean="0"/>
              <a:t>мембранні</a:t>
            </a:r>
            <a:r>
              <a:rPr lang="ru-RU" dirty="0" smtClean="0"/>
              <a:t> і </a:t>
            </a:r>
            <a:r>
              <a:rPr lang="ru-RU" dirty="0" err="1" smtClean="0"/>
              <a:t>немембранні</a:t>
            </a:r>
            <a:r>
              <a:rPr lang="ru-RU" dirty="0" smtClean="0"/>
              <a:t>. </a:t>
            </a:r>
            <a:r>
              <a:rPr lang="ru-RU" dirty="0" err="1" smtClean="0"/>
              <a:t>Мембранні</a:t>
            </a:r>
            <a:r>
              <a:rPr lang="ru-RU" dirty="0" smtClean="0"/>
              <a:t> </a:t>
            </a:r>
            <a:r>
              <a:rPr lang="ru-RU" dirty="0" err="1" smtClean="0"/>
              <a:t>органелипредставлені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варіантами</a:t>
            </a:r>
            <a:r>
              <a:rPr lang="ru-RU" dirty="0" smtClean="0"/>
              <a:t>: </a:t>
            </a:r>
            <a:r>
              <a:rPr lang="ru-RU" dirty="0" err="1" smtClean="0"/>
              <a:t>двумембранним</a:t>
            </a:r>
            <a:r>
              <a:rPr lang="ru-RU" dirty="0" smtClean="0"/>
              <a:t> і </a:t>
            </a:r>
            <a:r>
              <a:rPr lang="ru-RU" dirty="0" err="1" smtClean="0"/>
              <a:t>одномембранним</a:t>
            </a:r>
            <a:r>
              <a:rPr lang="ru-RU" dirty="0" smtClean="0"/>
              <a:t>. До </a:t>
            </a:r>
            <a:r>
              <a:rPr lang="ru-RU" dirty="0" err="1" smtClean="0"/>
              <a:t>одномембранних</a:t>
            </a:r>
            <a:r>
              <a:rPr lang="ru-RU" dirty="0" smtClean="0"/>
              <a:t> </a:t>
            </a:r>
            <a:r>
              <a:rPr lang="ru-RU" dirty="0" err="1" smtClean="0"/>
              <a:t>відносяться</a:t>
            </a:r>
            <a:r>
              <a:rPr lang="ru-RU" dirty="0" smtClean="0"/>
              <a:t> органели </a:t>
            </a:r>
            <a:r>
              <a:rPr lang="ru-RU" dirty="0" err="1" smtClean="0"/>
              <a:t>вакуолярної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- </a:t>
            </a:r>
            <a:r>
              <a:rPr lang="ru-RU" dirty="0" err="1" smtClean="0"/>
              <a:t>ендоплазматичний</a:t>
            </a:r>
            <a:r>
              <a:rPr lang="ru-RU" dirty="0" smtClean="0"/>
              <a:t> </a:t>
            </a:r>
            <a:r>
              <a:rPr lang="ru-RU" dirty="0" err="1" smtClean="0"/>
              <a:t>ретикулум</a:t>
            </a:r>
            <a:r>
              <a:rPr lang="ru-RU" dirty="0" smtClean="0"/>
              <a:t>, комплекс </a:t>
            </a:r>
            <a:r>
              <a:rPr lang="ru-RU" dirty="0" err="1" smtClean="0"/>
              <a:t>Гольджи</a:t>
            </a:r>
            <a:r>
              <a:rPr lang="ru-RU" dirty="0" smtClean="0"/>
              <a:t>, </a:t>
            </a:r>
            <a:r>
              <a:rPr lang="ru-RU" dirty="0" err="1" smtClean="0"/>
              <a:t>лізосоми</a:t>
            </a:r>
            <a:r>
              <a:rPr lang="ru-RU" dirty="0" smtClean="0"/>
              <a:t>, </a:t>
            </a:r>
            <a:r>
              <a:rPr lang="ru-RU" dirty="0" err="1" smtClean="0"/>
              <a:t>вакуолі</a:t>
            </a:r>
            <a:r>
              <a:rPr lang="ru-RU" dirty="0" smtClean="0"/>
              <a:t> </a:t>
            </a:r>
            <a:r>
              <a:rPr lang="ru-RU" dirty="0" err="1" smtClean="0"/>
              <a:t>рослинних</a:t>
            </a:r>
            <a:r>
              <a:rPr lang="ru-RU" dirty="0" smtClean="0"/>
              <a:t> і </a:t>
            </a:r>
            <a:r>
              <a:rPr lang="ru-RU" dirty="0" err="1" smtClean="0"/>
              <a:t>грибних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, </a:t>
            </a:r>
            <a:r>
              <a:rPr lang="ru-RU" dirty="0" err="1" smtClean="0"/>
              <a:t>пульсуючі</a:t>
            </a:r>
            <a:r>
              <a:rPr lang="ru-RU" dirty="0" smtClean="0"/>
              <a:t> </a:t>
            </a:r>
            <a:r>
              <a:rPr lang="ru-RU" dirty="0" err="1" smtClean="0"/>
              <a:t>вакуолі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Комплекс (</a:t>
            </a:r>
            <a:r>
              <a:rPr lang="ru-RU" dirty="0" err="1" smtClean="0"/>
              <a:t>апарат</a:t>
            </a:r>
            <a:r>
              <a:rPr lang="ru-RU" dirty="0" smtClean="0"/>
              <a:t>) </a:t>
            </a:r>
            <a:r>
              <a:rPr lang="ru-RU" dirty="0" err="1" smtClean="0"/>
              <a:t>Гольджі</a:t>
            </a:r>
            <a:endParaRPr lang="ru-RU" dirty="0" smtClean="0"/>
          </a:p>
          <a:p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системою плоских </a:t>
            </a:r>
            <a:r>
              <a:rPr lang="ru-RU" dirty="0" err="1" smtClean="0"/>
              <a:t>дисковидних</a:t>
            </a:r>
            <a:r>
              <a:rPr lang="ru-RU" dirty="0" smtClean="0"/>
              <a:t> </a:t>
            </a:r>
            <a:r>
              <a:rPr lang="ru-RU" dirty="0" err="1" smtClean="0"/>
              <a:t>замкнутих</a:t>
            </a:r>
            <a:r>
              <a:rPr lang="ru-RU" dirty="0" smtClean="0"/>
              <a:t> цистерн,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розташовуються</a:t>
            </a:r>
            <a:r>
              <a:rPr lang="ru-RU" dirty="0" smtClean="0"/>
              <a:t> одна над </a:t>
            </a:r>
            <a:r>
              <a:rPr lang="ru-RU" dirty="0" err="1" smtClean="0"/>
              <a:t>іншою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стопки і 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dirty="0" err="1" smtClean="0"/>
              <a:t>диктиосому</a:t>
            </a:r>
            <a:r>
              <a:rPr lang="ru-RU" dirty="0" smtClean="0"/>
              <a:t>. </a:t>
            </a:r>
            <a:r>
              <a:rPr lang="ru-RU" dirty="0" err="1" smtClean="0"/>
              <a:t>Від</a:t>
            </a:r>
            <a:r>
              <a:rPr lang="ru-RU" dirty="0" smtClean="0"/>
              <a:t> цистерн </a:t>
            </a:r>
            <a:r>
              <a:rPr lang="ru-RU" dirty="0" err="1" smtClean="0"/>
              <a:t>відходжують</a:t>
            </a:r>
            <a:r>
              <a:rPr lang="ru-RU" dirty="0" smtClean="0"/>
              <a:t> на </a:t>
            </a:r>
            <a:r>
              <a:rPr lang="ru-RU" dirty="0" err="1" smtClean="0"/>
              <a:t>всі</a:t>
            </a:r>
            <a:r>
              <a:rPr lang="ru-RU" dirty="0" smtClean="0"/>
              <a:t> боки </a:t>
            </a:r>
            <a:r>
              <a:rPr lang="ru-RU" dirty="0" err="1" smtClean="0"/>
              <a:t>мембранні</a:t>
            </a:r>
            <a:r>
              <a:rPr lang="ru-RU" dirty="0" smtClean="0"/>
              <a:t> трубочки і </a:t>
            </a:r>
            <a:r>
              <a:rPr lang="ru-RU" dirty="0" err="1" smtClean="0"/>
              <a:t>бульбашки</a:t>
            </a:r>
            <a:r>
              <a:rPr lang="ru-RU" dirty="0" smtClean="0"/>
              <a:t>. Число </a:t>
            </a:r>
            <a:r>
              <a:rPr lang="ru-RU" dirty="0" err="1" smtClean="0"/>
              <a:t>диктиосом</a:t>
            </a:r>
            <a:r>
              <a:rPr lang="ru-RU" dirty="0" smtClean="0"/>
              <a:t> в </a:t>
            </a:r>
            <a:r>
              <a:rPr lang="ru-RU" dirty="0" err="1" smtClean="0"/>
              <a:t>клітинах</a:t>
            </a:r>
            <a:r>
              <a:rPr lang="ru-RU" dirty="0" smtClean="0"/>
              <a:t> </a:t>
            </a:r>
            <a:r>
              <a:rPr lang="ru-RU" dirty="0" err="1" smtClean="0"/>
              <a:t>варіює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до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десятків</a:t>
            </a:r>
            <a:r>
              <a:rPr lang="ru-RU" dirty="0" smtClean="0"/>
              <a:t>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типу </a:t>
            </a:r>
            <a:r>
              <a:rPr lang="ru-RU" dirty="0" err="1" smtClean="0"/>
              <a:t>клітин</a:t>
            </a:r>
            <a:r>
              <a:rPr lang="ru-RU" dirty="0" smtClean="0"/>
              <a:t> і </a:t>
            </a:r>
            <a:r>
              <a:rPr lang="ru-RU" dirty="0" err="1" smtClean="0"/>
              <a:t>фази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Егор\Desktop\Bio10_18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3851920" cy="21128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 комплексу </a:t>
            </a:r>
            <a:r>
              <a:rPr lang="ru-RU" dirty="0" err="1" smtClean="0"/>
              <a:t>Гольджи</a:t>
            </a:r>
            <a:r>
              <a:rPr lang="ru-RU" dirty="0" smtClean="0"/>
              <a:t> </a:t>
            </a:r>
            <a:r>
              <a:rPr lang="ru-RU" dirty="0" err="1" smtClean="0"/>
              <a:t>доставляються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синтезуються</a:t>
            </a:r>
            <a:r>
              <a:rPr lang="ru-RU" dirty="0" smtClean="0"/>
              <a:t> в </a:t>
            </a:r>
            <a:r>
              <a:rPr lang="ru-RU" dirty="0" err="1" smtClean="0"/>
              <a:t>ендоплазматичному</a:t>
            </a:r>
            <a:r>
              <a:rPr lang="ru-RU" dirty="0" smtClean="0"/>
              <a:t> </a:t>
            </a:r>
            <a:r>
              <a:rPr lang="ru-RU" dirty="0" err="1" smtClean="0"/>
              <a:t>ретикулумі</a:t>
            </a:r>
            <a:r>
              <a:rPr lang="ru-RU" dirty="0" smtClean="0"/>
              <a:t>. </a:t>
            </a:r>
            <a:r>
              <a:rPr lang="ru-RU" dirty="0" err="1" smtClean="0"/>
              <a:t>Від</a:t>
            </a:r>
            <a:r>
              <a:rPr lang="ru-RU" dirty="0" smtClean="0"/>
              <a:t> цистерн </a:t>
            </a:r>
            <a:r>
              <a:rPr lang="ru-RU" dirty="0" err="1" smtClean="0"/>
              <a:t>ендоплазматичного</a:t>
            </a:r>
            <a:r>
              <a:rPr lang="ru-RU" dirty="0" smtClean="0"/>
              <a:t> </a:t>
            </a:r>
            <a:r>
              <a:rPr lang="ru-RU" dirty="0" err="1" smtClean="0"/>
              <a:t>ретикулума</a:t>
            </a:r>
            <a:r>
              <a:rPr lang="ru-RU" dirty="0" smtClean="0"/>
              <a:t> </a:t>
            </a:r>
            <a:r>
              <a:rPr lang="ru-RU" dirty="0" err="1" smtClean="0"/>
              <a:t>відшнуровуються</a:t>
            </a:r>
            <a:r>
              <a:rPr lang="ru-RU" dirty="0" smtClean="0"/>
              <a:t> </a:t>
            </a:r>
            <a:r>
              <a:rPr lang="ru-RU" dirty="0" err="1" smtClean="0"/>
              <a:t>бульбашки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з'єднуються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цистернами комплексу </a:t>
            </a:r>
            <a:r>
              <a:rPr lang="ru-RU" dirty="0" err="1" smtClean="0"/>
              <a:t>Гольджи</a:t>
            </a:r>
            <a:r>
              <a:rPr lang="ru-RU" dirty="0" smtClean="0"/>
              <a:t>, де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модифікуються</a:t>
            </a:r>
            <a:r>
              <a:rPr lang="ru-RU" dirty="0" smtClean="0"/>
              <a:t> і </a:t>
            </a:r>
            <a:r>
              <a:rPr lang="ru-RU" dirty="0" err="1" smtClean="0"/>
              <a:t>дозрівають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Лізосоми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мембранні</a:t>
            </a:r>
            <a:r>
              <a:rPr lang="ru-RU" dirty="0" smtClean="0"/>
              <a:t> </a:t>
            </a:r>
            <a:r>
              <a:rPr lang="ru-RU" dirty="0" err="1" smtClean="0"/>
              <a:t>бульбашки</a:t>
            </a:r>
            <a:r>
              <a:rPr lang="ru-RU" dirty="0" smtClean="0"/>
              <a:t> величиною до 2 мкм. </a:t>
            </a:r>
            <a:r>
              <a:rPr lang="ru-RU" dirty="0" err="1" smtClean="0"/>
              <a:t>Усередині</a:t>
            </a:r>
            <a:r>
              <a:rPr lang="ru-RU" dirty="0" smtClean="0"/>
              <a:t> </a:t>
            </a:r>
            <a:r>
              <a:rPr lang="ru-RU" dirty="0" err="1" smtClean="0"/>
              <a:t>лізосом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</a:t>
            </a:r>
            <a:r>
              <a:rPr lang="ru-RU" dirty="0" err="1" smtClean="0"/>
              <a:t>гідролітичні</a:t>
            </a:r>
            <a:r>
              <a:rPr lang="ru-RU" dirty="0" smtClean="0"/>
              <a:t> </a:t>
            </a:r>
            <a:r>
              <a:rPr lang="ru-RU" dirty="0" err="1" smtClean="0"/>
              <a:t>ферменти</a:t>
            </a:r>
            <a:r>
              <a:rPr lang="ru-RU" dirty="0" smtClean="0"/>
              <a:t>,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переварювати</a:t>
            </a:r>
            <a:r>
              <a:rPr lang="ru-RU" dirty="0" smtClean="0"/>
              <a:t> </a:t>
            </a:r>
            <a:r>
              <a:rPr lang="ru-RU" dirty="0" err="1" smtClean="0"/>
              <a:t>білки</a:t>
            </a:r>
            <a:r>
              <a:rPr lang="ru-RU" dirty="0" smtClean="0"/>
              <a:t>, </a:t>
            </a:r>
            <a:r>
              <a:rPr lang="ru-RU" dirty="0" err="1" smtClean="0"/>
              <a:t>ліпіди</a:t>
            </a:r>
            <a:r>
              <a:rPr lang="ru-RU" dirty="0" smtClean="0"/>
              <a:t>, </a:t>
            </a:r>
            <a:r>
              <a:rPr lang="ru-RU" dirty="0" err="1" smtClean="0"/>
              <a:t>вуглеводи</a:t>
            </a:r>
            <a:r>
              <a:rPr lang="ru-RU" dirty="0" smtClean="0"/>
              <a:t>, </a:t>
            </a:r>
            <a:r>
              <a:rPr lang="ru-RU" dirty="0" err="1" smtClean="0"/>
              <a:t>нуклеїнові</a:t>
            </a:r>
            <a:r>
              <a:rPr lang="ru-RU" dirty="0" smtClean="0"/>
              <a:t> </a:t>
            </a:r>
            <a:r>
              <a:rPr lang="ru-RU" dirty="0" err="1" smtClean="0"/>
              <a:t>кислоти</a:t>
            </a:r>
            <a:r>
              <a:rPr lang="ru-RU" dirty="0" smtClean="0"/>
              <a:t>. </a:t>
            </a:r>
            <a:r>
              <a:rPr lang="ru-RU" dirty="0" err="1" smtClean="0"/>
              <a:t>Лізосоми</a:t>
            </a:r>
            <a:r>
              <a:rPr lang="ru-RU" dirty="0" smtClean="0"/>
              <a:t> </a:t>
            </a:r>
            <a:r>
              <a:rPr lang="ru-RU" dirty="0" err="1" smtClean="0"/>
              <a:t>утворюються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бульбашок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відділяються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комплексу </a:t>
            </a:r>
            <a:r>
              <a:rPr lang="ru-RU" dirty="0" err="1" smtClean="0"/>
              <a:t>Гольджи</a:t>
            </a:r>
            <a:r>
              <a:rPr lang="ru-RU" dirty="0" smtClean="0"/>
              <a:t>, </a:t>
            </a:r>
            <a:r>
              <a:rPr lang="ru-RU" dirty="0" err="1" smtClean="0"/>
              <a:t>причому</a:t>
            </a:r>
            <a:r>
              <a:rPr lang="ru-RU" dirty="0" smtClean="0"/>
              <a:t> </a:t>
            </a:r>
            <a:r>
              <a:rPr lang="ru-RU" dirty="0" err="1" smtClean="0"/>
              <a:t>заздалегідь</a:t>
            </a:r>
            <a:r>
              <a:rPr lang="ru-RU" dirty="0" smtClean="0"/>
              <a:t> на </a:t>
            </a:r>
            <a:r>
              <a:rPr lang="ru-RU" dirty="0" err="1" smtClean="0"/>
              <a:t>шорсткому</a:t>
            </a:r>
            <a:r>
              <a:rPr lang="ru-RU" dirty="0" smtClean="0"/>
              <a:t> </a:t>
            </a:r>
            <a:r>
              <a:rPr lang="ru-RU" dirty="0" err="1" smtClean="0"/>
              <a:t>ендоплазматичному</a:t>
            </a:r>
            <a:r>
              <a:rPr lang="ru-RU" dirty="0" smtClean="0"/>
              <a:t> </a:t>
            </a:r>
            <a:r>
              <a:rPr lang="ru-RU" dirty="0" err="1" smtClean="0"/>
              <a:t>ретикулумі</a:t>
            </a:r>
            <a:r>
              <a:rPr lang="ru-RU" dirty="0" smtClean="0"/>
              <a:t> </a:t>
            </a:r>
            <a:r>
              <a:rPr lang="ru-RU" dirty="0" err="1" smtClean="0"/>
              <a:t>синтезуються</a:t>
            </a:r>
            <a:r>
              <a:rPr lang="ru-RU" dirty="0" smtClean="0"/>
              <a:t> </a:t>
            </a:r>
            <a:r>
              <a:rPr lang="ru-RU" dirty="0" err="1" smtClean="0"/>
              <a:t>гідролітичні</a:t>
            </a:r>
            <a:r>
              <a:rPr lang="ru-RU" dirty="0" smtClean="0"/>
              <a:t> </a:t>
            </a:r>
            <a:r>
              <a:rPr lang="ru-RU" dirty="0" err="1" smtClean="0"/>
              <a:t>ферменти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Егор\Desktop\320px-Bio10_18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355976" cy="28529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hlinkClick r:id="rId2" action="ppaction://hlinksldjump"/>
              </a:rPr>
              <a:t>Вакуолі</a:t>
            </a:r>
            <a:r>
              <a:rPr lang="ru-RU" dirty="0" smtClean="0"/>
              <a:t> -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мембранні</a:t>
            </a:r>
            <a:r>
              <a:rPr lang="ru-RU" dirty="0" smtClean="0"/>
              <a:t> </a:t>
            </a:r>
            <a:r>
              <a:rPr lang="ru-RU" dirty="0" err="1" smtClean="0"/>
              <a:t>бульбашки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порожнини</a:t>
            </a:r>
            <a:r>
              <a:rPr lang="ru-RU" dirty="0" smtClean="0"/>
              <a:t> в </a:t>
            </a:r>
            <a:r>
              <a:rPr lang="ru-RU" dirty="0" err="1" smtClean="0"/>
              <a:t>цитоплазмі</a:t>
            </a:r>
            <a:r>
              <a:rPr lang="ru-RU" dirty="0" smtClean="0"/>
              <a:t>, </a:t>
            </a:r>
            <a:r>
              <a:rPr lang="ru-RU" dirty="0" err="1" smtClean="0"/>
              <a:t>заповнені</a:t>
            </a:r>
            <a:r>
              <a:rPr lang="ru-RU" dirty="0" smtClean="0"/>
              <a:t> </a:t>
            </a:r>
            <a:r>
              <a:rPr lang="ru-RU" dirty="0" err="1" smtClean="0"/>
              <a:t>клітинним</a:t>
            </a:r>
            <a:r>
              <a:rPr lang="ru-RU" dirty="0" smtClean="0"/>
              <a:t> соком. Вакуоли </a:t>
            </a:r>
            <a:r>
              <a:rPr lang="ru-RU" dirty="0" err="1" smtClean="0"/>
              <a:t>утворюються</a:t>
            </a:r>
            <a:r>
              <a:rPr lang="ru-RU" dirty="0" smtClean="0"/>
              <a:t> в </a:t>
            </a:r>
            <a:r>
              <a:rPr lang="ru-RU" dirty="0" err="1" smtClean="0"/>
              <a:t>клітинах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і </a:t>
            </a:r>
            <a:r>
              <a:rPr lang="ru-RU" dirty="0" err="1" smtClean="0"/>
              <a:t>грибів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бульбашковидних</a:t>
            </a:r>
            <a:r>
              <a:rPr lang="ru-RU" dirty="0" smtClean="0"/>
              <a:t> </a:t>
            </a:r>
            <a:r>
              <a:rPr lang="ru-RU" dirty="0" err="1" smtClean="0"/>
              <a:t>розширень</a:t>
            </a:r>
            <a:r>
              <a:rPr lang="ru-RU" dirty="0" smtClean="0"/>
              <a:t> </a:t>
            </a:r>
            <a:r>
              <a:rPr lang="ru-RU" dirty="0" err="1" smtClean="0"/>
              <a:t>ендоплазматичного</a:t>
            </a:r>
            <a:r>
              <a:rPr lang="ru-RU" dirty="0" smtClean="0"/>
              <a:t> </a:t>
            </a:r>
            <a:r>
              <a:rPr lang="ru-RU" dirty="0" err="1" smtClean="0"/>
              <a:t>ретикулума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бульбашок</a:t>
            </a:r>
            <a:r>
              <a:rPr lang="ru-RU" dirty="0" smtClean="0"/>
              <a:t> комплексу </a:t>
            </a:r>
            <a:r>
              <a:rPr lang="ru-RU" dirty="0" err="1" smtClean="0"/>
              <a:t>Гольджи</a:t>
            </a:r>
            <a:r>
              <a:rPr lang="ru-RU" dirty="0" smtClean="0"/>
              <a:t>. У </a:t>
            </a:r>
            <a:r>
              <a:rPr lang="ru-RU" dirty="0" err="1" smtClean="0"/>
              <a:t>меристематических</a:t>
            </a:r>
            <a:r>
              <a:rPr lang="ru-RU" dirty="0" smtClean="0"/>
              <a:t> </a:t>
            </a:r>
            <a:r>
              <a:rPr lang="ru-RU" dirty="0" err="1" smtClean="0"/>
              <a:t>клітинах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дрібних</a:t>
            </a:r>
            <a:r>
              <a:rPr lang="ru-RU" dirty="0" smtClean="0"/>
              <a:t> вакуолей. </a:t>
            </a:r>
            <a:r>
              <a:rPr lang="ru-RU" dirty="0" err="1" smtClean="0"/>
              <a:t>Збільшуючись</a:t>
            </a:r>
            <a:r>
              <a:rPr lang="ru-RU" dirty="0" smtClean="0"/>
              <a:t>, вони </a:t>
            </a:r>
            <a:r>
              <a:rPr lang="ru-RU" dirty="0" err="1" smtClean="0"/>
              <a:t>зливаються</a:t>
            </a:r>
            <a:r>
              <a:rPr lang="ru-RU" dirty="0" smtClean="0"/>
              <a:t> в </a:t>
            </a:r>
            <a:r>
              <a:rPr lang="ru-RU" dirty="0" err="1" smtClean="0"/>
              <a:t>центральну</a:t>
            </a:r>
            <a:r>
              <a:rPr lang="ru-RU" dirty="0" smtClean="0"/>
              <a:t> вакуоль, яка </a:t>
            </a:r>
            <a:r>
              <a:rPr lang="ru-RU" dirty="0" err="1" smtClean="0"/>
              <a:t>займає</a:t>
            </a:r>
            <a:r>
              <a:rPr lang="ru-RU" dirty="0" smtClean="0"/>
              <a:t> до 70-90% </a:t>
            </a:r>
            <a:r>
              <a:rPr lang="ru-RU" dirty="0" err="1" smtClean="0"/>
              <a:t>об'єму</a:t>
            </a:r>
            <a:r>
              <a:rPr lang="ru-RU" dirty="0" smtClean="0"/>
              <a:t> клітини і </a:t>
            </a:r>
            <a:r>
              <a:rPr lang="ru-RU" dirty="0" err="1" smtClean="0"/>
              <a:t>може</a:t>
            </a:r>
            <a:r>
              <a:rPr lang="ru-RU" dirty="0" smtClean="0"/>
              <a:t> бути пронизана тяжами </a:t>
            </a:r>
            <a:r>
              <a:rPr lang="ru-RU" dirty="0" err="1" smtClean="0"/>
              <a:t>цитоплазми</a:t>
            </a:r>
            <a:r>
              <a:rPr lang="ru-RU" dirty="0" smtClean="0"/>
              <a:t>. </a:t>
            </a:r>
            <a:r>
              <a:rPr lang="ru-RU" dirty="0" err="1" smtClean="0"/>
              <a:t>Вміст</a:t>
            </a:r>
            <a:r>
              <a:rPr lang="ru-RU" dirty="0" smtClean="0"/>
              <a:t> вакуолей - </a:t>
            </a:r>
            <a:r>
              <a:rPr lang="ru-RU" dirty="0" err="1" smtClean="0"/>
              <a:t>клітинний</a:t>
            </a:r>
            <a:r>
              <a:rPr lang="ru-RU" dirty="0" smtClean="0"/>
              <a:t> </a:t>
            </a:r>
            <a:r>
              <a:rPr lang="ru-RU" dirty="0" err="1" smtClean="0"/>
              <a:t>сік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водним</a:t>
            </a:r>
            <a:r>
              <a:rPr lang="ru-RU" dirty="0" smtClean="0"/>
              <a:t> </a:t>
            </a:r>
            <a:r>
              <a:rPr lang="ru-RU" dirty="0" err="1" smtClean="0"/>
              <a:t>розчином</a:t>
            </a:r>
            <a:r>
              <a:rPr lang="ru-RU" dirty="0" smtClean="0"/>
              <a:t> різних </a:t>
            </a:r>
            <a:r>
              <a:rPr lang="ru-RU" dirty="0" err="1" smtClean="0"/>
              <a:t>неорганічних</a:t>
            </a:r>
            <a:r>
              <a:rPr lang="ru-RU" dirty="0" smtClean="0"/>
              <a:t> і </a:t>
            </a:r>
            <a:r>
              <a:rPr lang="ru-RU" dirty="0" err="1" smtClean="0"/>
              <a:t>органічних</a:t>
            </a:r>
            <a:r>
              <a:rPr lang="ru-RU" dirty="0" smtClean="0"/>
              <a:t> речовин.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є</a:t>
            </a:r>
            <a:r>
              <a:rPr lang="ru-RU" dirty="0" smtClean="0"/>
              <a:t> продуктами </a:t>
            </a:r>
            <a:r>
              <a:rPr lang="ru-RU" dirty="0" err="1" smtClean="0"/>
              <a:t>метаболізму</a:t>
            </a:r>
            <a:r>
              <a:rPr lang="ru-RU" dirty="0" smtClean="0"/>
              <a:t> протопласта,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з'являтися</a:t>
            </a:r>
            <a:r>
              <a:rPr lang="ru-RU" dirty="0" smtClean="0"/>
              <a:t> і </a:t>
            </a:r>
            <a:r>
              <a:rPr lang="ru-RU" dirty="0" err="1" smtClean="0"/>
              <a:t>зникати</a:t>
            </a:r>
            <a:r>
              <a:rPr lang="ru-RU" dirty="0" smtClean="0"/>
              <a:t> в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періоди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клітини. </a:t>
            </a:r>
            <a:r>
              <a:rPr lang="ru-RU" dirty="0" err="1" smtClean="0"/>
              <a:t>Хімічний</a:t>
            </a:r>
            <a:r>
              <a:rPr lang="ru-RU" dirty="0" smtClean="0"/>
              <a:t> склад і </a:t>
            </a:r>
            <a:r>
              <a:rPr lang="ru-RU" dirty="0" err="1" smtClean="0"/>
              <a:t>концентрація</a:t>
            </a:r>
            <a:r>
              <a:rPr lang="ru-RU" dirty="0" smtClean="0"/>
              <a:t> </a:t>
            </a:r>
            <a:r>
              <a:rPr lang="ru-RU" dirty="0" err="1" smtClean="0"/>
              <a:t>клітинного</a:t>
            </a:r>
            <a:r>
              <a:rPr lang="ru-RU" dirty="0" smtClean="0"/>
              <a:t> соку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мінливі</a:t>
            </a:r>
            <a:r>
              <a:rPr lang="ru-RU" dirty="0" smtClean="0"/>
              <a:t> і </a:t>
            </a:r>
            <a:r>
              <a:rPr lang="ru-RU" dirty="0" err="1" smtClean="0"/>
              <a:t>залежать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виду </a:t>
            </a:r>
            <a:r>
              <a:rPr lang="ru-RU" dirty="0" err="1" smtClean="0"/>
              <a:t>рослин</a:t>
            </a:r>
            <a:r>
              <a:rPr lang="ru-RU" dirty="0" smtClean="0"/>
              <a:t>, органу, </a:t>
            </a:r>
            <a:r>
              <a:rPr lang="ru-RU" dirty="0" err="1" smtClean="0"/>
              <a:t>тканини</a:t>
            </a:r>
            <a:r>
              <a:rPr lang="ru-RU" dirty="0" smtClean="0"/>
              <a:t> і стану клітини.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В центрі клітини велика вакуоль</a:t>
            </a:r>
            <a:endParaRPr lang="ru-RU" dirty="0"/>
          </a:p>
        </p:txBody>
      </p:sp>
      <p:pic>
        <p:nvPicPr>
          <p:cNvPr id="8194" name="Picture 2" descr="C:\Users\Егор\Desktop\Bio10_18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251520" y="332656"/>
            <a:ext cx="2088232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Назад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04685"/>
      </p:ext>
    </p:ext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406146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vi-VN" dirty="0" smtClean="0"/>
              <a:t>Цитопла́зма — це основна за об'ємом частина клітини, її внутрішній вміст. За фізичними властивостями це напіврідка маса колоїдної структури — цитозоль, в якій знаходяться всі клітинні органели, крім ядра.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гор\Desktop\1024px-Biological_cel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0"/>
            <a:ext cx="6372200" cy="38706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699792" cy="3573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ru-RU" dirty="0" smtClean="0"/>
              <a:t>Схематична структура </a:t>
            </a:r>
            <a:r>
              <a:rPr lang="ru-RU" dirty="0" err="1" smtClean="0"/>
              <a:t>типової</a:t>
            </a:r>
            <a:r>
              <a:rPr lang="ru-RU" dirty="0" smtClean="0"/>
              <a:t> </a:t>
            </a:r>
            <a:r>
              <a:rPr lang="ru-RU" dirty="0" err="1" smtClean="0"/>
              <a:t>тваринної</a:t>
            </a:r>
            <a:r>
              <a:rPr lang="ru-RU" dirty="0" smtClean="0"/>
              <a:t> клітини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вказанням</a:t>
            </a:r>
            <a:r>
              <a:rPr lang="ru-RU" dirty="0" smtClean="0"/>
              <a:t> різних </a:t>
            </a:r>
            <a:r>
              <a:rPr lang="ru-RU" dirty="0" err="1" smtClean="0"/>
              <a:t>компонентів</a:t>
            </a:r>
            <a:r>
              <a:rPr lang="ru-RU" dirty="0" smtClean="0"/>
              <a:t>. </a:t>
            </a:r>
            <a:r>
              <a:rPr lang="ru-RU" dirty="0" err="1" smtClean="0"/>
              <a:t>Органели</a:t>
            </a:r>
            <a:r>
              <a:rPr lang="ru-RU" dirty="0" smtClean="0"/>
              <a:t>: (1) </a:t>
            </a:r>
            <a:r>
              <a:rPr lang="ru-RU" dirty="0" err="1" smtClean="0"/>
              <a:t>ядерце</a:t>
            </a:r>
            <a:r>
              <a:rPr lang="ru-RU" dirty="0" smtClean="0"/>
              <a:t> (2) ядро (3) рибосома (4) везикула (5) </a:t>
            </a:r>
            <a:r>
              <a:rPr lang="ru-RU" dirty="0" err="1" smtClean="0"/>
              <a:t>грубий</a:t>
            </a:r>
            <a:r>
              <a:rPr lang="ru-RU" dirty="0" smtClean="0"/>
              <a:t> </a:t>
            </a:r>
            <a:r>
              <a:rPr lang="ru-RU" dirty="0" err="1" smtClean="0"/>
              <a:t>ендоплазматичний</a:t>
            </a:r>
            <a:r>
              <a:rPr lang="ru-RU" dirty="0" smtClean="0"/>
              <a:t> </a:t>
            </a:r>
            <a:r>
              <a:rPr lang="ru-RU" dirty="0" err="1" smtClean="0"/>
              <a:t>ретикулум</a:t>
            </a:r>
            <a:r>
              <a:rPr lang="ru-RU" dirty="0" smtClean="0"/>
              <a:t> (ЕР) (6)</a:t>
            </a:r>
            <a:r>
              <a:rPr lang="ru-RU" dirty="0" err="1" smtClean="0"/>
              <a:t>Апарат</a:t>
            </a:r>
            <a:r>
              <a:rPr lang="ru-RU" dirty="0" smtClean="0"/>
              <a:t> </a:t>
            </a:r>
            <a:r>
              <a:rPr lang="ru-RU" dirty="0" err="1" smtClean="0"/>
              <a:t>Гольджі</a:t>
            </a:r>
            <a:r>
              <a:rPr lang="ru-RU" dirty="0" smtClean="0"/>
              <a:t> (7) </a:t>
            </a:r>
            <a:r>
              <a:rPr lang="ru-RU" dirty="0" err="1" smtClean="0"/>
              <a:t>цитоскелет</a:t>
            </a:r>
            <a:r>
              <a:rPr lang="ru-RU" dirty="0" smtClean="0"/>
              <a:t> (8) гладкий ЕР (9)</a:t>
            </a:r>
            <a:r>
              <a:rPr lang="ru-RU" dirty="0" err="1" smtClean="0"/>
              <a:t>мітохондрії</a:t>
            </a:r>
            <a:r>
              <a:rPr lang="ru-RU" dirty="0" smtClean="0"/>
              <a:t> (10) вакуоля (11) цитоплазма (12)</a:t>
            </a:r>
            <a:r>
              <a:rPr lang="ru-RU" dirty="0" err="1" smtClean="0"/>
              <a:t>лізосома</a:t>
            </a:r>
            <a:r>
              <a:rPr lang="ru-RU" dirty="0" smtClean="0"/>
              <a:t> (13) </a:t>
            </a:r>
            <a:r>
              <a:rPr lang="ru-RU" dirty="0" err="1" smtClean="0"/>
              <a:t>центріоль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Цитозоль у свою чергу складається з води, солей, органічних молекул і багатьох ферментів, що каталізують хімічні реакції у клітині. Цитоплазма відіграє важливу роль у клітині, служачи середовищем, у якому розташовані органели і яке забезпечує протікання багатьох хімічних реакцій та постачання необхідних речовин до різних частин клітини.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hlinkClick r:id="rId2" action="ppaction://hlinksldjump"/>
              </a:rPr>
              <a:t>Цитоскелет 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клітинний</a:t>
            </a:r>
            <a:r>
              <a:rPr lang="ru-RU" dirty="0" smtClean="0"/>
              <a:t> каркас </a:t>
            </a:r>
            <a:r>
              <a:rPr lang="ru-RU" dirty="0" err="1" smtClean="0"/>
              <a:t>або</a:t>
            </a:r>
            <a:r>
              <a:rPr lang="ru-RU" dirty="0" smtClean="0"/>
              <a:t> скелет,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в </a:t>
            </a:r>
            <a:r>
              <a:rPr lang="ru-RU" dirty="0" err="1" smtClean="0"/>
              <a:t>цитоплазмі</a:t>
            </a:r>
            <a:r>
              <a:rPr lang="ru-RU" dirty="0" smtClean="0"/>
              <a:t> </a:t>
            </a:r>
            <a:r>
              <a:rPr lang="ru-RU" dirty="0" err="1" smtClean="0"/>
              <a:t>живої</a:t>
            </a:r>
            <a:r>
              <a:rPr lang="ru-RU" dirty="0" smtClean="0"/>
              <a:t> клітини.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присутній</a:t>
            </a:r>
            <a:r>
              <a:rPr lang="ru-RU" dirty="0" smtClean="0"/>
              <a:t> у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клітинах</a:t>
            </a:r>
            <a:r>
              <a:rPr lang="ru-RU" dirty="0" smtClean="0"/>
              <a:t>, як </a:t>
            </a:r>
            <a:r>
              <a:rPr lang="ru-RU" dirty="0" err="1" smtClean="0"/>
              <a:t>еукаріот</a:t>
            </a:r>
            <a:r>
              <a:rPr lang="ru-RU" dirty="0" smtClean="0"/>
              <a:t> (</a:t>
            </a:r>
            <a:r>
              <a:rPr lang="ru-RU" dirty="0" err="1" smtClean="0"/>
              <a:t>тварин</a:t>
            </a:r>
            <a:r>
              <a:rPr lang="ru-RU" dirty="0" smtClean="0"/>
              <a:t>, </a:t>
            </a:r>
            <a:r>
              <a:rPr lang="ru-RU" dirty="0" err="1" smtClean="0"/>
              <a:t>рослин</a:t>
            </a:r>
            <a:r>
              <a:rPr lang="ru-RU" dirty="0" smtClean="0"/>
              <a:t>, </a:t>
            </a:r>
            <a:r>
              <a:rPr lang="ru-RU" dirty="0" err="1" smtClean="0"/>
              <a:t>грибів</a:t>
            </a:r>
            <a:r>
              <a:rPr lang="ru-RU" dirty="0" smtClean="0"/>
              <a:t> та </a:t>
            </a:r>
            <a:r>
              <a:rPr lang="ru-RU" dirty="0" err="1" smtClean="0"/>
              <a:t>найпростіших</a:t>
            </a:r>
            <a:r>
              <a:rPr lang="ru-RU" dirty="0" smtClean="0"/>
              <a:t>), так і </a:t>
            </a:r>
            <a:r>
              <a:rPr lang="ru-RU" dirty="0" err="1" smtClean="0"/>
              <a:t>прокаріот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гор\Desktop\FluorescentCe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724" cy="6858000"/>
          </a:xfrm>
          <a:prstGeom prst="rect">
            <a:avLst/>
          </a:prstGeom>
          <a:noFill/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179512" y="116632"/>
            <a:ext cx="1368152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Центросома </a:t>
            </a:r>
            <a:r>
              <a:rPr lang="ru-RU" dirty="0" err="1" smtClean="0"/>
              <a:t>або</a:t>
            </a:r>
            <a:r>
              <a:rPr lang="ru-RU" dirty="0" smtClean="0"/>
              <a:t> </a:t>
            </a:r>
            <a:r>
              <a:rPr lang="ru-RU" dirty="0" err="1" smtClean="0"/>
              <a:t>клітинний</a:t>
            </a:r>
            <a:r>
              <a:rPr lang="ru-RU" dirty="0" smtClean="0"/>
              <a:t> </a:t>
            </a:r>
            <a:r>
              <a:rPr lang="ru-RU" dirty="0" smtClean="0">
                <a:hlinkClick r:id="rId2" action="ppaction://hlinksldjump"/>
              </a:rPr>
              <a:t>центр</a:t>
            </a:r>
            <a:r>
              <a:rPr lang="ru-RU" dirty="0" smtClean="0"/>
              <a:t> — </a:t>
            </a:r>
            <a:r>
              <a:rPr lang="ru-RU" dirty="0" err="1" smtClean="0"/>
              <a:t>головний</a:t>
            </a:r>
            <a:r>
              <a:rPr lang="ru-RU" dirty="0" smtClean="0"/>
              <a:t> </a:t>
            </a:r>
            <a:r>
              <a:rPr lang="ru-RU" dirty="0" err="1" smtClean="0"/>
              <a:t>центр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мікротрубочок</a:t>
            </a:r>
            <a:r>
              <a:rPr lang="ru-RU" dirty="0" smtClean="0"/>
              <a:t> (ЦОМТ) і регулятор </a:t>
            </a:r>
            <a:r>
              <a:rPr lang="ru-RU" dirty="0" err="1" smtClean="0"/>
              <a:t>ходуклітинного</a:t>
            </a:r>
            <a:r>
              <a:rPr lang="ru-RU" dirty="0" smtClean="0"/>
              <a:t> циклу в </a:t>
            </a:r>
            <a:r>
              <a:rPr lang="ru-RU" dirty="0" err="1" smtClean="0"/>
              <a:t>клітинах</a:t>
            </a:r>
            <a:r>
              <a:rPr lang="ru-RU" dirty="0" smtClean="0"/>
              <a:t> </a:t>
            </a:r>
            <a:r>
              <a:rPr lang="ru-RU" dirty="0" err="1" smtClean="0"/>
              <a:t>еукаріотів</a:t>
            </a:r>
            <a:r>
              <a:rPr lang="ru-RU" dirty="0" smtClean="0"/>
              <a:t>. </a:t>
            </a:r>
          </a:p>
          <a:p>
            <a:pPr>
              <a:buNone/>
            </a:pPr>
            <a:r>
              <a:rPr lang="ru-RU" dirty="0" smtClean="0"/>
              <a:t>Центросома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комплексу </a:t>
            </a:r>
            <a:r>
              <a:rPr lang="ru-RU" dirty="0" err="1" smtClean="0"/>
              <a:t>білкових</a:t>
            </a:r>
            <a:r>
              <a:rPr lang="ru-RU" dirty="0" smtClean="0"/>
              <a:t> </a:t>
            </a:r>
            <a:r>
              <a:rPr lang="ru-RU" dirty="0" err="1" smtClean="0"/>
              <a:t>субодиниць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відповідають</a:t>
            </a:r>
            <a:r>
              <a:rPr lang="ru-RU" dirty="0" smtClean="0"/>
              <a:t> за </a:t>
            </a:r>
            <a:r>
              <a:rPr lang="ru-RU" dirty="0" err="1" smtClean="0"/>
              <a:t>ініціацію</a:t>
            </a:r>
            <a:r>
              <a:rPr lang="ru-RU" dirty="0" smtClean="0"/>
              <a:t> </a:t>
            </a:r>
            <a:r>
              <a:rPr lang="ru-RU" dirty="0" err="1" smtClean="0"/>
              <a:t>самозбирання</a:t>
            </a:r>
            <a:r>
              <a:rPr lang="ru-RU" dirty="0" smtClean="0"/>
              <a:t> і </a:t>
            </a:r>
            <a:r>
              <a:rPr lang="ru-RU" dirty="0" err="1" smtClean="0"/>
              <a:t>заякорювання</a:t>
            </a:r>
            <a:r>
              <a:rPr lang="ru-RU" dirty="0" smtClean="0"/>
              <a:t> </a:t>
            </a:r>
            <a:r>
              <a:rPr lang="ru-RU" dirty="0" err="1" smtClean="0"/>
              <a:t>мікротрубочок</a:t>
            </a:r>
            <a:r>
              <a:rPr lang="ru-RU" dirty="0" smtClean="0"/>
              <a:t> (</a:t>
            </a:r>
            <a:r>
              <a:rPr lang="el-GR" dirty="0" smtClean="0"/>
              <a:t>γ-</a:t>
            </a:r>
            <a:r>
              <a:rPr lang="ru-RU" dirty="0" err="1" smtClean="0"/>
              <a:t>тубуліну</a:t>
            </a:r>
            <a:r>
              <a:rPr lang="ru-RU" dirty="0" smtClean="0"/>
              <a:t>, </a:t>
            </a:r>
            <a:r>
              <a:rPr lang="ru-RU" dirty="0" err="1" smtClean="0"/>
              <a:t>перицентріну</a:t>
            </a:r>
            <a:r>
              <a:rPr lang="ru-RU" dirty="0" smtClean="0"/>
              <a:t> і </a:t>
            </a:r>
            <a:r>
              <a:rPr lang="ru-RU" dirty="0" err="1" smtClean="0"/>
              <a:t>нінеїну</a:t>
            </a:r>
            <a:r>
              <a:rPr lang="ru-RU" dirty="0" smtClean="0"/>
              <a:t>). У багатьох </a:t>
            </a:r>
            <a:r>
              <a:rPr lang="ru-RU" dirty="0" err="1" smtClean="0"/>
              <a:t>живих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 (</a:t>
            </a:r>
            <a:r>
              <a:rPr lang="ru-RU" dirty="0" err="1" smtClean="0"/>
              <a:t>тварин</a:t>
            </a:r>
            <a:r>
              <a:rPr lang="ru-RU" dirty="0" smtClean="0"/>
              <a:t> і ряду протист) центросома </a:t>
            </a:r>
            <a:r>
              <a:rPr lang="ru-RU" dirty="0" err="1" smtClean="0"/>
              <a:t>містить</a:t>
            </a:r>
            <a:r>
              <a:rPr lang="ru-RU" dirty="0" smtClean="0"/>
              <a:t> пару </a:t>
            </a:r>
            <a:r>
              <a:rPr lang="ru-RU" dirty="0" err="1" smtClean="0"/>
              <a:t>центріолей</a:t>
            </a:r>
            <a:r>
              <a:rPr lang="ru-RU" dirty="0" smtClean="0"/>
              <a:t>, </a:t>
            </a:r>
            <a:r>
              <a:rPr lang="ru-RU" dirty="0" err="1" smtClean="0"/>
              <a:t>циліндричних</a:t>
            </a:r>
            <a:r>
              <a:rPr lang="ru-RU" dirty="0" smtClean="0"/>
              <a:t> структур, </a:t>
            </a:r>
            <a:r>
              <a:rPr lang="ru-RU" dirty="0" err="1" smtClean="0"/>
              <a:t>розташованих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прямим кутом одна до </a:t>
            </a:r>
            <a:r>
              <a:rPr lang="ru-RU" dirty="0" err="1" smtClean="0"/>
              <a:t>одної</a:t>
            </a:r>
            <a:r>
              <a:rPr lang="ru-RU" dirty="0" smtClean="0"/>
              <a:t>.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центріоль</a:t>
            </a:r>
            <a:r>
              <a:rPr lang="ru-RU" dirty="0" smtClean="0"/>
              <a:t> </a:t>
            </a:r>
            <a:r>
              <a:rPr lang="ru-RU" dirty="0" err="1" smtClean="0"/>
              <a:t>утворена</a:t>
            </a:r>
            <a:r>
              <a:rPr lang="ru-RU" dirty="0" smtClean="0"/>
              <a:t> </a:t>
            </a:r>
            <a:r>
              <a:rPr lang="ru-RU" dirty="0" err="1" smtClean="0"/>
              <a:t>дев'ятьма</a:t>
            </a:r>
            <a:r>
              <a:rPr lang="ru-RU" dirty="0" smtClean="0"/>
              <a:t> триплетами </a:t>
            </a:r>
            <a:r>
              <a:rPr lang="ru-RU" dirty="0" err="1" smtClean="0"/>
              <a:t>міротрубочок</a:t>
            </a:r>
            <a:r>
              <a:rPr lang="ru-RU" dirty="0" smtClean="0"/>
              <a:t>, </a:t>
            </a:r>
            <a:r>
              <a:rPr lang="ru-RU" dirty="0" err="1" smtClean="0"/>
              <a:t>розташованих</a:t>
            </a:r>
            <a:r>
              <a:rPr lang="ru-RU" dirty="0" smtClean="0"/>
              <a:t> по кругу, а </a:t>
            </a:r>
            <a:r>
              <a:rPr lang="ru-RU" dirty="0" err="1" smtClean="0"/>
              <a:t>також</a:t>
            </a:r>
            <a:r>
              <a:rPr lang="ru-RU" dirty="0" smtClean="0"/>
              <a:t> ряду структур, </a:t>
            </a:r>
            <a:r>
              <a:rPr lang="ru-RU" dirty="0" err="1" smtClean="0"/>
              <a:t>утвореним</a:t>
            </a:r>
            <a:r>
              <a:rPr lang="ru-RU" dirty="0" smtClean="0"/>
              <a:t> </a:t>
            </a:r>
            <a:r>
              <a:rPr lang="ru-RU" dirty="0" err="1" smtClean="0"/>
              <a:t>центрином</a:t>
            </a:r>
            <a:r>
              <a:rPr lang="ru-RU" dirty="0" smtClean="0"/>
              <a:t>, </a:t>
            </a:r>
            <a:r>
              <a:rPr lang="ru-RU" dirty="0" err="1" smtClean="0"/>
              <a:t>ценексином</a:t>
            </a:r>
            <a:r>
              <a:rPr lang="ru-RU" dirty="0" smtClean="0"/>
              <a:t> і </a:t>
            </a:r>
            <a:r>
              <a:rPr lang="ru-RU" dirty="0" err="1" smtClean="0"/>
              <a:t>тектіном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892480" cy="1412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dirty="0" smtClean="0"/>
              <a:t>Телофаза </a:t>
            </a:r>
            <a:r>
              <a:rPr lang="ru-RU" dirty="0" err="1" smtClean="0"/>
              <a:t>мітозу</a:t>
            </a:r>
            <a:r>
              <a:rPr lang="ru-RU" dirty="0" smtClean="0"/>
              <a:t> (</a:t>
            </a:r>
            <a:r>
              <a:rPr lang="ru-RU" dirty="0" err="1" smtClean="0"/>
              <a:t>електронна</a:t>
            </a:r>
            <a:r>
              <a:rPr lang="ru-RU" dirty="0" smtClean="0"/>
              <a:t> </a:t>
            </a:r>
            <a:r>
              <a:rPr lang="ru-RU" dirty="0" err="1" smtClean="0"/>
              <a:t>мікрофотографія</a:t>
            </a:r>
            <a:r>
              <a:rPr lang="ru-RU" dirty="0" smtClean="0"/>
              <a:t>). </a:t>
            </a:r>
            <a:r>
              <a:rPr lang="ru-RU" dirty="0" err="1" smtClean="0"/>
              <a:t>Стрілка</a:t>
            </a:r>
            <a:r>
              <a:rPr lang="ru-RU" dirty="0" smtClean="0"/>
              <a:t> </a:t>
            </a:r>
            <a:r>
              <a:rPr lang="ru-RU" dirty="0" err="1" smtClean="0"/>
              <a:t>вказує</a:t>
            </a:r>
            <a:r>
              <a:rPr lang="ru-RU" dirty="0" smtClean="0"/>
              <a:t> на центросому.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видні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 </a:t>
            </a:r>
            <a:r>
              <a:rPr lang="ru-RU" dirty="0" err="1" smtClean="0"/>
              <a:t>центріолі</a:t>
            </a:r>
            <a:r>
              <a:rPr lang="ru-RU" dirty="0" smtClean="0"/>
              <a:t>, розташовані </a:t>
            </a:r>
            <a:r>
              <a:rPr lang="ru-RU" dirty="0" err="1" smtClean="0"/>
              <a:t>під</a:t>
            </a:r>
            <a:r>
              <a:rPr lang="ru-RU" dirty="0" smtClean="0"/>
              <a:t> прямим кутом одна до </a:t>
            </a:r>
            <a:r>
              <a:rPr lang="ru-RU" dirty="0" err="1" smtClean="0"/>
              <a:t>одної</a:t>
            </a:r>
            <a:r>
              <a:rPr lang="ru-RU" dirty="0" smtClean="0"/>
              <a:t>: одна </a:t>
            </a:r>
            <a:r>
              <a:rPr lang="ru-RU" dirty="0" err="1" smtClean="0"/>
              <a:t>перерізана</a:t>
            </a:r>
            <a:r>
              <a:rPr lang="ru-RU" dirty="0" smtClean="0"/>
              <a:t> </a:t>
            </a:r>
            <a:r>
              <a:rPr lang="ru-RU" dirty="0" err="1" smtClean="0"/>
              <a:t>впоперек</a:t>
            </a:r>
            <a:r>
              <a:rPr lang="ru-RU" dirty="0" smtClean="0"/>
              <a:t>, </a:t>
            </a:r>
            <a:r>
              <a:rPr lang="ru-RU" dirty="0" err="1" smtClean="0"/>
              <a:t>інша</a:t>
            </a:r>
            <a:r>
              <a:rPr lang="ru-RU" dirty="0" smtClean="0"/>
              <a:t> </a:t>
            </a:r>
            <a:r>
              <a:rPr lang="ru-RU" dirty="0" err="1" smtClean="0"/>
              <a:t>вздовж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Егор\Desktop\Cytokinesis-electron-microgra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" y="1412776"/>
            <a:ext cx="9143578" cy="5445224"/>
          </a:xfrm>
          <a:prstGeom prst="rect">
            <a:avLst/>
          </a:prstGeom>
          <a:noFill/>
        </p:spPr>
      </p:pic>
      <p:sp>
        <p:nvSpPr>
          <p:cNvPr id="6" name="Стрелка влево 5"/>
          <p:cNvSpPr/>
          <p:nvPr/>
        </p:nvSpPr>
        <p:spPr>
          <a:xfrm>
            <a:off x="251520" y="1628800"/>
            <a:ext cx="1512168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hlinkClick r:id="rId2" action="ppaction://hlinksldjump"/>
              </a:rPr>
              <a:t>Рибосом</a:t>
            </a:r>
            <a:r>
              <a:rPr lang="ru-RU" dirty="0" smtClean="0"/>
              <a:t>а (</a:t>
            </a:r>
            <a:r>
              <a:rPr lang="en-US" dirty="0" smtClean="0"/>
              <a:t>ribosome) </a:t>
            </a:r>
            <a:r>
              <a:rPr lang="ru-RU" dirty="0" err="1" smtClean="0"/>
              <a:t>є</a:t>
            </a:r>
            <a:r>
              <a:rPr lang="ru-RU" dirty="0" smtClean="0"/>
              <a:t> </a:t>
            </a:r>
            <a:r>
              <a:rPr lang="ru-RU" dirty="0" err="1" smtClean="0"/>
              <a:t>немембранною</a:t>
            </a:r>
            <a:r>
              <a:rPr lang="ru-RU" dirty="0" smtClean="0"/>
              <a:t> </a:t>
            </a:r>
            <a:r>
              <a:rPr lang="ru-RU" dirty="0" err="1" smtClean="0"/>
              <a:t>органелою</a:t>
            </a:r>
            <a:r>
              <a:rPr lang="ru-RU" dirty="0" smtClean="0"/>
              <a:t> клітини,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рРНК</a:t>
            </a:r>
            <a:r>
              <a:rPr lang="ru-RU" dirty="0" smtClean="0"/>
              <a:t> та </a:t>
            </a:r>
            <a:r>
              <a:rPr lang="ru-RU" dirty="0" err="1" smtClean="0"/>
              <a:t>рибосомних</a:t>
            </a:r>
            <a:r>
              <a:rPr lang="ru-RU" dirty="0" smtClean="0"/>
              <a:t> </a:t>
            </a:r>
            <a:r>
              <a:rPr lang="ru-RU" dirty="0" err="1" smtClean="0"/>
              <a:t>білків</a:t>
            </a:r>
            <a:r>
              <a:rPr lang="ru-RU" dirty="0" smtClean="0"/>
              <a:t> (</a:t>
            </a:r>
            <a:r>
              <a:rPr lang="ru-RU" dirty="0" err="1" smtClean="0"/>
              <a:t>протеїнів</a:t>
            </a:r>
            <a:r>
              <a:rPr lang="ru-RU" dirty="0" smtClean="0"/>
              <a:t>). Рибосома </a:t>
            </a:r>
            <a:r>
              <a:rPr lang="ru-RU" dirty="0" err="1" smtClean="0"/>
              <a:t>здійснює</a:t>
            </a:r>
            <a:r>
              <a:rPr lang="ru-RU" dirty="0" smtClean="0"/>
              <a:t> </a:t>
            </a:r>
            <a:r>
              <a:rPr lang="ru-RU" dirty="0" err="1" smtClean="0"/>
              <a:t>біосинтез</a:t>
            </a:r>
            <a:r>
              <a:rPr lang="ru-RU" dirty="0" smtClean="0"/>
              <a:t> </a:t>
            </a:r>
            <a:r>
              <a:rPr lang="ru-RU" dirty="0" err="1" smtClean="0"/>
              <a:t>білків</a:t>
            </a:r>
            <a:r>
              <a:rPr lang="ru-RU" dirty="0" smtClean="0"/>
              <a:t> </a:t>
            </a:r>
            <a:r>
              <a:rPr lang="ru-RU" dirty="0" err="1" smtClean="0"/>
              <a:t>транслюючи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мРНК</a:t>
            </a:r>
            <a:r>
              <a:rPr lang="ru-RU" dirty="0" smtClean="0"/>
              <a:t> </a:t>
            </a:r>
            <a:r>
              <a:rPr lang="ru-RU" dirty="0" err="1" smtClean="0"/>
              <a:t>поліпептидний</a:t>
            </a:r>
            <a:r>
              <a:rPr lang="ru-RU" dirty="0" smtClean="0"/>
              <a:t> </a:t>
            </a:r>
            <a:r>
              <a:rPr lang="ru-RU" dirty="0" err="1" smtClean="0"/>
              <a:t>ланцюг</a:t>
            </a:r>
            <a:r>
              <a:rPr lang="ru-RU" dirty="0" smtClean="0"/>
              <a:t>. Таким чином, рибосому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вважати</a:t>
            </a:r>
            <a:r>
              <a:rPr lang="ru-RU" dirty="0" smtClean="0"/>
              <a:t> фабрикою,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виготовляє</a:t>
            </a:r>
            <a:r>
              <a:rPr lang="ru-RU" dirty="0" smtClean="0"/>
              <a:t> </a:t>
            </a:r>
            <a:r>
              <a:rPr lang="ru-RU" dirty="0" err="1" smtClean="0"/>
              <a:t>білки</a:t>
            </a:r>
            <a:r>
              <a:rPr lang="ru-RU" dirty="0" smtClean="0"/>
              <a:t>, </a:t>
            </a:r>
            <a:r>
              <a:rPr lang="ru-RU" dirty="0" err="1" smtClean="0"/>
              <a:t>базуючись</a:t>
            </a:r>
            <a:r>
              <a:rPr lang="ru-RU" dirty="0" smtClean="0"/>
              <a:t> на </a:t>
            </a:r>
            <a:r>
              <a:rPr lang="ru-RU" dirty="0" err="1" smtClean="0"/>
              <a:t>наявній</a:t>
            </a:r>
            <a:r>
              <a:rPr lang="ru-RU" dirty="0" smtClean="0"/>
              <a:t> </a:t>
            </a:r>
            <a:r>
              <a:rPr lang="ru-RU" dirty="0" err="1" smtClean="0"/>
              <a:t>генетичній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. В клітині </a:t>
            </a:r>
            <a:r>
              <a:rPr lang="ru-RU" dirty="0" err="1" smtClean="0"/>
              <a:t>дозрілі</a:t>
            </a:r>
            <a:r>
              <a:rPr lang="ru-RU" dirty="0" smtClean="0"/>
              <a:t> </a:t>
            </a:r>
            <a:r>
              <a:rPr lang="ru-RU" dirty="0" err="1" smtClean="0"/>
              <a:t>рибосоми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в </a:t>
            </a:r>
            <a:r>
              <a:rPr lang="ru-RU" dirty="0" err="1" smtClean="0"/>
              <a:t>компартментах</a:t>
            </a:r>
            <a:r>
              <a:rPr lang="ru-RU" dirty="0" smtClean="0"/>
              <a:t>, для активного </a:t>
            </a:r>
            <a:r>
              <a:rPr lang="ru-RU" dirty="0" err="1" smtClean="0"/>
              <a:t>білкового</a:t>
            </a:r>
            <a:r>
              <a:rPr lang="ru-RU" dirty="0" smtClean="0"/>
              <a:t> синтезу. Вони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вільно</a:t>
            </a:r>
            <a:r>
              <a:rPr lang="ru-RU" dirty="0" smtClean="0"/>
              <a:t> </a:t>
            </a:r>
            <a:r>
              <a:rPr lang="ru-RU" dirty="0" err="1" smtClean="0"/>
              <a:t>плавати</a:t>
            </a:r>
            <a:r>
              <a:rPr lang="ru-RU" dirty="0" smtClean="0"/>
              <a:t> в </a:t>
            </a:r>
            <a:r>
              <a:rPr lang="ru-RU" dirty="0" err="1" smtClean="0"/>
              <a:t>цитоплазмі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бути </a:t>
            </a:r>
            <a:r>
              <a:rPr lang="ru-RU" dirty="0" err="1" smtClean="0"/>
              <a:t>прикріпленими</a:t>
            </a:r>
            <a:r>
              <a:rPr lang="ru-RU" dirty="0" smtClean="0"/>
              <a:t> до </a:t>
            </a:r>
            <a:r>
              <a:rPr lang="ru-RU" dirty="0" err="1" smtClean="0"/>
              <a:t>цитоплазматичного</a:t>
            </a:r>
            <a:r>
              <a:rPr lang="ru-RU" dirty="0" smtClean="0"/>
              <a:t> боку мембран </a:t>
            </a:r>
            <a:r>
              <a:rPr lang="ru-RU" dirty="0" err="1" smtClean="0"/>
              <a:t>ендоплазматичного</a:t>
            </a:r>
            <a:r>
              <a:rPr lang="ru-RU" dirty="0" smtClean="0"/>
              <a:t> </a:t>
            </a:r>
            <a:r>
              <a:rPr lang="ru-RU" dirty="0" err="1" smtClean="0"/>
              <a:t>ретикулуму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ядра. </a:t>
            </a:r>
            <a:r>
              <a:rPr lang="ru-RU" dirty="0" err="1" smtClean="0"/>
              <a:t>Активні</a:t>
            </a:r>
            <a:r>
              <a:rPr lang="ru-RU" dirty="0" smtClean="0"/>
              <a:t> (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трансляції</a:t>
            </a:r>
            <a:r>
              <a:rPr lang="ru-RU" dirty="0" smtClean="0"/>
              <a:t>) </a:t>
            </a:r>
            <a:r>
              <a:rPr lang="ru-RU" dirty="0" err="1" smtClean="0"/>
              <a:t>рибосоми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 </a:t>
            </a:r>
            <a:r>
              <a:rPr lang="ru-RU" dirty="0" err="1" smtClean="0"/>
              <a:t>полісом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dirty="0" smtClean="0"/>
              <a:t>Рибосома </a:t>
            </a:r>
            <a:r>
              <a:rPr lang="ru-RU" dirty="0" err="1" smtClean="0"/>
              <a:t>Escherichia</a:t>
            </a:r>
            <a:r>
              <a:rPr lang="ru-RU" dirty="0" smtClean="0"/>
              <a:t> </a:t>
            </a:r>
            <a:r>
              <a:rPr lang="ru-RU" dirty="0" err="1" smtClean="0"/>
              <a:t>coli</a:t>
            </a:r>
            <a:r>
              <a:rPr lang="ru-RU" dirty="0" smtClean="0"/>
              <a:t> . Красным цветом выделена большая </a:t>
            </a:r>
            <a:r>
              <a:rPr lang="ru-RU" dirty="0" err="1" smtClean="0"/>
              <a:t>субьединица</a:t>
            </a:r>
            <a:r>
              <a:rPr lang="ru-RU" dirty="0" smtClean="0"/>
              <a:t>, синим — малая </a:t>
            </a:r>
            <a:r>
              <a:rPr lang="ru-RU" dirty="0" err="1" smtClean="0"/>
              <a:t>субьединица</a:t>
            </a:r>
            <a:r>
              <a:rPr lang="ru-RU" dirty="0" smtClean="0"/>
              <a:t>. Более светлым оттенком показаны </a:t>
            </a:r>
            <a:r>
              <a:rPr lang="ru-RU" dirty="0" err="1" smtClean="0"/>
              <a:t>рибосомные</a:t>
            </a:r>
            <a:r>
              <a:rPr lang="ru-RU" dirty="0" smtClean="0"/>
              <a:t> белки, более темным — </a:t>
            </a:r>
            <a:r>
              <a:rPr lang="ru-RU" dirty="0" err="1" smtClean="0"/>
              <a:t>рРНК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C:\Users\Егор\Desktop\1280px-Ribosome_shap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62254" cy="5445224"/>
          </a:xfrm>
          <a:prstGeom prst="rect">
            <a:avLst/>
          </a:prstGeom>
          <a:noFill/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179512" y="1268760"/>
            <a:ext cx="1872208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</TotalTime>
  <Words>200</Words>
  <Application>Microsoft Office PowerPoint</Application>
  <PresentationFormat>Экран (4:3)</PresentationFormat>
  <Paragraphs>35</Paragraphs>
  <Slides>17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Цитоплазма та її компоненти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центрі клітини велика вакуоль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Цитоплазма та її компоненти</dc:title>
  <dc:creator>Егор</dc:creator>
  <cp:lastModifiedBy>Admin</cp:lastModifiedBy>
  <cp:revision>7</cp:revision>
  <dcterms:created xsi:type="dcterms:W3CDTF">2014-10-09T16:24:04Z</dcterms:created>
  <dcterms:modified xsi:type="dcterms:W3CDTF">2015-03-08T12:10:00Z</dcterms:modified>
</cp:coreProperties>
</file>