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7" r:id="rId2"/>
    <p:sldId id="259" r:id="rId3"/>
    <p:sldId id="260" r:id="rId4"/>
    <p:sldId id="261" r:id="rId5"/>
    <p:sldId id="262" r:id="rId6"/>
    <p:sldId id="271" r:id="rId7"/>
    <p:sldId id="274"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CD118B0-16DB-45A8-B481-004A53ED73D6}">
          <p14:sldIdLst>
            <p14:sldId id="257"/>
            <p14:sldId id="259"/>
            <p14:sldId id="260"/>
            <p14:sldId id="261"/>
            <p14:sldId id="262"/>
            <p14:sldId id="271"/>
            <p14:sldId id="274"/>
            <p14:sldId id="263"/>
          </p14:sldIdLst>
        </p14:section>
        <p14:section name="Раздел без заголовка" id="{37BA6E40-501D-4997-9039-31DED3122C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autoAdjust="0"/>
    <p:restoredTop sz="94660"/>
  </p:normalViewPr>
  <p:slideViewPr>
    <p:cSldViewPr snapToGrid="0">
      <p:cViewPr varScale="1">
        <p:scale>
          <a:sx n="75" d="100"/>
          <a:sy n="75" d="100"/>
        </p:scale>
        <p:origin x="61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28.10.2020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28.10.2020</a:t>
            </a:fld>
            <a:endParaRPr lang="ru-RU"/>
          </a:p>
        </p:txBody>
      </p:sp>
      <p:sp>
        <p:nvSpPr>
          <p:cNvPr id="5" name="Footer Placeholder 4"/>
          <p:cNvSpPr>
            <a:spLocks noGrp="1"/>
          </p:cNvSpPr>
          <p:nvPr>
            <p:ph type="ftr" sz="quarter" idx="11"/>
          </p:nvPr>
        </p:nvSpPr>
        <p:spPr>
          <a:xfrm>
            <a:off x="1127124" y="329307"/>
            <a:ext cx="5943668" cy="309201"/>
          </a:xfrm>
        </p:spPr>
        <p:txBody>
          <a:bodyPr/>
          <a:lstStyle/>
          <a:p>
            <a:endParaRPr lang="ru-RU"/>
          </a:p>
        </p:txBody>
      </p:sp>
      <p:sp>
        <p:nvSpPr>
          <p:cNvPr id="6" name="Slide Number Placeholder 5"/>
          <p:cNvSpPr>
            <a:spLocks noGrp="1"/>
          </p:cNvSpPr>
          <p:nvPr>
            <p:ph type="sldNum" sz="quarter" idx="12"/>
          </p:nvPr>
        </p:nvSpPr>
        <p:spPr>
          <a:xfrm>
            <a:off x="9924392" y="134930"/>
            <a:ext cx="811019" cy="503578"/>
          </a:xfrm>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28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03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1576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sz="1200"/>
            </a:lvl1pPr>
          </a:lstStyle>
          <a:p>
            <a:fld id="{4002B8BD-2B3B-44F9-8BA4-97D2EDCA0B41}" type="datetimeFigureOut">
              <a:rPr lang="ru-RU" smtClean="0"/>
              <a:t>28.10.2020</a:t>
            </a:fld>
            <a:endParaRPr lang="ru-RU"/>
          </a:p>
        </p:txBody>
      </p:sp>
      <p:sp>
        <p:nvSpPr>
          <p:cNvPr id="5" name="Footer Placeholder 4"/>
          <p:cNvSpPr>
            <a:spLocks noGrp="1"/>
          </p:cNvSpPr>
          <p:nvPr>
            <p:ph type="ftr" sz="quarter" idx="11"/>
          </p:nvPr>
        </p:nvSpPr>
        <p:spPr/>
        <p:txBody>
          <a:bodyPr/>
          <a:lstStyle>
            <a:lvl1pPr>
              <a:defRPr sz="1200"/>
            </a:lvl1p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316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02B8BD-2B3B-44F9-8BA4-97D2EDCA0B41}" type="datetimeFigureOut">
              <a:rPr lang="ru-RU" smtClean="0"/>
              <a:t>28.10.2020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60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28.10.2020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6724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9166" y="2974448"/>
            <a:ext cx="4645152" cy="24938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94337" y="2971669"/>
            <a:ext cx="4645152" cy="248719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28.10.2020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881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28.10.2020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674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28.10.2020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a:p>
        </p:txBody>
      </p:sp>
    </p:spTree>
    <p:extLst>
      <p:ext uri="{BB962C8B-B14F-4D97-AF65-F5344CB8AC3E}">
        <p14:creationId xmlns:p14="http://schemas.microsoft.com/office/powerpoint/2010/main" val="20813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28.10.2020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9259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002B8BD-2B3B-44F9-8BA4-97D2EDCA0B41}" type="datetimeFigureOut">
              <a:rPr lang="ru-RU" smtClean="0"/>
              <a:t>28.10.2020</a:t>
            </a:fld>
            <a:endParaRPr lang="ru-RU"/>
          </a:p>
        </p:txBody>
      </p:sp>
      <p:sp>
        <p:nvSpPr>
          <p:cNvPr id="6" name="Footer Placeholder 5"/>
          <p:cNvSpPr>
            <a:spLocks noGrp="1"/>
          </p:cNvSpPr>
          <p:nvPr>
            <p:ph type="ftr" sz="quarter" idx="11"/>
          </p:nvPr>
        </p:nvSpPr>
        <p:spPr>
          <a:xfrm>
            <a:off x="1125300" y="318640"/>
            <a:ext cx="4877818" cy="320931"/>
          </a:xfrm>
        </p:spPr>
        <p:txBody>
          <a:bodyPr/>
          <a:lstStyle/>
          <a:p>
            <a:endParaRPr lang="ru-RU"/>
          </a:p>
        </p:txBody>
      </p:sp>
      <p:sp>
        <p:nvSpPr>
          <p:cNvPr id="7" name="Slide Number Placeholder 6"/>
          <p:cNvSpPr>
            <a:spLocks noGrp="1"/>
          </p:cNvSpPr>
          <p:nvPr>
            <p:ph type="sldNum" sz="quarter" idx="12"/>
          </p:nvPr>
        </p:nvSpPr>
        <p:spPr>
          <a:xfrm>
            <a:off x="6176794" y="137408"/>
            <a:ext cx="811019" cy="503578"/>
          </a:xfrm>
        </p:spPr>
        <p:txBody>
          <a:bodyPr/>
          <a:lstStyle/>
          <a:p>
            <a:fld id="{F4E73523-02A4-4411-9157-805C7BA735E6}" type="slidenum">
              <a:rPr lang="ru-RU" smtClean="0"/>
              <a:t>‹#›</a:t>
            </a:fld>
            <a:endParaRPr lang="ru-R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68700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28.10.2020</a:t>
            </a:fld>
            <a:endParaRPr lang="ru-R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a:p>
        </p:txBody>
      </p:sp>
    </p:spTree>
    <p:extLst>
      <p:ext uri="{BB962C8B-B14F-4D97-AF65-F5344CB8AC3E}">
        <p14:creationId xmlns:p14="http://schemas.microsoft.com/office/powerpoint/2010/main" val="14049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19"/>
            <a:ext cx="10271083" cy="4635227"/>
          </a:xfrm>
        </p:spPr>
        <p:txBody>
          <a:bodyPr>
            <a:normAutofit/>
          </a:bodyPr>
          <a:lstStyle/>
          <a:p>
            <a:r>
              <a:rPr lang="uk-UA" sz="6600" dirty="0" smtClean="0">
                <a:latin typeface="Times New Roman" panose="02020603050405020304" pitchFamily="18" charset="0"/>
                <a:cs typeface="Times New Roman" panose="02020603050405020304" pitchFamily="18" charset="0"/>
              </a:rPr>
              <a:t>Тема</a:t>
            </a:r>
            <a:r>
              <a:rPr lang="uk-UA" sz="6600" dirty="0">
                <a:latin typeface="Times New Roman" panose="02020603050405020304" pitchFamily="18" charset="0"/>
                <a:cs typeface="Times New Roman" panose="02020603050405020304" pitchFamily="18" charset="0"/>
              </a:rPr>
              <a:t/>
            </a:r>
            <a:br>
              <a:rPr lang="uk-UA" sz="6600" dirty="0">
                <a:latin typeface="Times New Roman" panose="02020603050405020304" pitchFamily="18" charset="0"/>
                <a:cs typeface="Times New Roman" panose="02020603050405020304" pitchFamily="18" charset="0"/>
              </a:rPr>
            </a:br>
            <a:r>
              <a:rPr lang="uk-UA" sz="6600" dirty="0">
                <a:latin typeface="Times New Roman" panose="02020603050405020304" pitchFamily="18" charset="0"/>
                <a:cs typeface="Times New Roman" panose="02020603050405020304" pitchFamily="18" charset="0"/>
              </a:rPr>
              <a:t/>
            </a:r>
            <a:br>
              <a:rPr lang="uk-UA" sz="6600" dirty="0">
                <a:latin typeface="Times New Roman" panose="02020603050405020304" pitchFamily="18" charset="0"/>
                <a:cs typeface="Times New Roman" panose="02020603050405020304" pitchFamily="18" charset="0"/>
              </a:rPr>
            </a:br>
            <a:r>
              <a:rPr lang="uk-UA" sz="6600" dirty="0" smtClean="0">
                <a:latin typeface="Times New Roman" panose="02020603050405020304" pitchFamily="18" charset="0"/>
                <a:cs typeface="Times New Roman" panose="02020603050405020304" pitchFamily="18" charset="0"/>
              </a:rPr>
              <a:t>ТЕОРІЯ ПАСІОНАРНОСТІ Л.ГУМІЛЬОВА</a:t>
            </a: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3"/>
            <a:ext cx="11150082" cy="3860786"/>
          </a:xfrm>
        </p:spPr>
        <p:txBody>
          <a:bodyPr>
            <a:normAutofit fontScale="90000"/>
          </a:bodyPr>
          <a:lstStyle/>
          <a:p>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uk-UA" b="1" dirty="0">
                <a:latin typeface="Times New Roman" panose="02020603050405020304" pitchFamily="18" charset="0"/>
                <a:ea typeface="Times New Roman" panose="02020603050405020304" pitchFamily="18" charset="0"/>
              </a:rPr>
              <a:t>План.</a:t>
            </a:r>
            <a:br>
              <a:rPr lang="uk-UA" b="1"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cs typeface="Times New Roman" panose="02020603050405020304" pitchFamily="18" charset="0"/>
              </a:rPr>
              <a:t>1. </a:t>
            </a:r>
            <a:r>
              <a:rPr lang="uk-UA" dirty="0" smtClean="0">
                <a:latin typeface="Times New Roman" panose="02020603050405020304" pitchFamily="18" charset="0"/>
                <a:cs typeface="Times New Roman" panose="02020603050405020304" pitchFamily="18" charset="0"/>
              </a:rPr>
              <a:t>Витоки теорії та етнічна систематика.</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a:t>
            </a:r>
            <a:r>
              <a:rPr lang="uk-UA" dirty="0" smtClean="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Рушійні сили етногенезу.</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a:t>
            </a:r>
            <a:r>
              <a:rPr lang="uk-UA" dirty="0" smtClean="0">
                <a:latin typeface="Times New Roman" panose="02020603050405020304" pitchFamily="18" charset="0"/>
                <a:cs typeface="Times New Roman" panose="02020603050405020304" pitchFamily="18" charset="0"/>
              </a:rPr>
              <a:t>Етапи етногенезу.</a:t>
            </a:r>
            <a:r>
              <a:rPr lang="ru-RU" dirty="0"/>
              <a:t/>
            </a:r>
            <a:br>
              <a:rPr lang="ru-RU" dirty="0"/>
            </a:br>
            <a:r>
              <a:rPr lang="ru-RU" dirty="0"/>
              <a:t/>
            </a:r>
            <a:br>
              <a:rPr lang="ru-RU" dirty="0"/>
            </a:br>
            <a:r>
              <a:rPr lang="ru-RU" dirty="0"/>
              <a:t/>
            </a:r>
            <a:br>
              <a:rPr lang="ru-RU" dirty="0"/>
            </a:br>
            <a:r>
              <a:rPr lang="uk-UA" b="1" dirty="0"/>
              <a:t> </a:t>
            </a:r>
            <a:r>
              <a:rPr lang="ru-RU" dirty="0"/>
              <a:t/>
            </a:r>
            <a:br>
              <a:rPr lang="ru-RU" dirty="0"/>
            </a:b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EC93F2-D592-401F-B2CD-4F3A15E6468E}"/>
              </a:ext>
            </a:extLst>
          </p:cNvPr>
          <p:cNvSpPr>
            <a:spLocks noGrp="1"/>
          </p:cNvSpPr>
          <p:nvPr>
            <p:ph type="title"/>
          </p:nvPr>
        </p:nvSpPr>
        <p:spPr>
          <a:xfrm>
            <a:off x="671803" y="356649"/>
            <a:ext cx="10879493" cy="5577620"/>
          </a:xfrm>
        </p:spPr>
        <p:txBody>
          <a:bodyPr>
            <a:normAutofit fontScale="90000"/>
          </a:bodyPr>
          <a:lstStyle/>
          <a:p>
            <a:r>
              <a:rPr lang="uk-UA" dirty="0" smtClean="0">
                <a:latin typeface="Times New Roman" panose="02020603050405020304" pitchFamily="18" charset="0"/>
                <a:cs typeface="Times New Roman" panose="02020603050405020304" pitchFamily="18" charset="0"/>
              </a:rPr>
              <a:t/>
            </a:r>
            <a:br>
              <a:rPr lang="uk-UA"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Питання 1.</a:t>
            </a:r>
            <a:br>
              <a:rPr lang="uk-UA" b="1" dirty="0" smtClean="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
            </a:r>
            <a:br>
              <a:rPr lang="uk-UA" sz="2700" b="1" dirty="0">
                <a:latin typeface="Times New Roman" panose="02020603050405020304" pitchFamily="18" charset="0"/>
                <a:cs typeface="Times New Roman" panose="02020603050405020304" pitchFamily="18" charset="0"/>
              </a:rPr>
            </a:br>
            <a:r>
              <a:rPr lang="uk-UA" sz="2700" dirty="0" err="1">
                <a:latin typeface="Times New Roman" panose="02020603050405020304" pitchFamily="18" charset="0"/>
                <a:cs typeface="Times New Roman" panose="02020603050405020304" pitchFamily="18" charset="0"/>
              </a:rPr>
              <a:t>Гумільов</a:t>
            </a:r>
            <a:r>
              <a:rPr lang="uk-UA" sz="2700" dirty="0">
                <a:latin typeface="Times New Roman" panose="02020603050405020304" pitchFamily="18" charset="0"/>
                <a:cs typeface="Times New Roman" panose="02020603050405020304" pitchFamily="18" charset="0"/>
              </a:rPr>
              <a:t> Л.М. (1912-1992) – </a:t>
            </a:r>
            <a:r>
              <a:rPr lang="uk-UA" sz="2700" b="1" dirty="0">
                <a:latin typeface="Times New Roman" panose="02020603050405020304" pitchFamily="18" charset="0"/>
                <a:cs typeface="Times New Roman" panose="02020603050405020304" pitchFamily="18" charset="0"/>
              </a:rPr>
              <a:t>«Етногенез та біосфера Землі».</a:t>
            </a:r>
            <a:br>
              <a:rPr lang="uk-UA" sz="2700" b="1"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Використав </a:t>
            </a:r>
            <a:r>
              <a:rPr lang="uk-UA" sz="2700" b="1" dirty="0">
                <a:latin typeface="Times New Roman" panose="02020603050405020304" pitchFamily="18" charset="0"/>
                <a:cs typeface="Times New Roman" panose="02020603050405020304" pitchFamily="18" charset="0"/>
              </a:rPr>
              <a:t>теорію відкритих систем</a:t>
            </a:r>
            <a:r>
              <a:rPr lang="uk-UA" sz="2700" dirty="0">
                <a:latin typeface="Times New Roman" panose="02020603050405020304" pitchFamily="18" charset="0"/>
                <a:cs typeface="Times New Roman" panose="02020603050405020304" pitchFamily="18" charset="0"/>
              </a:rPr>
              <a:t>: визначення елементів, </a:t>
            </a:r>
            <a:r>
              <a:rPr lang="uk-UA" sz="2700" dirty="0" err="1">
                <a:latin typeface="Times New Roman" panose="02020603050405020304" pitchFamily="18" charset="0"/>
                <a:cs typeface="Times New Roman" panose="02020603050405020304" pitchFamily="18" charset="0"/>
              </a:rPr>
              <a:t>зв’язків</a:t>
            </a:r>
            <a:r>
              <a:rPr lang="uk-UA" sz="2700" dirty="0">
                <a:latin typeface="Times New Roman" panose="02020603050405020304" pitchFamily="18" charset="0"/>
                <a:cs typeface="Times New Roman" panose="02020603050405020304" pitchFamily="18" charset="0"/>
              </a:rPr>
              <a:t>, міри стійкості. </a:t>
            </a:r>
            <a:br>
              <a:rPr lang="uk-UA" sz="2700"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Етнос як динамічна система</a:t>
            </a:r>
            <a:r>
              <a:rPr lang="uk-UA" sz="2700" dirty="0">
                <a:latin typeface="Times New Roman" panose="02020603050405020304" pitchFamily="18" charset="0"/>
                <a:cs typeface="Times New Roman" panose="02020603050405020304" pitchFamily="18" charset="0"/>
              </a:rPr>
              <a:t>: первісний заряд енергії поступово розходиться, що призводить до поступового збільшення ентропії (міри невпорядкованості). Тому система постійно повинна здійснювати обмін із оточуючим середовищем. Даний процес спрямовує керівна система, роль якої виконує традиція. Традиція використовує запаси інформації, які передаються у спадок. </a:t>
            </a:r>
            <a:br>
              <a:rPr lang="uk-UA" sz="2700"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Етнос </a:t>
            </a:r>
            <a:r>
              <a:rPr lang="uk-UA" sz="2700" dirty="0">
                <a:latin typeface="Times New Roman" panose="02020603050405020304" pitchFamily="18" charset="0"/>
                <a:cs typeface="Times New Roman" panose="02020603050405020304" pitchFamily="18" charset="0"/>
              </a:rPr>
              <a:t>– стійкий колектив людей, що склався природнім шляхом, протиставляє себе іншим аналогічним колективам та вирізняється своєрідними стереотипами поведінки, що закономірно змінюються в історичному часі. </a:t>
            </a:r>
            <a:r>
              <a:rPr lang="uk-UA" sz="2700" b="1" dirty="0">
                <a:latin typeface="Times New Roman" panose="02020603050405020304" pitchFamily="18" charset="0"/>
                <a:cs typeface="Times New Roman" panose="02020603050405020304" pitchFamily="18" charset="0"/>
              </a:rPr>
              <a:t/>
            </a:r>
            <a:br>
              <a:rPr lang="uk-UA" sz="2700" b="1"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ru-RU" dirty="0" smtClean="0"/>
              <a:t/>
            </a:r>
            <a:br>
              <a:rPr lang="ru-RU" dirty="0" smtClean="0"/>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uk-UA" dirty="0" smtClean="0">
                <a:latin typeface="Times New Roman" panose="02020603050405020304" pitchFamily="18" charset="0"/>
                <a:cs typeface="Times New Roman" panose="02020603050405020304" pitchFamily="18" charset="0"/>
              </a:rPr>
              <a:t/>
            </a:r>
            <a:br>
              <a:rPr lang="uk-UA" dirty="0" smtClean="0">
                <a:latin typeface="Times New Roman" panose="02020603050405020304" pitchFamily="18" charset="0"/>
                <a:cs typeface="Times New Roman" panose="02020603050405020304" pitchFamily="18" charset="0"/>
              </a:rPr>
            </a:br>
            <a:r>
              <a:rPr lang="ru-RU" dirty="0" smtClean="0"/>
              <a:t/>
            </a:r>
            <a:br>
              <a:rPr lang="ru-RU" dirty="0" smtClean="0"/>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36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833B29-A48D-4C85-84AB-692CB44572D4}"/>
              </a:ext>
            </a:extLst>
          </p:cNvPr>
          <p:cNvSpPr>
            <a:spLocks noGrp="1"/>
          </p:cNvSpPr>
          <p:nvPr>
            <p:ph type="title"/>
          </p:nvPr>
        </p:nvSpPr>
        <p:spPr>
          <a:xfrm>
            <a:off x="550506" y="438539"/>
            <a:ext cx="11402007" cy="6419462"/>
          </a:xfrm>
        </p:spPr>
        <p:txBody>
          <a:bodyPr>
            <a:normAutofit fontScale="90000"/>
          </a:bodyPr>
          <a:lstStyle/>
          <a:p>
            <a:r>
              <a:rPr lang="uk-UA" sz="2700" dirty="0">
                <a:latin typeface="Times New Roman" panose="02020603050405020304" pitchFamily="18" charset="0"/>
                <a:cs typeface="Times New Roman" panose="02020603050405020304" pitchFamily="18" charset="0"/>
              </a:rPr>
              <a:t/>
            </a:r>
            <a:br>
              <a:rPr lang="uk-UA" sz="2700"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Етнічна систематика:</a:t>
            </a:r>
            <a:r>
              <a:rPr lang="uk-UA" sz="2200" dirty="0">
                <a:latin typeface="Times New Roman" panose="02020603050405020304" pitchFamily="18" charset="0"/>
                <a:cs typeface="Times New Roman" panose="02020603050405020304" pitchFamily="18" charset="0"/>
              </a:rPr>
              <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1) </a:t>
            </a:r>
            <a:r>
              <a:rPr lang="uk-UA" sz="2200" b="1" dirty="0" err="1">
                <a:latin typeface="Times New Roman" panose="02020603050405020304" pitchFamily="18" charset="0"/>
                <a:cs typeface="Times New Roman" panose="02020603050405020304" pitchFamily="18" charset="0"/>
              </a:rPr>
              <a:t>суперетнос</a:t>
            </a:r>
            <a:r>
              <a:rPr lang="uk-UA" sz="2200" b="1"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 група етносів, що виникла одночасно в певному регіоні та проявляє себе в історії як мозаїчна цілісність (Римський світ, Китай, Візантія, Західна Європа – «Християнський світ», Російський </a:t>
            </a:r>
            <a:r>
              <a:rPr lang="uk-UA" sz="2200" dirty="0" err="1">
                <a:latin typeface="Times New Roman" panose="02020603050405020304" pitchFamily="18" charset="0"/>
                <a:cs typeface="Times New Roman" panose="02020603050405020304" pitchFamily="18" charset="0"/>
              </a:rPr>
              <a:t>суперетнос</a:t>
            </a:r>
            <a:r>
              <a:rPr lang="uk-UA" sz="2200" dirty="0">
                <a:latin typeface="Times New Roman" panose="02020603050405020304" pitchFamily="18" charset="0"/>
                <a:cs typeface="Times New Roman" panose="02020603050405020304" pitchFamily="18" charset="0"/>
              </a:rPr>
              <a:t>). На сьогодні – західна Європа перетворилась на так званий «цивілізований світ». Існують, як правило, в межах певної ландшафтної зони. Визначається степенем міжетнічної близькості етносів, що входять до його складу, що не виключає періодичних внутрішніх зіткнень;</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2) </a:t>
            </a:r>
            <a:r>
              <a:rPr lang="uk-UA" sz="2200" b="1" dirty="0">
                <a:latin typeface="Times New Roman" panose="02020603050405020304" pitchFamily="18" charset="0"/>
                <a:cs typeface="Times New Roman" panose="02020603050405020304" pitchFamily="18" charset="0"/>
              </a:rPr>
              <a:t>етнос</a:t>
            </a:r>
            <a:r>
              <a:rPr lang="uk-UA" sz="2200" dirty="0">
                <a:latin typeface="Times New Roman" panose="02020603050405020304" pitchFamily="18" charset="0"/>
                <a:cs typeface="Times New Roman" panose="02020603050405020304" pitchFamily="18" charset="0"/>
              </a:rPr>
              <a:t> – є елементом </a:t>
            </a:r>
            <a:r>
              <a:rPr lang="uk-UA" sz="2200" dirty="0" err="1">
                <a:latin typeface="Times New Roman" panose="02020603050405020304" pitchFamily="18" charset="0"/>
                <a:cs typeface="Times New Roman" panose="02020603050405020304" pitchFamily="18" charset="0"/>
              </a:rPr>
              <a:t>суперетноса</a:t>
            </a:r>
            <a:r>
              <a:rPr lang="uk-UA" sz="2200" dirty="0">
                <a:latin typeface="Times New Roman" panose="02020603050405020304" pitchFamily="18" charset="0"/>
                <a:cs typeface="Times New Roman" panose="02020603050405020304" pitchFamily="18" charset="0"/>
              </a:rPr>
              <a:t>, у який він входить як частина мозаїчної цілісності. Принцип побудови – ієрархічна підлеглість </a:t>
            </a:r>
            <a:r>
              <a:rPr lang="uk-UA" sz="2200" dirty="0" err="1">
                <a:latin typeface="Times New Roman" panose="02020603050405020304" pitchFamily="18" charset="0"/>
                <a:cs typeface="Times New Roman" panose="02020603050405020304" pitchFamily="18" charset="0"/>
              </a:rPr>
              <a:t>субетнічних</a:t>
            </a:r>
            <a:r>
              <a:rPr lang="uk-UA" sz="2200" dirty="0">
                <a:latin typeface="Times New Roman" panose="02020603050405020304" pitchFamily="18" charset="0"/>
                <a:cs typeface="Times New Roman" panose="02020603050405020304" pitchFamily="18" charset="0"/>
              </a:rPr>
              <a:t> груп;</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3) </a:t>
            </a:r>
            <a:r>
              <a:rPr lang="uk-UA" sz="2200" b="1" dirty="0">
                <a:latin typeface="Times New Roman" panose="02020603050405020304" pitchFamily="18" charset="0"/>
                <a:cs typeface="Times New Roman" panose="02020603050405020304" pitchFamily="18" charset="0"/>
              </a:rPr>
              <a:t>субетнос</a:t>
            </a:r>
            <a:r>
              <a:rPr lang="uk-UA" sz="2200" dirty="0">
                <a:latin typeface="Times New Roman" panose="02020603050405020304" pitchFamily="18" charset="0"/>
                <a:cs typeface="Times New Roman" panose="02020603050405020304" pitchFamily="18" charset="0"/>
              </a:rPr>
              <a:t> – входить до складу етносу, представники відрізняються специфічною манерою поведінки, способом виразу </a:t>
            </a:r>
            <a:r>
              <a:rPr lang="uk-UA" sz="2200" dirty="0" err="1">
                <a:latin typeface="Times New Roman" panose="02020603050405020304" pitchFamily="18" charset="0"/>
                <a:cs typeface="Times New Roman" panose="02020603050405020304" pitchFamily="18" charset="0"/>
              </a:rPr>
              <a:t>відчуттів</a:t>
            </a:r>
            <a:r>
              <a:rPr lang="uk-UA" sz="2200" dirty="0">
                <a:latin typeface="Times New Roman" panose="02020603050405020304" pitchFamily="18" charset="0"/>
                <a:cs typeface="Times New Roman" panose="02020603050405020304" pitchFamily="18" charset="0"/>
              </a:rPr>
              <a:t> тощо. Функція субетносів – підтримувати етнічну єдність шляхом внутрішнього неантагоністичного суперництва. </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Етнос – французи. Субетноси – бретонські кельти, </a:t>
            </a:r>
            <a:r>
              <a:rPr lang="uk-UA" sz="2200" dirty="0" err="1">
                <a:latin typeface="Times New Roman" panose="02020603050405020304" pitchFamily="18" charset="0"/>
                <a:cs typeface="Times New Roman" panose="02020603050405020304" pitchFamily="18" charset="0"/>
              </a:rPr>
              <a:t>гасконці</a:t>
            </a:r>
            <a:r>
              <a:rPr lang="uk-UA" sz="2200" dirty="0">
                <a:latin typeface="Times New Roman" panose="02020603050405020304" pitchFamily="18" charset="0"/>
                <a:cs typeface="Times New Roman" panose="02020603050405020304" pitchFamily="18" charset="0"/>
              </a:rPr>
              <a:t> баскського походження, </a:t>
            </a:r>
            <a:r>
              <a:rPr lang="uk-UA" sz="2200" dirty="0" err="1">
                <a:latin typeface="Times New Roman" panose="02020603050405020304" pitchFamily="18" charset="0"/>
                <a:cs typeface="Times New Roman" panose="02020603050405020304" pitchFamily="18" charset="0"/>
              </a:rPr>
              <a:t>лотарингці</a:t>
            </a:r>
            <a:r>
              <a:rPr lang="uk-UA" sz="2200" dirty="0">
                <a:latin typeface="Times New Roman" panose="02020603050405020304" pitchFamily="18" charset="0"/>
                <a:cs typeface="Times New Roman" panose="02020603050405020304" pitchFamily="18" charset="0"/>
              </a:rPr>
              <a:t> (нащадки </a:t>
            </a:r>
            <a:r>
              <a:rPr lang="uk-UA" sz="2200" dirty="0" err="1">
                <a:latin typeface="Times New Roman" panose="02020603050405020304" pitchFamily="18" charset="0"/>
                <a:cs typeface="Times New Roman" panose="02020603050405020304" pitchFamily="18" charset="0"/>
              </a:rPr>
              <a:t>алеманів</a:t>
            </a:r>
            <a:r>
              <a:rPr lang="uk-UA" sz="2200" dirty="0">
                <a:latin typeface="Times New Roman" panose="02020603050405020304" pitchFamily="18" charset="0"/>
                <a:cs typeface="Times New Roman" panose="02020603050405020304" pitchFamily="18" charset="0"/>
              </a:rPr>
              <a:t> та провансальців). Злиття у цілісність не призвело до нівелювання локальних звичаїв.</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4) </a:t>
            </a:r>
            <a:r>
              <a:rPr lang="uk-UA" sz="2200" b="1" dirty="0" err="1">
                <a:latin typeface="Times New Roman" panose="02020603050405020304" pitchFamily="18" charset="0"/>
                <a:cs typeface="Times New Roman" panose="02020603050405020304" pitchFamily="18" charset="0"/>
              </a:rPr>
              <a:t>конвіксія</a:t>
            </a:r>
            <a:r>
              <a:rPr lang="uk-UA" sz="2200" dirty="0">
                <a:latin typeface="Times New Roman" panose="02020603050405020304" pitchFamily="18" charset="0"/>
                <a:cs typeface="Times New Roman" panose="02020603050405020304" pitchFamily="18" charset="0"/>
              </a:rPr>
              <a:t> – групи людей із характерним побутом та сімейними зв’язками;</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5) </a:t>
            </a:r>
            <a:r>
              <a:rPr lang="uk-UA" sz="2200" b="1" dirty="0" err="1">
                <a:latin typeface="Times New Roman" panose="02020603050405020304" pitchFamily="18" charset="0"/>
                <a:cs typeface="Times New Roman" panose="02020603050405020304" pitchFamily="18" charset="0"/>
              </a:rPr>
              <a:t>консорція</a:t>
            </a:r>
            <a:r>
              <a:rPr lang="uk-UA" sz="2200" dirty="0">
                <a:latin typeface="Times New Roman" panose="02020603050405020304" pitchFamily="18" charset="0"/>
                <a:cs typeface="Times New Roman" panose="02020603050405020304" pitchFamily="18" charset="0"/>
              </a:rPr>
              <a:t> – група людей, об’єднаних однією історичною </a:t>
            </a:r>
            <a:r>
              <a:rPr lang="uk-UA" sz="2200" dirty="0" err="1">
                <a:latin typeface="Times New Roman" panose="02020603050405020304" pitchFamily="18" charset="0"/>
                <a:cs typeface="Times New Roman" panose="02020603050405020304" pitchFamily="18" charset="0"/>
              </a:rPr>
              <a:t>делоею</a:t>
            </a:r>
            <a:r>
              <a:rPr lang="uk-UA" sz="2200" dirty="0">
                <a:latin typeface="Times New Roman" panose="02020603050405020304" pitchFamily="18" charset="0"/>
                <a:cs typeface="Times New Roman" panose="02020603050405020304" pitchFamily="18" charset="0"/>
              </a:rPr>
              <a:t> (розпадаються через декілька поколінь).</a:t>
            </a:r>
            <a:br>
              <a:rPr lang="uk-UA" sz="2200" dirty="0">
                <a:latin typeface="Times New Roman" panose="02020603050405020304" pitchFamily="18" charset="0"/>
                <a:cs typeface="Times New Roman" panose="02020603050405020304" pitchFamily="18" charset="0"/>
              </a:rPr>
            </a:br>
            <a:r>
              <a:rPr lang="uk-UA" sz="2200" dirty="0" err="1">
                <a:latin typeface="Times New Roman" panose="02020603050405020304" pitchFamily="18" charset="0"/>
                <a:cs typeface="Times New Roman" panose="02020603050405020304" pitchFamily="18" charset="0"/>
              </a:rPr>
              <a:t>Консорція</a:t>
            </a:r>
            <a:r>
              <a:rPr lang="uk-UA" sz="2200" dirty="0">
                <a:latin typeface="Times New Roman" panose="02020603050405020304" pitchFamily="18" charset="0"/>
                <a:cs typeface="Times New Roman" panose="02020603050405020304" pitchFamily="18" charset="0"/>
              </a:rPr>
              <a:t> – перші колонії у США; </a:t>
            </a:r>
            <a:r>
              <a:rPr lang="uk-UA" sz="2200" dirty="0" err="1">
                <a:latin typeface="Times New Roman" panose="02020603050405020304" pitchFamily="18" charset="0"/>
                <a:cs typeface="Times New Roman" panose="02020603050405020304" pitchFamily="18" charset="0"/>
              </a:rPr>
              <a:t>конвіксії</a:t>
            </a:r>
            <a:r>
              <a:rPr lang="uk-UA" sz="2200" dirty="0">
                <a:latin typeface="Times New Roman" panose="02020603050405020304" pitchFamily="18" charset="0"/>
                <a:cs typeface="Times New Roman" panose="02020603050405020304" pitchFamily="18" charset="0"/>
              </a:rPr>
              <a:t> – квакери, роялісти, </a:t>
            </a:r>
            <a:r>
              <a:rPr lang="uk-UA" sz="2200" dirty="0" smtClean="0">
                <a:latin typeface="Times New Roman" panose="02020603050405020304" pitchFamily="18" charset="0"/>
                <a:cs typeface="Times New Roman" panose="02020603050405020304" pitchFamily="18" charset="0"/>
              </a:rPr>
              <a:t>пуритани. </a:t>
            </a:r>
            <a:r>
              <a:rPr lang="uk-UA" sz="2700" dirty="0">
                <a:latin typeface="Times New Roman" panose="02020603050405020304" pitchFamily="18" charset="0"/>
                <a:cs typeface="Times New Roman" panose="02020603050405020304" pitchFamily="18" charset="0"/>
              </a:rPr>
              <a:t/>
            </a:r>
            <a:br>
              <a:rPr lang="uk-UA"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632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9A481A-03CF-4664-BA9D-0D88FE4ACFB5}"/>
              </a:ext>
            </a:extLst>
          </p:cNvPr>
          <p:cNvSpPr>
            <a:spLocks noGrp="1"/>
          </p:cNvSpPr>
          <p:nvPr>
            <p:ph type="title"/>
          </p:nvPr>
        </p:nvSpPr>
        <p:spPr>
          <a:xfrm>
            <a:off x="830424" y="895739"/>
            <a:ext cx="10702213" cy="4917232"/>
          </a:xfrm>
        </p:spPr>
        <p:txBody>
          <a:bodyPr>
            <a:normAutofit fontScale="90000"/>
          </a:bodyPr>
          <a:lstStyle/>
          <a:p>
            <a:pPr indent="450215">
              <a:spcAft>
                <a:spcPts val="0"/>
              </a:spcAft>
            </a:pPr>
            <a:r>
              <a:rPr lang="ru-RU" sz="2700" b="1" dirty="0" err="1" smtClean="0">
                <a:latin typeface="Times New Roman" panose="02020603050405020304" pitchFamily="18" charset="0"/>
                <a:cs typeface="Times New Roman" panose="02020603050405020304" pitchFamily="18" charset="0"/>
              </a:rPr>
              <a:t>Питання</a:t>
            </a:r>
            <a:r>
              <a:rPr lang="ru-RU" sz="2700" b="1" dirty="0" smtClean="0">
                <a:latin typeface="Times New Roman" panose="02020603050405020304" pitchFamily="18" charset="0"/>
                <a:cs typeface="Times New Roman" panose="02020603050405020304" pitchFamily="18" charset="0"/>
              </a:rPr>
              <a:t> 2</a:t>
            </a:r>
            <a:r>
              <a:rPr lang="ru-RU" sz="2700" dirty="0" smtClean="0"/>
              <a:t/>
            </a:r>
            <a:br>
              <a:rPr lang="ru-RU" sz="2700" dirty="0" smtClean="0"/>
            </a:br>
            <a:r>
              <a:rPr lang="uk-UA" sz="2700" b="1" dirty="0">
                <a:latin typeface="Times New Roman" panose="02020603050405020304" pitchFamily="18" charset="0"/>
                <a:ea typeface="Times New Roman" panose="02020603050405020304" pitchFamily="18" charset="0"/>
              </a:rPr>
              <a:t>Градація пасіонарності:</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uk-UA" sz="2700" dirty="0">
                <a:latin typeface="Times New Roman" panose="02020603050405020304" pitchFamily="18" charset="0"/>
                <a:ea typeface="Times New Roman" panose="02020603050405020304" pitchFamily="18" charset="0"/>
              </a:rPr>
              <a:t>1) </a:t>
            </a:r>
            <a:r>
              <a:rPr lang="uk-UA" sz="2700" b="1" dirty="0" err="1">
                <a:latin typeface="Times New Roman" panose="02020603050405020304" pitchFamily="18" charset="0"/>
                <a:ea typeface="Times New Roman" panose="02020603050405020304" pitchFamily="18" charset="0"/>
              </a:rPr>
              <a:t>пасіонарії</a:t>
            </a:r>
            <a:r>
              <a:rPr lang="uk-UA" sz="2700" dirty="0">
                <a:latin typeface="Times New Roman" panose="02020603050405020304" pitchFamily="18" charset="0"/>
                <a:ea typeface="Times New Roman" panose="02020603050405020304" pitchFamily="18" charset="0"/>
              </a:rPr>
              <a:t> – пасіонарний імпульс (прагнення до самопожертва) є сильнішим за інстинкт самозбереження. Вища нервова діяльність є більш активною, ніж у нормі (пророки, </a:t>
            </a:r>
            <a:r>
              <a:rPr lang="uk-UA" sz="2700" dirty="0" err="1">
                <a:latin typeface="Times New Roman" panose="02020603050405020304" pitchFamily="18" charset="0"/>
                <a:ea typeface="Times New Roman" panose="02020603050405020304" pitchFamily="18" charset="0"/>
              </a:rPr>
              <a:t>першопрохідці</a:t>
            </a:r>
            <a:r>
              <a:rPr lang="uk-UA" sz="2700" dirty="0">
                <a:latin typeface="Times New Roman" panose="02020603050405020304" pitchFamily="18" charset="0"/>
                <a:ea typeface="Times New Roman" panose="02020603050405020304" pitchFamily="18" charset="0"/>
              </a:rPr>
              <a:t>, конкістадори). Пасіонарність може бути спрямована як </a:t>
            </a:r>
            <a:r>
              <a:rPr lang="uk-UA" sz="2700" dirty="0" err="1">
                <a:latin typeface="Times New Roman" panose="02020603050405020304" pitchFamily="18" charset="0"/>
                <a:ea typeface="Times New Roman" panose="02020603050405020304" pitchFamily="18" charset="0"/>
              </a:rPr>
              <a:t>конструктивно</a:t>
            </a:r>
            <a:r>
              <a:rPr lang="uk-UA" sz="2700" dirty="0">
                <a:latin typeface="Times New Roman" panose="02020603050405020304" pitchFamily="18" charset="0"/>
                <a:ea typeface="Times New Roman" panose="02020603050405020304" pitchFamily="18" charset="0"/>
              </a:rPr>
              <a:t>, так і </a:t>
            </a:r>
            <a:r>
              <a:rPr lang="uk-UA" sz="2700" dirty="0" err="1">
                <a:latin typeface="Times New Roman" panose="02020603050405020304" pitchFamily="18" charset="0"/>
                <a:ea typeface="Times New Roman" panose="02020603050405020304" pitchFamily="18" charset="0"/>
              </a:rPr>
              <a:t>деструктивно</a:t>
            </a:r>
            <a:r>
              <a:rPr lang="uk-UA" sz="2700" dirty="0">
                <a:latin typeface="Times New Roman" panose="02020603050405020304" pitchFamily="18" charset="0"/>
                <a:ea typeface="Times New Roman" panose="02020603050405020304" pitchFamily="18" charset="0"/>
              </a:rPr>
              <a:t> (злочини). Чисельність – </a:t>
            </a:r>
            <a:r>
              <a:rPr lang="uk-UA" sz="2700" dirty="0" err="1">
                <a:latin typeface="Times New Roman" panose="02020603050405020304" pitchFamily="18" charset="0"/>
                <a:ea typeface="Times New Roman" panose="02020603050405020304" pitchFamily="18" charset="0"/>
              </a:rPr>
              <a:t>надмала</a:t>
            </a:r>
            <a:r>
              <a:rPr lang="uk-UA"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uk-UA" sz="2700" dirty="0">
                <a:latin typeface="Times New Roman" panose="02020603050405020304" pitchFamily="18" charset="0"/>
                <a:ea typeface="Times New Roman" panose="02020603050405020304" pitchFamily="18" charset="0"/>
              </a:rPr>
              <a:t>2) </a:t>
            </a:r>
            <a:r>
              <a:rPr lang="uk-UA" sz="2700" b="1" dirty="0">
                <a:latin typeface="Times New Roman" panose="02020603050405020304" pitchFamily="18" charset="0"/>
                <a:ea typeface="Times New Roman" panose="02020603050405020304" pitchFamily="18" charset="0"/>
              </a:rPr>
              <a:t>гармонійні особи </a:t>
            </a:r>
            <a:r>
              <a:rPr lang="uk-UA" sz="2700" dirty="0">
                <a:latin typeface="Times New Roman" panose="02020603050405020304" pitchFamily="18" charset="0"/>
                <a:ea typeface="Times New Roman" panose="02020603050405020304" pitchFamily="18" charset="0"/>
              </a:rPr>
              <a:t>– обидва імпульси є врівноваженими. Є важливим елементом в тілі етносу. Примножують суспільні цінності.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uk-UA" sz="2700" dirty="0">
                <a:latin typeface="Times New Roman" panose="02020603050405020304" pitchFamily="18" charset="0"/>
                <a:ea typeface="Times New Roman" panose="02020603050405020304" pitchFamily="18" charset="0"/>
              </a:rPr>
              <a:t>3) </a:t>
            </a:r>
            <a:r>
              <a:rPr lang="uk-UA" sz="2700" b="1" dirty="0" err="1">
                <a:latin typeface="Times New Roman" panose="02020603050405020304" pitchFamily="18" charset="0"/>
                <a:ea typeface="Times New Roman" panose="02020603050405020304" pitchFamily="18" charset="0"/>
              </a:rPr>
              <a:t>субпасіонарії</a:t>
            </a:r>
            <a:r>
              <a:rPr lang="uk-UA" sz="2700" dirty="0">
                <a:latin typeface="Times New Roman" panose="02020603050405020304" pitchFamily="18" charset="0"/>
                <a:ea typeface="Times New Roman" panose="02020603050405020304" pitchFamily="18" charset="0"/>
              </a:rPr>
              <a:t> (опозиція </a:t>
            </a:r>
            <a:r>
              <a:rPr lang="uk-UA" sz="2700" dirty="0" err="1">
                <a:latin typeface="Times New Roman" panose="02020603050405020304" pitchFamily="18" charset="0"/>
                <a:ea typeface="Times New Roman" panose="02020603050405020304" pitchFamily="18" charset="0"/>
              </a:rPr>
              <a:t>пасіонаріям</a:t>
            </a:r>
            <a:r>
              <a:rPr lang="uk-UA" sz="2700" dirty="0">
                <a:latin typeface="Times New Roman" panose="02020603050405020304" pitchFamily="18" charset="0"/>
                <a:ea typeface="Times New Roman" panose="02020603050405020304" pitchFamily="18" charset="0"/>
              </a:rPr>
              <a:t>) – категорія людей, що не вміє стримувати власні імпульси – римський плебс. Роль – здійснюють сумісно із </a:t>
            </a:r>
            <a:r>
              <a:rPr lang="uk-UA" sz="2700" dirty="0" err="1">
                <a:latin typeface="Times New Roman" panose="02020603050405020304" pitchFamily="18" charset="0"/>
                <a:ea typeface="Times New Roman" panose="02020603050405020304" pitchFamily="18" charset="0"/>
              </a:rPr>
              <a:t>пасіонаріями</a:t>
            </a:r>
            <a:r>
              <a:rPr lang="uk-UA" sz="2700" dirty="0">
                <a:latin typeface="Times New Roman" panose="02020603050405020304" pitchFamily="18" charset="0"/>
                <a:ea typeface="Times New Roman" panose="02020603050405020304" pitchFamily="18" charset="0"/>
              </a:rPr>
              <a:t> революції та перевороти. Характерна риса – заразливість. </a:t>
            </a:r>
            <a:r>
              <a:rPr lang="ru-RU" sz="2400" dirty="0">
                <a:solidFill>
                  <a:srgbClr val="0000FF"/>
                </a:solidFill>
                <a:latin typeface="Times New Roman" panose="02020603050405020304" pitchFamily="18" charset="0"/>
                <a:ea typeface="Times New Roman" panose="02020603050405020304" pitchFamily="18" charset="0"/>
              </a:rPr>
              <a:t/>
            </a:r>
            <a:br>
              <a:rPr lang="ru-RU" sz="2400" dirty="0">
                <a:solidFill>
                  <a:srgbClr val="0000FF"/>
                </a:solidFill>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dirty="0" smtClean="0"/>
              <a:t/>
            </a:r>
            <a:br>
              <a:rPr lang="ru-RU" dirty="0" smtClean="0"/>
            </a:br>
            <a:r>
              <a:rPr lang="ru-RU" dirty="0" smtClean="0"/>
              <a:t/>
            </a:r>
            <a:br>
              <a:rPr lang="ru-RU" dirty="0" smtClean="0"/>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uk-UA" dirty="0" smtClean="0">
                <a:latin typeface="Times New Roman" panose="02020603050405020304" pitchFamily="18" charset="0"/>
                <a:cs typeface="Times New Roman" panose="02020603050405020304" pitchFamily="18" charset="0"/>
              </a:rPr>
              <a:t/>
            </a:r>
            <a:br>
              <a:rPr lang="uk-UA" dirty="0" smtClean="0">
                <a:latin typeface="Times New Roman" panose="02020603050405020304" pitchFamily="18" charset="0"/>
                <a:cs typeface="Times New Roman" panose="02020603050405020304" pitchFamily="18" charset="0"/>
              </a:rPr>
            </a:br>
            <a:r>
              <a:rPr lang="uk-UA" dirty="0" smtClean="0">
                <a:latin typeface="Times New Roman" panose="02020603050405020304" pitchFamily="18" charset="0"/>
                <a:cs typeface="Times New Roman" panose="02020603050405020304" pitchFamily="18" charset="0"/>
              </a:rPr>
              <a:t/>
            </a:r>
            <a:br>
              <a:rPr lang="uk-UA" dirty="0" smtClean="0">
                <a:latin typeface="Times New Roman" panose="02020603050405020304" pitchFamily="18" charset="0"/>
                <a:cs typeface="Times New Roman" panose="02020603050405020304" pitchFamily="18" charset="0"/>
              </a:rPr>
            </a:br>
            <a:r>
              <a:rPr lang="uk-UA" dirty="0" smtClean="0">
                <a:latin typeface="Times New Roman" panose="02020603050405020304" pitchFamily="18" charset="0"/>
                <a:cs typeface="Times New Roman" panose="02020603050405020304" pitchFamily="18" charset="0"/>
              </a:rPr>
              <a:t/>
            </a:r>
            <a:br>
              <a:rPr lang="uk-UA" dirty="0" smtClean="0">
                <a:latin typeface="Times New Roman" panose="02020603050405020304" pitchFamily="18" charset="0"/>
                <a:cs typeface="Times New Roman" panose="02020603050405020304" pitchFamily="18" charset="0"/>
              </a:rPr>
            </a:br>
            <a:r>
              <a:rPr lang="ru-RU" sz="3000" dirty="0" smtClean="0">
                <a:latin typeface="Times New Roman" panose="02020603050405020304" pitchFamily="18" charset="0"/>
                <a:cs typeface="Times New Roman" panose="02020603050405020304" pitchFamily="18" charset="0"/>
              </a:rPr>
              <a:t/>
            </a:r>
            <a:br>
              <a:rPr lang="ru-RU" sz="3000" dirty="0" smtClean="0">
                <a:latin typeface="Times New Roman" panose="02020603050405020304" pitchFamily="18" charset="0"/>
                <a:cs typeface="Times New Roman" panose="02020603050405020304" pitchFamily="18" charset="0"/>
              </a:rPr>
            </a:b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936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5541C-2446-4BA8-B823-468B873075A3}"/>
              </a:ext>
            </a:extLst>
          </p:cNvPr>
          <p:cNvSpPr>
            <a:spLocks noGrp="1"/>
          </p:cNvSpPr>
          <p:nvPr>
            <p:ph type="title"/>
          </p:nvPr>
        </p:nvSpPr>
        <p:spPr>
          <a:xfrm>
            <a:off x="597159" y="953324"/>
            <a:ext cx="10944807" cy="4952954"/>
          </a:xfrm>
        </p:spPr>
        <p:txBody>
          <a:bodyPr>
            <a:noAutofit/>
          </a:bodyPr>
          <a:lstStyle/>
          <a:p>
            <a:pPr indent="450215">
              <a:spcAft>
                <a:spcPts val="0"/>
              </a:spcAft>
            </a:pPr>
            <a:r>
              <a:rPr lang="uk-UA" sz="2400" b="1" dirty="0">
                <a:latin typeface="Times New Roman" panose="02020603050405020304" pitchFamily="18" charset="0"/>
                <a:ea typeface="Times New Roman" panose="02020603050405020304" pitchFamily="18" charset="0"/>
              </a:rPr>
              <a:t>Сутність </a:t>
            </a:r>
            <a:r>
              <a:rPr lang="uk-UA" sz="2400" b="1" dirty="0" smtClean="0">
                <a:latin typeface="Times New Roman" panose="02020603050405020304" pitchFamily="18" charset="0"/>
                <a:ea typeface="Times New Roman" panose="02020603050405020304" pitchFamily="18" charset="0"/>
              </a:rPr>
              <a:t>етногенезу </a:t>
            </a:r>
            <a:r>
              <a:rPr lang="uk-UA" sz="2400" dirty="0">
                <a:latin typeface="Times New Roman" panose="02020603050405020304" pitchFamily="18" charset="0"/>
                <a:ea typeface="Times New Roman" panose="02020603050405020304" pitchFamily="18" charset="0"/>
              </a:rPr>
              <a:t>– енергетична (основа – теорія </a:t>
            </a:r>
            <a:r>
              <a:rPr lang="uk-UA" sz="2400" dirty="0" err="1">
                <a:latin typeface="Times New Roman" panose="02020603050405020304" pitchFamily="18" charset="0"/>
                <a:ea typeface="Times New Roman" panose="02020603050405020304" pitchFamily="18" charset="0"/>
              </a:rPr>
              <a:t>В.І.Вернадського</a:t>
            </a:r>
            <a:r>
              <a:rPr lang="uk-UA" sz="2400" dirty="0">
                <a:latin typeface="Times New Roman" panose="02020603050405020304" pitchFamily="18" charset="0"/>
                <a:ea typeface="Times New Roman" panose="02020603050405020304" pitchFamily="18" charset="0"/>
              </a:rPr>
              <a:t>). Планета отримує більше енергії, ніж необхідно для підтримки біологічної рівноваги, тому вільна невитрачена енергія породжує активність у тварин та етногенез у людини. Механізм дії – вибух енергії (пасіонарний поштовх). Наслідок – мутація. У частини населення виникає нова ознака – «пасіонарність». Є протилежною характеристикою інстинкту самозбереження, змушує людей жертвувати собою та власними нащадками.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uk-UA" sz="2400" dirty="0">
                <a:latin typeface="Times New Roman" panose="02020603050405020304" pitchFamily="18" charset="0"/>
                <a:ea typeface="Times New Roman" panose="02020603050405020304" pitchFamily="18" charset="0"/>
              </a:rPr>
              <a:t>При пасіонарному поштовху швидко збільшується кількість </a:t>
            </a:r>
            <a:r>
              <a:rPr lang="uk-UA" sz="2400" dirty="0" err="1">
                <a:latin typeface="Times New Roman" panose="02020603050405020304" pitchFamily="18" charset="0"/>
                <a:ea typeface="Times New Roman" panose="02020603050405020304" pitchFamily="18" charset="0"/>
              </a:rPr>
              <a:t>пасіонаріїв</a:t>
            </a:r>
            <a:r>
              <a:rPr lang="uk-UA" sz="2400" dirty="0">
                <a:latin typeface="Times New Roman" panose="02020603050405020304" pitchFamily="18" charset="0"/>
                <a:ea typeface="Times New Roman" panose="02020603050405020304" pitchFamily="18" charset="0"/>
              </a:rPr>
              <a:t>, здатних нав’язати власну волю більшості. У цей час відбувається етнічна перебудована, наслідком якої є виникнення нових етносів. </a:t>
            </a:r>
            <a:r>
              <a:rPr lang="uk-UA" sz="2400" dirty="0" err="1">
                <a:latin typeface="Times New Roman" panose="02020603050405020304" pitchFamily="18" charset="0"/>
                <a:ea typeface="Times New Roman" panose="02020603050405020304" pitchFamily="18" charset="0"/>
              </a:rPr>
              <a:t>Л.Гумільов</a:t>
            </a:r>
            <a:r>
              <a:rPr lang="uk-UA" sz="2400" dirty="0">
                <a:latin typeface="Times New Roman" panose="02020603050405020304" pitchFamily="18" charset="0"/>
                <a:ea typeface="Times New Roman" panose="02020603050405020304" pitchFamily="18" charset="0"/>
              </a:rPr>
              <a:t> виділив 17 пасіонарних поштовхів: утворення етносу християн; VI – виникнення арабського етносу; VIІ – Реконкіста в Іспанії; ХІІ – монголи, що були об’єднані Чингісханом.</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uk-UA" sz="2400" dirty="0">
                <a:latin typeface="Times New Roman" panose="02020603050405020304" pitchFamily="18" charset="0"/>
                <a:ea typeface="Times New Roman" panose="02020603050405020304" pitchFamily="18" charset="0"/>
              </a:rPr>
              <a:t>Процес є інерційним – швидкий </a:t>
            </a:r>
            <a:r>
              <a:rPr lang="uk-UA" sz="2400" dirty="0" err="1">
                <a:latin typeface="Times New Roman" panose="02020603050405020304" pitchFamily="18" charset="0"/>
                <a:ea typeface="Times New Roman" panose="02020603050405020304" pitchFamily="18" charset="0"/>
              </a:rPr>
              <a:t>під’єм</a:t>
            </a:r>
            <a:r>
              <a:rPr lang="uk-UA" sz="2400" dirty="0">
                <a:latin typeface="Times New Roman" panose="02020603050405020304" pitchFamily="18" charset="0"/>
                <a:ea typeface="Times New Roman" panose="02020603050405020304" pitchFamily="18" charset="0"/>
              </a:rPr>
              <a:t> та повільна втрата пасіонарності (у війнах </a:t>
            </a:r>
            <a:r>
              <a:rPr lang="uk-UA" sz="2400" dirty="0" err="1">
                <a:latin typeface="Times New Roman" panose="02020603050405020304" pitchFamily="18" charset="0"/>
                <a:ea typeface="Times New Roman" panose="02020603050405020304" pitchFamily="18" charset="0"/>
              </a:rPr>
              <a:t>пасіонарії</a:t>
            </a:r>
            <a:r>
              <a:rPr lang="uk-UA" sz="2400" dirty="0">
                <a:latin typeface="Times New Roman" panose="02020603050405020304" pitchFamily="18" charset="0"/>
                <a:ea typeface="Times New Roman" panose="02020603050405020304" pitchFamily="18" charset="0"/>
              </a:rPr>
              <a:t> гинуть першими).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smtClean="0"/>
              <a:t/>
            </a:r>
            <a:br>
              <a:rPr lang="ru-RU" sz="2400" dirty="0" smtClean="0"/>
            </a:b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endParaRPr lang="ru-RU" sz="2400" dirty="0"/>
          </a:p>
        </p:txBody>
      </p:sp>
    </p:spTree>
    <p:extLst>
      <p:ext uri="{BB962C8B-B14F-4D97-AF65-F5344CB8AC3E}">
        <p14:creationId xmlns:p14="http://schemas.microsoft.com/office/powerpoint/2010/main" val="46533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69D214-6B12-4DD8-914A-CF4C80FB859B}"/>
              </a:ext>
            </a:extLst>
          </p:cNvPr>
          <p:cNvSpPr>
            <a:spLocks noGrp="1"/>
          </p:cNvSpPr>
          <p:nvPr>
            <p:ph type="title"/>
          </p:nvPr>
        </p:nvSpPr>
        <p:spPr>
          <a:xfrm>
            <a:off x="548640" y="953324"/>
            <a:ext cx="11216640" cy="5112196"/>
          </a:xfrm>
        </p:spPr>
        <p:txBody>
          <a:bodyPr>
            <a:normAutofit fontScale="90000"/>
          </a:bodyPr>
          <a:lstStyle/>
          <a:p>
            <a:pPr indent="450215">
              <a:spcAft>
                <a:spcPts val="0"/>
              </a:spcAft>
            </a:pPr>
            <a:r>
              <a:rPr lang="ru-RU" sz="2200" b="1" dirty="0" err="1" smtClean="0">
                <a:latin typeface="Times New Roman" panose="02020603050405020304" pitchFamily="18" charset="0"/>
                <a:cs typeface="Times New Roman" panose="02020603050405020304" pitchFamily="18" charset="0"/>
              </a:rPr>
              <a:t>Питання</a:t>
            </a:r>
            <a:r>
              <a:rPr lang="ru-RU" sz="2200" b="1" dirty="0" smtClean="0">
                <a:latin typeface="Times New Roman" panose="02020603050405020304" pitchFamily="18" charset="0"/>
                <a:cs typeface="Times New Roman" panose="02020603050405020304" pitchFamily="18" charset="0"/>
              </a:rPr>
              <a:t> 3</a:t>
            </a:r>
            <a:br>
              <a:rPr lang="ru-RU" sz="2200" b="1" dirty="0" smtClean="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ea typeface="Times New Roman" panose="02020603050405020304" pitchFamily="18" charset="0"/>
              </a:rPr>
              <a:t>Фази розвитку етносу:</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uk-UA" sz="2200" dirty="0">
                <a:latin typeface="Times New Roman" panose="02020603050405020304" pitchFamily="18" charset="0"/>
                <a:ea typeface="Times New Roman" panose="02020603050405020304" pitchFamily="18" charset="0"/>
              </a:rPr>
              <a:t>1) </a:t>
            </a:r>
            <a:r>
              <a:rPr lang="uk-UA" sz="2200" b="1" dirty="0">
                <a:latin typeface="Times New Roman" panose="02020603050405020304" pitchFamily="18" charset="0"/>
                <a:ea typeface="Times New Roman" panose="02020603050405020304" pitchFamily="18" charset="0"/>
              </a:rPr>
              <a:t>підйом</a:t>
            </a:r>
            <a:r>
              <a:rPr lang="uk-UA" sz="2200" dirty="0">
                <a:latin typeface="Times New Roman" panose="02020603050405020304" pitchFamily="18" charset="0"/>
                <a:ea typeface="Times New Roman" panose="02020603050405020304" pitchFamily="18" charset="0"/>
              </a:rPr>
              <a:t> – швидке зростання кількості </a:t>
            </a:r>
            <a:r>
              <a:rPr lang="uk-UA" sz="2200" dirty="0" err="1">
                <a:latin typeface="Times New Roman" panose="02020603050405020304" pitchFamily="18" charset="0"/>
                <a:ea typeface="Times New Roman" panose="02020603050405020304" pitchFamily="18" charset="0"/>
              </a:rPr>
              <a:t>пасіонаріїв</a:t>
            </a:r>
            <a:r>
              <a:rPr lang="uk-UA"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uk-UA" sz="2200" dirty="0">
                <a:latin typeface="Times New Roman" panose="02020603050405020304" pitchFamily="18" charset="0"/>
                <a:ea typeface="Times New Roman" panose="02020603050405020304" pitchFamily="18" charset="0"/>
              </a:rPr>
              <a:t>а) інкубація – 100-105 років. Поява осіб, що протидіють усталеним нормам та зразкам; частина – гине;</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uk-UA" sz="2200" dirty="0">
                <a:latin typeface="Times New Roman" panose="02020603050405020304" pitchFamily="18" charset="0"/>
                <a:ea typeface="Times New Roman" panose="02020603050405020304" pitchFamily="18" charset="0"/>
              </a:rPr>
              <a:t>б) поява </a:t>
            </a:r>
            <a:r>
              <a:rPr lang="uk-UA" sz="2200" dirty="0" err="1">
                <a:latin typeface="Times New Roman" panose="02020603050405020304" pitchFamily="18" charset="0"/>
                <a:ea typeface="Times New Roman" panose="02020603050405020304" pitchFamily="18" charset="0"/>
              </a:rPr>
              <a:t>консорції</a:t>
            </a:r>
            <a:r>
              <a:rPr lang="uk-UA" sz="2200" dirty="0">
                <a:latin typeface="Times New Roman" panose="02020603050405020304" pitchFamily="18" charset="0"/>
                <a:ea typeface="Times New Roman" panose="02020603050405020304" pitchFamily="18" charset="0"/>
              </a:rPr>
              <a:t>, що перетворюється на етнос;</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uk-UA" sz="2200" dirty="0">
                <a:latin typeface="Times New Roman" panose="02020603050405020304" pitchFamily="18" charset="0"/>
                <a:ea typeface="Times New Roman" panose="02020603050405020304" pitchFamily="18" charset="0"/>
              </a:rPr>
              <a:t>в) територіальна експансія (християнська община, що протистояла еллінському єврейському та сирійському етносам);</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uk-UA" sz="2200" dirty="0">
                <a:latin typeface="Times New Roman" panose="02020603050405020304" pitchFamily="18" charset="0"/>
                <a:ea typeface="Times New Roman" panose="02020603050405020304" pitchFamily="18" charset="0"/>
              </a:rPr>
              <a:t>г) поява нових імперативів поведінки. Для частини населення є характерним пасеїзм – відчуття прихильності до минулого та особистої зацікавленості, готовності жертвувати власним життям (спартанський цар Леонід у Фермопілах, Роланд у </a:t>
            </a:r>
            <a:r>
              <a:rPr lang="uk-UA" sz="2200" dirty="0" err="1">
                <a:latin typeface="Times New Roman" panose="02020603050405020304" pitchFamily="18" charset="0"/>
                <a:ea typeface="Times New Roman" panose="02020603050405020304" pitchFamily="18" charset="0"/>
              </a:rPr>
              <a:t>Росенвальській</a:t>
            </a:r>
            <a:r>
              <a:rPr lang="uk-UA" sz="2200" dirty="0">
                <a:latin typeface="Times New Roman" panose="02020603050405020304" pitchFamily="18" charset="0"/>
                <a:ea typeface="Times New Roman" panose="02020603050405020304" pitchFamily="18" charset="0"/>
              </a:rPr>
              <a:t> ущелині.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uk-UA" sz="2200" dirty="0">
                <a:latin typeface="Times New Roman" panose="02020603050405020304" pitchFamily="18" charset="0"/>
                <a:ea typeface="Times New Roman" panose="02020603050405020304" pitchFamily="18" charset="0"/>
              </a:rPr>
              <a:t>2) </a:t>
            </a:r>
            <a:r>
              <a:rPr lang="uk-UA" sz="2200" b="1" dirty="0" err="1">
                <a:latin typeface="Times New Roman" panose="02020603050405020304" pitchFamily="18" charset="0"/>
                <a:ea typeface="Times New Roman" panose="02020603050405020304" pitchFamily="18" charset="0"/>
              </a:rPr>
              <a:t>акматична</a:t>
            </a:r>
            <a:r>
              <a:rPr lang="uk-UA" sz="2200" b="1" dirty="0">
                <a:latin typeface="Times New Roman" panose="02020603050405020304" pitchFamily="18" charset="0"/>
                <a:ea typeface="Times New Roman" panose="02020603050405020304" pitchFamily="18" charset="0"/>
              </a:rPr>
              <a:t> фаза </a:t>
            </a:r>
            <a:r>
              <a:rPr lang="uk-UA" sz="2200" dirty="0">
                <a:latin typeface="Times New Roman" panose="02020603050405020304" pitchFamily="18" charset="0"/>
                <a:ea typeface="Times New Roman" panose="02020603050405020304" pitchFamily="18" charset="0"/>
              </a:rPr>
              <a:t>(пасіонарний перегрів) – максимальна чисельність </a:t>
            </a:r>
            <a:r>
              <a:rPr lang="uk-UA" sz="2200" dirty="0" err="1">
                <a:latin typeface="Times New Roman" panose="02020603050405020304" pitchFamily="18" charset="0"/>
                <a:ea typeface="Times New Roman" panose="02020603050405020304" pitchFamily="18" charset="0"/>
              </a:rPr>
              <a:t>пасіонаріїв</a:t>
            </a:r>
            <a:r>
              <a:rPr lang="uk-UA" sz="2200" dirty="0">
                <a:latin typeface="Times New Roman" panose="02020603050405020304" pitchFamily="18" charset="0"/>
                <a:ea typeface="Times New Roman" panose="02020603050405020304" pitchFamily="18" charset="0"/>
              </a:rPr>
              <a:t>, їх постійні зіткнення між собою. Порушення рівноваги у структурі етносу (10% від </a:t>
            </a:r>
            <a:r>
              <a:rPr lang="uk-UA" sz="2200" dirty="0" err="1">
                <a:latin typeface="Times New Roman" panose="02020603050405020304" pitchFamily="18" charset="0"/>
                <a:ea typeface="Times New Roman" panose="02020603050405020304" pitchFamily="18" charset="0"/>
              </a:rPr>
              <a:t>чесельності</a:t>
            </a:r>
            <a:r>
              <a:rPr lang="uk-UA" sz="2200" dirty="0">
                <a:latin typeface="Times New Roman" panose="02020603050405020304" pitchFamily="18" charset="0"/>
                <a:ea typeface="Times New Roman" panose="02020603050405020304" pitchFamily="18" charset="0"/>
              </a:rPr>
              <a:t> населення – революція). При постійних зіткненнях відбувається згасання пасіонарності та збільшення чисельності гармонійних осіб.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uk-UA" sz="2200" dirty="0">
                <a:latin typeface="Times New Roman" panose="02020603050405020304" pitchFamily="18" charset="0"/>
                <a:ea typeface="Times New Roman" panose="02020603050405020304" pitchFamily="18" charset="0"/>
              </a:rPr>
              <a:t>3) </a:t>
            </a:r>
            <a:r>
              <a:rPr lang="uk-UA" sz="2200" b="1" dirty="0">
                <a:latin typeface="Times New Roman" panose="02020603050405020304" pitchFamily="18" charset="0"/>
                <a:ea typeface="Times New Roman" panose="02020603050405020304" pitchFamily="18" charset="0"/>
              </a:rPr>
              <a:t>злам</a:t>
            </a:r>
            <a:r>
              <a:rPr lang="uk-UA" sz="2200" dirty="0">
                <a:latin typeface="Times New Roman" panose="02020603050405020304" pitchFamily="18" charset="0"/>
                <a:ea typeface="Times New Roman" panose="02020603050405020304" pitchFamily="18" charset="0"/>
              </a:rPr>
              <a:t> - різке зменшення кількості </a:t>
            </a:r>
            <a:r>
              <a:rPr lang="uk-UA" sz="2200" dirty="0" err="1">
                <a:latin typeface="Times New Roman" panose="02020603050405020304" pitchFamily="18" charset="0"/>
                <a:ea typeface="Times New Roman" panose="02020603050405020304" pitchFamily="18" charset="0"/>
              </a:rPr>
              <a:t>пасіонаріїв</a:t>
            </a:r>
            <a:r>
              <a:rPr lang="uk-UA" sz="2200" dirty="0">
                <a:latin typeface="Times New Roman" panose="02020603050405020304" pitchFamily="18" charset="0"/>
                <a:ea typeface="Times New Roman" panose="02020603050405020304" pitchFamily="18" charset="0"/>
              </a:rPr>
              <a:t> та їх заміна </a:t>
            </a:r>
            <a:r>
              <a:rPr lang="uk-UA" sz="2200" dirty="0" err="1">
                <a:latin typeface="Times New Roman" panose="02020603050405020304" pitchFamily="18" charset="0"/>
                <a:ea typeface="Times New Roman" panose="02020603050405020304" pitchFamily="18" charset="0"/>
              </a:rPr>
              <a:t>субпасіонаріями</a:t>
            </a:r>
            <a:r>
              <a:rPr lang="uk-UA" sz="2200" dirty="0">
                <a:latin typeface="Times New Roman" panose="02020603050405020304" pitchFamily="18" charset="0"/>
                <a:ea typeface="Times New Roman" panose="02020603050405020304" pitchFamily="18" charset="0"/>
              </a:rPr>
              <a:t> (девіз – «ми втомились від великих»). Збільшення кількості гармонійних осіб та </a:t>
            </a:r>
            <a:r>
              <a:rPr lang="uk-UA" sz="2200" dirty="0" err="1">
                <a:latin typeface="Times New Roman" panose="02020603050405020304" pitchFamily="18" charset="0"/>
                <a:ea typeface="Times New Roman" panose="02020603050405020304" pitchFamily="18" charset="0"/>
              </a:rPr>
              <a:t>субпасіонаріїв</a:t>
            </a:r>
            <a:r>
              <a:rPr lang="uk-UA" sz="2200" dirty="0">
                <a:latin typeface="Times New Roman" panose="02020603050405020304" pitchFamily="18" charset="0"/>
                <a:ea typeface="Times New Roman" panose="02020603050405020304" pitchFamily="18" charset="0"/>
              </a:rPr>
              <a:t>. </a:t>
            </a:r>
            <a:r>
              <a:rPr lang="uk-UA" sz="2200" dirty="0" err="1">
                <a:latin typeface="Times New Roman" panose="02020603050405020304" pitchFamily="18" charset="0"/>
                <a:ea typeface="Times New Roman" panose="02020603050405020304" pitchFamily="18" charset="0"/>
              </a:rPr>
              <a:t>Пасіонарії</a:t>
            </a:r>
            <a:r>
              <a:rPr lang="uk-UA" sz="2200" dirty="0">
                <a:latin typeface="Times New Roman" panose="02020603050405020304" pitchFamily="18" charset="0"/>
                <a:ea typeface="Times New Roman" panose="02020603050405020304" pitchFamily="18" charset="0"/>
              </a:rPr>
              <a:t> підлягають гонінням (філософи, науковці, митці);</a:t>
            </a:r>
            <a:r>
              <a:rPr lang="ru-RU" dirty="0">
                <a:solidFill>
                  <a:srgbClr val="0000FF"/>
                </a:solidFill>
                <a:latin typeface="Times New Roman" panose="02020603050405020304" pitchFamily="18" charset="0"/>
                <a:ea typeface="Times New Roman" panose="02020603050405020304" pitchFamily="18" charset="0"/>
              </a:rPr>
              <a:t/>
            </a:r>
            <a:br>
              <a:rPr lang="ru-RU" dirty="0">
                <a:solidFill>
                  <a:srgbClr val="0000FF"/>
                </a:solidFill>
                <a:latin typeface="Times New Roman" panose="02020603050405020304" pitchFamily="18" charset="0"/>
                <a:ea typeface="Times New Roman" panose="02020603050405020304" pitchFamily="18" charset="0"/>
              </a:rPr>
            </a:br>
            <a:r>
              <a:rPr lang="ru-RU" dirty="0" smtClean="0"/>
              <a:t/>
            </a:r>
            <a:br>
              <a:rPr lang="ru-RU" dirty="0" smtClean="0"/>
            </a:br>
            <a:r>
              <a:rPr lang="ru-RU" dirty="0" smtClean="0"/>
              <a:t/>
            </a:r>
            <a:br>
              <a:rPr lang="ru-RU" dirty="0" smtClean="0"/>
            </a:br>
            <a:r>
              <a:rPr lang="ru-RU" dirty="0" smtClean="0"/>
              <a:t/>
            </a:r>
            <a:br>
              <a:rPr lang="ru-RU" dirty="0" smtClean="0"/>
            </a:br>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9888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821094" y="839755"/>
            <a:ext cx="10711543" cy="5309118"/>
          </a:xfrm>
        </p:spPr>
        <p:txBody>
          <a:bodyPr>
            <a:normAutofit fontScale="90000"/>
          </a:bodyPr>
          <a:lstStyle/>
          <a:p>
            <a:r>
              <a:rPr lang="uk-UA" sz="2400" dirty="0">
                <a:latin typeface="Times New Roman" panose="02020603050405020304" pitchFamily="18" charset="0"/>
                <a:cs typeface="Times New Roman" panose="02020603050405020304" pitchFamily="18" charset="0"/>
              </a:rPr>
              <a:t>4) </a:t>
            </a:r>
            <a:r>
              <a:rPr lang="uk-UA" sz="2400" b="1" dirty="0">
                <a:latin typeface="Times New Roman" panose="02020603050405020304" pitchFamily="18" charset="0"/>
                <a:cs typeface="Times New Roman" panose="02020603050405020304" pitchFamily="18" charset="0"/>
              </a:rPr>
              <a:t>інерційна фаза </a:t>
            </a:r>
            <a:r>
              <a:rPr lang="uk-UA" sz="2400" dirty="0">
                <a:latin typeface="Times New Roman" panose="02020603050405020304" pitchFamily="18" charset="0"/>
                <a:cs typeface="Times New Roman" panose="02020603050405020304" pitchFamily="18" charset="0"/>
              </a:rPr>
              <a:t>– повільне зменшення кількості </a:t>
            </a:r>
            <a:r>
              <a:rPr lang="uk-UA" sz="2400" dirty="0" err="1">
                <a:latin typeface="Times New Roman" panose="02020603050405020304" pitchFamily="18" charset="0"/>
                <a:cs typeface="Times New Roman" panose="02020603050405020304" pitchFamily="18" charset="0"/>
              </a:rPr>
              <a:t>пасіонаріїв</a:t>
            </a:r>
            <a:r>
              <a:rPr lang="uk-UA" sz="2400" dirty="0">
                <a:latin typeface="Times New Roman" panose="02020603050405020304" pitchFamily="18" charset="0"/>
                <a:cs typeface="Times New Roman" panose="02020603050405020304" pitchFamily="18" charset="0"/>
              </a:rPr>
              <a:t>. Зменшення активного елементу та збільшення пасивного населення. Прагнення – спокій, теза – «бути таким, як всі» (Новий час, ідеал вихованої людини). Інтенсивне накопичення матеріальних та культурних цінностей («золота осінь» етносу). Зменшується експансія, зростає техносфера</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5) </a:t>
            </a:r>
            <a:r>
              <a:rPr lang="uk-UA" sz="2400" b="1" dirty="0" err="1">
                <a:latin typeface="Times New Roman" panose="02020603050405020304" pitchFamily="18" charset="0"/>
                <a:cs typeface="Times New Roman" panose="02020603050405020304" pitchFamily="18" charset="0"/>
              </a:rPr>
              <a:t>обскурація</a:t>
            </a:r>
            <a:r>
              <a:rPr lang="uk-UA" sz="2400" dirty="0">
                <a:latin typeface="Times New Roman" panose="02020603050405020304" pitchFamily="18" charset="0"/>
                <a:cs typeface="Times New Roman" panose="02020603050405020304" pitchFamily="18" charset="0"/>
              </a:rPr>
              <a:t> (лат. – «затемнення», «вороже ставлення») – повна заміна </a:t>
            </a:r>
            <a:r>
              <a:rPr lang="uk-UA" sz="2400" dirty="0" err="1">
                <a:latin typeface="Times New Roman" panose="02020603050405020304" pitchFamily="18" charset="0"/>
                <a:cs typeface="Times New Roman" panose="02020603050405020304" pitchFamily="18" charset="0"/>
              </a:rPr>
              <a:t>пасіонаріїв</a:t>
            </a:r>
            <a:r>
              <a:rPr lang="uk-UA" sz="2400" dirty="0">
                <a:latin typeface="Times New Roman" panose="02020603050405020304" pitchFamily="18" charset="0"/>
                <a:cs typeface="Times New Roman" panose="02020603050405020304" pitchFamily="18" charset="0"/>
              </a:rPr>
              <a:t> </a:t>
            </a:r>
            <a:r>
              <a:rPr lang="uk-UA" sz="2400" dirty="0" err="1">
                <a:latin typeface="Times New Roman" panose="02020603050405020304" pitchFamily="18" charset="0"/>
                <a:cs typeface="Times New Roman" panose="02020603050405020304" pitchFamily="18" charset="0"/>
              </a:rPr>
              <a:t>субпасіонарями</a:t>
            </a:r>
            <a:r>
              <a:rPr lang="uk-UA" sz="2400" dirty="0">
                <a:latin typeface="Times New Roman" panose="02020603050405020304" pitchFamily="18" charset="0"/>
                <a:cs typeface="Times New Roman" panose="02020603050405020304" pitchFamily="18" charset="0"/>
              </a:rPr>
              <a:t>, що призводить до загибелі етносу. Етнос втрачає здатність до самозахисту. Приклад – падіння Римської імперії;</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6) </a:t>
            </a:r>
            <a:r>
              <a:rPr lang="uk-UA" sz="2400" b="1" dirty="0">
                <a:latin typeface="Times New Roman" panose="02020603050405020304" pitchFamily="18" charset="0"/>
                <a:cs typeface="Times New Roman" panose="02020603050405020304" pitchFamily="18" charset="0"/>
              </a:rPr>
              <a:t>меморіальна</a:t>
            </a:r>
            <a:r>
              <a:rPr lang="uk-UA" sz="2400" dirty="0">
                <a:latin typeface="Times New Roman" panose="02020603050405020304" pitchFamily="18" charset="0"/>
                <a:cs typeface="Times New Roman" panose="02020603050405020304" pitchFamily="18" charset="0"/>
              </a:rPr>
              <a:t> – зміна у системній цілісності. Етнос втрачає здатність до опору, орієнтація на минуле (</a:t>
            </a:r>
            <a:r>
              <a:rPr lang="uk-UA" sz="2400" dirty="0" err="1">
                <a:latin typeface="Times New Roman" panose="02020603050405020304" pitchFamily="18" charset="0"/>
                <a:cs typeface="Times New Roman" panose="02020603050405020304" pitchFamily="18" charset="0"/>
              </a:rPr>
              <a:t>пасіонарії</a:t>
            </a:r>
            <a:r>
              <a:rPr lang="uk-UA" sz="2400" dirty="0">
                <a:latin typeface="Times New Roman" panose="02020603050405020304" pitchFamily="18" charset="0"/>
                <a:cs typeface="Times New Roman" panose="02020603050405020304" pitchFamily="18" charset="0"/>
              </a:rPr>
              <a:t> шукають переїжджають до інших країн). Сценарії розвитку: збереження в якості етносу-релікту, повне зникнення, асиміляція з іншими етносами, перехід до стадії гомеостазу – зберігають власну самосвідомість, чисельність та територію). Відбувається страта історичної пам’яті. Смерть етносу – це розпад цілісності, а не фізичне знищення населення;</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7) </a:t>
            </a:r>
            <a:r>
              <a:rPr lang="uk-UA" sz="2400" b="1" dirty="0">
                <a:latin typeface="Times New Roman" panose="02020603050405020304" pitchFamily="18" charset="0"/>
                <a:cs typeface="Times New Roman" panose="02020603050405020304" pitchFamily="18" charset="0"/>
              </a:rPr>
              <a:t>обрив етногенезу </a:t>
            </a:r>
            <a:r>
              <a:rPr lang="uk-UA" sz="2400" dirty="0">
                <a:latin typeface="Times New Roman" panose="02020603050405020304" pitchFamily="18" charset="0"/>
                <a:cs typeface="Times New Roman" panose="02020603050405020304" pitchFamily="18" charset="0"/>
              </a:rPr>
              <a:t>– повна втрата пасіонарного імпульсу.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Тривалість етногенезу – 1200-1500 років. Перші чотири – 250-300 років. </a:t>
            </a:r>
            <a:r>
              <a:rPr lang="ru-RU" dirty="0"/>
              <a:t/>
            </a:r>
            <a:br>
              <a:rPr lang="ru-RU" dirty="0"/>
            </a:br>
            <a:r>
              <a:rPr lang="ru-RU" sz="2400" dirty="0"/>
              <a:t/>
            </a:r>
            <a:br>
              <a:rPr lang="ru-RU" sz="2400" dirty="0"/>
            </a:br>
            <a:r>
              <a:rPr lang="uk-UA" sz="2400" b="1" dirty="0"/>
              <a:t> </a:t>
            </a:r>
            <a:r>
              <a:rPr lang="ru-RU" sz="2400" dirty="0"/>
              <a:t/>
            </a:r>
            <a:br>
              <a:rPr lang="ru-RU" sz="2400" dirty="0"/>
            </a:br>
            <a:r>
              <a:rPr lang="ru-RU" sz="2400" dirty="0"/>
              <a:t/>
            </a:r>
            <a:br>
              <a:rPr lang="ru-RU" sz="2400" dirty="0"/>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2600" dirty="0">
                <a:latin typeface="Times New Roman" panose="02020603050405020304" pitchFamily="18" charset="0"/>
                <a:cs typeface="Times New Roman" panose="02020603050405020304" pitchFamily="18" charset="0"/>
              </a:rPr>
              <a:t/>
            </a:r>
            <a:br>
              <a:rPr lang="ru-RU" sz="2600" dirty="0">
                <a:latin typeface="Times New Roman" panose="02020603050405020304" pitchFamily="18" charset="0"/>
                <a:cs typeface="Times New Roman" panose="02020603050405020304" pitchFamily="18" charset="0"/>
              </a:rPr>
            </a:br>
            <a:endParaRPr lang="ru-R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037990"/>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165</TotalTime>
  <Words>134</Words>
  <Application>Microsoft Office PowerPoint</Application>
  <PresentationFormat>Широкоэкранный</PresentationFormat>
  <Paragraphs>9</Paragraphs>
  <Slides>8</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Century Gothic</vt:lpstr>
      <vt:lpstr>Times New Roman</vt:lpstr>
      <vt:lpstr>Галерея</vt:lpstr>
      <vt:lpstr>Тема  ТЕОРІЯ ПАСІОНАРНОСТІ Л.ГУМІЛЬОВА</vt:lpstr>
      <vt:lpstr> План. 1. Витоки теорії та етнічна систематика. 2. Рушійні сили етногенезу. 3. Етапи етногенезу.       </vt:lpstr>
      <vt:lpstr> Питання 1.  Гумільов Л.М. (1912-1992) – «Етногенез та біосфера Землі». Використав теорію відкритих систем: визначення елементів, зв’язків, міри стійкості.  Етнос як динамічна система: первісний заряд енергії поступово розходиться, що призводить до поступового збільшення ентропії (міри невпорядкованості). Тому система постійно повинна здійснювати обмін із оточуючим середовищем. Даний процес спрямовує керівна система, роль якої виконує традиція. Традиція використовує запаси інформації, які передаються у спадок.  Етнос – стійкий колектив людей, що склався природнім шляхом, протиставляє себе іншим аналогічним колективам та вирізняється своєрідними стереотипами поведінки, що закономірно змінюються в історичному часі.         </vt:lpstr>
      <vt:lpstr> Етнічна систематика: 1) суперетнос – група етносів, що виникла одночасно в певному регіоні та проявляє себе в історії як мозаїчна цілісність (Римський світ, Китай, Візантія, Західна Європа – «Християнський світ», Російський суперетнос). На сьогодні – західна Європа перетворилась на так званий «цивілізований світ». Існують, як правило, в межах певної ландшафтної зони. Визначається степенем міжетнічної близькості етносів, що входять до його складу, що не виключає періодичних внутрішніх зіткнень; 2) етнос – є елементом суперетноса, у який він входить як частина мозаїчної цілісності. Принцип побудови – ієрархічна підлеглість субетнічних груп; 3) субетнос – входить до складу етносу, представники відрізняються специфічною манерою поведінки, способом виразу відчуттів тощо. Функція субетносів – підтримувати етнічну єдність шляхом внутрішнього неантагоністичного суперництва.  Етнос – французи. Субетноси – бретонські кельти, гасконці баскського походження, лотарингці (нащадки алеманів та провансальців). Злиття у цілісність не призвело до нівелювання локальних звичаїв. 4) конвіксія – групи людей із характерним побутом та сімейними зв’язками; 5) консорція – група людей, об’єднаних однією історичною делоею (розпадаються через декілька поколінь). Консорція – перші колонії у США; конвіксії – квакери, роялісти, пуритани.     </vt:lpstr>
      <vt:lpstr>Питання 2 Градація пасіонарності: 1) пасіонарії – пасіонарний імпульс (прагнення до самопожертва) є сильнішим за інстинкт самозбереження. Вища нервова діяльність є більш активною, ніж у нормі (пророки, першопрохідці, конкістадори). Пасіонарність може бути спрямована як конструктивно, так і деструктивно (злочини). Чисельність – надмала. 2) гармонійні особи – обидва імпульси є врівноваженими. Є важливим елементом в тілі етносу. Примножують суспільні цінності.  3) субпасіонарії (опозиція пасіонаріям) – категорія людей, що не вміє стримувати власні імпульси – римський плебс. Роль – здійснюють сумісно із пасіонаріями революції та перевороти. Характерна риса – заразливість.            </vt:lpstr>
      <vt:lpstr>Сутність етногенезу – енергетична (основа – теорія В.І.Вернадського). Планета отримує більше енергії, ніж необхідно для підтримки біологічної рівноваги, тому вільна невитрачена енергія породжує активність у тварин та етногенез у людини. Механізм дії – вибух енергії (пасіонарний поштовх). Наслідок – мутація. У частини населення виникає нова ознака – «пасіонарність». Є протилежною характеристикою інстинкту самозбереження, змушує людей жертвувати собою та власними нащадками.  При пасіонарному поштовху швидко збільшується кількість пасіонаріїв, здатних нав’язати власну волю більшості. У цей час відбувається етнічна перебудована, наслідком якої є виникнення нових етносів. Л.Гумільов виділив 17 пасіонарних поштовхів: утворення етносу християн; VI – виникнення арабського етносу; VIІ – Реконкіста в Іспанії; ХІІ – монголи, що були об’єднані Чингісханом. Процес є інерційним – швидкий під’єм та повільна втрата пасіонарності (у війнах пасіонарії гинуть першими).       </vt:lpstr>
      <vt:lpstr>Питання 3 Фази розвитку етносу: 1) підйом – швидке зростання кількості пасіонаріїв: а) інкубація – 100-105 років. Поява осіб, що протидіють усталеним нормам та зразкам; частина – гине; б) поява консорції, що перетворюється на етнос; в) територіальна експансія (християнська община, що протистояла еллінському єврейському та сирійському етносам); г) поява нових імперативів поведінки. Для частини населення є характерним пасеїзм – відчуття прихильності до минулого та особистої зацікавленості, готовності жертвувати власним життям (спартанський цар Леонід у Фермопілах, Роланд у Росенвальській ущелині.  2) акматична фаза (пасіонарний перегрів) – максимальна чисельність пасіонаріїв, їх постійні зіткнення між собою. Порушення рівноваги у структурі етносу (10% від чесельності населення – революція). При постійних зіткненнях відбувається згасання пасіонарності та збільшення чисельності гармонійних осіб.  3) злам - різке зменшення кількості пасіонаріїв та їх заміна субпасіонаріями (девіз – «ми втомились від великих»). Збільшення кількості гармонійних осіб та субпасіонаріїв. Пасіонарії підлягають гонінням (філософи, науковці, митці);     </vt:lpstr>
      <vt:lpstr>4) інерційна фаза – повільне зменшення кількості пасіонаріїв. Зменшення активного елементу та збільшення пасивного населення. Прагнення – спокій, теза – «бути таким, як всі» (Новий час, ідеал вихованої людини). Інтенсивне накопичення матеріальних та культурних цінностей («золота осінь» етносу). Зменшується експансія, зростає техносфера 5) обскурація (лат. – «затемнення», «вороже ставлення») – повна заміна пасіонаріїв субпасіонарями, що призводить до загибелі етносу. Етнос втрачає здатність до самозахисту. Приклад – падіння Римської імперії; 6) меморіальна – зміна у системній цілісності. Етнос втрачає здатність до опору, орієнтація на минуле (пасіонарії шукають переїжджають до інших країн). Сценарії розвитку: збереження в якості етносу-релікту, повне зникнення, асиміляція з іншими етносами, перехід до стадії гомеостазу – зберігають власну самосвідомість, чисельність та територію). Відбувається страта історичної пам’яті. Смерть етносу – це розпад цілісності, а не фізичне знищення населення; 7) обрив етногенезу – повна втрата пасіонарного імпульсу.  Тривалість етногенезу – 1200-1500 років. Перші чотири – 250-300 років.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user</cp:lastModifiedBy>
  <cp:revision>27</cp:revision>
  <dcterms:created xsi:type="dcterms:W3CDTF">2019-01-24T09:36:20Z</dcterms:created>
  <dcterms:modified xsi:type="dcterms:W3CDTF">2020-10-28T08:56:54Z</dcterms:modified>
</cp:coreProperties>
</file>