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0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40434" y="1123407"/>
            <a:ext cx="5281159" cy="326628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БІОЛОГІЧНІ МЕТОДИ ОЦІНКИ СТАНУ </a:t>
            </a:r>
            <a:r>
              <a:rPr lang="uk-UA" b="1" dirty="0" smtClean="0"/>
              <a:t>екосистем.</a:t>
            </a:r>
            <a:r>
              <a:rPr lang="uk-UA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48502" y="6185263"/>
            <a:ext cx="2773091" cy="489857"/>
          </a:xfrm>
        </p:spPr>
        <p:txBody>
          <a:bodyPr>
            <a:normAutofit lnSpcReduction="10000"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ЛЕКЦІЯ 12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КВАЛІФІКАЦІЙНА РОБОТА на здобуття освітнього ступеня бакалавр ВИК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537"/>
            <a:ext cx="6911431" cy="504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58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776" y="637596"/>
            <a:ext cx="10293532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Деякі водорості зникають поблизу джерел забруднення, тоді як інші, навпаки, активно розвиваються при підвищеній концентрації органічних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(наприклад,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Ulva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lactuca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У місцях скидання стічних вод зазвичай домінують лише кілька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полісапробних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видів, здатних витримувати високу концентрацію органічної речовини, — вони свідчать про значне забруднення води.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Бентосні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водорості (що живуть на дні) є ще точнішими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біоіндикаторами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санітарного стану водойм. У чистих бухтах Чорного моря трапляються десятки видів діатомових водоростей, але їх кількість різко зменшується зі зростанням рівня забруднення. При слабкому забрудненні з’являються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полісапробні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діатомеї (роду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Melosira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а масовий розвиток виду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Melosira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moniliformis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ознакою сильної деградації екосистеми.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Водорості - Біологія. 6 клас. Остапч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2" y="3397198"/>
            <a:ext cx="3379962" cy="23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Файл:Melosira moniliformis2.jp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57" y="3116990"/>
            <a:ext cx="3768305" cy="30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9393" y="5579246"/>
            <a:ext cx="2403566" cy="5341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Melosira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moniliformis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6573" y="5721531"/>
            <a:ext cx="3379962" cy="391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Діатомові водорості</a:t>
            </a:r>
            <a:endParaRPr lang="en-US" dirty="0"/>
          </a:p>
        </p:txBody>
      </p:sp>
      <p:pic>
        <p:nvPicPr>
          <p:cNvPr id="10246" name="Picture 6" descr="1,500+ Ulva Lactuca Stock Photos, Pictures &amp; Royalty-Free Images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69" y="3289202"/>
            <a:ext cx="3689604" cy="243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136" y="5721531"/>
            <a:ext cx="2496718" cy="5355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Ulva lactuca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6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1783" y="829048"/>
            <a:ext cx="9993086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Ознакою наявності токсичних речовин може бути і фізіологічна реакція риб. Встановлено, що їх чутливість до нестачі кисню прямо пов’язана з чутливістю до органічного забруднення. За здатністю витримувати дефіцит кисню виділяють три групи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гідробіонтів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Полісапроби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організми, що живуть у сильно забруднених водах із мінімальним вмістом кисню (личинки комарів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Chaoborus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мухи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Eristalis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tenax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Мезосапроби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види, що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переносять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середній рівень забруднення (інфузорія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Paramecium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карась, короп, лин).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Олігосапроби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мешканці чистих вод, дуже вимогливі до кисневого режиму (форель, личинки мошок).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Різні види риб мають різну потребу в кисні: форель потребує 7–11 см³/л, піскар і коблик — 5–7 см³/л, плотва й йорж — близько 4 см³/л, а короп і лин можуть виживати навіть при 0,5 см³/л.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" y="4181376"/>
            <a:ext cx="2590800" cy="1762125"/>
          </a:xfrm>
          <a:prstGeom prst="rect">
            <a:avLst/>
          </a:prstGeom>
        </p:spPr>
      </p:pic>
      <p:pic>
        <p:nvPicPr>
          <p:cNvPr id="11268" name="Picture 4" descr="Річкові риби: карась, короп. Зовнішній вигляд та спосіб життя -  Природознавство (F70). 8 клас. Косен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91" y="4181376"/>
            <a:ext cx="291465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Форель: описание, места обитания, виды форели, ареа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41" y="4181376"/>
            <a:ext cx="3009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Микрорисунок личинки мошки, увеличиванный в воде пруда Стоковое Фото -  изображение насчитывающей трахея, прозрачно: 816658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41" y="4734099"/>
            <a:ext cx="2910196" cy="19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2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6650" y="892732"/>
            <a:ext cx="10319657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Гідробіологічні показники якості води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це кількісні та якісні характеристики спільнот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гідробіонтів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відображають екологічний і санітарний стан водних екосистем. До основних індикаторних груп належать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зообентос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перифітон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зоопланктон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фітопланктон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Зообентос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це комплекс донних організмів, які мешкають на дні водойми або в донних відкладах. Його видовий склад дозволяє простежити довготривалі зміни екологічного стану водойми.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Перифітон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це угруповання мікроорганізмів, водоростей і безхребетних, що поселяються на підводних предметах (камінні, палях, суднах). Його аналіз дає змогу оцінити середню якість води за тривалий період, навіть якщо на момент відбору проб вода виглядає чистою.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Зоопланктон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це сукупність дрібних тварин, що вільно плавають у товщі води. Його структура чутливо реагує на забруднення, особливо в стоячих або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слабопроточних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водоймах.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Фітопланктон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рослинна складова планктону, яка відображає стан водних мас у місці свого розвитку. Його склад допомагає визначити рівень забруднення на різних ділянках водотоку.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Якість води визначається на основі реакції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гідробіонтів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наявність токсикантів. Біологічні методи оцінювання є надзвичайно ефективними, оскільки дозволяють встановити не лише ступінь, а й характер забруднення, а також відстежити процеси самоочищення водойми.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646" y="847010"/>
            <a:ext cx="10593977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біотестування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широко застосовуються для визначення токсичності природних і стічних вод, проведення санітарного контролю та експрес-аналізу. При потраплянні токсичних промислових речовин у водойму відбувається пригнічення фітопланктону, тоді як надлишок біогенних елементів (зокрема з побутових стоків) викликає його надмірний розвиток — явище, відоме як “цвітіння води”. При цьому вода набуває зеленого, бурого чи червоного кольору, а після відмирання водоростей виділяються токсичні речовини (сірководень, аміак), що призводять до загибелі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гідробіонтів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Такий процес називають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антропогенним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евтрофуванням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7063" y="3013885"/>
            <a:ext cx="6004560" cy="353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найчутливіших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біоіндикаторів — водорість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носток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сливоподібний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(Nostoc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pruniforme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Її наявність свідчить про чисту воду, тоді як деформація колоній — про початок забруднення. Масовий розвиток синьо-зелених водоростей, зокрема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осциляторій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вказує на значне органічне забруднення.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Добрим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індикатором є також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прибережне обростання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водорості, що оселяються на предметах уздовж берега. У чистій воді вони мають зелений або бурий відтінок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при підвищеній концентрації органічних речовин стають синьо-зеленими.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12292" name="Picture 4" descr="Носток сливообразный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1" y="3013885"/>
            <a:ext cx="5071932" cy="36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4824" y="6008914"/>
            <a:ext cx="2468880" cy="635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носток сливоподібний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337" y="488434"/>
            <a:ext cx="10241280" cy="1831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Важливим елементом біоіндикації є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бентосних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безхребетних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наявність або відсутність певних груп видів дозволяє визначати чистоту водойм. Особливу увагу приділяють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фітопланктону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який відзначається великою видовою різноманітністю і є головним продуцентом біомаси у водних екосистемах.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Для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 фітопланктону відбирають проби у визначених точках водойми, аналізують їх під мікроскопом, визначаючи видовий склад за спеціальними визначниками.</a:t>
            </a:r>
            <a:endParaRPr lang="en-US" dirty="0"/>
          </a:p>
        </p:txBody>
      </p:sp>
      <p:pic>
        <p:nvPicPr>
          <p:cNvPr id="13314" name="Picture 2" descr="Ученые: фитопланктон выживает в неблагоприятной среде за счет бактерий | ИА  Красная Вес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" y="3252650"/>
            <a:ext cx="3669503" cy="33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83727" y="2320219"/>
            <a:ext cx="8138159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Різні групи водоростей мають різне екологічне значення: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Синьо-зелені (ціанобактерії)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здатні жити навіть у гарячих джерелах і пустелях, часто спричиняють “цвітіння” води.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Діатомові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головні продуценти органічної речовини, основа харчових ланцюгів, проте їх надмірне розмноження може шкодити рибам.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чисельна група, деякі види викликають забарвлення води у бурі чи червоні тони.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Золотисті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типовий компонент чистих прісних водойм, активно розвиваються у прохолодний період.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Дінофітові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мешканці як морів, так і прісних вод, серед них є токсичні види, що викликають так звані “червоні припливи”.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чином,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водного середовища є важливим інструментом моніторингу стану водойм. Вона дозволяє не лише виявляти джерела забруднення, а й контролювати процеси самоочищення, оцінювати екологічну стабільність гідросистем і своєчасно запобігати деградації водних екосистем.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4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897" y="471453"/>
            <a:ext cx="10411097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Біомоніторинг ґрунтів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Біомоніторинг ґрунтів ґрунтується на екологічних особливостях живих організмів — їхній здатності реагувати на зміни факторів середовища. Залежно від широти екологічної толерантності виділяють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еврибіонтів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види з високою адаптаційною здатністю, що витримують значні коливання умов, і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стенобіонтів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організми, які можуть існувати лише в обмеженому діапазоні певного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Саме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стенобіонти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найчастіше використовуються як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біоіндикатори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стану ґрунтів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Моніторинг ґрунтів - уряд оновив порядок та механізм - Агро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94" y="2690949"/>
            <a:ext cx="5410926" cy="347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074" y="2514972"/>
            <a:ext cx="5284652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основі аналізу рослинного покриву можна визначати основні хімічні елементи ґрунту (рухомі сполуки кальцію, азоту, фосфору, сірки, калію, магнію). Різні види рослин тяжіють до ґрунтів певного складу: наприклад,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нітрофіти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азотолюбні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рослини — бузина, черемха, берест, бруслина європейська) зростають на ділянках, збагачених нітратами, тоді як на бідних ґрунтах вони трапляються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Домінування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галофітів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свідчить про засолення ґрунтів, а наявність певних видів вказує на якісний склад катіонів у ґрунтовому поглинаючому комплексі.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91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274" y="545340"/>
            <a:ext cx="10306593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Фітоіндикація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кислотності ґрунту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широко застосовується в екологічних дослідженнях. На дуже кислих землях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3,0–4,5) ростуть крайні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ацидофіли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сфагнум, плавун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булавовидний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на кислих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4,5–6,0) — калюжниця болотна, жовтець їдкий; 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слабокислих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5,0–6,7) — медунка, купина, анемона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жовтецева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Ідею використання ґрунтових тварин як індикаторів запропонував М. С.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Гиляров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1949 році.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Ґрунтова фауна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відзначається високою стабільністю навіть за суттєвих антропогенних впливів, тому саме за нею оцінюють рівень деградації екосистем. Для моніторингу обирають великі ґрунтові безхребетні — дощових черв’яків, коваликів, турунів, мокриць,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диплоподів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Ці види характеризуються широкою екологічною пластичністю, високою чисельністю та тісним зв’язком із ґрунтовими процесами.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Популяції таких організмів чутливо реагують на зміни умов — зменшується кількість видів, знижується біомаса, зникають типові представники і з’являються еврибіонти. У деградованих ґрунтах часто залишаються лише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мікроартроподи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тоді як дощові черв’яки, ківсяки та інші ґрунтоутворювачі повністю зникають.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Взаємозв'язки організмів у ґрунті. Виживання в пустелях - Пізнаємо природу.  6 клас. Мід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87" y="4463229"/>
            <a:ext cx="4234180" cy="239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7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6446" y="299591"/>
            <a:ext cx="799446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Рослини як індикатори родючості.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Повний агрохімічний аналіз ґрунту є трудомістким, тому часто користуються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фітоіндикацією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50701"/>
              </p:ext>
            </p:extLst>
          </p:nvPr>
        </p:nvGraphicFramePr>
        <p:xfrm>
          <a:off x="444136" y="984650"/>
          <a:ext cx="11220992" cy="5763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248">
                  <a:extLst>
                    <a:ext uri="{9D8B030D-6E8A-4147-A177-3AD203B41FA5}">
                      <a16:colId xmlns:a16="http://schemas.microsoft.com/office/drawing/2014/main" val="3500671704"/>
                    </a:ext>
                  </a:extLst>
                </a:gridCol>
                <a:gridCol w="2805248">
                  <a:extLst>
                    <a:ext uri="{9D8B030D-6E8A-4147-A177-3AD203B41FA5}">
                      <a16:colId xmlns:a16="http://schemas.microsoft.com/office/drawing/2014/main" val="3683574967"/>
                    </a:ext>
                  </a:extLst>
                </a:gridCol>
                <a:gridCol w="2805248">
                  <a:extLst>
                    <a:ext uri="{9D8B030D-6E8A-4147-A177-3AD203B41FA5}">
                      <a16:colId xmlns:a16="http://schemas.microsoft.com/office/drawing/2014/main" val="2760281143"/>
                    </a:ext>
                  </a:extLst>
                </a:gridCol>
                <a:gridCol w="2805248">
                  <a:extLst>
                    <a:ext uri="{9D8B030D-6E8A-4147-A177-3AD203B41FA5}">
                      <a16:colId xmlns:a16="http://schemas.microsoft.com/office/drawing/2014/main" val="2831162026"/>
                    </a:ext>
                  </a:extLst>
                </a:gridCol>
              </a:tblGrid>
              <a:tr h="1980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 високу родючість свідчать малина, кропива, таволга, іванчай, снить, чистотіл.</a:t>
                      </a:r>
                      <a:endParaRPr lang="en-US" sz="1800" b="1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Середню родючість позначають медунка, дудник, вівсяниця, гравілат, купальниця, вероніка довголиста.</a:t>
                      </a:r>
                      <a:endParaRPr lang="en-US" sz="1800" b="1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Бідні ґрунти характеризуються сфагновими мохами, лишайниками, котячою лапкою, журавлиною, брусницею.</a:t>
                      </a:r>
                      <a:endParaRPr lang="en-US" sz="1800" b="1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Нейтральні до родючості — жовтець їдкий, пастуша сумка, сосна звичайна.</a:t>
                      </a:r>
                      <a:endParaRPr lang="en-US" sz="1800" b="1" kern="1200" dirty="0" smtClean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19280"/>
                  </a:ext>
                </a:extLst>
              </a:tr>
              <a:tr h="375177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94378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8" y="2944175"/>
            <a:ext cx="1619793" cy="1196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09" y="2944175"/>
            <a:ext cx="1345474" cy="1196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709" y="4123368"/>
            <a:ext cx="1312818" cy="112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38" y="4140926"/>
            <a:ext cx="1469571" cy="11791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034" y="5267419"/>
            <a:ext cx="1998617" cy="14499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37" y="5126993"/>
            <a:ext cx="1436915" cy="1590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1841" y="2944175"/>
            <a:ext cx="1436914" cy="16278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972" y="4586261"/>
            <a:ext cx="1337502" cy="13831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363" y="2944175"/>
            <a:ext cx="1345067" cy="17373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103" y="4469616"/>
            <a:ext cx="1459188" cy="1212727"/>
          </a:xfrm>
          <a:prstGeom prst="rect">
            <a:avLst/>
          </a:prstGeom>
        </p:spPr>
      </p:pic>
      <p:pic>
        <p:nvPicPr>
          <p:cNvPr id="1026" name="Picture 2" descr="Купальниця європейська – купити саджанці. арт. А00001910 у садовому центрі  «Botanic Market». Очікується поставка товар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49" y="5515637"/>
            <a:ext cx="1321925" cy="1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5063" y="5377993"/>
            <a:ext cx="1572338" cy="13394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054428" y="2959655"/>
            <a:ext cx="1402675" cy="1235800"/>
          </a:xfrm>
          <a:prstGeom prst="rect">
            <a:avLst/>
          </a:prstGeom>
        </p:spPr>
      </p:pic>
      <p:pic>
        <p:nvPicPr>
          <p:cNvPr id="1028" name="Picture 4" descr="Взаимополезные отношения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7102" y="2959655"/>
            <a:ext cx="1402676" cy="12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4062" y="4210935"/>
            <a:ext cx="1491227" cy="25064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58447" y="4174784"/>
            <a:ext cx="1701332" cy="11453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779622" y="5183240"/>
            <a:ext cx="2231624" cy="15341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9778" y="2959655"/>
            <a:ext cx="2805350" cy="18478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8765" y="4586262"/>
            <a:ext cx="2768164" cy="21372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9778" y="5126993"/>
            <a:ext cx="1355376" cy="159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4480" y="586567"/>
            <a:ext cx="957507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Фітоіндикація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елементного складу.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Високий вміст азоту визначають за появою нітрофілів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іванчаю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малини, кропиви. Нестача азоту проявляється блідим забарвленням і слабким розвитком рослин. Кальцієфіли (люцерна, модрина) зростають на ґрунтах, збагачених кальцієм, а кальцієфоби (щучка, сфагнум) — на кислих землях.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52500"/>
              </p:ext>
            </p:extLst>
          </p:nvPr>
        </p:nvGraphicFramePr>
        <p:xfrm>
          <a:off x="600892" y="1864353"/>
          <a:ext cx="10920549" cy="470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183">
                  <a:extLst>
                    <a:ext uri="{9D8B030D-6E8A-4147-A177-3AD203B41FA5}">
                      <a16:colId xmlns:a16="http://schemas.microsoft.com/office/drawing/2014/main" val="3915840996"/>
                    </a:ext>
                  </a:extLst>
                </a:gridCol>
                <a:gridCol w="3640183">
                  <a:extLst>
                    <a:ext uri="{9D8B030D-6E8A-4147-A177-3AD203B41FA5}">
                      <a16:colId xmlns:a16="http://schemas.microsoft.com/office/drawing/2014/main" val="2523216627"/>
                    </a:ext>
                  </a:extLst>
                </a:gridCol>
                <a:gridCol w="3640183">
                  <a:extLst>
                    <a:ext uri="{9D8B030D-6E8A-4147-A177-3AD203B41FA5}">
                      <a16:colId xmlns:a16="http://schemas.microsoft.com/office/drawing/2014/main" val="522793931"/>
                    </a:ext>
                  </a:extLst>
                </a:gridCol>
              </a:tblGrid>
              <a:tr h="11207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НІТРОФІЛИ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КАЛЬЦІЄФІЛИ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КАЛЬЦІЄФОБИ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1053476"/>
                  </a:ext>
                </a:extLst>
              </a:tr>
              <a:tr h="35806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62147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224" y="2928355"/>
            <a:ext cx="3048401" cy="2065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078" y="4184521"/>
            <a:ext cx="2381250" cy="238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328" y="2928355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182" y="4532811"/>
            <a:ext cx="2466975" cy="2032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92" y="2928355"/>
            <a:ext cx="2466975" cy="1847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97004" y="4173794"/>
            <a:ext cx="2141220" cy="1605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01" y="499364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890" y="355518"/>
            <a:ext cx="1093361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Індикатори водного режиму ґрунтів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також мають практичне значення.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Гігрофіти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(лохина, калюжниця, шабельник) зростають на заболочених землях.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Мезофіти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(тимофіївка, конюшина, волошка, копитняк) — 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зволожених.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Ксерофіти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(ковила, мучниця, котяча лапка) — на сухих піщаних ґрунтах.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34786"/>
              </p:ext>
            </p:extLst>
          </p:nvPr>
        </p:nvGraphicFramePr>
        <p:xfrm>
          <a:off x="261256" y="1633304"/>
          <a:ext cx="11612877" cy="504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959">
                  <a:extLst>
                    <a:ext uri="{9D8B030D-6E8A-4147-A177-3AD203B41FA5}">
                      <a16:colId xmlns:a16="http://schemas.microsoft.com/office/drawing/2014/main" val="2259203333"/>
                    </a:ext>
                  </a:extLst>
                </a:gridCol>
                <a:gridCol w="3870959">
                  <a:extLst>
                    <a:ext uri="{9D8B030D-6E8A-4147-A177-3AD203B41FA5}">
                      <a16:colId xmlns:a16="http://schemas.microsoft.com/office/drawing/2014/main" val="2816343357"/>
                    </a:ext>
                  </a:extLst>
                </a:gridCol>
                <a:gridCol w="3870959">
                  <a:extLst>
                    <a:ext uri="{9D8B030D-6E8A-4147-A177-3AD203B41FA5}">
                      <a16:colId xmlns:a16="http://schemas.microsoft.com/office/drawing/2014/main" val="1542630373"/>
                    </a:ext>
                  </a:extLst>
                </a:gridCol>
              </a:tblGrid>
              <a:tr h="1389003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ГІГРОФІТИ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МЕЗОФІТИ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КСЕРОФІТИ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168561"/>
                  </a:ext>
                </a:extLst>
              </a:tr>
              <a:tr h="36528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51506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3082834"/>
            <a:ext cx="3827414" cy="1750423"/>
          </a:xfrm>
          <a:prstGeom prst="rect">
            <a:avLst/>
          </a:prstGeom>
        </p:spPr>
      </p:pic>
      <p:pic>
        <p:nvPicPr>
          <p:cNvPr id="2050" name="Picture 2" descr="Калюжниця болотна 'Auenwald' (Caltha palustris 'Auenwald'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303" y="4598126"/>
            <a:ext cx="1946367" cy="20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42" y="4598126"/>
            <a:ext cx="1971675" cy="2090055"/>
          </a:xfrm>
          <a:prstGeom prst="rect">
            <a:avLst/>
          </a:prstGeom>
        </p:spPr>
      </p:pic>
      <p:pic>
        <p:nvPicPr>
          <p:cNvPr id="2052" name="Picture 4" descr="Конюшина рожева гібридний (шведська) насі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05" y="2996962"/>
            <a:ext cx="2333896" cy="20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865" y="2996962"/>
            <a:ext cx="1870166" cy="204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220" y="5010697"/>
            <a:ext cx="2150077" cy="1670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911" y="5031300"/>
            <a:ext cx="2427345" cy="1676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715" y="2996962"/>
            <a:ext cx="2466975" cy="1847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669" y="4497459"/>
            <a:ext cx="2281347" cy="1711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1256" y="4844812"/>
            <a:ext cx="1453296" cy="183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0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36377" y="398381"/>
            <a:ext cx="4493622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Індикація забруднення та стану атмосфери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Рослини характеризуються високою чутливістю до дії забруднюючих речовин, тому вони широко застосовуються як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біологічні індикатори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виявлення рівня та характеру атмосферного забруднення. Якщо рослина здатна накопичувати токсичні сполуки без їх хімічної трансформації та якщо ці речовини можна чітко ідентифікувати в тканинах, такі види функціонують як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акумулятори забруднювачів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Використання рослин як природних детекторів є ефективним засобом моніторингу складу повітря та оцінки впливу антропогенних факторів на довкілля.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Загрязнение воздуха в Украине: названы причины – новости Украины|  ЭкоПолит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3" y="398381"/>
            <a:ext cx="6583681" cy="583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221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794" y="477575"/>
            <a:ext cx="9444446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глибиною залягання ґрунтових вод виділяють п’ять груп індикаторів: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Пирій, конюшина, подорожник — понад 150 см;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Мітлиця, костриця, горошок — 100–150 см;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Таволга, канаркова трава — 50–100 см;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Осока лисяча — 10–50 см;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Осока дерниста, пухирчаста — 0–10 см.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989737"/>
              </p:ext>
            </p:extLst>
          </p:nvPr>
        </p:nvGraphicFramePr>
        <p:xfrm>
          <a:off x="287383" y="2348085"/>
          <a:ext cx="11625945" cy="4340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189">
                  <a:extLst>
                    <a:ext uri="{9D8B030D-6E8A-4147-A177-3AD203B41FA5}">
                      <a16:colId xmlns:a16="http://schemas.microsoft.com/office/drawing/2014/main" val="2449702122"/>
                    </a:ext>
                  </a:extLst>
                </a:gridCol>
                <a:gridCol w="2325189">
                  <a:extLst>
                    <a:ext uri="{9D8B030D-6E8A-4147-A177-3AD203B41FA5}">
                      <a16:colId xmlns:a16="http://schemas.microsoft.com/office/drawing/2014/main" val="2213747582"/>
                    </a:ext>
                  </a:extLst>
                </a:gridCol>
                <a:gridCol w="2325189">
                  <a:extLst>
                    <a:ext uri="{9D8B030D-6E8A-4147-A177-3AD203B41FA5}">
                      <a16:colId xmlns:a16="http://schemas.microsoft.com/office/drawing/2014/main" val="1058210172"/>
                    </a:ext>
                  </a:extLst>
                </a:gridCol>
                <a:gridCol w="2325189">
                  <a:extLst>
                    <a:ext uri="{9D8B030D-6E8A-4147-A177-3AD203B41FA5}">
                      <a16:colId xmlns:a16="http://schemas.microsoft.com/office/drawing/2014/main" val="2576464069"/>
                    </a:ext>
                  </a:extLst>
                </a:gridCol>
                <a:gridCol w="2325189">
                  <a:extLst>
                    <a:ext uri="{9D8B030D-6E8A-4147-A177-3AD203B41FA5}">
                      <a16:colId xmlns:a16="http://schemas.microsoft.com/office/drawing/2014/main" val="386542469"/>
                    </a:ext>
                  </a:extLst>
                </a:gridCol>
              </a:tblGrid>
              <a:tr h="48155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305911"/>
                  </a:ext>
                </a:extLst>
              </a:tr>
              <a:tr h="38585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06057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7379" y="2808513"/>
            <a:ext cx="2299063" cy="14100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0" y="3958046"/>
            <a:ext cx="2299063" cy="1397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79" y="5368130"/>
            <a:ext cx="2299063" cy="13200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442" y="2808513"/>
            <a:ext cx="2299067" cy="2338253"/>
          </a:xfrm>
          <a:prstGeom prst="rect">
            <a:avLst/>
          </a:prstGeom>
        </p:spPr>
      </p:pic>
      <p:pic>
        <p:nvPicPr>
          <p:cNvPr id="3074" name="Picture 2" descr="Костриця сиза: купити саджанці в Україні - ціна від компанії Сад мрії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17" y="3958047"/>
            <a:ext cx="1515283" cy="141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орошок мишачий, або мишачий горошок (Vicia cracca L.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42" y="5368130"/>
            <a:ext cx="2299058" cy="13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074" y="2845061"/>
            <a:ext cx="2214100" cy="18967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3074" y="4741817"/>
            <a:ext cx="2181485" cy="19024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9905" y="2848392"/>
            <a:ext cx="2236733" cy="16753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6354" y="4523783"/>
            <a:ext cx="2320284" cy="21448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9861" y="2808513"/>
            <a:ext cx="2270244" cy="27509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9370" y="4472539"/>
            <a:ext cx="2240736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63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3301" y="102018"/>
            <a:ext cx="8752115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Рослини-індикатори кислотності ґрунтів.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Кислотність визначає склад біоценозів і впливає на розвиток рослин. Надмірна кислотність пригнічує бактерії, знижує доступність поживних елементів і може спричиняти токсичність алюмінію чи марганцю.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природі за рівнем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виділяють такі групи: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romanU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Виражені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ацидофіли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(сфагнум, плавун, хвощ)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3,0–4,5;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romanU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Помірні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ацидофіли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(чорниця, брусниця, багно)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4,5–6,0;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romanU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Слабкі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ацидофіли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(медунка, малина, кисличка, папороть)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5,0–6,7;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romanUcPeriod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Нейтрофіли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(яглиця, полуниця, конюшина, цикорій)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6,0–7,3;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lvl="0" indent="-400050">
              <a:lnSpc>
                <a:spcPct val="107000"/>
              </a:lnSpc>
              <a:spcAft>
                <a:spcPts val="0"/>
              </a:spcAft>
              <a:buSzPts val="1000"/>
              <a:buFont typeface="+mj-lt"/>
              <a:buAutoNum type="romanUcPeriod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Базіфіли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(бузина, в’яз)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7,8–9,0.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06180"/>
              </p:ext>
            </p:extLst>
          </p:nvPr>
        </p:nvGraphicFramePr>
        <p:xfrm>
          <a:off x="104505" y="3157981"/>
          <a:ext cx="11991700" cy="3582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340">
                  <a:extLst>
                    <a:ext uri="{9D8B030D-6E8A-4147-A177-3AD203B41FA5}">
                      <a16:colId xmlns:a16="http://schemas.microsoft.com/office/drawing/2014/main" val="4124318511"/>
                    </a:ext>
                  </a:extLst>
                </a:gridCol>
                <a:gridCol w="2398340">
                  <a:extLst>
                    <a:ext uri="{9D8B030D-6E8A-4147-A177-3AD203B41FA5}">
                      <a16:colId xmlns:a16="http://schemas.microsoft.com/office/drawing/2014/main" val="112119335"/>
                    </a:ext>
                  </a:extLst>
                </a:gridCol>
                <a:gridCol w="2398340">
                  <a:extLst>
                    <a:ext uri="{9D8B030D-6E8A-4147-A177-3AD203B41FA5}">
                      <a16:colId xmlns:a16="http://schemas.microsoft.com/office/drawing/2014/main" val="2752448297"/>
                    </a:ext>
                  </a:extLst>
                </a:gridCol>
                <a:gridCol w="2398340">
                  <a:extLst>
                    <a:ext uri="{9D8B030D-6E8A-4147-A177-3AD203B41FA5}">
                      <a16:colId xmlns:a16="http://schemas.microsoft.com/office/drawing/2014/main" val="559691591"/>
                    </a:ext>
                  </a:extLst>
                </a:gridCol>
                <a:gridCol w="2398340">
                  <a:extLst>
                    <a:ext uri="{9D8B030D-6E8A-4147-A177-3AD203B41FA5}">
                      <a16:colId xmlns:a16="http://schemas.microsoft.com/office/drawing/2014/main" val="3036222050"/>
                    </a:ext>
                  </a:extLst>
                </a:gridCol>
              </a:tblGrid>
              <a:tr h="47313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І.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ІІІ.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І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V.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30919"/>
                  </a:ext>
                </a:extLst>
              </a:tr>
              <a:tr h="31093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9704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5" y="3579223"/>
            <a:ext cx="2419338" cy="13595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6048" y="4637817"/>
            <a:ext cx="1897795" cy="2102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5" y="4883110"/>
            <a:ext cx="1303838" cy="18419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843" y="3579223"/>
            <a:ext cx="2374728" cy="1877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386" y="4619625"/>
            <a:ext cx="1853184" cy="2120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842" y="5456736"/>
            <a:ext cx="1283697" cy="1283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570" y="3627622"/>
            <a:ext cx="2374287" cy="1780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9513" y="4455348"/>
            <a:ext cx="1613344" cy="1210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8569" y="5355265"/>
            <a:ext cx="1295174" cy="13811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0404" y="5606603"/>
            <a:ext cx="1129620" cy="1131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2857" y="3625634"/>
            <a:ext cx="1589042" cy="15890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0426" y="4432051"/>
            <a:ext cx="971044" cy="8476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2856" y="5223378"/>
            <a:ext cx="1501662" cy="15016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2224" y="5238054"/>
            <a:ext cx="1048019" cy="14723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20181" y="3649630"/>
            <a:ext cx="2367313" cy="17473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30244" y="5355265"/>
            <a:ext cx="2357249" cy="13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2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469" y="533093"/>
            <a:ext cx="10411097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Крім того, рослини поділяють за ставленням до зволоження, механічного складу та засолення ґрунтів: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Фреатофіти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з глибокими коренями (тамарикс, саксаул).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Омброфіти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використовують атмосферну вологу.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Трихогідрофіти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поєднують риси двох попередніх груп.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Псамофіти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ростуть на пісках,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пелитофіти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на глині,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на скелях.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(солестійкі рослини) мешкають на засолених землях, тоді як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глікофіти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на незасолених.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 галофітів розрізняють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еугалофітів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(накопичують солі),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кріногалофітів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(виділяють їх через залози) та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глікогалофітів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(мають кореневий бар’єр проти надлишку солей).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Галофиты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3175129"/>
            <a:ext cx="6269999" cy="35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Саксаул: описание растения пустыни, где растет, примен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" y="3389494"/>
            <a:ext cx="3288303" cy="335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Ембріофіти —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6" y="3389494"/>
            <a:ext cx="2504754" cy="335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2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274" y="454716"/>
            <a:ext cx="10750732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Ліхеноіндикація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 із провідних дослідників у галузі ліхенології, Х. Трас, запропонував класифікацію методів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ліхеноіндикації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тобто визначення стану навколишнього середовища за лишайниками. Учений виділив три основні групи таких методів.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першої групи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він відніс методи, що дозволяють вивчати зміни у будові та життєвих функціях лишайників під дією забруднювачів.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ґрунтується на аналізі видового складу лишайників, які мешкають у регіонах із різним рівнем забруднення атмосфери.</a:t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Третя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охоплює дослідження лишайникових угруповань у цілому та складання спеціальних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ліхенокарт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відображають екологічний стан території.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Профільний рівень 10 клас 2018-2019 н.р. БІОІНДИКАЦІЯ ЛИШАЙНИКИ  ЛІХЕНОІНДИКАЦ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3510681"/>
            <a:ext cx="4302035" cy="322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44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211" y="685356"/>
            <a:ext cx="10424160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межах першої групи найзручніше використовувати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індикаторні види лишайників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тобто ті, які швидко реагують на погіршення якості середовища. Класичним прикладом є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гіпогімнія роздута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яку часто застосовують у наукових дослідженнях. Зокрема, у Північній Фінляндії під час аналізу впливу сталеливарних підприємств учені збирали зразки цього лишайника на різних відстанях від джерела викидів. У міру наближення до заводу суттєво змінювалися такі показники, як кислотність клітинного соку, електропровідність, вміст хлорофілу, сірки та заліза в слані, а також ступінь пошкодження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фотобіонта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 водоростей у складі лишайників можна спостерігати за допомогою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флуоресцентного мікроскопа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здорові клітини випромінюють червоне світіння, тоді як ушкоджені змінюють колір від коричневого до жовтогарячого, а згодом стають білими.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Гипогимния вздутая — Hypogymnia phys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5" y="3741321"/>
            <a:ext cx="5918654" cy="29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1817" y="6348549"/>
            <a:ext cx="2155372" cy="3526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гіпогімнія роздута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2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9714" y="1307015"/>
            <a:ext cx="10306594" cy="3906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оцінити стійкість лишайників до впливу забруднювачів, використовують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трансплантації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тобто пересадження рослин у забруднені зони. Уперше цей метод застосував німецький учений Ф. Арнольд у 1892 році, коли переніс кілька надґрунтових видів із сільської місцевості до Мюнхена. Усі пересаджені зразки швидко загинули. Подібні результати отримали естонські дослідники 1959 року, пересадивши п’ять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арктоальпійських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лишайників із Хібін до Ботанічного саду Тартуського університету — через рік усі вони загинули, крім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нефроми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арктичної, яка виявилася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найвитривалішою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Існує кілька способів трансплантації: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надґрунтові лишайники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переносять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разом із шаром ґрунту (20×20 або 50×50 см),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рунисті — у пластикових контейнерах чи сіточках,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епіфітні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разом із фрагментами кори або гілок.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Після певного часу (від кількох тижнів до місяців) проводять повторне дослідження, оцінюючи ступінь пригнічення лишайників. Цей метод дає змогу визначити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індивідуальну стійкість видів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75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1965" y="580854"/>
            <a:ext cx="10358846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Залежно від реакції на забруднення лишайники поділяють на три основні групи: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Надзвичайно чутливі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зникають при перших ознаках забруднення;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чутливі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з’являються після зникнення перших, більш чутливих видів;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Толерантні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тобто найбільш витривалі до дії токсичних речовин.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Стійкість лишайників може залежати як від зовнішніх факторів (наприклад, ступеня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змочуваності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слані), так і від внутрішніх характеристик — щільності корового шару, проникності клітин, наявності речовин, здатних нейтралізувати кислотні опади. На підставі цих особливостей створюються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шкали толерантності лишайників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використовують для визначення рівня забруднення території.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964" y="3799622"/>
            <a:ext cx="10450286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Х. Трас розробив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шкалу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полеотолерантності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епіфітних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лишайників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складається з десяти класів.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1–3 класи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охоплюють види, які зростають лише у природних, незайманих ландшафтах.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4–6 класи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це лишайники, які трапляються у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окультурених місцевостях (парки, малі міста, передмістя).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7–10 класи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види, що пристосувалися до сильно урбанізованого середовища великих міст.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79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2595" y="533502"/>
            <a:ext cx="10071462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Цікаво, що іноді лишайники виживають завдяки випадковим сприятливим обставинам. Так, вони частіше ростуть на дахах чи старих деревах, де є пташиний послід — природне джерело поживних речовин. На їхнє виживання впливають також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напрямки панівних вітрів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приносять або, навпаки, відводять шкідливі гази та пил.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Ліхенологічні карти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дозволяють відстежувати зміни якості повітря протягом 20–50 років. Вони є економічно доступними й можуть частково замінити фізико-хімічні методи аналізу, які потребують складного обладнання. Для створення таких карт необхідно детально вивчити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ліхенофлору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досліджуваної місцевості.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Ліхеноіндикація стану атмосферного повітря в місті Васильків Київс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9" y="2996740"/>
            <a:ext cx="3632654" cy="374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7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274" y="556948"/>
            <a:ext cx="10371910" cy="2740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обстеження, наприклад, парку, лишайники описують на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пробних ділянках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зазвичай на кожному п’ятому дереві. На стовбурі встановлюють рамку 10×10 см, розділену на сітку 1×1 см, і фіксують усі види, що трапляються в межах площі, відсоток їх покриття та життєвий стан (наявність плодових тіл, колір, щільність слані). Такі спостереження проводять у кількох точках кожного дерева — біля основи й на висоті 1–1,5 м.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Отримані результати використовують для складання різних типів карт: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 поширення певного виду;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 його кількісного розподілу;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 різноманіття видів лишайників у межах досліджуваної території.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20640" y="3859026"/>
            <a:ext cx="62440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Таким чином,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ліхеноіндикація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є одним із найефективніших методів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біомоніторингу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стану атмосфери. Вона не потребує дорогого обладнання, дозволяє отримувати довготривалі спостереження та наочно відображати рівень забруднення. Водночас слід враховувати, що лишайники реагують і на природні фактори — температуру, вологість, освітленість, тому важливо відокремлювати ці впливи від дії антропогенних забруднювачів.</a:t>
            </a:r>
            <a:endParaRPr lang="en-US" dirty="0"/>
          </a:p>
        </p:txBody>
      </p:sp>
      <p:pic>
        <p:nvPicPr>
          <p:cNvPr id="8194" name="Picture 2" descr="Лихеноиндикация состояния атмосферы по количественному и качествен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74" y="3390446"/>
            <a:ext cx="4049486" cy="324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21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468" y="264078"/>
            <a:ext cx="10058400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Основи ентомобіоіндикації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Сучасний етап розвитку людства характеризується глобальним впливом антропогенних факторів на біосферу, що призводить до істотних змін у стані природних екосистем. В умовах зростання рівня забруднення довкілля постає потреба у нових підходах до оцінювання стану природних систем і розробки ефективних заходів їхнього захисту.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6468" y="2086421"/>
            <a:ext cx="10058400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із найперспективніших напрямів у цій сфері є використання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біоіндикаторів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організмів, які відображають вплив діяльності людини на природні угруповання. Серед таких організмів важливе місце посідають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комахи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використовуються у системі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ентомобіоіндикації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Комахи є надзвичайно зручною групою для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біоіндикаційних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досліджень завдяки своїй видовій і екологічній різноманітності, різній чутливості до забруднення та специфічним реакціям на вплив навколишнього середовища. У наукових роботах накопичено значний обсяг інформації щодо змін параметрів популяцій комах під дією антропогенних чинників, що дозволяє використовувати їх як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надійні індикатори стану екосистем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3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308" y="402872"/>
            <a:ext cx="9718765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проведення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біомоніторингу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необхідно враховувати низку умов: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Реакція рослин на забруднення повинна бути вираженою та помітною.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 мають відтворюватися при використанні генетично подібних популяцій.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Симптоми ураження повинні бути специфічними для окремих видів забруднюючих речовин.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Рослини мають реагувати навіть на низькі концентрації токсикантів.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Індикаторні види повинні мати високу життєздатність, стійкість до шкідників 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Науковий керівник – Сторінка 2 – Колос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207"/>
            <a:ext cx="785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264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32" y="0"/>
            <a:ext cx="11861073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оцінці екологічного стану територій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біоіндикаційне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значення мають такі характеристики популяцій комах: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Щільність популяцій.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зонах з антропогенним впливом чисельність одних видів зменшується, інших — збільшується, у деяких не змінюється або варіює стрибкоподібно.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Динаміка популяцій.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Аналіз фазових портретів (графічне співвідношення щільності популяції та коефіцієнта розмноження) дозволяє моделювати зміни чисельності видів у часі.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Фенотипова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структура.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Зміни співвідношення морфологічних форм можуть свідчити про забруднення, наприклад, зростання частки темнозабарвлених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меланістичних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особин у популяціях.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Асиметрія морфологічних ознак.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Підвищення асиметрії вказує на генетичні порушення, викликані впливом забруднення, температурних або радіаційних факторів.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Статева структура.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Співвідношення самців і самок може змінюватися під впливом стресових факторів середовища, що дає можливість оцінити ступінь антропогенної трансформації екосистеми.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Просторовий розподіл.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Комахи реагують на зміни мікроклімату, ландшафтну структуру, вплив пестицидів, важких металів, агротехнічні та лісогосподарські заходи.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Сезонна динаміка.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Річні цикли активності імаго залежать від кліматичних умов, фотоперіоду та температури. Зміни у сезонній структурі можуть бути індикатором порушень екологічної рівноваги.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Розміри тіла.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популяцій у зонах з підвищеним антропогенним навантаженням спостерігається тенденція до збільшення середніх розмірів тіла.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Спектр життєвих форм.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Аналіз життєвих форм імаго дозволяє оцінити структурні зміни у складі угруповань під дією антропогенних факторів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8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9714" y="1017233"/>
            <a:ext cx="10528663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Чисельність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екологічних груп.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забруднених біотопах зростає кількість еврибіонтних (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убіквістних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видів, тоді як стенобіонтні — зникають. Це є об’єктивним показником деградації природного середовища.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 Індекс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угруповання.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Цей показник відображає ступінь антропогенного впливу на біотоп і дозволяє оцінити стан екосистем без обов’язкового порівняння з еталонними ділянками.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9713" y="2591382"/>
            <a:ext cx="10528663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Поділ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ставленням до антропогенних факторів.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Антропофільні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витривалі до антропогенного навантаження, переважають у міських і сільськогосподарських ландшафтах.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Антропоіндиферентні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трапляються і в природних, і в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змінених екосистемах.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Антропофобні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зберігаються лише у природних, незайманих середовищах.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9712" y="4165531"/>
            <a:ext cx="10528664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Рівень антропогенного навантаження також можна оцінювати за видовим складом, динамікою домінування, вертикальним розподілом ґрунтових комах, морфологічними, біохімічними,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цитогенетичними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поведінковими змінами, що виникають унаслідок забруднення.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 пестицидів, важкі метали та радіонукліди мають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мутагенну або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тератогенну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дію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тому доцільно застосовувати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цитогенетичні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методи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контролю, наприклад, виявлення хромосомних аберацій у соматичних клітинах комах.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9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0525" y="794758"/>
            <a:ext cx="10280469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 час вибору модельних видів для ентомобіоіндикації керуються низкою критеріїв: добра вивченість біології виду, широкий ареал, низька здатність до міграції,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антисинантропність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висока чутливість до змін середовища, легкість збору і достатня чисельність для проведення серій спостережень.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 початком досліджень обґрунтовують критерії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чистоти й забрудненості середовища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визначають рівні токсичності, напрямки міграції токсикантів у трофічних ланцюгах. Для об’єктивності аналізу необхідно проводити спостереження у трьох градаціях антропогенного навантаження —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низькому, середньому та високому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0524" y="3257996"/>
            <a:ext cx="10280469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Ентомобіоіндикація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має три основні напрями: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добір видів-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біомоніторів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прогнозування ранніх змін у середовищі;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оцінка стану окремих компонентів біоти;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 стану екосистеми в цілому.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 визначення потенційних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біоіндикаторів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розробляють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комплексну програму діагностики екосистеми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включає систему тестів для аналізу реакцій комах на забруднення та моделювання процесів адаптації.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Таким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чином,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ентомобіоіндикація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важливим інструментом комплексного екологічного моніторингу. Її застосування дозволяє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оперативно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виявляти негативні зміни у довкіллі, спричинені антропогенними факторами, та сприяє збереженню біорізноманіття природних екосистем.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90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60" y="664205"/>
            <a:ext cx="9940834" cy="353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en-US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 одним із найважливіших методів сучасного екологічного моніторингу, що дає можливість оцінювати стан екосистем комплексно, на основі реакцій живих організмів на зміни навколишнього середовища. Її головна перевага полягає у здатності виявляти навіть незначні відхилення у функціонуванні природних систем, які часто залишаються непоміченими при використанні лише фізико-хімічних методів аналізу.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Рослини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тварини, гриби та мікроорганізми виступають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чутливими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біоіндикаторами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відображають рівень забруднення повітря, води, ґрунтів, а також стан трофічних ланцюгів і біогеоценозів у цілому. Лишайники, мохи та вищі рослини сигналізують про зміну складу атмосфери й накопичення токсичних речовин; ґрунтові безхребетні й мікроорганізми відображають якість ґрунтів та процеси їх деградації; комахи — структуру і стабільність біоценозів, рівень антропогенного навантаження та напрямок екологічних змін.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Перетворення енергії в біогеоценозах - Загальна біологія. 11 клас. Кучерен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6710"/>
            <a:ext cx="4050665" cy="253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02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212" y="580853"/>
            <a:ext cx="10515600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Кожна група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біоіндикаторів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виконує свою роль у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багаторівневій системі оцінки стану екосистем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забезпечуючи можливість визначення як локальних, так і глобальних наслідків впливу людини. Зокрема,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ентомобіоіндикація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дозволяє глибше зрозуміти механізми адаптації живих організмів до забруднення та прогнозувати довгострокові зміни у природних комплексах.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біоіндикаційні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методи є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ефективним, надійним і екологічно обґрунтованим інструментом оцінки стану довкілля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Вони не лише дають змогу своєчасно виявляти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деградаційні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процеси, а й формують наукову основу для прийняття управлінських рішень щодо збереження, відновлення та раціонального використання природних ресурсів. Розвиток систем біоіндикації є важливим кроком до забезпечення екологічної стабільності та сталого розвитку суспільства.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Сталий розвиток – Кафедра ХТП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3" y="3477532"/>
            <a:ext cx="10515599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2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284" y="742912"/>
            <a:ext cx="9771017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Виділяють два основні типи впливу забруднювачів: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гострий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при короткочасному впливі високих концентрацій, і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хронічний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при тривалій дії низьких концентрацій. Гостра дія проявляється у вигляді хлорозу, некрозу, скручування або опадання листя. Хронічна дія спричиняє пригнічення росту, зменшення біомаси, поступове в’янення рослин та зниження урожайності. Реакція може бути специфічною для окремих речовин або їх комбінацій.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Хлороз. Причини. Лікування. наслід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584903"/>
            <a:ext cx="11469189" cy="401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50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8092" y="782102"/>
            <a:ext cx="1013677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біоіндикаційних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досліджень застосовуються різні групи рослин —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епіфітні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лишайники, мохи, папороті, а також судинні рослини. Ефективними є як дикорослі, так і культурні види. При виборі біоіндикаторів враховують тип ґрунтів, рівень ґрунтових вод, кліматичні особливості. Наприклад, у Нідерландах та Великій Британії використовують тютюн </a:t>
            </a:r>
            <a:r>
              <a:rPr lang="uk-UA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W3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 Німеччині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—лишайники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Такі види рослин входять до системи моніторингу як стандартні тест-об’єкти.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чорна коренева гни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0" y="3840614"/>
            <a:ext cx="17716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ероноспороз тютюну ( Peronosporoz tobacco ) - ознаки та заходи боротьби |  ІАС &quot;Аграрії разом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2571275"/>
            <a:ext cx="2220686" cy="169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резентація до уроку: &quot;Лишайни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84" y="2391829"/>
            <a:ext cx="6667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8091" y="815985"/>
            <a:ext cx="1016290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Рослинний покрив є невід’ємною складовою біосфери, що відображає загальний екологічний стан планети. Процес фотосинтезу, властивий зеленим рослинам, забезпечує стабільність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вуглекисло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-кисневого балансу атмосфери. Як елемент біогеоценозу, рослини впливають на формування ґрунтів, хімічний склад середовища та життєдіяльність тварин. Водночас вони першими реагують на зміни зовнішніх умов, зокрема на забруднення повітря.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підвищених концентраціях шкідливих газів у рослин часто ушкоджується листя: з’являються некротичні плями, змінюється забарвлення, спостерігається передчасне опадання. Хронічний вплив невеликих доз токсикантів призводить до хлорозу, бронзового забарвлення та старіння листя. Деякі види мають здатність активно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накопичувати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забруднюючі речовини у значно вищих концентраціях, ніж у навколишньому середовищі.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Хлороз. Що робити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1" y="3981222"/>
            <a:ext cx="5082630" cy="21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іагностика нестачі елементів живлення у рослин || Агровіо Украї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83" y="3530123"/>
            <a:ext cx="5503713" cy="25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0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788" y="789045"/>
            <a:ext cx="9640389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основних атмосферних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полютантів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впливають на рослинність, належать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озон (O₃)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оксиди азоту (NOₓ)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діоксид сірки (SO₂)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фториди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(HF)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Озон проникає в тканини через продихи, спричиняючи плямистість, хлороз і старіння листя.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Оксиди азоту при низьких концентраціях можуть стимулювати ріст, однак їх надлишок викликає хлороз і відмирання листя.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Діоксид сірки, потрапляючи на листя, окислюється до сірчаних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викликають некроз між жилками, знебарвлення або почервоніння тканин.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Фториди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особливо фтористий водень, призводять до крайового некрозу та деформації листя, що особливо помітно у гладіолусів і хвойних порід.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другорядних забруднювачів належать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аміак (NH₃)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 (B)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хлор (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етилен (C₂H₄)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пропілен (C₃H₆)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хлористий водень (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соляна кислота (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Вони спричиняють локальні ушкодження листкової поверхні, зміни кольору, некроз і порушення росту. Наприклад, етилен викликає передчасне старіння, деформацію листків і опадання квітів, а бор — некроз між жилками листя у деревних порід.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Методи оцінки пошкодження рослини та шкідливості хвороб і шкідників -  еДор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780" y="5030463"/>
            <a:ext cx="2377441" cy="18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раевой некроз листьев причины, профилактика и устранение причины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21" y="4706757"/>
            <a:ext cx="3823192" cy="21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9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068" y="569015"/>
            <a:ext cx="102238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 реакції рослин на забруднення застосовують методи порівняльного аналізу — візуальну оцінку, фотографічну фіксацію ушкоджень, побудову графіків залежності “доза – реакція”. Кількісна оцінка ушкоджень включає визначення площі ураження, довжини голок (для хвойних), кольору та відсотка пошкоджених елементів. У хімічному аналізі використовують атомно-адсорбційну спектрофотометрію для визначення вмісту металів у тканинах.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біоіндикаторні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види повинні: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чітко реагувати на певні забруднювачі;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невибагливими до умов вирощування;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проявляти стійкість до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шкідників.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Вплив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 викидів на тварин відбувається переважно опосередковано — через зміну умов існування, складу ґрунту, кормової бази. У забруднених екосистемах спостерігається зниження чисельності ґрунтових організмів і порушення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біоценотичних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1931" y="3985335"/>
            <a:ext cx="6096000" cy="21668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хімічне забруднення довкілля призводить до деградації рослинного покриву, зниження біологічної продуктивності та порушення екологічної рівноваги. Використання рослин як біоіндикаторів є важливим інструментом оцінки стану атмосфери, що дозволяє виявляти екологічні загрози та прогнозувати наслідки антропогенного впливу.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Визначення стану навколишнього середовища за допомогою біоіндикатор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7" y="3985335"/>
            <a:ext cx="35909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6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708" y="454716"/>
            <a:ext cx="1071154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Біоіндикація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водного середовища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оцінки якості водного середовища за допомогою біоіндикації можна використовувати практично всі групи живих організмів, що населяють водойми — від бактерій до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макрофітів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До типових біоіндикаторів належать планктонні та бентосні безхребетні, водорості, найпростіші, а також мікроорганізми, які беруть участь у процесах самоочищення, трансформації органічних речовин і підтриманні біологічної рівноваги у водних екосистемах.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Рослинність водойм чітко реагує на зміну складу води, тому її видовий склад і стан можуть служити надійним показником наявності забруднювачів, зокрема в районах промислових підприємств. Особливо інформативними є водорості: розподіл і чисельність їх видів дозволяють визначати рівень антропогенного впливу на водойму.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Презентация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0" y="3611108"/>
            <a:ext cx="4952001" cy="31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Бентос (донні організм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3510681"/>
            <a:ext cx="5212080" cy="32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3430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286</TotalTime>
  <Words>4181</Words>
  <Application>Microsoft Office PowerPoint</Application>
  <PresentationFormat>Широкоэкранный</PresentationFormat>
  <Paragraphs>168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Tw Cen MT</vt:lpstr>
      <vt:lpstr>Капля</vt:lpstr>
      <vt:lpstr>БІОЛОГІЧНІ МЕТОДИ ОЦІНКИ СТАНУ екосистем.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znu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БІОЛОГІЧНІ МЕТОДИ ОЦІНКИ СТАНУ НАВКОЛИШНЬОГО СЕРЕДОВИЩА.</dc:title>
  <dc:creator>user</dc:creator>
  <cp:lastModifiedBy>user</cp:lastModifiedBy>
  <cp:revision>31</cp:revision>
  <dcterms:created xsi:type="dcterms:W3CDTF">2025-11-07T11:55:09Z</dcterms:created>
  <dcterms:modified xsi:type="dcterms:W3CDTF">2025-11-11T13:11:47Z</dcterms:modified>
</cp:coreProperties>
</file>