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vit-kazok.inf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3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СИСТЕМА ДЕМОНОЛОГІЧНИХ ПЕРСОНАЖІВ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928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/>
              <a:t>проникнення й функціонування демонологічної лексики в публіцистичних </a:t>
            </a:r>
            <a:r>
              <a:rPr lang="uk-UA" sz="2000" b="1" dirty="0" smtClean="0"/>
              <a:t>текстах:</a:t>
            </a:r>
            <a:endParaRPr lang="uk-UA" sz="2000" b="1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“</a:t>
            </a:r>
            <a:r>
              <a:rPr lang="uk-UA" dirty="0"/>
              <a:t>А дракони все-таки існують” (НС, 2002, №5, с.17- 18), “ІВА – екологічний чудодій” (НС, 2001, №5, с.14-15), “Чудовисько за поволокою Чумацького Шляху”(там само, с.24-26), “Таємниці екстрасенсів, магів, геніїв і злодіїв” (НС, 2002, №9, с. 24-25) та ін</a:t>
            </a:r>
            <a:r>
              <a:rPr lang="uk-UA" dirty="0" smtClean="0"/>
              <a:t>.</a:t>
            </a:r>
          </a:p>
          <a:p>
            <a:pPr>
              <a:buFontTx/>
              <a:buChar char="-"/>
            </a:pPr>
            <a:r>
              <a:rPr lang="uk-UA" dirty="0" smtClean="0"/>
              <a:t>-</a:t>
            </a:r>
            <a:r>
              <a:rPr lang="uk-UA" dirty="0"/>
              <a:t> </a:t>
            </a:r>
            <a:r>
              <a:rPr lang="uk-UA" dirty="0" err="1" smtClean="0"/>
              <a:t>медіаматеріали</a:t>
            </a:r>
            <a:r>
              <a:rPr lang="uk-UA" dirty="0" smtClean="0"/>
              <a:t> про надприродне (відео 1+1, вигнання диявола з Путіна  </a:t>
            </a:r>
            <a:r>
              <a:rPr lang="en-US" dirty="0"/>
              <a:t>https://www.dw.com/uk/dukhovnyi-dzhavelin-proty-putina-yak-sviashchennyk-molytvoiu-proty-putina-voiuie/av-61262572</a:t>
            </a:r>
            <a:r>
              <a:rPr lang="uk-UA" dirty="0" smtClean="0"/>
              <a:t> )</a:t>
            </a:r>
          </a:p>
          <a:p>
            <a:pPr>
              <a:buFontTx/>
              <a:buChar char="-"/>
            </a:pP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393862" cy="292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7924800" cy="580926"/>
          </a:xfrm>
        </p:spPr>
        <p:txBody>
          <a:bodyPr/>
          <a:lstStyle/>
          <a:p>
            <a:r>
              <a:rPr lang="uk-UA" dirty="0" smtClean="0"/>
              <a:t>СИСТЕМА ОБРАЗІВ ТА ПЕРСОНАЖІВ УКРАЇНСЬКОЇ МІФОЛОГІЇ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Основним елементом демонології вважається </a:t>
            </a:r>
            <a:r>
              <a:rPr lang="uk-UA" sz="2000" b="1" dirty="0"/>
              <a:t>міфологічний персонаж</a:t>
            </a:r>
            <a:r>
              <a:rPr lang="uk-UA" dirty="0"/>
              <a:t>, який сприймається “як сукупність релевантних, стійко повторюваних в традиції ознак та функцій, що скріплюються іменем” (</a:t>
            </a:r>
            <a:r>
              <a:rPr lang="uk-UA" dirty="0" err="1" smtClean="0"/>
              <a:t>Славянские</a:t>
            </a:r>
            <a:r>
              <a:rPr lang="uk-UA" dirty="0" smtClean="0"/>
              <a:t> </a:t>
            </a:r>
            <a:r>
              <a:rPr lang="uk-UA" dirty="0" err="1" smtClean="0"/>
              <a:t>древности</a:t>
            </a:r>
            <a:r>
              <a:rPr lang="uk-UA" dirty="0" smtClean="0"/>
              <a:t> ІІ </a:t>
            </a:r>
            <a:r>
              <a:rPr lang="uk-UA" dirty="0"/>
              <a:t>51). Проте цей термін стосується не тільки лексем, що формують демонологічну систему, а й міфологічних образів (</a:t>
            </a:r>
            <a:r>
              <a:rPr lang="uk-UA" dirty="0" smtClean="0"/>
              <a:t>героїв </a:t>
            </a:r>
            <a:r>
              <a:rPr lang="uk-UA" dirty="0"/>
              <a:t>казок, міфів, легенд</a:t>
            </a:r>
            <a:r>
              <a:rPr lang="uk-UA" dirty="0" smtClean="0"/>
              <a:t>).</a:t>
            </a:r>
          </a:p>
          <a:p>
            <a:r>
              <a:rPr lang="uk-UA" dirty="0"/>
              <a:t>Традиційні </a:t>
            </a:r>
            <a:r>
              <a:rPr lang="uk-UA" dirty="0" smtClean="0"/>
              <a:t>назви демонологічних персонажів </a:t>
            </a:r>
            <a:r>
              <a:rPr lang="uk-UA" dirty="0"/>
              <a:t>– “нижчі духи і </a:t>
            </a:r>
            <a:r>
              <a:rPr lang="uk-UA" dirty="0" err="1"/>
              <a:t>півдухи</a:t>
            </a:r>
            <a:r>
              <a:rPr lang="uk-UA" dirty="0"/>
              <a:t>” (І. Нечуй-Левицький), “демон” (СУМ ІІ 239), “нечиста сила”, “злі духи” (В. Скуратівський), “духи” (В. Гнатюк) – відображають такі властивості досліджуваного предмета як його нереальність, фантастичність, належність до сфери “нечистого” (у порівнянні з сакральними силами християнського культу). </a:t>
            </a:r>
            <a:endParaRPr lang="uk-UA" dirty="0" smtClean="0"/>
          </a:p>
          <a:p>
            <a:r>
              <a:rPr lang="ru-RU" dirty="0"/>
              <a:t>До	</a:t>
            </a:r>
            <a:r>
              <a:rPr lang="ru-RU" dirty="0" err="1"/>
              <a:t>демонологічних</a:t>
            </a:r>
            <a:r>
              <a:rPr lang="ru-RU" dirty="0"/>
              <a:t>	</a:t>
            </a:r>
            <a:r>
              <a:rPr lang="ru-RU" dirty="0" err="1"/>
              <a:t>персонажів</a:t>
            </a:r>
            <a:r>
              <a:rPr lang="ru-RU" dirty="0"/>
              <a:t> </a:t>
            </a:r>
            <a:r>
              <a:rPr lang="ru-RU" dirty="0" err="1"/>
              <a:t>відносимо</a:t>
            </a:r>
            <a:r>
              <a:rPr lang="ru-RU" dirty="0"/>
              <a:t> </a:t>
            </a:r>
            <a:r>
              <a:rPr lang="ru-RU" dirty="0" err="1"/>
              <a:t>злих</a:t>
            </a:r>
            <a:r>
              <a:rPr lang="ru-RU" dirty="0"/>
              <a:t> </a:t>
            </a:r>
            <a:r>
              <a:rPr lang="ru-RU" dirty="0" err="1"/>
              <a:t>духів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людей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надприродними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та </a:t>
            </a:r>
            <a:r>
              <a:rPr lang="ru-RU" dirty="0" err="1"/>
              <a:t>здібностями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349624" cy="23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6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5454352"/>
          </a:xfrm>
        </p:spPr>
        <p:txBody>
          <a:bodyPr/>
          <a:lstStyle/>
          <a:p>
            <a:r>
              <a:rPr lang="uk-UA" sz="2800" b="1" dirty="0"/>
              <a:t>Демонологічні персонажі мають різну міру “міфологізації</a:t>
            </a:r>
            <a:r>
              <a:rPr lang="uk-UA" dirty="0"/>
              <a:t>”, тобто одні з них сприймаються тільки як демони (щезник, чорт), інші – як люди з демонічними рисами (чаклун, відьма). </a:t>
            </a:r>
            <a:endParaRPr lang="uk-UA" dirty="0" smtClean="0"/>
          </a:p>
          <a:p>
            <a:r>
              <a:rPr lang="ru-RU" dirty="0"/>
              <a:t>Особливою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демонічного</a:t>
            </a:r>
            <a:r>
              <a:rPr lang="ru-RU" dirty="0"/>
              <a:t> є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надприродних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людям (</a:t>
            </a:r>
            <a:r>
              <a:rPr lang="ru-RU" dirty="0" err="1"/>
              <a:t>демонізований</a:t>
            </a:r>
            <a:r>
              <a:rPr lang="ru-RU" dirty="0"/>
              <a:t> ворог, </a:t>
            </a:r>
            <a:r>
              <a:rPr lang="ru-RU" dirty="0" err="1"/>
              <a:t>керівник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владним</a:t>
            </a:r>
            <a:r>
              <a:rPr lang="ru-RU" dirty="0"/>
              <a:t> структурам,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r>
              <a:rPr lang="ru-RU" dirty="0" err="1"/>
              <a:t>передумовою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є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;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демонізація</a:t>
            </a:r>
            <a:r>
              <a:rPr lang="ru-RU" dirty="0"/>
              <a:t> образу </a:t>
            </a:r>
            <a:r>
              <a:rPr lang="ru-RU" dirty="0" err="1"/>
              <a:t>Сірка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КДБ у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демонічних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свідомого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випадкового</a:t>
            </a:r>
            <a:r>
              <a:rPr lang="ru-RU" dirty="0"/>
              <a:t> </a:t>
            </a:r>
            <a:r>
              <a:rPr lang="ru-RU" dirty="0" err="1"/>
              <a:t>протистояння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: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втратити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 та </a:t>
            </a:r>
            <a:r>
              <a:rPr lang="ru-RU" dirty="0" err="1"/>
              <a:t>повагу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 і з часом перейти до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яка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передбачається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традиційними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поглядами</a:t>
            </a:r>
            <a:r>
              <a:rPr lang="ru-RU" dirty="0"/>
              <a:t>, </a:t>
            </a:r>
            <a:r>
              <a:rPr lang="ru-RU" dirty="0" smtClean="0"/>
              <a:t>– </a:t>
            </a:r>
            <a:r>
              <a:rPr lang="ru-RU" dirty="0"/>
              <a:t>“ворога” </a:t>
            </a:r>
            <a:r>
              <a:rPr lang="ru-RU" dirty="0" err="1"/>
              <a:t>або</a:t>
            </a:r>
            <a:r>
              <a:rPr lang="ru-RU" dirty="0"/>
              <a:t> “</a:t>
            </a:r>
            <a:r>
              <a:rPr lang="ru-RU" dirty="0" err="1"/>
              <a:t>злотворця</a:t>
            </a:r>
            <a:r>
              <a:rPr lang="ru-RU" dirty="0"/>
              <a:t>” </a:t>
            </a:r>
            <a:r>
              <a:rPr lang="ru-RU" dirty="0" smtClean="0"/>
              <a:t>[</a:t>
            </a:r>
            <a:r>
              <a:rPr lang="ru-RU" dirty="0" err="1" smtClean="0"/>
              <a:t>Євген</a:t>
            </a:r>
            <a:r>
              <a:rPr lang="ru-RU" dirty="0" smtClean="0"/>
              <a:t> </a:t>
            </a:r>
            <a:r>
              <a:rPr lang="ru-RU" dirty="0" err="1" smtClean="0"/>
              <a:t>Головаха</a:t>
            </a:r>
            <a:r>
              <a:rPr lang="ru-RU" dirty="0" smtClean="0"/>
              <a:t> ].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2181409" cy="332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0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ЗаГальна</a:t>
            </a:r>
            <a:r>
              <a:rPr lang="uk-UA" dirty="0" smtClean="0"/>
              <a:t> ХАРАКТЕРИСТИКА ДЕМОНОЛОГІЧНИХ ПЕРСОНАЖІВ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Зовнішність</a:t>
            </a:r>
          </a:p>
          <a:p>
            <a:r>
              <a:rPr lang="uk-UA" dirty="0" smtClean="0"/>
              <a:t>Стать</a:t>
            </a:r>
          </a:p>
          <a:p>
            <a:r>
              <a:rPr lang="uk-UA" dirty="0" smtClean="0"/>
              <a:t>Вік</a:t>
            </a:r>
          </a:p>
          <a:p>
            <a:r>
              <a:rPr lang="uk-UA" dirty="0" smtClean="0"/>
              <a:t>Національність</a:t>
            </a:r>
          </a:p>
          <a:p>
            <a:r>
              <a:rPr lang="uk-UA" dirty="0" smtClean="0"/>
              <a:t>Сім'я</a:t>
            </a:r>
          </a:p>
          <a:p>
            <a:r>
              <a:rPr lang="uk-UA" dirty="0" smtClean="0"/>
              <a:t>Ставлення до людини</a:t>
            </a:r>
          </a:p>
          <a:p>
            <a:r>
              <a:rPr lang="uk-UA" dirty="0" smtClean="0"/>
              <a:t>???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915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СИСТЕМА ДЕМОНОЛОГІЧНИХ ПЕРСОНАЖІВ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Антропоморфні демонологічні персонажі</a:t>
            </a:r>
          </a:p>
          <a:p>
            <a:r>
              <a:rPr lang="uk-UA" sz="2400" dirty="0" smtClean="0"/>
              <a:t>Зооморфні демонологічні персонажі</a:t>
            </a:r>
          </a:p>
          <a:p>
            <a:r>
              <a:rPr lang="uk-UA" sz="2400" dirty="0" err="1" smtClean="0"/>
              <a:t>Антропозооморфні</a:t>
            </a:r>
            <a:r>
              <a:rPr lang="uk-UA" sz="2400" dirty="0" smtClean="0"/>
              <a:t> демонологічні персонажі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4750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1. Сфера функціонування демонологічних назв.</a:t>
            </a:r>
          </a:p>
          <a:p>
            <a:r>
              <a:rPr lang="uk-UA" dirty="0"/>
              <a:t>2</a:t>
            </a:r>
            <a:r>
              <a:rPr lang="uk-UA" dirty="0" smtClean="0"/>
              <a:t>. Структурно-тематична організація демонологічних персонажів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181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Сфера </a:t>
            </a:r>
            <a:r>
              <a:rPr lang="uk-UA" dirty="0"/>
              <a:t>функціонування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демонологічних </a:t>
            </a:r>
            <a:r>
              <a:rPr lang="uk-UA" dirty="0"/>
              <a:t>назв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 smtClean="0"/>
              <a:t>топоніміка</a:t>
            </a:r>
            <a:r>
              <a:rPr lang="ru-RU" dirty="0" smtClean="0"/>
              <a:t> (</a:t>
            </a:r>
            <a:r>
              <a:rPr lang="ru-RU" dirty="0" err="1" smtClean="0"/>
              <a:t>Чортомлик</a:t>
            </a:r>
            <a:r>
              <a:rPr lang="ru-RU" dirty="0" smtClean="0"/>
              <a:t>, </a:t>
            </a:r>
            <a:r>
              <a:rPr lang="ru-RU" dirty="0" err="1" smtClean="0"/>
              <a:t>Чортків</a:t>
            </a:r>
            <a:r>
              <a:rPr lang="ru-RU" dirty="0" smtClean="0"/>
              <a:t>, </a:t>
            </a:r>
            <a:r>
              <a:rPr lang="ru-RU" dirty="0" err="1" smtClean="0"/>
              <a:t>Сатанів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 smtClean="0"/>
              <a:t>антропоніміка</a:t>
            </a:r>
            <a:r>
              <a:rPr lang="ru-RU" dirty="0" smtClean="0"/>
              <a:t> (</a:t>
            </a:r>
            <a:r>
              <a:rPr lang="ru-RU" dirty="0" err="1" smtClean="0"/>
              <a:t>Ворожбитенко</a:t>
            </a:r>
            <a:r>
              <a:rPr lang="ru-RU" dirty="0" smtClean="0"/>
              <a:t>, </a:t>
            </a:r>
            <a:r>
              <a:rPr lang="ru-RU" dirty="0" err="1" smtClean="0"/>
              <a:t>Чорнобай</a:t>
            </a:r>
            <a:r>
              <a:rPr lang="ru-RU" dirty="0" smtClean="0"/>
              <a:t>, Русаленко)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назви</a:t>
            </a:r>
            <a:r>
              <a:rPr lang="ru-RU" dirty="0"/>
              <a:t> на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(</a:t>
            </a:r>
            <a:r>
              <a:rPr lang="ru-RU" dirty="0" err="1" smtClean="0"/>
              <a:t>чортополох</a:t>
            </a:r>
            <a:r>
              <a:rPr lang="ru-RU" dirty="0" smtClean="0"/>
              <a:t>, </a:t>
            </a:r>
            <a:r>
              <a:rPr lang="ru-RU" dirty="0" err="1" smtClean="0"/>
              <a:t>чортове</a:t>
            </a:r>
            <a:r>
              <a:rPr lang="ru-RU" dirty="0" smtClean="0"/>
              <a:t> </a:t>
            </a:r>
            <a:r>
              <a:rPr lang="ru-RU" dirty="0" err="1" smtClean="0"/>
              <a:t>зілля</a:t>
            </a:r>
            <a:r>
              <a:rPr lang="ru-RU" dirty="0" smtClean="0"/>
              <a:t>, </a:t>
            </a:r>
            <a:r>
              <a:rPr lang="ru-RU" dirty="0" err="1" smtClean="0"/>
              <a:t>чортова</a:t>
            </a:r>
            <a:r>
              <a:rPr lang="ru-RU" dirty="0" smtClean="0"/>
              <a:t> борода)</a:t>
            </a:r>
            <a:endParaRPr lang="ru-RU" dirty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6507"/>
            <a:ext cx="2895214" cy="20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7863"/>
            <a:ext cx="380107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20987"/>
            <a:ext cx="1949955" cy="27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49" y="4027572"/>
            <a:ext cx="2442933" cy="247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45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uk-UA" dirty="0" smtClean="0"/>
              <a:t>Зоологічні назви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4629361" cy="182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17145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4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- фольклор 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•</a:t>
            </a:r>
            <a:r>
              <a:rPr lang="ru-RU" sz="2400" b="1" dirty="0"/>
              <a:t>	</a:t>
            </a:r>
            <a:r>
              <a:rPr lang="ru-RU" sz="2400" b="1" dirty="0" err="1"/>
              <a:t>прислів’я</a:t>
            </a:r>
            <a:r>
              <a:rPr lang="ru-RU" sz="2400" b="1" dirty="0"/>
              <a:t> та </a:t>
            </a:r>
            <a:r>
              <a:rPr lang="ru-RU" sz="2400" b="1" dirty="0" err="1"/>
              <a:t>приказки</a:t>
            </a:r>
            <a:r>
              <a:rPr lang="ru-RU" sz="2400" b="1" dirty="0"/>
              <a:t>, </a:t>
            </a:r>
            <a:r>
              <a:rPr lang="ru-RU" dirty="0"/>
              <a:t>напр.: </a:t>
            </a:r>
            <a:r>
              <a:rPr lang="ru-RU" dirty="0" err="1"/>
              <a:t>багатство</a:t>
            </a:r>
            <a:r>
              <a:rPr lang="ru-RU" dirty="0"/>
              <a:t> за </a:t>
            </a:r>
            <a:r>
              <a:rPr lang="ru-RU" dirty="0" err="1"/>
              <a:t>плечима</a:t>
            </a:r>
            <a:r>
              <a:rPr lang="ru-RU" dirty="0"/>
              <a:t>, а </a:t>
            </a:r>
            <a:r>
              <a:rPr lang="ru-RU" dirty="0" err="1"/>
              <a:t>чорт</a:t>
            </a:r>
            <a:r>
              <a:rPr lang="ru-RU" dirty="0"/>
              <a:t> перед </a:t>
            </a:r>
            <a:r>
              <a:rPr lang="ru-RU" dirty="0" err="1"/>
              <a:t>очима</a:t>
            </a:r>
            <a:r>
              <a:rPr lang="ru-RU" dirty="0"/>
              <a:t> </a:t>
            </a:r>
            <a:r>
              <a:rPr lang="ru-RU" dirty="0" smtClean="0"/>
              <a:t>(«</a:t>
            </a:r>
            <a:r>
              <a:rPr lang="ru-RU" dirty="0" err="1" smtClean="0"/>
              <a:t>Мудре</a:t>
            </a:r>
            <a:r>
              <a:rPr lang="ru-RU" dirty="0" smtClean="0"/>
              <a:t> слово»); </a:t>
            </a:r>
            <a:r>
              <a:rPr lang="ru-RU" dirty="0"/>
              <a:t>не </a:t>
            </a:r>
            <a:r>
              <a:rPr lang="ru-RU" dirty="0" err="1"/>
              <a:t>чорт</a:t>
            </a:r>
            <a:r>
              <a:rPr lang="ru-RU" dirty="0"/>
              <a:t> батька </a:t>
            </a:r>
            <a:r>
              <a:rPr lang="ru-RU" dirty="0" err="1"/>
              <a:t>пхав</a:t>
            </a:r>
            <a:r>
              <a:rPr lang="ru-RU" dirty="0"/>
              <a:t> – </a:t>
            </a:r>
            <a:r>
              <a:rPr lang="ru-RU" dirty="0" err="1"/>
              <a:t>він</a:t>
            </a:r>
            <a:r>
              <a:rPr lang="ru-RU" dirty="0"/>
              <a:t> сам упав (там само); </a:t>
            </a:r>
            <a:r>
              <a:rPr lang="ru-RU" dirty="0" err="1"/>
              <a:t>відьма</a:t>
            </a:r>
            <a:r>
              <a:rPr lang="ru-RU" dirty="0"/>
              <a:t> в хату, а </a:t>
            </a:r>
            <a:r>
              <a:rPr lang="ru-RU" dirty="0" err="1"/>
              <a:t>чорт</a:t>
            </a:r>
            <a:r>
              <a:rPr lang="ru-RU" dirty="0"/>
              <a:t> </a:t>
            </a:r>
            <a:r>
              <a:rPr lang="ru-RU" dirty="0" err="1"/>
              <a:t>напоготові</a:t>
            </a:r>
            <a:r>
              <a:rPr lang="ru-RU" dirty="0"/>
              <a:t> (там </a:t>
            </a:r>
            <a:r>
              <a:rPr lang="ru-RU" dirty="0" smtClean="0"/>
              <a:t>само);</a:t>
            </a:r>
            <a:endParaRPr lang="ru-RU" dirty="0"/>
          </a:p>
          <a:p>
            <a:r>
              <a:rPr lang="ru-RU" dirty="0"/>
              <a:t>•	</a:t>
            </a:r>
            <a:r>
              <a:rPr lang="ru-RU" sz="2800" b="1" dirty="0" err="1"/>
              <a:t>казки</a:t>
            </a:r>
            <a:r>
              <a:rPr lang="ru-RU" sz="2800" b="1" dirty="0"/>
              <a:t>, </a:t>
            </a:r>
            <a:r>
              <a:rPr lang="ru-RU" dirty="0"/>
              <a:t>напр.: “Про </a:t>
            </a:r>
            <a:r>
              <a:rPr lang="ru-RU" dirty="0" err="1"/>
              <a:t>вдовину</a:t>
            </a:r>
            <a:r>
              <a:rPr lang="ru-RU" dirty="0"/>
              <a:t> дочку, Бабу-Ягу і царевича</a:t>
            </a:r>
            <a:r>
              <a:rPr lang="ru-RU" dirty="0" smtClean="0"/>
              <a:t>”, </a:t>
            </a:r>
            <a:r>
              <a:rPr lang="ru-RU" dirty="0"/>
              <a:t>“Казка про солдата </a:t>
            </a:r>
            <a:r>
              <a:rPr lang="ru-RU" dirty="0" err="1"/>
              <a:t>Івана</a:t>
            </a:r>
            <a:r>
              <a:rPr lang="ru-RU" dirty="0"/>
              <a:t>, цареву </a:t>
            </a:r>
            <a:r>
              <a:rPr lang="ru-RU" dirty="0" err="1"/>
              <a:t>доньку</a:t>
            </a:r>
            <a:r>
              <a:rPr lang="ru-RU" dirty="0"/>
              <a:t> й </a:t>
            </a:r>
            <a:r>
              <a:rPr lang="ru-RU" dirty="0" err="1"/>
              <a:t>чорта</a:t>
            </a:r>
            <a:r>
              <a:rPr lang="ru-RU" dirty="0" smtClean="0"/>
              <a:t>”, </a:t>
            </a:r>
            <a:r>
              <a:rPr lang="ru-RU" dirty="0"/>
              <a:t>“</a:t>
            </a:r>
            <a:r>
              <a:rPr lang="ru-RU" dirty="0" err="1"/>
              <a:t>Чорнокнижниця</a:t>
            </a:r>
            <a:r>
              <a:rPr lang="ru-RU" dirty="0"/>
              <a:t> та </a:t>
            </a:r>
            <a:r>
              <a:rPr lang="ru-RU" dirty="0" err="1"/>
              <a:t>дівчина</a:t>
            </a:r>
            <a:r>
              <a:rPr lang="ru-RU" dirty="0"/>
              <a:t> </a:t>
            </a:r>
            <a:r>
              <a:rPr lang="ru-RU" dirty="0" err="1"/>
              <a:t>Іванка</a:t>
            </a:r>
            <a:r>
              <a:rPr lang="ru-RU" dirty="0"/>
              <a:t>”, «Баба, </a:t>
            </a:r>
            <a:r>
              <a:rPr lang="ru-RU" dirty="0" err="1"/>
              <a:t>чорт</a:t>
            </a:r>
            <a:r>
              <a:rPr lang="ru-RU" dirty="0"/>
              <a:t> і </a:t>
            </a:r>
            <a:r>
              <a:rPr lang="ru-RU" dirty="0" err="1" smtClean="0"/>
              <a:t>циган</a:t>
            </a:r>
            <a:r>
              <a:rPr lang="ru-RU" dirty="0" smtClean="0"/>
              <a:t>» (</a:t>
            </a:r>
            <a:r>
              <a:rPr lang="en-US" dirty="0">
                <a:hlinkClick r:id="rId2"/>
              </a:rPr>
              <a:t>https://svit-kazok.info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)</a:t>
            </a:r>
          </a:p>
          <a:p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sz="2800" b="1" dirty="0" err="1"/>
              <a:t>легенди</a:t>
            </a:r>
            <a:r>
              <a:rPr lang="ru-RU" sz="2800" b="1" dirty="0"/>
              <a:t> та </a:t>
            </a:r>
            <a:r>
              <a:rPr lang="ru-RU" sz="2800" b="1" dirty="0" err="1"/>
              <a:t>перекази</a:t>
            </a:r>
            <a:r>
              <a:rPr lang="ru-RU" dirty="0"/>
              <a:t>, напр.: “Вихор</a:t>
            </a:r>
            <a:r>
              <a:rPr lang="ru-RU" dirty="0" smtClean="0"/>
              <a:t>”(«</a:t>
            </a:r>
            <a:r>
              <a:rPr lang="ru-RU" dirty="0" err="1" smtClean="0"/>
              <a:t>Січова</a:t>
            </a:r>
            <a:r>
              <a:rPr lang="ru-RU" dirty="0" smtClean="0"/>
              <a:t> </a:t>
            </a:r>
            <a:r>
              <a:rPr lang="ru-RU" dirty="0" err="1" smtClean="0"/>
              <a:t>скарбниця</a:t>
            </a:r>
            <a:r>
              <a:rPr lang="ru-RU" dirty="0" smtClean="0"/>
              <a:t>»), </a:t>
            </a:r>
            <a:r>
              <a:rPr lang="ru-RU" dirty="0"/>
              <a:t>“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чортів</a:t>
            </a:r>
            <a:r>
              <a:rPr lang="ru-RU" dirty="0"/>
              <a:t>”(там </a:t>
            </a:r>
            <a:r>
              <a:rPr lang="ru-RU" dirty="0" smtClean="0"/>
              <a:t>само), </a:t>
            </a:r>
            <a:r>
              <a:rPr lang="ru-RU" dirty="0"/>
              <a:t>“</a:t>
            </a:r>
            <a:r>
              <a:rPr lang="ru-RU" dirty="0" err="1"/>
              <a:t>Відьма</a:t>
            </a:r>
            <a:r>
              <a:rPr lang="ru-RU" dirty="0"/>
              <a:t>”(там </a:t>
            </a:r>
            <a:r>
              <a:rPr lang="ru-RU" dirty="0" smtClean="0"/>
              <a:t>само), </a:t>
            </a:r>
            <a:r>
              <a:rPr lang="ru-RU" dirty="0"/>
              <a:t>“Домовик”(там </a:t>
            </a:r>
            <a:r>
              <a:rPr lang="ru-RU" dirty="0" smtClean="0"/>
              <a:t>само), </a:t>
            </a:r>
            <a:r>
              <a:rPr lang="ru-RU" dirty="0"/>
              <a:t>“</a:t>
            </a:r>
            <a:r>
              <a:rPr lang="ru-RU" dirty="0" err="1"/>
              <a:t>Лісовик</a:t>
            </a:r>
            <a:r>
              <a:rPr lang="ru-RU" dirty="0"/>
              <a:t>”(там </a:t>
            </a:r>
            <a:r>
              <a:rPr lang="ru-RU" dirty="0" smtClean="0"/>
              <a:t>само).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012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У </a:t>
            </a:r>
            <a:r>
              <a:rPr lang="ru-RU" sz="2800" b="1" dirty="0" err="1"/>
              <a:t>художній</a:t>
            </a:r>
            <a:r>
              <a:rPr lang="ru-RU" sz="2800" b="1" dirty="0"/>
              <a:t> </a:t>
            </a:r>
            <a:r>
              <a:rPr lang="ru-RU" sz="2800" b="1" dirty="0" err="1"/>
              <a:t>літературі</a:t>
            </a:r>
            <a:r>
              <a:rPr lang="ru-RU" sz="2800" b="1" dirty="0"/>
              <a:t> </a:t>
            </a:r>
            <a:r>
              <a:rPr lang="ru-RU" sz="1800" dirty="0" err="1"/>
              <a:t>демонологічна</a:t>
            </a:r>
            <a:r>
              <a:rPr lang="ru-RU" sz="1800" dirty="0"/>
              <a:t> лексика </a:t>
            </a:r>
            <a:r>
              <a:rPr lang="ru-RU" sz="1800" dirty="0" smtClean="0"/>
              <a:t>представлена:</a:t>
            </a:r>
            <a:endParaRPr lang="uk-UA" sz="1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sz="1800" b="1" dirty="0" smtClean="0"/>
              <a:t>- </a:t>
            </a:r>
            <a:r>
              <a:rPr lang="ru-RU" sz="1800" b="1" dirty="0" err="1" smtClean="0"/>
              <a:t>Міфологізованими</a:t>
            </a:r>
            <a:r>
              <a:rPr lang="ru-RU" sz="1800" b="1" dirty="0" smtClean="0"/>
              <a:t> текстами</a:t>
            </a:r>
            <a:r>
              <a:rPr lang="ru-RU" sz="1800" dirty="0" smtClean="0"/>
              <a:t>,  </a:t>
            </a:r>
            <a:r>
              <a:rPr lang="ru-RU" sz="1800" dirty="0" err="1"/>
              <a:t>характеризуються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1) </a:t>
            </a:r>
            <a:r>
              <a:rPr lang="ru-RU" sz="1800" dirty="0" err="1" smtClean="0"/>
              <a:t>залученням</a:t>
            </a:r>
            <a:r>
              <a:rPr lang="ru-RU" sz="1800" dirty="0" smtClean="0"/>
              <a:t> </a:t>
            </a:r>
            <a:r>
              <a:rPr lang="ru-RU" sz="1800" dirty="0" err="1"/>
              <a:t>демонологічних</a:t>
            </a:r>
            <a:r>
              <a:rPr lang="ru-RU" sz="1800" dirty="0"/>
              <a:t> </a:t>
            </a:r>
            <a:r>
              <a:rPr lang="ru-RU" sz="1800" dirty="0" err="1"/>
              <a:t>назв</a:t>
            </a:r>
            <a:r>
              <a:rPr lang="ru-RU" sz="1800" dirty="0"/>
              <a:t> у </a:t>
            </a:r>
            <a:r>
              <a:rPr lang="ru-RU" sz="1800" dirty="0" err="1"/>
              <a:t>творах</a:t>
            </a:r>
            <a:r>
              <a:rPr lang="ru-RU" sz="1800" dirty="0"/>
              <a:t>, </a:t>
            </a:r>
            <a:r>
              <a:rPr lang="ru-RU" sz="1800" dirty="0" err="1"/>
              <a:t>близьких</a:t>
            </a:r>
            <a:r>
              <a:rPr lang="ru-RU" sz="1800" dirty="0"/>
              <a:t> за формою та сюжетом до </a:t>
            </a:r>
            <a:r>
              <a:rPr lang="ru-RU" sz="1800" dirty="0" err="1"/>
              <a:t>переказів</a:t>
            </a:r>
            <a:r>
              <a:rPr lang="ru-RU" sz="1800" dirty="0"/>
              <a:t> і легенд (</a:t>
            </a:r>
            <a:r>
              <a:rPr lang="ru-RU" sz="1800" dirty="0" err="1"/>
              <a:t>Х.Купрієнко</a:t>
            </a:r>
            <a:r>
              <a:rPr lang="ru-RU" sz="1800" dirty="0"/>
              <a:t> “</a:t>
            </a:r>
            <a:r>
              <a:rPr lang="ru-RU" sz="1800" dirty="0" err="1"/>
              <a:t>Недобрий</a:t>
            </a:r>
            <a:r>
              <a:rPr lang="ru-RU" sz="1800" dirty="0"/>
              <a:t> </a:t>
            </a:r>
            <a:r>
              <a:rPr lang="ru-RU" sz="1800" dirty="0" err="1"/>
              <a:t>віщун</a:t>
            </a:r>
            <a:r>
              <a:rPr lang="ru-RU" sz="1800" dirty="0"/>
              <a:t>”, Марко </a:t>
            </a:r>
            <a:r>
              <a:rPr lang="ru-RU" sz="1800" dirty="0" err="1"/>
              <a:t>Вовчок</a:t>
            </a:r>
            <a:r>
              <a:rPr lang="ru-RU" sz="1800" dirty="0"/>
              <a:t> “</a:t>
            </a:r>
            <a:r>
              <a:rPr lang="ru-RU" sz="1800" dirty="0" err="1"/>
              <a:t>Чортова</a:t>
            </a:r>
            <a:r>
              <a:rPr lang="ru-RU" sz="1800" dirty="0"/>
              <a:t> </a:t>
            </a:r>
            <a:r>
              <a:rPr lang="ru-RU" sz="1800" dirty="0" err="1"/>
              <a:t>пригода</a:t>
            </a:r>
            <a:r>
              <a:rPr lang="ru-RU" sz="1800" dirty="0"/>
              <a:t>”, </a:t>
            </a:r>
            <a:r>
              <a:rPr lang="ru-RU" sz="1800" dirty="0" err="1"/>
              <a:t>О.Стороженко</a:t>
            </a:r>
            <a:r>
              <a:rPr lang="ru-RU" sz="1800" dirty="0"/>
              <a:t> “</a:t>
            </a:r>
            <a:r>
              <a:rPr lang="ru-RU" sz="1800" dirty="0" err="1"/>
              <a:t>Закоханий</a:t>
            </a:r>
            <a:r>
              <a:rPr lang="ru-RU" sz="1800" dirty="0"/>
              <a:t> </a:t>
            </a:r>
            <a:r>
              <a:rPr lang="ru-RU" sz="1800" dirty="0" err="1"/>
              <a:t>чорт</a:t>
            </a:r>
            <a:r>
              <a:rPr lang="ru-RU" sz="1800" dirty="0"/>
              <a:t>” </a:t>
            </a:r>
            <a:r>
              <a:rPr lang="ru-RU" sz="1800" dirty="0" err="1"/>
              <a:t>тощо</a:t>
            </a:r>
            <a:r>
              <a:rPr lang="ru-RU" sz="1800" dirty="0" smtClean="0"/>
              <a:t>);</a:t>
            </a:r>
          </a:p>
          <a:p>
            <a:r>
              <a:rPr lang="ru-RU" sz="1800" dirty="0"/>
              <a:t>2)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назв</a:t>
            </a:r>
            <a:r>
              <a:rPr lang="ru-RU" sz="1800" dirty="0"/>
              <a:t> </a:t>
            </a:r>
            <a:r>
              <a:rPr lang="ru-RU" sz="1800" dirty="0" err="1"/>
              <a:t>демонологічних</a:t>
            </a:r>
            <a:r>
              <a:rPr lang="ru-RU" sz="1800" dirty="0"/>
              <a:t> </a:t>
            </a:r>
            <a:r>
              <a:rPr lang="ru-RU" sz="1800" dirty="0" err="1"/>
              <a:t>персонажів</a:t>
            </a:r>
            <a:r>
              <a:rPr lang="ru-RU" sz="1800" dirty="0"/>
              <a:t> та </a:t>
            </a:r>
            <a:r>
              <a:rPr lang="ru-RU" sz="1800" dirty="0" err="1"/>
              <a:t>образів</a:t>
            </a:r>
            <a:r>
              <a:rPr lang="ru-RU" sz="1800" dirty="0"/>
              <a:t> у </a:t>
            </a:r>
            <a:r>
              <a:rPr lang="ru-RU" sz="1800" dirty="0" err="1"/>
              <a:t>переосмисленій</a:t>
            </a:r>
            <a:r>
              <a:rPr lang="ru-RU" sz="1800" dirty="0"/>
              <a:t> </a:t>
            </a:r>
            <a:r>
              <a:rPr lang="ru-RU" sz="1800" dirty="0" err="1"/>
              <a:t>письменником</a:t>
            </a:r>
            <a:r>
              <a:rPr lang="ru-RU" sz="1800" dirty="0"/>
              <a:t> </a:t>
            </a:r>
            <a:r>
              <a:rPr lang="ru-RU" sz="1800" dirty="0" err="1"/>
              <a:t>формі</a:t>
            </a:r>
            <a:r>
              <a:rPr lang="ru-RU" sz="1800" dirty="0"/>
              <a:t> (напр., В. </a:t>
            </a:r>
            <a:r>
              <a:rPr lang="ru-RU" sz="1800" dirty="0" err="1"/>
              <a:t>Королів-Старий</a:t>
            </a:r>
            <a:r>
              <a:rPr lang="ru-RU" sz="1800" dirty="0"/>
              <a:t> – “Нечиста сила</a:t>
            </a:r>
            <a:r>
              <a:rPr lang="ru-RU" sz="1800" dirty="0" smtClean="0"/>
              <a:t>”, </a:t>
            </a:r>
            <a:r>
              <a:rPr lang="ru-RU" sz="1800" dirty="0" err="1" smtClean="0"/>
              <a:t>відео</a:t>
            </a:r>
            <a:r>
              <a:rPr lang="ru-RU" sz="1800" dirty="0" smtClean="0"/>
              <a:t>);</a:t>
            </a:r>
          </a:p>
          <a:p>
            <a:r>
              <a:rPr lang="ru-RU" sz="1800" dirty="0" smtClean="0"/>
              <a:t>3) </a:t>
            </a:r>
            <a:r>
              <a:rPr lang="ru-RU" sz="1800" dirty="0" err="1" smtClean="0"/>
              <a:t>метафоризовані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назви</a:t>
            </a:r>
            <a:r>
              <a:rPr lang="ru-RU" sz="1800" dirty="0"/>
              <a:t> (</a:t>
            </a:r>
            <a:r>
              <a:rPr lang="ru-RU" sz="1800" dirty="0" err="1"/>
              <a:t>Український</a:t>
            </a:r>
            <a:r>
              <a:rPr lang="ru-RU" sz="1800" dirty="0"/>
              <a:t> </a:t>
            </a:r>
            <a:r>
              <a:rPr lang="ru-RU" sz="1800" dirty="0" err="1"/>
              <a:t>декамерон</a:t>
            </a:r>
            <a:r>
              <a:rPr lang="ru-RU" sz="1800" dirty="0"/>
              <a:t>. Книга І. </a:t>
            </a:r>
            <a:r>
              <a:rPr lang="ru-RU" sz="1800" dirty="0" err="1"/>
              <a:t>Дияволиця</a:t>
            </a:r>
            <a:r>
              <a:rPr lang="ru-RU" sz="1800" dirty="0"/>
              <a:t>. 1993 р.; </a:t>
            </a:r>
            <a:r>
              <a:rPr lang="ru-RU" sz="1800" dirty="0" err="1"/>
              <a:t>Білий</a:t>
            </a:r>
            <a:r>
              <a:rPr lang="ru-RU" sz="1800" dirty="0"/>
              <a:t> </a:t>
            </a:r>
            <a:r>
              <a:rPr lang="ru-RU" sz="1800" dirty="0" err="1"/>
              <a:t>професор</a:t>
            </a:r>
            <a:r>
              <a:rPr lang="ru-RU" sz="1800" dirty="0"/>
              <a:t> </a:t>
            </a:r>
            <a:r>
              <a:rPr lang="ru-RU" sz="1800" dirty="0" err="1"/>
              <a:t>Цвіте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азарту, Нюха </a:t>
            </a:r>
            <a:r>
              <a:rPr lang="ru-RU" sz="1800" dirty="0" err="1"/>
              <a:t>пелюстку</a:t>
            </a:r>
            <a:r>
              <a:rPr lang="ru-RU" sz="1800" dirty="0"/>
              <a:t> </a:t>
            </a:r>
            <a:r>
              <a:rPr lang="ru-RU" sz="1800" dirty="0" err="1"/>
              <a:t>чортів</a:t>
            </a:r>
            <a:r>
              <a:rPr lang="ru-RU" sz="1800" dirty="0"/>
              <a:t> – Перфокарту  (</a:t>
            </a:r>
            <a:r>
              <a:rPr lang="ru-RU" sz="1800" dirty="0" smtClean="0"/>
              <a:t>Драч)</a:t>
            </a:r>
          </a:p>
          <a:p>
            <a:r>
              <a:rPr lang="ru-RU" sz="1800" b="1" dirty="0"/>
              <a:t>- Сатирично-</a:t>
            </a:r>
            <a:r>
              <a:rPr lang="ru-RU" sz="1800" b="1" dirty="0" err="1"/>
              <a:t>гумористичні</a:t>
            </a:r>
            <a:r>
              <a:rPr lang="ru-RU" sz="1800" b="1" dirty="0"/>
              <a:t> </a:t>
            </a:r>
            <a:r>
              <a:rPr lang="ru-RU" sz="1800" b="1" dirty="0" err="1" smtClean="0"/>
              <a:t>тексти</a:t>
            </a:r>
            <a:r>
              <a:rPr lang="ru-RU" sz="1800" b="1" dirty="0" smtClean="0"/>
              <a:t>,  </a:t>
            </a:r>
            <a:r>
              <a:rPr lang="ru-RU" sz="1800" dirty="0" err="1"/>
              <a:t>представлені</a:t>
            </a:r>
            <a:r>
              <a:rPr lang="ru-RU" sz="1800" dirty="0"/>
              <a:t> </a:t>
            </a:r>
            <a:r>
              <a:rPr lang="ru-RU" sz="1800" dirty="0" err="1"/>
              <a:t>оповідями</a:t>
            </a:r>
            <a:r>
              <a:rPr lang="ru-RU" sz="1800" dirty="0"/>
              <a:t>, </a:t>
            </a:r>
            <a:r>
              <a:rPr lang="ru-RU" sz="1800" dirty="0" err="1"/>
              <a:t>стилізованими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легенди-анекдоти</a:t>
            </a:r>
            <a:r>
              <a:rPr lang="ru-RU" sz="1800" dirty="0"/>
              <a:t> (“Се </a:t>
            </a:r>
            <a:r>
              <a:rPr lang="ru-RU" sz="1800" dirty="0" err="1"/>
              <a:t>така</a:t>
            </a:r>
            <a:r>
              <a:rPr lang="ru-RU" sz="1800" dirty="0"/>
              <a:t> баба,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чорт</a:t>
            </a:r>
            <a:r>
              <a:rPr lang="ru-RU" sz="1800" dirty="0"/>
              <a:t> </a:t>
            </a:r>
            <a:r>
              <a:rPr lang="ru-RU" sz="1800" dirty="0" err="1"/>
              <a:t>їй</a:t>
            </a:r>
            <a:r>
              <a:rPr lang="ru-RU" sz="1800" dirty="0"/>
              <a:t> на </a:t>
            </a:r>
            <a:r>
              <a:rPr lang="ru-RU" sz="1800" dirty="0" err="1"/>
              <a:t>махових</a:t>
            </a:r>
            <a:r>
              <a:rPr lang="ru-RU" sz="1800" dirty="0"/>
              <a:t> вилах </a:t>
            </a:r>
            <a:r>
              <a:rPr lang="ru-RU" sz="1800" dirty="0" err="1"/>
              <a:t>чоботи</a:t>
            </a:r>
            <a:r>
              <a:rPr lang="ru-RU" sz="1800" dirty="0"/>
              <a:t> </a:t>
            </a:r>
            <a:r>
              <a:rPr lang="ru-RU" sz="1800" dirty="0" err="1"/>
              <a:t>оддавав</a:t>
            </a:r>
            <a:r>
              <a:rPr lang="ru-RU" sz="1800" dirty="0"/>
              <a:t>”(</a:t>
            </a:r>
            <a:r>
              <a:rPr lang="ru-RU" sz="1800" dirty="0" smtClean="0"/>
              <a:t>Стороженко), </a:t>
            </a:r>
            <a:r>
              <a:rPr lang="ru-RU" sz="1800" dirty="0" err="1"/>
              <a:t>сатиричними</a:t>
            </a:r>
            <a:r>
              <a:rPr lang="ru-RU" sz="1800" dirty="0"/>
              <a:t> та </a:t>
            </a:r>
            <a:r>
              <a:rPr lang="ru-RU" sz="1800" dirty="0" err="1"/>
              <a:t>гумористичними</a:t>
            </a:r>
            <a:r>
              <a:rPr lang="ru-RU" sz="1800" dirty="0"/>
              <a:t> байками, </a:t>
            </a:r>
            <a:r>
              <a:rPr lang="ru-RU" sz="1800" dirty="0" err="1"/>
              <a:t>фейлетонами</a:t>
            </a:r>
            <a:r>
              <a:rPr lang="ru-RU" sz="1800" dirty="0"/>
              <a:t>, </a:t>
            </a:r>
            <a:r>
              <a:rPr lang="ru-RU" sz="1800" dirty="0" err="1"/>
              <a:t>епіграмами</a:t>
            </a:r>
            <a:r>
              <a:rPr lang="ru-RU" sz="1800" dirty="0"/>
              <a:t>, </a:t>
            </a:r>
            <a:r>
              <a:rPr lang="ru-RU" sz="1800" dirty="0" err="1"/>
              <a:t>віршами</a:t>
            </a:r>
            <a:r>
              <a:rPr lang="ru-RU" sz="1800" dirty="0"/>
              <a:t> (</a:t>
            </a:r>
            <a:r>
              <a:rPr lang="ru-RU" sz="1800" dirty="0" err="1"/>
              <a:t>С.Гриценко</a:t>
            </a:r>
            <a:r>
              <a:rPr lang="ru-RU" sz="1800" dirty="0"/>
              <a:t> – “Бюрократ у </a:t>
            </a:r>
            <a:r>
              <a:rPr lang="ru-RU" sz="1800" dirty="0" err="1"/>
              <a:t>пеклі</a:t>
            </a:r>
            <a:r>
              <a:rPr lang="ru-RU" sz="1800" dirty="0" smtClean="0"/>
              <a:t>”, </a:t>
            </a:r>
            <a:r>
              <a:rPr lang="ru-RU" sz="1800" dirty="0" err="1"/>
              <a:t>Б.Старчевський</a:t>
            </a:r>
            <a:r>
              <a:rPr lang="ru-RU" sz="1800" dirty="0"/>
              <a:t> – “</a:t>
            </a:r>
            <a:r>
              <a:rPr lang="ru-RU" sz="1800" dirty="0" err="1"/>
              <a:t>Збавте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лукавого</a:t>
            </a:r>
            <a:r>
              <a:rPr lang="ru-RU" sz="1800" dirty="0" smtClean="0"/>
              <a:t>”).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09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 сатирично-</a:t>
            </a:r>
            <a:r>
              <a:rPr lang="ru-RU" dirty="0" err="1"/>
              <a:t>гумористичних</a:t>
            </a:r>
            <a:r>
              <a:rPr lang="ru-RU" dirty="0"/>
              <a:t> текстах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/>
              <a:t>перенесення</a:t>
            </a:r>
            <a:r>
              <a:rPr lang="ru-RU" dirty="0"/>
              <a:t> проблем та </a:t>
            </a:r>
            <a:r>
              <a:rPr lang="ru-RU" dirty="0" err="1"/>
              <a:t>негативних</a:t>
            </a:r>
            <a:r>
              <a:rPr lang="ru-RU" dirty="0"/>
              <a:t> характеристик </a:t>
            </a:r>
            <a:r>
              <a:rPr lang="ru-RU" dirty="0" err="1"/>
              <a:t>світу</a:t>
            </a:r>
            <a:r>
              <a:rPr lang="ru-RU" dirty="0"/>
              <a:t> людей на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потойбічний</a:t>
            </a:r>
            <a:r>
              <a:rPr lang="ru-RU" dirty="0"/>
              <a:t>, напр.: У </a:t>
            </a:r>
            <a:r>
              <a:rPr lang="ru-RU" dirty="0" err="1"/>
              <a:t>пеклі</a:t>
            </a:r>
            <a:r>
              <a:rPr lang="ru-RU" dirty="0"/>
              <a:t> до головного </a:t>
            </a:r>
            <a:r>
              <a:rPr lang="ru-RU" dirty="0" err="1"/>
              <a:t>чорта</a:t>
            </a:r>
            <a:r>
              <a:rPr lang="ru-RU" dirty="0"/>
              <a:t> приходить </a:t>
            </a:r>
            <a:r>
              <a:rPr lang="ru-RU" dirty="0" err="1"/>
              <a:t>чорт</a:t>
            </a:r>
            <a:r>
              <a:rPr lang="ru-RU" dirty="0"/>
              <a:t>- </a:t>
            </a:r>
            <a:r>
              <a:rPr lang="ru-RU" dirty="0" err="1"/>
              <a:t>воротар</a:t>
            </a:r>
            <a:r>
              <a:rPr lang="ru-RU" dirty="0"/>
              <a:t>: – Шеф, там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... </a:t>
            </a:r>
            <a:r>
              <a:rPr lang="ru-RU" dirty="0" err="1"/>
              <a:t>Прийшли</a:t>
            </a:r>
            <a:r>
              <a:rPr lang="ru-RU" dirty="0"/>
              <a:t> </a:t>
            </a:r>
            <a:r>
              <a:rPr lang="ru-RU" dirty="0" err="1"/>
              <a:t>перевіряти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перед </a:t>
            </a:r>
            <a:r>
              <a:rPr lang="ru-RU" dirty="0" err="1"/>
              <a:t>смертю</a:t>
            </a:r>
            <a:r>
              <a:rPr lang="ru-RU" dirty="0"/>
              <a:t> </a:t>
            </a:r>
            <a:r>
              <a:rPr lang="ru-RU" dirty="0" err="1"/>
              <a:t>заповнили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і не </a:t>
            </a:r>
            <a:r>
              <a:rPr lang="ru-RU" dirty="0" err="1"/>
              <a:t>приховували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...(</a:t>
            </a:r>
            <a:r>
              <a:rPr lang="ru-RU" dirty="0" err="1"/>
              <a:t>Перець</a:t>
            </a:r>
            <a:r>
              <a:rPr lang="ru-RU" dirty="0"/>
              <a:t>, 2003</a:t>
            </a:r>
            <a:r>
              <a:rPr lang="ru-RU" dirty="0" smtClean="0"/>
              <a:t>, №</a:t>
            </a:r>
            <a:r>
              <a:rPr lang="ru-RU" dirty="0"/>
              <a:t>4, с.5); </a:t>
            </a:r>
            <a:endParaRPr lang="ru-RU" dirty="0" smtClean="0"/>
          </a:p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чергового</a:t>
            </a:r>
            <a:r>
              <a:rPr lang="ru-RU" dirty="0"/>
              <a:t> </a:t>
            </a:r>
            <a:r>
              <a:rPr lang="ru-RU" dirty="0" err="1"/>
              <a:t>осіннього</a:t>
            </a:r>
            <a:r>
              <a:rPr lang="ru-RU" dirty="0"/>
              <a:t> шабашу на </a:t>
            </a:r>
            <a:r>
              <a:rPr lang="ru-RU" dirty="0" err="1"/>
              <a:t>Лисій</a:t>
            </a:r>
            <a:r>
              <a:rPr lang="ru-RU" dirty="0"/>
              <a:t> </a:t>
            </a:r>
            <a:r>
              <a:rPr lang="ru-RU" dirty="0" err="1"/>
              <a:t>горі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Лисогірським</a:t>
            </a:r>
            <a:r>
              <a:rPr lang="ru-RU" dirty="0"/>
              <a:t> </a:t>
            </a:r>
            <a:r>
              <a:rPr lang="ru-RU" dirty="0" err="1"/>
              <a:t>самітом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Рудий</a:t>
            </a:r>
            <a:r>
              <a:rPr lang="ru-RU" dirty="0"/>
              <a:t> </a:t>
            </a:r>
            <a:r>
              <a:rPr lang="ru-RU" dirty="0" err="1"/>
              <a:t>Дідько</a:t>
            </a:r>
            <a:r>
              <a:rPr lang="ru-RU" dirty="0"/>
              <a:t> </a:t>
            </a:r>
            <a:r>
              <a:rPr lang="ru-RU" dirty="0" err="1"/>
              <a:t>залишає</a:t>
            </a:r>
            <a:r>
              <a:rPr lang="ru-RU" dirty="0"/>
              <a:t> свою посаду в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призначенням</a:t>
            </a:r>
            <a:r>
              <a:rPr lang="ru-RU" dirty="0"/>
              <a:t> послом на </a:t>
            </a:r>
            <a:r>
              <a:rPr lang="ru-RU" dirty="0" err="1"/>
              <a:t>Шайтанові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...(</a:t>
            </a:r>
            <a:r>
              <a:rPr lang="ru-RU" dirty="0" err="1"/>
              <a:t>Перець</a:t>
            </a:r>
            <a:r>
              <a:rPr lang="ru-RU" dirty="0"/>
              <a:t>, №1, с.4).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39"/>
            <a:ext cx="3841457" cy="269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6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Нині демонологічні назви </a:t>
            </a:r>
            <a:r>
              <a:rPr lang="uk-UA" dirty="0" err="1" smtClean="0"/>
              <a:t>викоистовуються</a:t>
            </a:r>
            <a:r>
              <a:rPr lang="uk-UA" dirty="0" smtClean="0"/>
              <a:t> у </a:t>
            </a:r>
            <a:r>
              <a:rPr lang="uk-UA" dirty="0" err="1" smtClean="0"/>
              <a:t>мемах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1"/>
            <a:ext cx="34968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581042"/>
            <a:ext cx="3233629" cy="249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4423544" cy="263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39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/>
          <p:cNvSpPr>
            <a:spLocks noGrp="1"/>
          </p:cNvSpPr>
          <p:nvPr>
            <p:ph sz="quarter" idx="14"/>
          </p:nvPr>
        </p:nvSpPr>
        <p:spPr>
          <a:xfrm>
            <a:off x="4800600" y="1484784"/>
            <a:ext cx="373380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— Та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батюшко</a:t>
            </a:r>
            <a:r>
              <a:rPr lang="ru-RU" dirty="0"/>
              <a:t>, напевно,</a:t>
            </a:r>
          </a:p>
          <a:p>
            <a:r>
              <a:rPr lang="ru-RU" dirty="0" err="1"/>
              <a:t>Якісь</a:t>
            </a:r>
            <a:r>
              <a:rPr lang="ru-RU" dirty="0"/>
              <a:t> </a:t>
            </a:r>
            <a:r>
              <a:rPr lang="ru-RU" dirty="0" err="1"/>
              <a:t>теревені</a:t>
            </a:r>
            <a:r>
              <a:rPr lang="ru-RU" dirty="0"/>
              <a:t>.</a:t>
            </a:r>
          </a:p>
          <a:p>
            <a:r>
              <a:rPr lang="ru-RU" dirty="0" err="1"/>
              <a:t>Присягаюсь</a:t>
            </a:r>
            <a:r>
              <a:rPr lang="ru-RU" dirty="0"/>
              <a:t> архангелом</a:t>
            </a:r>
          </a:p>
          <a:p>
            <a:r>
              <a:rPr lang="ru-RU" dirty="0"/>
              <a:t>І господом богом.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 в рот не клала</a:t>
            </a:r>
          </a:p>
          <a:p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м’ясного</a:t>
            </a:r>
            <a:r>
              <a:rPr lang="ru-RU" dirty="0"/>
              <a:t>.</a:t>
            </a:r>
          </a:p>
          <a:p>
            <a:r>
              <a:rPr lang="ru-RU" dirty="0"/>
              <a:t>— Не </a:t>
            </a:r>
            <a:r>
              <a:rPr lang="ru-RU" dirty="0" err="1"/>
              <a:t>божися</a:t>
            </a:r>
            <a:r>
              <a:rPr lang="ru-RU" dirty="0"/>
              <a:t>, </a:t>
            </a:r>
            <a:r>
              <a:rPr lang="ru-RU" dirty="0" err="1"/>
              <a:t>Катре</a:t>
            </a:r>
            <a:r>
              <a:rPr lang="ru-RU" dirty="0"/>
              <a:t>, </a:t>
            </a:r>
            <a:r>
              <a:rPr lang="ru-RU" dirty="0" err="1"/>
              <a:t>всує</a:t>
            </a:r>
            <a:r>
              <a:rPr lang="ru-RU" dirty="0"/>
              <a:t>,</a:t>
            </a:r>
          </a:p>
          <a:p>
            <a:r>
              <a:rPr lang="ru-RU" dirty="0"/>
              <a:t>Не дури мене </a:t>
            </a:r>
            <a:r>
              <a:rPr lang="ru-RU" dirty="0" err="1"/>
              <a:t>ти</a:t>
            </a:r>
            <a:r>
              <a:rPr lang="ru-RU" dirty="0"/>
              <a:t>.</a:t>
            </a:r>
          </a:p>
          <a:p>
            <a:r>
              <a:rPr lang="ru-RU" dirty="0"/>
              <a:t>Сам я </a:t>
            </a:r>
            <a:r>
              <a:rPr lang="ru-RU" dirty="0" err="1"/>
              <a:t>бачив</a:t>
            </a:r>
            <a:r>
              <a:rPr lang="ru-RU" dirty="0"/>
              <a:t>, як </a:t>
            </a:r>
            <a:r>
              <a:rPr lang="ru-RU" dirty="0" err="1"/>
              <a:t>ти</a:t>
            </a:r>
            <a:r>
              <a:rPr lang="ru-RU" dirty="0"/>
              <a:t> брала</a:t>
            </a:r>
          </a:p>
          <a:p>
            <a:r>
              <a:rPr lang="ru-RU" dirty="0"/>
              <a:t>В </a:t>
            </a:r>
            <a:r>
              <a:rPr lang="ru-RU" dirty="0" err="1"/>
              <a:t>їдальні</a:t>
            </a:r>
            <a:r>
              <a:rPr lang="ru-RU" dirty="0"/>
              <a:t> </a:t>
            </a:r>
            <a:r>
              <a:rPr lang="ru-RU" dirty="0" err="1"/>
              <a:t>котлети</a:t>
            </a:r>
            <a:r>
              <a:rPr lang="ru-RU" dirty="0"/>
              <a:t>.</a:t>
            </a:r>
          </a:p>
          <a:p>
            <a:r>
              <a:rPr lang="ru-RU" dirty="0"/>
              <a:t>— А в </a:t>
            </a:r>
            <a:r>
              <a:rPr lang="ru-RU" dirty="0" err="1"/>
              <a:t>якій</a:t>
            </a:r>
            <a:r>
              <a:rPr lang="ru-RU" dirty="0"/>
              <a:t>, </a:t>
            </a:r>
            <a:r>
              <a:rPr lang="ru-RU" dirty="0" err="1"/>
              <a:t>скажіть</a:t>
            </a:r>
            <a:r>
              <a:rPr lang="ru-RU" dirty="0"/>
              <a:t>, </a:t>
            </a:r>
            <a:r>
              <a:rPr lang="ru-RU" dirty="0" err="1"/>
              <a:t>їдальні</a:t>
            </a:r>
            <a:r>
              <a:rPr lang="ru-RU" dirty="0"/>
              <a:t>?</a:t>
            </a:r>
          </a:p>
          <a:p>
            <a:r>
              <a:rPr lang="ru-RU" dirty="0"/>
              <a:t>— У </a:t>
            </a:r>
            <a:r>
              <a:rPr lang="ru-RU" dirty="0" err="1"/>
              <a:t>тій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розі</a:t>
            </a:r>
            <a:r>
              <a:rPr lang="ru-RU" dirty="0"/>
              <a:t>...</a:t>
            </a:r>
          </a:p>
          <a:p>
            <a:r>
              <a:rPr lang="ru-RU" dirty="0"/>
              <a:t>— </a:t>
            </a:r>
            <a:r>
              <a:rPr lang="ru-RU" dirty="0" err="1"/>
              <a:t>Щоб</a:t>
            </a:r>
            <a:r>
              <a:rPr lang="ru-RU" dirty="0"/>
              <a:t> вас, </a:t>
            </a:r>
            <a:r>
              <a:rPr lang="ru-RU" dirty="0" err="1"/>
              <a:t>батюшко</a:t>
            </a:r>
            <a:r>
              <a:rPr lang="ru-RU" dirty="0"/>
              <a:t>, </a:t>
            </a:r>
            <a:r>
              <a:rPr lang="ru-RU" dirty="0" err="1"/>
              <a:t>вбрикнула</a:t>
            </a:r>
            <a:endParaRPr lang="ru-RU" dirty="0"/>
          </a:p>
          <a:p>
            <a:r>
              <a:rPr lang="ru-RU" dirty="0"/>
              <a:t>Курка на </a:t>
            </a:r>
            <a:r>
              <a:rPr lang="ru-RU" dirty="0" err="1"/>
              <a:t>дорозі</a:t>
            </a:r>
            <a:r>
              <a:rPr lang="ru-RU" dirty="0"/>
              <a:t>!</a:t>
            </a:r>
          </a:p>
          <a:p>
            <a:r>
              <a:rPr lang="ru-RU" dirty="0"/>
              <a:t>Знайте </a:t>
            </a:r>
            <a:r>
              <a:rPr lang="ru-RU" dirty="0" err="1"/>
              <a:t>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їдальні</a:t>
            </a:r>
            <a:endParaRPr lang="ru-RU" dirty="0"/>
          </a:p>
          <a:p>
            <a:r>
              <a:rPr lang="ru-RU" dirty="0" err="1"/>
              <a:t>Куховарки</a:t>
            </a:r>
            <a:r>
              <a:rPr lang="ru-RU" dirty="0"/>
              <a:t> </a:t>
            </a:r>
            <a:r>
              <a:rPr lang="ru-RU" dirty="0" err="1"/>
              <a:t>здібні</a:t>
            </a:r>
            <a:endParaRPr lang="ru-RU" dirty="0"/>
          </a:p>
          <a:p>
            <a:r>
              <a:rPr lang="ru-RU" dirty="0" err="1"/>
              <a:t>Подають</a:t>
            </a:r>
            <a:r>
              <a:rPr lang="ru-RU" dirty="0"/>
              <a:t> на </a:t>
            </a:r>
            <a:r>
              <a:rPr lang="ru-RU" dirty="0" err="1"/>
              <a:t>стіл</a:t>
            </a:r>
            <a:r>
              <a:rPr lang="ru-RU" dirty="0"/>
              <a:t> </a:t>
            </a:r>
            <a:r>
              <a:rPr lang="ru-RU" dirty="0" err="1"/>
              <a:t>котлети</a:t>
            </a:r>
            <a:endParaRPr lang="ru-RU" dirty="0"/>
          </a:p>
          <a:p>
            <a:r>
              <a:rPr lang="ru-RU" dirty="0"/>
              <a:t>Не </a:t>
            </a:r>
            <a:r>
              <a:rPr lang="ru-RU" dirty="0" err="1"/>
              <a:t>м’ясні</a:t>
            </a:r>
            <a:r>
              <a:rPr lang="ru-RU" dirty="0"/>
              <a:t>, а </a:t>
            </a:r>
            <a:r>
              <a:rPr lang="ru-RU" dirty="0" err="1"/>
              <a:t>хлібні</a:t>
            </a:r>
            <a:r>
              <a:rPr lang="ru-RU" dirty="0"/>
              <a:t>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1556792"/>
            <a:ext cx="3733800" cy="49685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Сповідає</a:t>
            </a:r>
            <a:r>
              <a:rPr lang="ru-RU" dirty="0"/>
              <a:t> </a:t>
            </a:r>
            <a:r>
              <a:rPr lang="ru-RU" dirty="0" err="1"/>
              <a:t>піп</a:t>
            </a:r>
            <a:r>
              <a:rPr lang="ru-RU" dirty="0"/>
              <a:t> Гаврило</a:t>
            </a:r>
          </a:p>
          <a:p>
            <a:r>
              <a:rPr lang="ru-RU" dirty="0" err="1"/>
              <a:t>Стару</a:t>
            </a:r>
            <a:r>
              <a:rPr lang="ru-RU" dirty="0"/>
              <a:t> Катерину:</a:t>
            </a:r>
          </a:p>
          <a:p>
            <a:r>
              <a:rPr lang="ru-RU" dirty="0"/>
              <a:t>— </a:t>
            </a:r>
            <a:r>
              <a:rPr lang="ru-RU" dirty="0" err="1"/>
              <a:t>Відчуваєш</a:t>
            </a:r>
            <a:r>
              <a:rPr lang="ru-RU" dirty="0"/>
              <a:t> перед богом</a:t>
            </a:r>
          </a:p>
          <a:p>
            <a:r>
              <a:rPr lang="ru-RU" dirty="0" err="1"/>
              <a:t>Ти</a:t>
            </a:r>
            <a:r>
              <a:rPr lang="ru-RU" dirty="0"/>
              <a:t> свою </a:t>
            </a:r>
            <a:r>
              <a:rPr lang="ru-RU" dirty="0" err="1"/>
              <a:t>провину</a:t>
            </a:r>
            <a:r>
              <a:rPr lang="ru-RU" dirty="0"/>
              <a:t>?</a:t>
            </a:r>
          </a:p>
          <a:p>
            <a:r>
              <a:rPr lang="ru-RU" dirty="0"/>
              <a:t>— Каюсь, отче, </a:t>
            </a:r>
            <a:r>
              <a:rPr lang="ru-RU" dirty="0" err="1"/>
              <a:t>позавчора</a:t>
            </a:r>
            <a:endParaRPr lang="ru-RU" dirty="0"/>
          </a:p>
          <a:p>
            <a:r>
              <a:rPr lang="ru-RU" dirty="0" err="1"/>
              <a:t>Глечика</a:t>
            </a:r>
            <a:r>
              <a:rPr lang="ru-RU" dirty="0"/>
              <a:t> </a:t>
            </a:r>
            <a:r>
              <a:rPr lang="ru-RU" dirty="0" err="1"/>
              <a:t>розбила</a:t>
            </a:r>
            <a:endParaRPr lang="ru-RU" dirty="0"/>
          </a:p>
          <a:p>
            <a:r>
              <a:rPr lang="ru-RU" dirty="0"/>
              <a:t>І </a:t>
            </a:r>
            <a:r>
              <a:rPr lang="ru-RU" dirty="0" err="1"/>
              <a:t>промовила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:</a:t>
            </a:r>
          </a:p>
          <a:p>
            <a:r>
              <a:rPr lang="ru-RU" dirty="0"/>
              <a:t>«</a:t>
            </a:r>
            <a:r>
              <a:rPr lang="ru-RU" dirty="0" err="1"/>
              <a:t>Тьху</a:t>
            </a:r>
            <a:r>
              <a:rPr lang="ru-RU" dirty="0"/>
              <a:t>, нечиста сила!»</a:t>
            </a:r>
          </a:p>
          <a:p>
            <a:r>
              <a:rPr lang="ru-RU" dirty="0"/>
              <a:t>А </a:t>
            </a:r>
            <a:r>
              <a:rPr lang="ru-RU" dirty="0" err="1"/>
              <a:t>учора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діда</a:t>
            </a:r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півпуда</a:t>
            </a:r>
            <a:r>
              <a:rPr lang="ru-RU" dirty="0"/>
              <a:t> сала,</a:t>
            </a:r>
          </a:p>
          <a:p>
            <a:r>
              <a:rPr lang="ru-RU" dirty="0" err="1"/>
              <a:t>Що</a:t>
            </a:r>
            <a:r>
              <a:rPr lang="ru-RU" dirty="0"/>
              <a:t> продав </a:t>
            </a:r>
            <a:r>
              <a:rPr lang="ru-RU" dirty="0" err="1"/>
              <a:t>кумі</a:t>
            </a:r>
            <a:r>
              <a:rPr lang="ru-RU" dirty="0"/>
              <a:t> за </a:t>
            </a:r>
            <a:r>
              <a:rPr lang="ru-RU" dirty="0" err="1"/>
              <a:t>безцінь</a:t>
            </a:r>
            <a:r>
              <a:rPr lang="ru-RU" dirty="0"/>
              <a:t>,</a:t>
            </a:r>
          </a:p>
          <a:p>
            <a:r>
              <a:rPr lang="ru-RU" dirty="0" err="1"/>
              <a:t>Чортом</a:t>
            </a:r>
            <a:r>
              <a:rPr lang="ru-RU" dirty="0"/>
              <a:t> </a:t>
            </a:r>
            <a:r>
              <a:rPr lang="ru-RU" dirty="0" err="1"/>
              <a:t>обізвала</a:t>
            </a:r>
            <a:r>
              <a:rPr lang="ru-RU" dirty="0"/>
              <a:t>.</a:t>
            </a:r>
          </a:p>
          <a:p>
            <a:r>
              <a:rPr lang="ru-RU" dirty="0"/>
              <a:t>— О, </a:t>
            </a:r>
            <a:r>
              <a:rPr lang="ru-RU" dirty="0" err="1"/>
              <a:t>ні</a:t>
            </a:r>
            <a:r>
              <a:rPr lang="ru-RU" dirty="0"/>
              <a:t>, </a:t>
            </a:r>
            <a:r>
              <a:rPr lang="ru-RU" dirty="0" err="1"/>
              <a:t>Катре</a:t>
            </a:r>
            <a:r>
              <a:rPr lang="ru-RU" dirty="0"/>
              <a:t>, </a:t>
            </a:r>
            <a:r>
              <a:rPr lang="ru-RU" dirty="0" err="1"/>
              <a:t>гріх</a:t>
            </a:r>
            <a:r>
              <a:rPr lang="ru-RU" dirty="0"/>
              <a:t> </a:t>
            </a:r>
            <a:r>
              <a:rPr lang="ru-RU" dirty="0" err="1"/>
              <a:t>твій</a:t>
            </a:r>
            <a:r>
              <a:rPr lang="ru-RU" dirty="0"/>
              <a:t> </a:t>
            </a:r>
            <a:r>
              <a:rPr lang="ru-RU" dirty="0" err="1"/>
              <a:t>тяжчий</a:t>
            </a:r>
            <a:r>
              <a:rPr lang="ru-RU" dirty="0"/>
              <a:t>, —</a:t>
            </a:r>
          </a:p>
          <a:p>
            <a:r>
              <a:rPr lang="ru-RU" dirty="0" err="1"/>
              <a:t>Піп</a:t>
            </a:r>
            <a:r>
              <a:rPr lang="ru-RU" dirty="0"/>
              <a:t> говорить строго, —</a:t>
            </a:r>
          </a:p>
          <a:p>
            <a:r>
              <a:rPr lang="ru-RU" dirty="0"/>
              <a:t>Не </a:t>
            </a:r>
            <a:r>
              <a:rPr lang="ru-RU" dirty="0" err="1"/>
              <a:t>дотримуєшся</a:t>
            </a:r>
            <a:r>
              <a:rPr lang="ru-RU" dirty="0"/>
              <a:t> </a:t>
            </a:r>
            <a:r>
              <a:rPr lang="ru-RU" dirty="0" err="1"/>
              <a:t>ревно</a:t>
            </a:r>
            <a:endParaRPr lang="ru-RU" dirty="0"/>
          </a:p>
          <a:p>
            <a:r>
              <a:rPr lang="ru-RU" dirty="0" err="1"/>
              <a:t>Ти</a:t>
            </a:r>
            <a:r>
              <a:rPr lang="ru-RU" dirty="0"/>
              <a:t> посту святого.</a:t>
            </a:r>
          </a:p>
          <a:p>
            <a:r>
              <a:rPr lang="ru-RU" dirty="0" err="1"/>
              <a:t>Хочеш</a:t>
            </a:r>
            <a:r>
              <a:rPr lang="ru-RU" dirty="0"/>
              <a:t>, </a:t>
            </a:r>
            <a:r>
              <a:rPr lang="ru-RU" dirty="0" err="1"/>
              <a:t>грішнице</a:t>
            </a:r>
            <a:r>
              <a:rPr lang="ru-RU" dirty="0"/>
              <a:t>, </a:t>
            </a:r>
            <a:r>
              <a:rPr lang="ru-RU" dirty="0" err="1"/>
              <a:t>горіти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огненній</a:t>
            </a:r>
            <a:r>
              <a:rPr lang="ru-RU" dirty="0"/>
              <a:t> </a:t>
            </a:r>
            <a:r>
              <a:rPr lang="ru-RU" dirty="0" err="1"/>
              <a:t>геєні</a:t>
            </a:r>
            <a:r>
              <a:rPr lang="ru-RU" dirty="0"/>
              <a:t>?..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pPr algn="ctr"/>
            <a:r>
              <a:rPr lang="uk-UA" dirty="0"/>
              <a:t>Інвективна стратегія</a:t>
            </a:r>
            <a:br>
              <a:rPr lang="uk-UA" dirty="0"/>
            </a:br>
            <a:r>
              <a:rPr lang="uk-UA" sz="1400" dirty="0"/>
              <a:t>Віталій </a:t>
            </a:r>
            <a:r>
              <a:rPr lang="uk-UA" sz="1400" dirty="0" err="1" smtClean="0"/>
              <a:t>Нємченко</a:t>
            </a:r>
            <a:r>
              <a:rPr lang="uk-UA" sz="1400" dirty="0" smtClean="0"/>
              <a:t> «Катерина </a:t>
            </a:r>
            <a:r>
              <a:rPr lang="uk-UA" sz="1400" dirty="0"/>
              <a:t>не </a:t>
            </a:r>
            <a:r>
              <a:rPr lang="uk-UA" sz="1400" dirty="0" smtClean="0"/>
              <a:t>винна» (</a:t>
            </a:r>
            <a:r>
              <a:rPr lang="en-US" sz="1400" dirty="0"/>
              <a:t>https://uk.savefrom.net</a:t>
            </a:r>
            <a:r>
              <a:rPr lang="en-US" sz="1400" dirty="0" smtClean="0"/>
              <a:t>/</a:t>
            </a:r>
            <a:r>
              <a:rPr lang="uk-UA" sz="1400" dirty="0" smtClean="0"/>
              <a:t>)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78636752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201</TotalTime>
  <Words>876</Words>
  <Application>Microsoft Office PowerPoint</Application>
  <PresentationFormat>Екран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Горизонт</vt:lpstr>
      <vt:lpstr>СИСТЕМА ДЕМОНОЛОГІЧНИХ ПЕРСОНАЖІВ</vt:lpstr>
      <vt:lpstr>План</vt:lpstr>
      <vt:lpstr>Сфера функціонування  демонологічних назв </vt:lpstr>
      <vt:lpstr>Зоологічні назви</vt:lpstr>
      <vt:lpstr>- фольклор   </vt:lpstr>
      <vt:lpstr>У художній літературі демонологічна лексика представлена:</vt:lpstr>
      <vt:lpstr>У сатирично-гумористичних текстах </vt:lpstr>
      <vt:lpstr>Нині демонологічні назви викоистовуються у мемах</vt:lpstr>
      <vt:lpstr>Інвективна стратегія Віталій Нємченко «Катерина не винна» (https://uk.savefrom.net/)</vt:lpstr>
      <vt:lpstr>проникнення й функціонування демонологічної лексики в публіцистичних текстах:</vt:lpstr>
      <vt:lpstr>СИСТЕМА ОБРАЗІВ ТА ПЕРСОНАЖІВ УКРАЇНСЬКОЇ МІФОЛОГІЇ</vt:lpstr>
      <vt:lpstr>Презентація PowerPoint</vt:lpstr>
      <vt:lpstr>ЗаГальна ХАРАКТЕРИСТИКА ДЕМОНОЛОГІЧНИХ ПЕРСОНАЖІВ</vt:lpstr>
      <vt:lpstr>СИСТЕМА ДЕМОНОЛОГІЧНИХ ПЕРСОНАЖІВ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АНТРОПОМОРФНІ ДЕМОНОЛОГІЧНІ ПЕРСОНАЖІ</dc:title>
  <dc:creator>Admin</dc:creator>
  <cp:lastModifiedBy>RePack by Diakov</cp:lastModifiedBy>
  <cp:revision>14</cp:revision>
  <dcterms:created xsi:type="dcterms:W3CDTF">2022-04-08T17:53:57Z</dcterms:created>
  <dcterms:modified xsi:type="dcterms:W3CDTF">2022-04-08T21:25:47Z</dcterms:modified>
</cp:coreProperties>
</file>