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81" r:id="rId2"/>
    <p:sldId id="285" r:id="rId3"/>
    <p:sldId id="286" r:id="rId4"/>
    <p:sldId id="287" r:id="rId5"/>
    <p:sldId id="288" r:id="rId6"/>
    <p:sldId id="289" r:id="rId7"/>
    <p:sldId id="290" r:id="rId8"/>
    <p:sldId id="293" r:id="rId9"/>
    <p:sldId id="294" r:id="rId10"/>
    <p:sldId id="29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9" autoAdjust="0"/>
    <p:restoredTop sz="94660"/>
  </p:normalViewPr>
  <p:slideViewPr>
    <p:cSldViewPr>
      <p:cViewPr varScale="1">
        <p:scale>
          <a:sx n="83" d="100"/>
          <a:sy n="83" d="100"/>
        </p:scale>
        <p:origin x="-97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13F41-CD7B-4E67-903A-D97CE824351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236C-CB6E-49B5-ACD3-D89DDC694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993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D385-93EF-4E6E-AD31-CD05FD1670C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F5AD-A4D5-4E7A-9F16-496C8359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D385-93EF-4E6E-AD31-CD05FD1670C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F5AD-A4D5-4E7A-9F16-496C8359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D385-93EF-4E6E-AD31-CD05FD1670C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F5AD-A4D5-4E7A-9F16-496C8359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D385-93EF-4E6E-AD31-CD05FD1670C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F5AD-A4D5-4E7A-9F16-496C8359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D385-93EF-4E6E-AD31-CD05FD1670C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F5AD-A4D5-4E7A-9F16-496C8359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D385-93EF-4E6E-AD31-CD05FD1670C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F5AD-A4D5-4E7A-9F16-496C8359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D385-93EF-4E6E-AD31-CD05FD1670C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F5AD-A4D5-4E7A-9F16-496C8359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D385-93EF-4E6E-AD31-CD05FD1670C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F5AD-A4D5-4E7A-9F16-496C8359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D385-93EF-4E6E-AD31-CD05FD1670C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F5AD-A4D5-4E7A-9F16-496C8359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D385-93EF-4E6E-AD31-CD05FD1670C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F5AD-A4D5-4E7A-9F16-496C8359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D385-93EF-4E6E-AD31-CD05FD1670C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F5AD-A4D5-4E7A-9F16-496C8359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D385-93EF-4E6E-AD31-CD05FD1670C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F5AD-A4D5-4E7A-9F16-496C83596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57250"/>
            <a:ext cx="7572374" cy="1943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100" i="1" dirty="0" smtClean="0"/>
              <a:t> </a:t>
            </a:r>
            <a:r>
              <a:rPr lang="uk-UA" sz="3100" b="1" dirty="0"/>
              <a:t>РЕАБІЛІТАЦІЙНА ДІАГНОСТИКА </a:t>
            </a: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>В </a:t>
            </a:r>
            <a:r>
              <a:rPr lang="uk-UA" sz="3100" b="1" dirty="0"/>
              <a:t>НЕВРОЛОГІЇ</a:t>
            </a:r>
            <a:endParaRPr lang="en-US" sz="3000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28950"/>
            <a:ext cx="8396318" cy="1295400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Рівень вищої освіти: 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магістерський</a:t>
            </a:r>
            <a:endParaRPr lang="uk-UA" sz="18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457200" lvl="1" indent="0">
              <a:buNone/>
              <a:defRPr/>
            </a:pP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Галузь знань: 22 Охорона здоров'я </a:t>
            </a:r>
          </a:p>
          <a:p>
            <a:pPr marL="457200" lvl="1" indent="0">
              <a:buNone/>
              <a:defRPr/>
            </a:pP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Спеціальність: 227 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Терапія та реабілітація</a:t>
            </a:r>
            <a:endParaRPr lang="uk-UA" sz="18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457200" lvl="1" indent="0">
              <a:buNone/>
              <a:defRPr/>
            </a:pP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Освітня програма: 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227.1 Фізична терапія</a:t>
            </a:r>
            <a:endParaRPr lang="uk-UA" sz="18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950"/>
            <a:ext cx="87630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600" b="1" dirty="0" smtClean="0"/>
              <a:t>Методи дослідження у фізичній терапії при окремих формах порушень</a:t>
            </a:r>
            <a:endParaRPr lang="uk-U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8750"/>
            <a:ext cx="7543800" cy="33147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Методи обстеження при ГПМК: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Оцінка стану пацієнтів з наслідками гострого порушення мозкового кровообігу за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МКФ.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Алгоритм обстеження пацієнтів з ГПМК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залежно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від періоду захворювання: загальна оцінка стану порушених функцій (Шкала інсульту Національного інституту здоров’я, Канадська Неврологічна Шкала, Бал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Оргогоза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); оцінка елементарних пошкоджень в руховій сфері і комплексна оцінка моторики; оцінка локальних функціональних порушень (функція кисті, мобільність); оцінка фізичного та психічного здоров’я побутової та соціальної активності.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5143499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A person walking with a gait disorder or an abnormal walking pattern. The illustration shows four possible caus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0050"/>
            <a:ext cx="7572374" cy="685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i="1" dirty="0" smtClean="0"/>
              <a:t> </a:t>
            </a:r>
            <a:r>
              <a:rPr lang="ru-RU" sz="3600" b="1" dirty="0"/>
              <a:t>Мета курсу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76350"/>
            <a:ext cx="8243918" cy="3467100"/>
          </a:xfrm>
        </p:spPr>
        <p:txBody>
          <a:bodyPr>
            <a:normAutofit/>
          </a:bodyPr>
          <a:lstStyle/>
          <a:p>
            <a:pPr marL="360000" lvl="1" indent="-36000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	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Курс має на меті формування визначених освітньо-професійною програмою магістра «Фізична терапія» загальних та фахових компетентностей, зокрема здатності до реалізації індивідуальної програми фізичної терапії з метою покращення здоров’я, функціональних можливостей та функціональної незалежності пацієнтів з різними формами ураження нервової системи. Зазначені компетенції є базовими в роботі фізичного терапевта, оскільки серед пацієнтів з руховими порушеннями левову частку мають пацієнти із захворюваннями нервової системи. 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5143499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0050"/>
            <a:ext cx="7572374" cy="685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/>
              <a:t>Основні компетентності</a:t>
            </a:r>
            <a:endParaRPr lang="uk-U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43300"/>
          </a:xfrm>
        </p:spPr>
        <p:txBody>
          <a:bodyPr>
            <a:noAutofit/>
          </a:bodyPr>
          <a:lstStyle/>
          <a:p>
            <a:pPr algn="just"/>
            <a:r>
              <a:rPr lang="uk-UA" sz="17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СКфт</a:t>
            </a:r>
            <a:r>
              <a:rPr lang="uk-UA" sz="17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1. Здатність розуміти клінічний та реабілітаційний діагноз пацієнта/ клієнта, перебіг захворювання і тактику лікування.</a:t>
            </a:r>
          </a:p>
          <a:p>
            <a:pPr algn="just"/>
            <a:r>
              <a:rPr lang="uk-UA" sz="17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СКфт</a:t>
            </a:r>
            <a:r>
              <a:rPr lang="uk-UA" sz="17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2. Здатність обстежувати осіб різних вікових, нозологічних та професійних груп із складною прогресуючою та мультисистемною патологією за допомогою стандартизованих та нестандартизованих інструментів оцінювання, визначати фізичний розвиток та фізичний стан.</a:t>
            </a:r>
          </a:p>
          <a:p>
            <a:pPr algn="just"/>
            <a:r>
              <a:rPr lang="uk-UA" sz="17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Скоп 2. Здатність ефективно реалізовувати програми фізичної терапії для корекції морфофункціональних порушень у пацієнтів геріатричного віку з поліморбідною патологією.</a:t>
            </a:r>
          </a:p>
          <a:p>
            <a:pPr algn="just"/>
            <a:r>
              <a:rPr lang="uk-UA" sz="17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Скоп 3. Здатність ефективно реалізовувати програми фізичної терапії в пацієнтів з політравмою, зокрема внаслідок військових дій.</a:t>
            </a:r>
            <a:endParaRPr lang="uk-UA" sz="17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5143499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3733800" cy="434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100" b="1" dirty="0"/>
              <a:t>Міжнародна класифікація функціонування </a:t>
            </a:r>
            <a:r>
              <a:rPr lang="uk-UA" sz="3100" b="1" dirty="0" smtClean="0"/>
              <a:t>в </a:t>
            </a:r>
            <a:r>
              <a:rPr lang="uk-UA" sz="3100" b="1" dirty="0"/>
              <a:t>системі фізичної терапії неврологічних пацієнтів</a:t>
            </a:r>
            <a:endParaRPr lang="uk-UA" sz="3100" b="1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5143499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14350"/>
            <a:ext cx="4533900" cy="4133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4038600" cy="434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100" b="1" dirty="0" smtClean="0"/>
              <a:t>Топографічна оцінка неврологічного статусу пацієнта в фізичній терапії</a:t>
            </a:r>
            <a:endParaRPr lang="uk-UA" sz="3100" b="1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5143499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19150"/>
            <a:ext cx="4478204" cy="36437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7630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200" b="1" dirty="0" smtClean="0"/>
              <a:t>Обстеження функціонального стану м’язів</a:t>
            </a:r>
            <a:endParaRPr lang="uk-UA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7772400" cy="3543300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Патологічні зміни функціонального стану м’язів при травмах та захворюваннях НС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Оцінка тонусу м’язів </a:t>
            </a:r>
            <a:r>
              <a:rPr lang="la-Latn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Modified Ashworth Scale of Muscle Spasticity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Оцінка сили м’язів за ММТ. Шкала Оксфорда. Проби для виявлення скритих парезів.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Моторний контроль вертикалізації.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Індекс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Мотрисайті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, тест контролю руху тулуба </a:t>
            </a:r>
            <a:r>
              <a:rPr lang="la-Latn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TRUNK Control Nest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5143499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572374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200" b="1" dirty="0" smtClean="0"/>
              <a:t>Методи обстеження мобільності</a:t>
            </a:r>
            <a:endParaRPr lang="uk-UA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6350"/>
            <a:ext cx="4038600" cy="3467100"/>
          </a:xfrm>
        </p:spPr>
        <p:txBody>
          <a:bodyPr>
            <a:normAutofit/>
          </a:bodyPr>
          <a:lstStyle/>
          <a:p>
            <a:pPr algn="just"/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</a:rPr>
              <a:t>10-метровий тест ходи</a:t>
            </a:r>
          </a:p>
          <a:p>
            <a:pPr algn="just"/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</a:rPr>
              <a:t>Тест 6-хвилинної ходи</a:t>
            </a:r>
          </a:p>
          <a:p>
            <a:pPr algn="just"/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</a:rPr>
              <a:t>Тест «Встань та йди» з обліком часу</a:t>
            </a:r>
          </a:p>
          <a:p>
            <a:pPr algn="just"/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</a:rPr>
              <a:t>Тест «4 квадрати»</a:t>
            </a:r>
          </a:p>
          <a:p>
            <a:pPr algn="just"/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</a:rPr>
              <a:t>Тест Оцінка динамічної ходи (</a:t>
            </a:r>
            <a:r>
              <a:rPr lang="la-Latn" sz="1800" dirty="0" smtClean="0">
                <a:solidFill>
                  <a:schemeClr val="accent2">
                    <a:lumMod val="50000"/>
                  </a:schemeClr>
                </a:solidFill>
              </a:rPr>
              <a:t>Dynamic Gait Index, DGI)</a:t>
            </a:r>
            <a:endParaRPr lang="uk-UA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</a:rPr>
              <a:t>Шкала оцінки ходьби і рівноваги </a:t>
            </a:r>
            <a:r>
              <a:rPr lang="uk-UA" sz="1800" dirty="0" err="1" smtClean="0">
                <a:solidFill>
                  <a:schemeClr val="accent2">
                    <a:lumMod val="50000"/>
                  </a:schemeClr>
                </a:solidFill>
              </a:rPr>
              <a:t>Тінетті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algn="just"/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/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5143499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52550"/>
            <a:ext cx="3854003" cy="3000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4724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600" b="1" dirty="0" smtClean="0"/>
              <a:t>Патологічна хода</a:t>
            </a:r>
            <a:endParaRPr lang="uk-U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6350"/>
            <a:ext cx="4038600" cy="34671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Нормальна хода як критерій оцінки патологічної ходи. Охарактеризувати аспекти нормальної ходи: цикли ходи, фази ходи, діапазон руху, реакцію суглобів та м’язову активність. </a:t>
            </a: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Патологічна хода та її типи. Функціональні критерії ходи.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5143499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A person walking with a gait disorder or an abnormal walking pattern. The illustration shows four possible caus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66750"/>
            <a:ext cx="3852740" cy="4006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458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600" b="1" dirty="0" smtClean="0"/>
              <a:t>Інструментальні методи дослідження нервової системи</a:t>
            </a:r>
            <a:endParaRPr lang="uk-U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6350"/>
            <a:ext cx="4038600" cy="34671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5143499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A person walking with a gait disorder or an abnormal walking pattern. The illustration shows four possible caus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МРТ головного мозку - Клініка Спіже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52550"/>
            <a:ext cx="4736211" cy="3200400"/>
          </a:xfrm>
          <a:prstGeom prst="rect">
            <a:avLst/>
          </a:prstGeom>
          <a:noFill/>
        </p:spPr>
      </p:pic>
      <p:pic>
        <p:nvPicPr>
          <p:cNvPr id="24582" name="Picture 6" descr="МРТ головного мозку та голови у Дніпрі в клініці «Медікум», Запишіться на  прий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57350"/>
            <a:ext cx="257175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2D69"/>
      </a:dk1>
      <a:lt1>
        <a:sysClr val="window" lastClr="FFFFFF"/>
      </a:lt1>
      <a:dk2>
        <a:srgbClr val="002060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367</Words>
  <Application>Microsoft Office PowerPoint</Application>
  <PresentationFormat>Экран (16:9)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РЕАБІЛІТАЦІЙНА ДІАГНОСТИКА  В НЕВРОЛОГІЇ</vt:lpstr>
      <vt:lpstr> Мета курсу</vt:lpstr>
      <vt:lpstr>Основні компетентності</vt:lpstr>
      <vt:lpstr>Міжнародна класифікація функціонування в системі фізичної терапії неврологічних пацієнтів</vt:lpstr>
      <vt:lpstr>Топографічна оцінка неврологічного статусу пацієнта в фізичній терапії</vt:lpstr>
      <vt:lpstr>Обстеження функціонального стану м’язів</vt:lpstr>
      <vt:lpstr>Методи обстеження мобільності</vt:lpstr>
      <vt:lpstr>Патологічна хода</vt:lpstr>
      <vt:lpstr>Інструментальні методи дослідження нервової системи</vt:lpstr>
      <vt:lpstr>Методи дослідження у фізичній терапії при окремих формах порушень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</dc:creator>
  <cp:lastModifiedBy>Home</cp:lastModifiedBy>
  <cp:revision>21</cp:revision>
  <dcterms:created xsi:type="dcterms:W3CDTF">2014-12-03T15:38:42Z</dcterms:created>
  <dcterms:modified xsi:type="dcterms:W3CDTF">2024-10-07T17:29:04Z</dcterms:modified>
</cp:coreProperties>
</file>