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9" r:id="rId9"/>
    <p:sldId id="264" r:id="rId10"/>
    <p:sldId id="270" r:id="rId11"/>
    <p:sldId id="265" r:id="rId12"/>
    <p:sldId id="268" r:id="rId13"/>
    <p:sldId id="267"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5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E933ED-C76E-4CF7-8E51-AC41D8AD75BD}"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uk-UA"/>
        </a:p>
      </dgm:t>
    </dgm:pt>
    <dgm:pt modelId="{94444B40-4BCC-497B-B9D5-812314096B6A}">
      <dgm:prSet phldrT="[Текст]" custT="1"/>
      <dgm:spPr/>
      <dgm:t>
        <a:bodyPr/>
        <a:lstStyle/>
        <a:p>
          <a:pPr algn="ctr"/>
          <a:r>
            <a:rPr lang="uk-UA" sz="1400"/>
            <a:t>Подальші перспективи</a:t>
          </a:r>
        </a:p>
      </dgm:t>
    </dgm:pt>
    <dgm:pt modelId="{C9E3CCBF-8B9B-4B7A-9A95-88F759996DB5}" type="parTrans" cxnId="{405A4EFF-2F2C-42C9-B97A-9AE1DBB56BA2}">
      <dgm:prSet/>
      <dgm:spPr/>
      <dgm:t>
        <a:bodyPr/>
        <a:lstStyle/>
        <a:p>
          <a:pPr algn="ctr"/>
          <a:endParaRPr lang="uk-UA" sz="1400"/>
        </a:p>
      </dgm:t>
    </dgm:pt>
    <dgm:pt modelId="{1593BBFF-3FF8-4358-8A05-75966FEBE8B0}" type="sibTrans" cxnId="{405A4EFF-2F2C-42C9-B97A-9AE1DBB56BA2}">
      <dgm:prSet/>
      <dgm:spPr/>
      <dgm:t>
        <a:bodyPr/>
        <a:lstStyle/>
        <a:p>
          <a:pPr algn="ctr"/>
          <a:endParaRPr lang="uk-UA" sz="1400"/>
        </a:p>
      </dgm:t>
    </dgm:pt>
    <dgm:pt modelId="{CB14733F-FA5A-492D-B6CA-3EC497310442}">
      <dgm:prSet phldrT="[Текст]" custT="1"/>
      <dgm:spPr/>
      <dgm:t>
        <a:bodyPr/>
        <a:lstStyle/>
        <a:p>
          <a:pPr algn="ctr"/>
          <a:r>
            <a:rPr lang="uk-UA" sz="1400"/>
            <a:t>Нездатність Китаю виперидити США</a:t>
          </a:r>
        </a:p>
        <a:p>
          <a:pPr algn="ctr"/>
          <a:r>
            <a:rPr lang="uk-UA" sz="1400"/>
            <a:t>(збереження за США лідерських позицій на ринку)</a:t>
          </a:r>
        </a:p>
      </dgm:t>
    </dgm:pt>
    <dgm:pt modelId="{BFFBE5C7-1E67-49D1-99FC-CC467E5661B4}" type="parTrans" cxnId="{D329E852-88A8-4628-898D-6D09D766D0AF}">
      <dgm:prSet custT="1"/>
      <dgm:spPr/>
      <dgm:t>
        <a:bodyPr/>
        <a:lstStyle/>
        <a:p>
          <a:pPr algn="ctr"/>
          <a:endParaRPr lang="uk-UA" sz="1400"/>
        </a:p>
      </dgm:t>
    </dgm:pt>
    <dgm:pt modelId="{5BE75860-C136-49E6-B64D-D169ED92D3C9}" type="sibTrans" cxnId="{D329E852-88A8-4628-898D-6D09D766D0AF}">
      <dgm:prSet/>
      <dgm:spPr/>
      <dgm:t>
        <a:bodyPr/>
        <a:lstStyle/>
        <a:p>
          <a:pPr algn="ctr"/>
          <a:endParaRPr lang="uk-UA" sz="1400"/>
        </a:p>
      </dgm:t>
    </dgm:pt>
    <dgm:pt modelId="{CF786485-01B5-4FBB-B657-21EEC354C4FC}">
      <dgm:prSet phldrT="[Текст]" custT="1"/>
      <dgm:spPr/>
      <dgm:t>
        <a:bodyPr/>
        <a:lstStyle/>
        <a:p>
          <a:pPr algn="ctr"/>
          <a:r>
            <a:rPr lang="uk-UA" sz="1400"/>
            <a:t>Стримування розвитку Китаю з боку США</a:t>
          </a:r>
          <a:br>
            <a:rPr lang="uk-UA" sz="1400"/>
          </a:br>
          <a:r>
            <a:rPr lang="uk-UA" sz="1400"/>
            <a:t>(небезпека військвої агресії Китаю)</a:t>
          </a:r>
        </a:p>
      </dgm:t>
    </dgm:pt>
    <dgm:pt modelId="{10AC5534-F1F5-4986-AC6C-319FE8DBA329}" type="sibTrans" cxnId="{D30C0C4B-7A13-40DF-A14B-1B4750F4D3D3}">
      <dgm:prSet/>
      <dgm:spPr/>
      <dgm:t>
        <a:bodyPr/>
        <a:lstStyle/>
        <a:p>
          <a:pPr algn="ctr"/>
          <a:endParaRPr lang="uk-UA" sz="1400"/>
        </a:p>
      </dgm:t>
    </dgm:pt>
    <dgm:pt modelId="{F692BA83-583B-4868-BFAA-ADCA271A798B}" type="parTrans" cxnId="{D30C0C4B-7A13-40DF-A14B-1B4750F4D3D3}">
      <dgm:prSet custT="1"/>
      <dgm:spPr/>
      <dgm:t>
        <a:bodyPr/>
        <a:lstStyle/>
        <a:p>
          <a:pPr algn="ctr"/>
          <a:endParaRPr lang="uk-UA" sz="1400"/>
        </a:p>
      </dgm:t>
    </dgm:pt>
    <dgm:pt modelId="{4FD918D8-5DF1-46D4-977E-05A9ECBAC512}">
      <dgm:prSet phldrT="[Текст]" custT="1"/>
      <dgm:spPr/>
      <dgm:t>
        <a:bodyPr/>
        <a:lstStyle/>
        <a:p>
          <a:pPr algn="ctr"/>
          <a:r>
            <a:rPr lang="uk-UA" sz="1400"/>
            <a:t>Домінування Китаю на ринку </a:t>
          </a:r>
          <a:br>
            <a:rPr lang="uk-UA" sz="1400"/>
          </a:br>
          <a:r>
            <a:rPr lang="uk-UA" sz="1400"/>
            <a:t>(ескалація конфлікту зі сторони США)</a:t>
          </a:r>
        </a:p>
      </dgm:t>
    </dgm:pt>
    <dgm:pt modelId="{8F6AE2DD-58CC-4842-A2E7-DB1CA41F74A0}" type="sibTrans" cxnId="{BB10131E-B213-4D98-924A-A08A4E02042E}">
      <dgm:prSet/>
      <dgm:spPr/>
      <dgm:t>
        <a:bodyPr/>
        <a:lstStyle/>
        <a:p>
          <a:pPr algn="ctr"/>
          <a:endParaRPr lang="uk-UA" sz="1400"/>
        </a:p>
      </dgm:t>
    </dgm:pt>
    <dgm:pt modelId="{B1B03EA9-1252-434C-8A2A-EE917DDC74AD}" type="parTrans" cxnId="{BB10131E-B213-4D98-924A-A08A4E02042E}">
      <dgm:prSet custT="1"/>
      <dgm:spPr/>
      <dgm:t>
        <a:bodyPr/>
        <a:lstStyle/>
        <a:p>
          <a:pPr algn="ctr"/>
          <a:endParaRPr lang="uk-UA" sz="1400"/>
        </a:p>
      </dgm:t>
    </dgm:pt>
    <dgm:pt modelId="{52D20144-83B5-43A1-B52B-8410CD935B57}" type="pres">
      <dgm:prSet presAssocID="{E5E933ED-C76E-4CF7-8E51-AC41D8AD75BD}" presName="cycle" presStyleCnt="0">
        <dgm:presLayoutVars>
          <dgm:chMax val="1"/>
          <dgm:dir/>
          <dgm:animLvl val="ctr"/>
          <dgm:resizeHandles val="exact"/>
        </dgm:presLayoutVars>
      </dgm:prSet>
      <dgm:spPr/>
    </dgm:pt>
    <dgm:pt modelId="{90473299-3B2F-48B0-A7D1-9B485EFFD1A7}" type="pres">
      <dgm:prSet presAssocID="{94444B40-4BCC-497B-B9D5-812314096B6A}" presName="centerShape" presStyleLbl="node0" presStyleIdx="0" presStyleCnt="1" custScaleX="110970"/>
      <dgm:spPr/>
    </dgm:pt>
    <dgm:pt modelId="{A506B774-34B8-409F-8F5D-089CE3173365}" type="pres">
      <dgm:prSet presAssocID="{F692BA83-583B-4868-BFAA-ADCA271A798B}" presName="parTrans" presStyleLbl="bgSibTrans2D1" presStyleIdx="0" presStyleCnt="3"/>
      <dgm:spPr/>
    </dgm:pt>
    <dgm:pt modelId="{22D12DD6-A4DE-4EF6-B88F-863AF8CE3A2F}" type="pres">
      <dgm:prSet presAssocID="{CF786485-01B5-4FBB-B657-21EEC354C4FC}" presName="node" presStyleLbl="node1" presStyleIdx="0" presStyleCnt="3" custRadScaleRad="142022" custRadScaleInc="-3550">
        <dgm:presLayoutVars>
          <dgm:bulletEnabled val="1"/>
        </dgm:presLayoutVars>
      </dgm:prSet>
      <dgm:spPr/>
    </dgm:pt>
    <dgm:pt modelId="{889FEF5C-F484-4F0D-BB18-2727F81D499B}" type="pres">
      <dgm:prSet presAssocID="{BFFBE5C7-1E67-49D1-99FC-CC467E5661B4}" presName="parTrans" presStyleLbl="bgSibTrans2D1" presStyleIdx="1" presStyleCnt="3"/>
      <dgm:spPr/>
    </dgm:pt>
    <dgm:pt modelId="{D0221683-55ED-480F-84ED-AB8F6717758D}" type="pres">
      <dgm:prSet presAssocID="{CB14733F-FA5A-492D-B6CA-3EC497310442}" presName="node" presStyleLbl="node1" presStyleIdx="1" presStyleCnt="3">
        <dgm:presLayoutVars>
          <dgm:bulletEnabled val="1"/>
        </dgm:presLayoutVars>
      </dgm:prSet>
      <dgm:spPr/>
    </dgm:pt>
    <dgm:pt modelId="{64F901B0-E8F9-41EA-B9A4-76F49B37623A}" type="pres">
      <dgm:prSet presAssocID="{B1B03EA9-1252-434C-8A2A-EE917DDC74AD}" presName="parTrans" presStyleLbl="bgSibTrans2D1" presStyleIdx="2" presStyleCnt="3"/>
      <dgm:spPr/>
    </dgm:pt>
    <dgm:pt modelId="{5C88CE72-3D4F-43E2-890A-DC80099A7613}" type="pres">
      <dgm:prSet presAssocID="{4FD918D8-5DF1-46D4-977E-05A9ECBAC512}" presName="node" presStyleLbl="node1" presStyleIdx="2" presStyleCnt="3" custRadScaleRad="146844" custRadScaleInc="7533">
        <dgm:presLayoutVars>
          <dgm:bulletEnabled val="1"/>
        </dgm:presLayoutVars>
      </dgm:prSet>
      <dgm:spPr/>
    </dgm:pt>
  </dgm:ptLst>
  <dgm:cxnLst>
    <dgm:cxn modelId="{0907601C-DAB4-4A1B-A86B-DA448CC13F08}" type="presOf" srcId="{4FD918D8-5DF1-46D4-977E-05A9ECBAC512}" destId="{5C88CE72-3D4F-43E2-890A-DC80099A7613}" srcOrd="0" destOrd="0" presId="urn:microsoft.com/office/officeart/2005/8/layout/radial4"/>
    <dgm:cxn modelId="{BB10131E-B213-4D98-924A-A08A4E02042E}" srcId="{94444B40-4BCC-497B-B9D5-812314096B6A}" destId="{4FD918D8-5DF1-46D4-977E-05A9ECBAC512}" srcOrd="2" destOrd="0" parTransId="{B1B03EA9-1252-434C-8A2A-EE917DDC74AD}" sibTransId="{8F6AE2DD-58CC-4842-A2E7-DB1CA41F74A0}"/>
    <dgm:cxn modelId="{D30C0C4B-7A13-40DF-A14B-1B4750F4D3D3}" srcId="{94444B40-4BCC-497B-B9D5-812314096B6A}" destId="{CF786485-01B5-4FBB-B657-21EEC354C4FC}" srcOrd="0" destOrd="0" parTransId="{F692BA83-583B-4868-BFAA-ADCA271A798B}" sibTransId="{10AC5534-F1F5-4986-AC6C-319FE8DBA329}"/>
    <dgm:cxn modelId="{D329E852-88A8-4628-898D-6D09D766D0AF}" srcId="{94444B40-4BCC-497B-B9D5-812314096B6A}" destId="{CB14733F-FA5A-492D-B6CA-3EC497310442}" srcOrd="1" destOrd="0" parTransId="{BFFBE5C7-1E67-49D1-99FC-CC467E5661B4}" sibTransId="{5BE75860-C136-49E6-B64D-D169ED92D3C9}"/>
    <dgm:cxn modelId="{79CAFE8D-0DC4-4D4B-BA15-99B80EE82A2C}" type="presOf" srcId="{E5E933ED-C76E-4CF7-8E51-AC41D8AD75BD}" destId="{52D20144-83B5-43A1-B52B-8410CD935B57}" srcOrd="0" destOrd="0" presId="urn:microsoft.com/office/officeart/2005/8/layout/radial4"/>
    <dgm:cxn modelId="{2BA2EBA1-A5A1-4806-B4E0-C33A037AF4D2}" type="presOf" srcId="{94444B40-4BCC-497B-B9D5-812314096B6A}" destId="{90473299-3B2F-48B0-A7D1-9B485EFFD1A7}" srcOrd="0" destOrd="0" presId="urn:microsoft.com/office/officeart/2005/8/layout/radial4"/>
    <dgm:cxn modelId="{27B821A4-C0D5-49A0-97F6-E72EC5D20176}" type="presOf" srcId="{CB14733F-FA5A-492D-B6CA-3EC497310442}" destId="{D0221683-55ED-480F-84ED-AB8F6717758D}" srcOrd="0" destOrd="0" presId="urn:microsoft.com/office/officeart/2005/8/layout/radial4"/>
    <dgm:cxn modelId="{A79429B6-1DF2-4B0B-A23C-A1667044D185}" type="presOf" srcId="{B1B03EA9-1252-434C-8A2A-EE917DDC74AD}" destId="{64F901B0-E8F9-41EA-B9A4-76F49B37623A}" srcOrd="0" destOrd="0" presId="urn:microsoft.com/office/officeart/2005/8/layout/radial4"/>
    <dgm:cxn modelId="{2E93ACC0-AE90-42D2-BAE9-3EEA6F70CBAB}" type="presOf" srcId="{F692BA83-583B-4868-BFAA-ADCA271A798B}" destId="{A506B774-34B8-409F-8F5D-089CE3173365}" srcOrd="0" destOrd="0" presId="urn:microsoft.com/office/officeart/2005/8/layout/radial4"/>
    <dgm:cxn modelId="{ECE74AC9-031E-40B2-B39A-5095696906BE}" type="presOf" srcId="{CF786485-01B5-4FBB-B657-21EEC354C4FC}" destId="{22D12DD6-A4DE-4EF6-B88F-863AF8CE3A2F}" srcOrd="0" destOrd="0" presId="urn:microsoft.com/office/officeart/2005/8/layout/radial4"/>
    <dgm:cxn modelId="{EB96C2D8-C46E-4685-B9CA-A6688331C4DF}" type="presOf" srcId="{BFFBE5C7-1E67-49D1-99FC-CC467E5661B4}" destId="{889FEF5C-F484-4F0D-BB18-2727F81D499B}" srcOrd="0" destOrd="0" presId="urn:microsoft.com/office/officeart/2005/8/layout/radial4"/>
    <dgm:cxn modelId="{405A4EFF-2F2C-42C9-B97A-9AE1DBB56BA2}" srcId="{E5E933ED-C76E-4CF7-8E51-AC41D8AD75BD}" destId="{94444B40-4BCC-497B-B9D5-812314096B6A}" srcOrd="0" destOrd="0" parTransId="{C9E3CCBF-8B9B-4B7A-9A95-88F759996DB5}" sibTransId="{1593BBFF-3FF8-4358-8A05-75966FEBE8B0}"/>
    <dgm:cxn modelId="{F30D608D-F27A-413D-9AE1-3FE6B430B6EF}" type="presParOf" srcId="{52D20144-83B5-43A1-B52B-8410CD935B57}" destId="{90473299-3B2F-48B0-A7D1-9B485EFFD1A7}" srcOrd="0" destOrd="0" presId="urn:microsoft.com/office/officeart/2005/8/layout/radial4"/>
    <dgm:cxn modelId="{6BE8F7AC-8E6C-416C-BA7D-BEB1FC673B84}" type="presParOf" srcId="{52D20144-83B5-43A1-B52B-8410CD935B57}" destId="{A506B774-34B8-409F-8F5D-089CE3173365}" srcOrd="1" destOrd="0" presId="urn:microsoft.com/office/officeart/2005/8/layout/radial4"/>
    <dgm:cxn modelId="{7B665C13-8E4F-4477-82B5-6213D6E6FAFE}" type="presParOf" srcId="{52D20144-83B5-43A1-B52B-8410CD935B57}" destId="{22D12DD6-A4DE-4EF6-B88F-863AF8CE3A2F}" srcOrd="2" destOrd="0" presId="urn:microsoft.com/office/officeart/2005/8/layout/radial4"/>
    <dgm:cxn modelId="{395D0EDD-1BC2-44B8-95D1-AE351A9823EB}" type="presParOf" srcId="{52D20144-83B5-43A1-B52B-8410CD935B57}" destId="{889FEF5C-F484-4F0D-BB18-2727F81D499B}" srcOrd="3" destOrd="0" presId="urn:microsoft.com/office/officeart/2005/8/layout/radial4"/>
    <dgm:cxn modelId="{204F1BC5-B4A8-40A8-8D8F-DFCFBBCF1386}" type="presParOf" srcId="{52D20144-83B5-43A1-B52B-8410CD935B57}" destId="{D0221683-55ED-480F-84ED-AB8F6717758D}" srcOrd="4" destOrd="0" presId="urn:microsoft.com/office/officeart/2005/8/layout/radial4"/>
    <dgm:cxn modelId="{446E70BC-2AD1-46A6-A0F8-F272D6196C4A}" type="presParOf" srcId="{52D20144-83B5-43A1-B52B-8410CD935B57}" destId="{64F901B0-E8F9-41EA-B9A4-76F49B37623A}" srcOrd="5" destOrd="0" presId="urn:microsoft.com/office/officeart/2005/8/layout/radial4"/>
    <dgm:cxn modelId="{613C4947-4706-4FCF-A447-ABE7EC04F1FD}" type="presParOf" srcId="{52D20144-83B5-43A1-B52B-8410CD935B57}" destId="{5C88CE72-3D4F-43E2-890A-DC80099A7613}"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473299-3B2F-48B0-A7D1-9B485EFFD1A7}">
      <dsp:nvSpPr>
        <dsp:cNvPr id="0" name=""/>
        <dsp:cNvSpPr/>
      </dsp:nvSpPr>
      <dsp:spPr>
        <a:xfrm>
          <a:off x="2861563" y="2368381"/>
          <a:ext cx="2206490" cy="198836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uk-UA" sz="1400" kern="1200"/>
            <a:t>Подальші перспективи</a:t>
          </a:r>
        </a:p>
      </dsp:txBody>
      <dsp:txXfrm>
        <a:off x="3184696" y="2659570"/>
        <a:ext cx="1560224" cy="1405988"/>
      </dsp:txXfrm>
    </dsp:sp>
    <dsp:sp modelId="{A506B774-34B8-409F-8F5D-089CE3173365}">
      <dsp:nvSpPr>
        <dsp:cNvPr id="0" name=""/>
        <dsp:cNvSpPr/>
      </dsp:nvSpPr>
      <dsp:spPr>
        <a:xfrm rot="12817594">
          <a:off x="741966" y="1740674"/>
          <a:ext cx="2420380" cy="56668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D12DD6-A4DE-4EF6-B88F-863AF8CE3A2F}">
      <dsp:nvSpPr>
        <dsp:cNvPr id="0" name=""/>
        <dsp:cNvSpPr/>
      </dsp:nvSpPr>
      <dsp:spPr>
        <a:xfrm>
          <a:off x="0" y="598261"/>
          <a:ext cx="1888948" cy="15111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uk-UA" sz="1400" kern="1200"/>
            <a:t>Стримування розвитку Китаю з боку США</a:t>
          </a:r>
          <a:br>
            <a:rPr lang="uk-UA" sz="1400" kern="1200"/>
          </a:br>
          <a:r>
            <a:rPr lang="uk-UA" sz="1400" kern="1200"/>
            <a:t>(небезпека військвої агресії Китаю)</a:t>
          </a:r>
        </a:p>
      </dsp:txBody>
      <dsp:txXfrm>
        <a:off x="44260" y="642521"/>
        <a:ext cx="1800428" cy="1422638"/>
      </dsp:txXfrm>
    </dsp:sp>
    <dsp:sp modelId="{889FEF5C-F484-4F0D-BB18-2727F81D499B}">
      <dsp:nvSpPr>
        <dsp:cNvPr id="0" name=""/>
        <dsp:cNvSpPr/>
      </dsp:nvSpPr>
      <dsp:spPr>
        <a:xfrm rot="16200000">
          <a:off x="3203217" y="1234797"/>
          <a:ext cx="1523182" cy="56668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0221683-55ED-480F-84ED-AB8F6717758D}">
      <dsp:nvSpPr>
        <dsp:cNvPr id="0" name=""/>
        <dsp:cNvSpPr/>
      </dsp:nvSpPr>
      <dsp:spPr>
        <a:xfrm>
          <a:off x="3020334" y="969"/>
          <a:ext cx="1888948" cy="15111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uk-UA" sz="1400" kern="1200"/>
            <a:t>Нездатність Китаю виперидити США</a:t>
          </a:r>
        </a:p>
        <a:p>
          <a:pPr marL="0" lvl="0" indent="0" algn="ctr" defTabSz="622300">
            <a:lnSpc>
              <a:spcPct val="90000"/>
            </a:lnSpc>
            <a:spcBef>
              <a:spcPct val="0"/>
            </a:spcBef>
            <a:spcAft>
              <a:spcPct val="35000"/>
            </a:spcAft>
            <a:buNone/>
          </a:pPr>
          <a:r>
            <a:rPr lang="uk-UA" sz="1400" kern="1200"/>
            <a:t>(збереження за США лідерських позицій на ринку)</a:t>
          </a:r>
        </a:p>
      </dsp:txBody>
      <dsp:txXfrm>
        <a:off x="3064594" y="45229"/>
        <a:ext cx="1800428" cy="1422638"/>
      </dsp:txXfrm>
    </dsp:sp>
    <dsp:sp modelId="{64F901B0-E8F9-41EA-B9A4-76F49B37623A}">
      <dsp:nvSpPr>
        <dsp:cNvPr id="0" name=""/>
        <dsp:cNvSpPr/>
      </dsp:nvSpPr>
      <dsp:spPr>
        <a:xfrm rot="19636326">
          <a:off x="4790522" y="1782536"/>
          <a:ext cx="2383840" cy="56668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88CE72-3D4F-43E2-890A-DC80099A7613}">
      <dsp:nvSpPr>
        <dsp:cNvPr id="0" name=""/>
        <dsp:cNvSpPr/>
      </dsp:nvSpPr>
      <dsp:spPr>
        <a:xfrm>
          <a:off x="6040668" y="665888"/>
          <a:ext cx="1888948" cy="15111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uk-UA" sz="1400" kern="1200"/>
            <a:t>Домінування Китаю на ринку </a:t>
          </a:r>
          <a:br>
            <a:rPr lang="uk-UA" sz="1400" kern="1200"/>
          </a:br>
          <a:r>
            <a:rPr lang="uk-UA" sz="1400" kern="1200"/>
            <a:t>(ескалація конфлікту зі сторони США)</a:t>
          </a:r>
        </a:p>
      </dsp:txBody>
      <dsp:txXfrm>
        <a:off x="6084928" y="710148"/>
        <a:ext cx="1800428" cy="1422638"/>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05.11.2019</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05.11.2019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05.11.2019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05.11.2019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05.11.2019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05.11.2019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05.11.2019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05.11.2019</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571612"/>
            <a:ext cx="7772400" cy="1470025"/>
          </a:xfrm>
        </p:spPr>
        <p:txBody>
          <a:bodyPr>
            <a:normAutofit fontScale="90000"/>
          </a:bodyPr>
          <a:lstStyle/>
          <a:p>
            <a:r>
              <a:rPr lang="uk-UA" b="1" dirty="0"/>
              <a:t>Лекція 9. Торгівельні війни: сутність, причини та наслідки</a:t>
            </a:r>
            <a:br>
              <a:rPr lang="ru-RU" dirty="0"/>
            </a:br>
            <a:endParaRPr lang="ru-RU" dirty="0"/>
          </a:p>
        </p:txBody>
      </p:sp>
      <p:sp>
        <p:nvSpPr>
          <p:cNvPr id="3" name="Подзаголовок 2"/>
          <p:cNvSpPr>
            <a:spLocks noGrp="1"/>
          </p:cNvSpPr>
          <p:nvPr>
            <p:ph type="subTitle" idx="1"/>
          </p:nvPr>
        </p:nvSpPr>
        <p:spPr>
          <a:xfrm>
            <a:off x="1071538" y="2285992"/>
            <a:ext cx="7072362" cy="3643338"/>
          </a:xfrm>
        </p:spPr>
        <p:txBody>
          <a:bodyPr>
            <a:normAutofit/>
          </a:bodyPr>
          <a:lstStyle/>
          <a:p>
            <a:pPr lvl="0" algn="just"/>
            <a:r>
              <a:rPr lang="uk-UA" dirty="0">
                <a:solidFill>
                  <a:schemeClr val="tx1"/>
                </a:solidFill>
              </a:rPr>
              <a:t>1. Сутність та причини виникнення  та суперечливих відносин у міжнародній торгівлі.</a:t>
            </a:r>
            <a:endParaRPr lang="ru-RU" dirty="0">
              <a:solidFill>
                <a:schemeClr val="tx1"/>
              </a:solidFill>
            </a:endParaRPr>
          </a:p>
          <a:p>
            <a:pPr lvl="0" algn="just"/>
            <a:r>
              <a:rPr lang="uk-UA" dirty="0">
                <a:solidFill>
                  <a:schemeClr val="tx1"/>
                </a:solidFill>
              </a:rPr>
              <a:t>2. Історія та сучасність торгівельних війн. </a:t>
            </a:r>
            <a:endParaRPr lang="ru-RU" dirty="0">
              <a:solidFill>
                <a:schemeClr val="tx1"/>
              </a:solidFill>
            </a:endParaRP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538806"/>
          </a:xfrm>
        </p:spPr>
        <p:txBody>
          <a:bodyPr>
            <a:normAutofit/>
          </a:bodyPr>
          <a:lstStyle/>
          <a:p>
            <a:pPr lvl="0" algn="ctr"/>
            <a:r>
              <a:rPr lang="uk-UA" b="1" dirty="0"/>
              <a:t>Сталева війна </a:t>
            </a:r>
          </a:p>
          <a:p>
            <a:pPr lvl="0"/>
            <a:r>
              <a:rPr lang="uk-UA" dirty="0"/>
              <a:t>Захист власної сталі у 2002 році США почали вводити певні тарифи на імпорт сталі у розмірі від 8% до 30% (у рази більше стандартних тогочасних 0% та 1%), головною ціллю при цьому було відновлення металургії в країні. Проте після періоду короткої стабільності, кількість робочих місць знову почала знижуватися. Європейський Союз відреагував введенням експортних мит на апельсини з Флориди.</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686800" cy="857232"/>
          </a:xfrm>
        </p:spPr>
        <p:txBody>
          <a:bodyPr>
            <a:normAutofit/>
          </a:bodyPr>
          <a:lstStyle/>
          <a:p>
            <a:pPr algn="ctr"/>
            <a:r>
              <a:rPr lang="uk-UA" sz="1800" b="1" dirty="0"/>
              <a:t>Оцінка можливих наслідків торговельної війни</a:t>
            </a:r>
            <a:br>
              <a:rPr lang="ru-RU" sz="1800" dirty="0"/>
            </a:br>
            <a:r>
              <a:rPr lang="uk-UA" sz="1800" b="1" dirty="0"/>
              <a:t>між США та Китаєм</a:t>
            </a:r>
            <a:endParaRPr lang="ru-RU" sz="1800" dirty="0"/>
          </a:p>
        </p:txBody>
      </p:sp>
      <p:sp>
        <p:nvSpPr>
          <p:cNvPr id="3" name="Содержимое 2"/>
          <p:cNvSpPr>
            <a:spLocks noGrp="1"/>
          </p:cNvSpPr>
          <p:nvPr>
            <p:ph idx="1"/>
          </p:nvPr>
        </p:nvSpPr>
        <p:spPr>
          <a:xfrm>
            <a:off x="500034" y="928670"/>
            <a:ext cx="8186766" cy="2928958"/>
          </a:xfrm>
        </p:spPr>
        <p:txBody>
          <a:bodyPr>
            <a:normAutofit fontScale="92500" lnSpcReduction="10000"/>
          </a:bodyPr>
          <a:lstStyle/>
          <a:p>
            <a:r>
              <a:rPr lang="uk-UA" sz="1600" dirty="0"/>
              <a:t>Зі слів президента США Дональда </a:t>
            </a:r>
            <a:r>
              <a:rPr lang="uk-UA" sz="1600" dirty="0" err="1"/>
              <a:t>Трампа</a:t>
            </a:r>
            <a:r>
              <a:rPr lang="uk-UA" sz="1600" dirty="0"/>
              <a:t>, запровадження мит у 2018 р. є проявом протекціонізму, оскільки США повинні захищати і розбудовувати власну металургійно-алюмінієву промисловість, одночасно проявляючи дружність та співпрацю зі своїми закордонними партнерами, як у торгівлі, так і у військовій діяльності.</a:t>
            </a:r>
          </a:p>
          <a:p>
            <a:r>
              <a:rPr lang="uk-UA" sz="1600" dirty="0"/>
              <a:t>На думку </a:t>
            </a:r>
            <a:r>
              <a:rPr lang="uk-UA" sz="1600" dirty="0" err="1"/>
              <a:t>очільника</a:t>
            </a:r>
            <a:r>
              <a:rPr lang="uk-UA" sz="1600" dirty="0"/>
              <a:t> Сполучених Штатів, саме скорочення торгового дефіциту є ключовим напрямком руху для економічного зростання. Своїми діями Дональд </a:t>
            </a:r>
            <a:r>
              <a:rPr lang="uk-UA" sz="1600" dirty="0" err="1"/>
              <a:t>Трамп</a:t>
            </a:r>
            <a:r>
              <a:rPr lang="uk-UA" sz="1600" dirty="0"/>
              <a:t> хоче одночасно ліквідувати негативний вплив NAFTA та дешевого китайського імпорту на США. Аналізуючи динаміку торговельного балансу США можна зробити висновок, що протягом останніх 25 років на зростання дефіциту найбільше вплинули дві події: прийняття домовленості NAFTA у 1994 році та вступ Китаю у Світову організацію торгівлі у 2001 році (див. рис. 3). Прийнявши до уваги ці факти, можна вважати, що США йде у правильному напрямку для свого зростання, проте велика кількість світових експертів вважає, що саме США зазнає найбільшої шкоди від цієї торговельної війни </a:t>
            </a:r>
            <a:endParaRPr lang="ru-RU" sz="1600" dirty="0"/>
          </a:p>
        </p:txBody>
      </p:sp>
      <p:pic>
        <p:nvPicPr>
          <p:cNvPr id="4" name="Рисунок 3"/>
          <p:cNvPicPr/>
          <p:nvPr/>
        </p:nvPicPr>
        <p:blipFill rotWithShape="1">
          <a:blip r:embed="rId2" cstate="print">
            <a:extLst>
              <a:ext uri="{28A0092B-C50C-407E-A947-70E740481C1C}">
                <a14:useLocalDpi xmlns:a14="http://schemas.microsoft.com/office/drawing/2010/main" val="0"/>
              </a:ext>
            </a:extLst>
          </a:blip>
          <a:srcRect b="5882"/>
          <a:stretch/>
        </p:blipFill>
        <p:spPr bwMode="auto">
          <a:xfrm>
            <a:off x="2071670" y="3929066"/>
            <a:ext cx="4738684" cy="2357454"/>
          </a:xfrm>
          <a:prstGeom prst="rect">
            <a:avLst/>
          </a:prstGeom>
          <a:noFill/>
          <a:ln>
            <a:noFill/>
          </a:ln>
          <a:extLst>
            <a:ext uri="{53640926-AAD7-44D8-BBD7-CCE9431645EC}">
              <a14:shadowObscured xmlns:a14="http://schemas.microsoft.com/office/drawing/2010/main"/>
            </a:ext>
          </a:extLst>
        </p:spPr>
      </p:pic>
      <p:sp>
        <p:nvSpPr>
          <p:cNvPr id="18433" name="Rectangle 1"/>
          <p:cNvSpPr>
            <a:spLocks noChangeArrowheads="1"/>
          </p:cNvSpPr>
          <p:nvPr/>
        </p:nvSpPr>
        <p:spPr bwMode="auto">
          <a:xfrm>
            <a:off x="2143108" y="6357958"/>
            <a:ext cx="622734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Рис. 2. Торговельний баланс США з 1960 до 2016 року. (у млрд. дол. США)</a:t>
            </a:r>
            <a:endParaRPr kumimoji="0" lang="uk-UA"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rmAutofit fontScale="90000"/>
          </a:bodyPr>
          <a:lstStyle/>
          <a:p>
            <a:r>
              <a:rPr lang="uk-UA" sz="1800" b="1" dirty="0">
                <a:latin typeface="Arial Black" panose="020B0A04020102020204" pitchFamily="34" charset="0"/>
              </a:rPr>
              <a:t>Торговий баланс США в торгівлі з Китаєм у 2017 р.</a:t>
            </a:r>
            <a:br>
              <a:rPr lang="ru-RU" sz="1800" dirty="0">
                <a:latin typeface="Arial Black" panose="020B0A04020102020204" pitchFamily="34" charset="0"/>
              </a:rPr>
            </a:br>
            <a:r>
              <a:rPr lang="uk-UA" sz="1800" b="1" dirty="0">
                <a:latin typeface="Arial Black" panose="020B0A04020102020204" pitchFamily="34" charset="0"/>
              </a:rPr>
              <a:t>(у млрд. дол. США)</a:t>
            </a:r>
            <a:br>
              <a:rPr lang="ru-RU" sz="1800" dirty="0">
                <a:latin typeface="Arial Black" panose="020B0A04020102020204" pitchFamily="34" charset="0"/>
              </a:rPr>
            </a:br>
            <a:endParaRPr lang="ru-RU" sz="1800" dirty="0">
              <a:latin typeface="Arial Black" panose="020B0A04020102020204" pitchFamily="34" charset="0"/>
            </a:endParaRPr>
          </a:p>
        </p:txBody>
      </p:sp>
      <p:sp>
        <p:nvSpPr>
          <p:cNvPr id="3" name="Содержимое 2"/>
          <p:cNvSpPr>
            <a:spLocks noGrp="1"/>
          </p:cNvSpPr>
          <p:nvPr>
            <p:ph idx="1"/>
          </p:nvPr>
        </p:nvSpPr>
        <p:spPr>
          <a:xfrm>
            <a:off x="500034" y="1000108"/>
            <a:ext cx="8392446" cy="2068851"/>
          </a:xfrm>
        </p:spPr>
        <p:txBody>
          <a:bodyPr>
            <a:normAutofit fontScale="77500" lnSpcReduction="20000"/>
          </a:bodyPr>
          <a:lstStyle/>
          <a:p>
            <a:r>
              <a:rPr lang="uk-UA" dirty="0"/>
              <a:t>Станом на 2017 рік Китай є найбільшим імпортером товарів і послуг для США, та третім за обсягом експортером. Торговельний дефіцит США у торгівлі з Китаєм становить 335 млрд. доларів, при цьому американський експорт складає 187,5 млрд. доларів, а імпорт у свою чергу 522,9 </a:t>
            </a:r>
            <a:r>
              <a:rPr lang="uk-UA" dirty="0" err="1"/>
              <a:t>млрд</a:t>
            </a:r>
            <a:r>
              <a:rPr lang="uk-UA" dirty="0"/>
              <a:t> доларів. Варто зазначити, що США хоч і не значною мірою, але компенсує цей дефіцит своїм 40 мільярдним профіцитом експортованих у Китай послуг </a:t>
            </a:r>
            <a:endParaRPr lang="ru-RU" dirty="0"/>
          </a:p>
        </p:txBody>
      </p:sp>
      <p:sp>
        <p:nvSpPr>
          <p:cNvPr id="5" name="Заголовок 1">
            <a:extLst>
              <a:ext uri="{FF2B5EF4-FFF2-40B4-BE49-F238E27FC236}">
                <a16:creationId xmlns:a16="http://schemas.microsoft.com/office/drawing/2014/main" id="{5161EE43-13DC-42BD-966B-BCA9FAE30264}"/>
              </a:ext>
            </a:extLst>
          </p:cNvPr>
          <p:cNvSpPr txBox="1">
            <a:spLocks/>
          </p:cNvSpPr>
          <p:nvPr/>
        </p:nvSpPr>
        <p:spPr>
          <a:xfrm>
            <a:off x="521450" y="2886266"/>
            <a:ext cx="8229600" cy="796908"/>
          </a:xfrm>
          <a:prstGeom prst="rect">
            <a:avLst/>
          </a:prstGeom>
        </p:spPr>
        <p:txBody>
          <a:bodyPr vert="horz" lIns="0" rIns="0" bIns="0" anchor="b">
            <a:normAutofit fontScale="97500" lnSpcReduction="1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uk-UA" sz="1800" b="1" dirty="0">
                <a:latin typeface="Arial Black" panose="020B0A04020102020204" pitchFamily="34" charset="0"/>
                <a:ea typeface="Calibri" pitchFamily="34" charset="0"/>
                <a:cs typeface="Times New Roman" pitchFamily="18" charset="0"/>
              </a:rPr>
              <a:t>Прогнозовані щорічні втрати експорту різних країн від введення мит (у млрд. </a:t>
            </a:r>
            <a:r>
              <a:rPr lang="uk-UA" sz="1800" b="1" dirty="0" err="1">
                <a:latin typeface="Arial Black" panose="020B0A04020102020204" pitchFamily="34" charset="0"/>
                <a:ea typeface="Calibri" pitchFamily="34" charset="0"/>
                <a:cs typeface="Times New Roman" pitchFamily="18" charset="0"/>
              </a:rPr>
              <a:t>дол</a:t>
            </a:r>
            <a:r>
              <a:rPr lang="uk-UA" sz="1800" b="1" dirty="0">
                <a:latin typeface="Arial Black" panose="020B0A04020102020204" pitchFamily="34" charset="0"/>
                <a:ea typeface="Calibri" pitchFamily="34" charset="0"/>
                <a:cs typeface="Times New Roman" pitchFamily="18" charset="0"/>
              </a:rPr>
              <a:t>. США)</a:t>
            </a:r>
            <a:br>
              <a:rPr lang="uk-UA" sz="1800" dirty="0">
                <a:latin typeface="Arial Black" panose="020B0A04020102020204" pitchFamily="34" charset="0"/>
                <a:cs typeface="Arial" pitchFamily="34" charset="0"/>
              </a:rPr>
            </a:br>
            <a:endParaRPr lang="ru-RU" sz="1800" dirty="0">
              <a:latin typeface="Arial Black" panose="020B0A04020102020204" pitchFamily="34" charset="0"/>
            </a:endParaRPr>
          </a:p>
        </p:txBody>
      </p:sp>
      <p:sp>
        <p:nvSpPr>
          <p:cNvPr id="6" name="Содержимое 2">
            <a:extLst>
              <a:ext uri="{FF2B5EF4-FFF2-40B4-BE49-F238E27FC236}">
                <a16:creationId xmlns:a16="http://schemas.microsoft.com/office/drawing/2014/main" id="{9F38321E-E24B-4E46-B64A-2ED81D205678}"/>
              </a:ext>
            </a:extLst>
          </p:cNvPr>
          <p:cNvSpPr txBox="1">
            <a:spLocks/>
          </p:cNvSpPr>
          <p:nvPr/>
        </p:nvSpPr>
        <p:spPr>
          <a:xfrm>
            <a:off x="440295" y="3573280"/>
            <a:ext cx="8267921" cy="2448007"/>
          </a:xfrm>
          <a:prstGeom prst="rect">
            <a:avLst/>
          </a:prstGeom>
        </p:spPr>
        <p:txBody>
          <a:bodyPr vert="horz">
            <a:normAutofit fontScale="850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uk-UA"/>
              <a:t>Провідний американський економіст Чад Баун, професор Інституту міжнародної економіки Пітерсона, розрахував приблизні щорічні втрати кожної з країн на експорті сталі та алюмінію до США після введення нових мит. Оскільки дані розрахунки були зроблені ще до встановлення консенсусу між Канадою, Мексикою та США, дослідження Брауна вказують, що саме ці дві північно американські держави могли б зазнати найбільших втрат</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Перспективи розвитку торгового конфлікту між США та Китаєм</a:t>
            </a:r>
            <a:endParaRPr lang="ru-RU" dirty="0"/>
          </a:p>
        </p:txBody>
      </p:sp>
      <p:sp>
        <p:nvSpPr>
          <p:cNvPr id="3" name="Содержимое 2"/>
          <p:cNvSpPr>
            <a:spLocks noGrp="1"/>
          </p:cNvSpPr>
          <p:nvPr>
            <p:ph idx="1"/>
          </p:nvPr>
        </p:nvSpPr>
        <p:spPr/>
        <p:txBody>
          <a:bodyPr/>
          <a:lstStyle/>
          <a:p>
            <a:endParaRPr lang="ru-RU"/>
          </a:p>
        </p:txBody>
      </p:sp>
      <p:graphicFrame>
        <p:nvGraphicFramePr>
          <p:cNvPr id="4" name="Схема 3"/>
          <p:cNvGraphicFramePr/>
          <p:nvPr/>
        </p:nvGraphicFramePr>
        <p:xfrm>
          <a:off x="642910" y="1714488"/>
          <a:ext cx="7929617" cy="4357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uk-UA" sz="2800" b="1" dirty="0"/>
              <a:t>1. Сутність та причини виникнення  суперечливих відносин у міжнародній торгівлі.</a:t>
            </a:r>
            <a:br>
              <a:rPr lang="ru-RU" sz="2800" dirty="0"/>
            </a:br>
            <a:endParaRPr lang="ru-RU" sz="2800" dirty="0"/>
          </a:p>
        </p:txBody>
      </p:sp>
      <p:sp>
        <p:nvSpPr>
          <p:cNvPr id="3" name="Содержимое 2"/>
          <p:cNvSpPr>
            <a:spLocks noGrp="1"/>
          </p:cNvSpPr>
          <p:nvPr>
            <p:ph idx="1"/>
          </p:nvPr>
        </p:nvSpPr>
        <p:spPr/>
        <p:txBody>
          <a:bodyPr>
            <a:normAutofit/>
          </a:bodyPr>
          <a:lstStyle/>
          <a:p>
            <a:r>
              <a:rPr lang="uk-UA" dirty="0"/>
              <a:t>Світові торговельні війни тісно пов’язані з міжнародною торгівлею, яка в свою чергу є невід’ємною частиною міжнародних економічних відносин (МЕВ). </a:t>
            </a:r>
            <a:r>
              <a:rPr lang="ru-RU" dirty="0"/>
              <a:t>Але </a:t>
            </a:r>
            <a:r>
              <a:rPr lang="ru-RU" dirty="0" err="1"/>
              <a:t>міжнародна</a:t>
            </a:r>
            <a:r>
              <a:rPr lang="ru-RU" dirty="0"/>
              <a:t> </a:t>
            </a:r>
            <a:r>
              <a:rPr lang="ru-RU" dirty="0" err="1"/>
              <a:t>торгівля</a:t>
            </a:r>
            <a:r>
              <a:rPr lang="ru-RU" dirty="0"/>
              <a:t> </a:t>
            </a:r>
            <a:r>
              <a:rPr lang="ru-RU" dirty="0" err="1"/>
              <a:t>може</a:t>
            </a:r>
            <a:r>
              <a:rPr lang="ru-RU" dirty="0"/>
              <a:t> </a:t>
            </a:r>
            <a:r>
              <a:rPr lang="ru-RU" dirty="0" err="1"/>
              <a:t>використовуватися</a:t>
            </a:r>
            <a:r>
              <a:rPr lang="ru-RU" dirty="0"/>
              <a:t> не </a:t>
            </a:r>
            <a:r>
              <a:rPr lang="ru-RU" dirty="0" err="1"/>
              <a:t>лише</a:t>
            </a:r>
            <a:r>
              <a:rPr lang="ru-RU" dirty="0"/>
              <a:t> </a:t>
            </a:r>
            <a:r>
              <a:rPr lang="ru-RU" dirty="0" err="1"/>
              <a:t>задля</a:t>
            </a:r>
            <a:r>
              <a:rPr lang="ru-RU" dirty="0"/>
              <a:t> </a:t>
            </a:r>
            <a:r>
              <a:rPr lang="ru-RU" dirty="0" err="1"/>
              <a:t>обміну</a:t>
            </a:r>
            <a:r>
              <a:rPr lang="ru-RU" dirty="0"/>
              <a:t>, а </a:t>
            </a:r>
            <a:r>
              <a:rPr lang="ru-RU" dirty="0" err="1"/>
              <a:t>й</a:t>
            </a:r>
            <a:r>
              <a:rPr lang="ru-RU" dirty="0"/>
              <a:t> як </a:t>
            </a:r>
            <a:r>
              <a:rPr lang="ru-RU" dirty="0" err="1"/>
              <a:t>засіб</a:t>
            </a:r>
            <a:r>
              <a:rPr lang="ru-RU" dirty="0"/>
              <a:t> </a:t>
            </a:r>
            <a:r>
              <a:rPr lang="ru-RU" dirty="0" err="1"/>
              <a:t>політичного</a:t>
            </a:r>
            <a:r>
              <a:rPr lang="ru-RU" dirty="0"/>
              <a:t> та </a:t>
            </a:r>
            <a:r>
              <a:rPr lang="ru-RU" dirty="0" err="1"/>
              <a:t>економічного</a:t>
            </a:r>
            <a:r>
              <a:rPr lang="ru-RU" dirty="0"/>
              <a:t> </a:t>
            </a:r>
            <a:r>
              <a:rPr lang="ru-RU" dirty="0" err="1"/>
              <a:t>тиску</a:t>
            </a:r>
            <a:r>
              <a:rPr lang="ru-RU" dirty="0"/>
              <a:t>. Коли одна держава </a:t>
            </a:r>
            <a:r>
              <a:rPr lang="ru-RU" dirty="0" err="1"/>
              <a:t>оцінює</a:t>
            </a:r>
            <a:r>
              <a:rPr lang="ru-RU" dirty="0"/>
              <a:t> </a:t>
            </a:r>
            <a:r>
              <a:rPr lang="ru-RU" dirty="0" err="1"/>
              <a:t>економічну</a:t>
            </a:r>
            <a:r>
              <a:rPr lang="ru-RU" dirty="0"/>
              <a:t> </a:t>
            </a:r>
            <a:r>
              <a:rPr lang="ru-RU" dirty="0" err="1"/>
              <a:t>політику</a:t>
            </a:r>
            <a:r>
              <a:rPr lang="ru-RU" dirty="0"/>
              <a:t> </a:t>
            </a:r>
            <a:r>
              <a:rPr lang="ru-RU" dirty="0" err="1"/>
              <a:t>іншої</a:t>
            </a:r>
            <a:r>
              <a:rPr lang="ru-RU" dirty="0"/>
              <a:t> </a:t>
            </a:r>
            <a:r>
              <a:rPr lang="ru-RU" dirty="0" err="1"/>
              <a:t>держави</a:t>
            </a:r>
            <a:r>
              <a:rPr lang="ru-RU" dirty="0"/>
              <a:t> як </a:t>
            </a:r>
            <a:r>
              <a:rPr lang="ru-RU" dirty="0" err="1"/>
              <a:t>несприятливу</a:t>
            </a:r>
            <a:r>
              <a:rPr lang="ru-RU" dirty="0"/>
              <a:t> для себе </a:t>
            </a:r>
            <a:r>
              <a:rPr lang="ru-RU" dirty="0" err="1"/>
              <a:t>і</a:t>
            </a:r>
            <a:r>
              <a:rPr lang="ru-RU" dirty="0"/>
              <a:t> </a:t>
            </a:r>
            <a:r>
              <a:rPr lang="ru-RU" dirty="0" err="1"/>
              <a:t>вживає</a:t>
            </a:r>
            <a:r>
              <a:rPr lang="ru-RU" dirty="0"/>
              <a:t> </a:t>
            </a:r>
            <a:r>
              <a:rPr lang="ru-RU" dirty="0" err="1"/>
              <a:t>відповідних</a:t>
            </a:r>
            <a:r>
              <a:rPr lang="ru-RU" dirty="0"/>
              <a:t> </a:t>
            </a:r>
            <a:r>
              <a:rPr lang="ru-RU" dirty="0" err="1"/>
              <a:t>заходів</a:t>
            </a:r>
            <a:r>
              <a:rPr lang="ru-RU" dirty="0"/>
              <a:t> – </a:t>
            </a:r>
            <a:r>
              <a:rPr lang="ru-RU" dirty="0" err="1"/>
              <a:t>розпочинається</a:t>
            </a:r>
            <a:r>
              <a:rPr lang="ru-RU" dirty="0"/>
              <a:t> </a:t>
            </a:r>
            <a:r>
              <a:rPr lang="ru-RU" b="1" dirty="0" err="1"/>
              <a:t>торговельна</a:t>
            </a:r>
            <a:r>
              <a:rPr lang="ru-RU" b="1" dirty="0"/>
              <a:t> </a:t>
            </a:r>
            <a:r>
              <a:rPr lang="ru-RU" b="1" dirty="0" err="1"/>
              <a:t>війна</a:t>
            </a:r>
            <a:r>
              <a:rPr lang="ru-RU" b="1" dirty="0"/>
              <a:t>.</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5" name="Рисунок 2" descr="http://www.economy.nayka.com.ua/a/6_2015_36.files/image001.jpg"/>
          <p:cNvPicPr>
            <a:picLocks noChangeAspect="1" noChangeArrowheads="1"/>
          </p:cNvPicPr>
          <p:nvPr/>
        </p:nvPicPr>
        <p:blipFill>
          <a:blip r:embed="rId2"/>
          <a:srcRect/>
          <a:stretch>
            <a:fillRect/>
          </a:stretch>
        </p:blipFill>
        <p:spPr bwMode="auto">
          <a:xfrm>
            <a:off x="428596" y="714356"/>
            <a:ext cx="8014407" cy="4594726"/>
          </a:xfrm>
          <a:prstGeom prst="rect">
            <a:avLst/>
          </a:prstGeom>
          <a:noFill/>
        </p:spPr>
      </p:pic>
      <p:sp>
        <p:nvSpPr>
          <p:cNvPr id="1027" name="Rectangle 3"/>
          <p:cNvSpPr>
            <a:spLocks noChangeArrowheads="1"/>
          </p:cNvSpPr>
          <p:nvPr/>
        </p:nvSpPr>
        <p:spPr bwMode="auto">
          <a:xfrm>
            <a:off x="571440" y="5429264"/>
            <a:ext cx="8572560" cy="58477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1600" b="1" i="0" u="none" strike="noStrike" cap="none" normalizeH="0" baseline="0" dirty="0">
                <a:ln>
                  <a:noFill/>
                </a:ln>
                <a:solidFill>
                  <a:srgbClr val="000000"/>
                </a:solidFill>
                <a:effectLst/>
                <a:ea typeface="Times New Roman" pitchFamily="18" charset="0"/>
                <a:cs typeface="Times New Roman" pitchFamily="18" charset="0"/>
              </a:rPr>
              <a:t>Рис. 1. Ступінь погіршення суперечливих відносин у міжнародній торгівлі залежно від інтенсивності</a:t>
            </a:r>
            <a:r>
              <a:rPr lang="uk-UA" sz="1600" b="1" dirty="0">
                <a:solidFill>
                  <a:srgbClr val="000000"/>
                </a:solidFill>
                <a:ea typeface="Times New Roman" pitchFamily="18" charset="0"/>
                <a:cs typeface="Arial" pitchFamily="34" charset="0"/>
              </a:rPr>
              <a:t> </a:t>
            </a:r>
            <a:r>
              <a:rPr kumimoji="0" lang="uk-UA" sz="1600" b="1" i="0" u="none" strike="noStrike" cap="none" normalizeH="0" baseline="0" dirty="0">
                <a:ln>
                  <a:noFill/>
                </a:ln>
                <a:solidFill>
                  <a:srgbClr val="000000"/>
                </a:solidFill>
                <a:effectLst/>
                <a:ea typeface="Times New Roman" pitchFamily="18" charset="0"/>
                <a:cs typeface="Arial" pitchFamily="34" charset="0"/>
              </a:rPr>
              <a:t>напруги між державами та можливих економічних втрат </a:t>
            </a:r>
            <a:endParaRPr kumimoji="0" lang="uk-UA" sz="1600" b="0" i="0" u="none" strike="noStrike" cap="none" normalizeH="0" baseline="0" dirty="0">
              <a:ln>
                <a:noFill/>
              </a:ln>
              <a:solidFill>
                <a:schemeClr val="tx1"/>
              </a:solidFill>
              <a:effectLst/>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367458"/>
          </a:xfrm>
        </p:spPr>
        <p:txBody>
          <a:bodyPr>
            <a:noAutofit/>
          </a:bodyPr>
          <a:lstStyle/>
          <a:p>
            <a:r>
              <a:rPr lang="uk-UA" sz="2400" b="1" dirty="0"/>
              <a:t>Суперечливі торговельні відносини між країнами</a:t>
            </a:r>
            <a:endParaRPr lang="ru-RU" sz="2400" b="1" dirty="0"/>
          </a:p>
        </p:txBody>
      </p:sp>
      <p:sp>
        <p:nvSpPr>
          <p:cNvPr id="3" name="Содержимое 2"/>
          <p:cNvSpPr>
            <a:spLocks noGrp="1"/>
          </p:cNvSpPr>
          <p:nvPr>
            <p:ph idx="1"/>
          </p:nvPr>
        </p:nvSpPr>
        <p:spPr>
          <a:xfrm>
            <a:off x="285720" y="1357298"/>
            <a:ext cx="8401080" cy="4967302"/>
          </a:xfrm>
        </p:spPr>
        <p:txBody>
          <a:bodyPr>
            <a:normAutofit fontScale="77500" lnSpcReduction="20000"/>
          </a:bodyPr>
          <a:lstStyle/>
          <a:p>
            <a:r>
              <a:rPr lang="uk-UA" dirty="0"/>
              <a:t>1) </a:t>
            </a:r>
            <a:r>
              <a:rPr lang="uk-UA" b="1" dirty="0"/>
              <a:t>суперечлива ситуація у торгівлі </a:t>
            </a:r>
            <a:r>
              <a:rPr lang="uk-UA" dirty="0"/>
              <a:t>— наявне протиріччя та відповідна напруга у відносинах країн, матеріальних втрат чи погіршення умов у торгівлі поки немає, найсприятливіша ситуація для врегулювання відносин;</a:t>
            </a:r>
            <a:endParaRPr lang="ru-RU" dirty="0"/>
          </a:p>
          <a:p>
            <a:r>
              <a:rPr lang="uk-UA" dirty="0"/>
              <a:t>2) </a:t>
            </a:r>
            <a:r>
              <a:rPr lang="uk-UA" b="1" dirty="0"/>
              <a:t>торговельна суперечка </a:t>
            </a:r>
            <a:r>
              <a:rPr lang="uk-UA" dirty="0"/>
              <a:t>— наявна напруга у відносинах, пов’язана із матеріальними втратами, спричиненими заходами, заподіяними одною країною, що погіршують умови торгівлі іншої (або інших), потребує врегулювання;</a:t>
            </a:r>
            <a:endParaRPr lang="ru-RU" dirty="0"/>
          </a:p>
          <a:p>
            <a:r>
              <a:rPr lang="uk-UA" dirty="0"/>
              <a:t>3) </a:t>
            </a:r>
            <a:r>
              <a:rPr lang="uk-UA" b="1" dirty="0"/>
              <a:t>торговельний конфлікт </a:t>
            </a:r>
            <a:r>
              <a:rPr lang="uk-UA" dirty="0"/>
              <a:t>— високий рівень напруги у відносинах, пов’язаний з матеріальними втратами, спричиненими заходами, що заподіяні обома сторонами одна одній, потребує врегулювання;</a:t>
            </a:r>
            <a:endParaRPr lang="ru-RU" dirty="0"/>
          </a:p>
          <a:p>
            <a:r>
              <a:rPr lang="uk-UA" dirty="0"/>
              <a:t>4) </a:t>
            </a:r>
            <a:r>
              <a:rPr lang="uk-UA" b="1" dirty="0"/>
              <a:t>торговельна війна </a:t>
            </a:r>
            <a:r>
              <a:rPr lang="uk-UA" dirty="0"/>
              <a:t>— найвищий ступінь напруги у відносинах між країнами, пов’язаний з використанням інтенсивних заборонних заходів торгової політики (ембарго, економічна блокада, бойкот тощо), що можуть призвести до великих матеріальних втрат країни, проти якої вони були заподіяні.</a:t>
            </a:r>
            <a:endParaRPr lang="ru-RU" dirty="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918418"/>
          </a:xfrm>
        </p:spPr>
        <p:txBody>
          <a:bodyPr>
            <a:normAutofit/>
          </a:bodyPr>
          <a:lstStyle/>
          <a:p>
            <a:r>
              <a:rPr lang="uk-UA" sz="2400" b="1" dirty="0"/>
              <a:t>Типи міжнародних торговельних суперечок за причиною походження </a:t>
            </a:r>
            <a:endParaRPr lang="ru-RU" sz="2400" b="1" dirty="0"/>
          </a:p>
        </p:txBody>
      </p:sp>
      <p:sp>
        <p:nvSpPr>
          <p:cNvPr id="3" name="Содержимое 2"/>
          <p:cNvSpPr>
            <a:spLocks noGrp="1"/>
          </p:cNvSpPr>
          <p:nvPr>
            <p:ph idx="1"/>
          </p:nvPr>
        </p:nvSpPr>
        <p:spPr>
          <a:xfrm>
            <a:off x="357158" y="1571612"/>
            <a:ext cx="8329642" cy="4752988"/>
          </a:xfrm>
        </p:spPr>
        <p:txBody>
          <a:bodyPr>
            <a:normAutofit fontScale="92500" lnSpcReduction="10000"/>
          </a:bodyPr>
          <a:lstStyle/>
          <a:p>
            <a:r>
              <a:rPr lang="uk-UA" b="1" dirty="0"/>
              <a:t>протекціоністські </a:t>
            </a:r>
            <a:r>
              <a:rPr lang="uk-UA" dirty="0"/>
              <a:t>(захист внутрішнього ринку від імпорту та/або створення сприятливих умов для закордонної діяльності національних виробників);</a:t>
            </a:r>
            <a:endParaRPr lang="ru-RU" dirty="0"/>
          </a:p>
          <a:p>
            <a:r>
              <a:rPr lang="uk-UA" b="1" dirty="0"/>
              <a:t>політичні </a:t>
            </a:r>
            <a:r>
              <a:rPr lang="uk-UA" dirty="0"/>
              <a:t>(невдоволення внутрішньою і зовнішньою політикою певних держав, територіальні претензії тощо);</a:t>
            </a:r>
            <a:endParaRPr lang="ru-RU" dirty="0"/>
          </a:p>
          <a:p>
            <a:r>
              <a:rPr lang="uk-UA" b="1" dirty="0"/>
              <a:t>ідеологічні </a:t>
            </a:r>
            <a:r>
              <a:rPr lang="uk-UA" dirty="0"/>
              <a:t>(несумісність систем цінностей, які домінують у суспільствах країн, наприклад, комуністичні, ліберальні, консервативні, націоналістичні тощо);</a:t>
            </a:r>
            <a:endParaRPr lang="ru-RU" dirty="0"/>
          </a:p>
          <a:p>
            <a:r>
              <a:rPr lang="uk-UA" b="1" dirty="0"/>
              <a:t>екологічні</a:t>
            </a:r>
            <a:r>
              <a:rPr lang="uk-UA" dirty="0"/>
              <a:t> (пов’язані із порушенням норм дотримання екологічної рівноваги в різних середовищах, зокрема: надр, водних, повітряних тощо) та ін.</a:t>
            </a:r>
            <a:endParaRPr lang="ru-RU" dirty="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642918"/>
            <a:ext cx="8229600" cy="642934"/>
          </a:xfrm>
        </p:spPr>
        <p:txBody>
          <a:bodyPr>
            <a:normAutofit/>
          </a:bodyPr>
          <a:lstStyle/>
          <a:p>
            <a:r>
              <a:rPr lang="uk-UA" sz="2400" b="1" dirty="0"/>
              <a:t>Об’єкт міжнародної торговельної суперечки</a:t>
            </a:r>
            <a:endParaRPr lang="ru-RU" sz="2400" b="1" dirty="0"/>
          </a:p>
        </p:txBody>
      </p:sp>
      <p:sp>
        <p:nvSpPr>
          <p:cNvPr id="3" name="Содержимое 2"/>
          <p:cNvSpPr>
            <a:spLocks noGrp="1"/>
          </p:cNvSpPr>
          <p:nvPr>
            <p:ph idx="1"/>
          </p:nvPr>
        </p:nvSpPr>
        <p:spPr>
          <a:xfrm>
            <a:off x="428596" y="1500174"/>
            <a:ext cx="8229600" cy="4525963"/>
          </a:xfrm>
        </p:spPr>
        <p:txBody>
          <a:bodyPr>
            <a:normAutofit fontScale="77500" lnSpcReduction="20000"/>
          </a:bodyPr>
          <a:lstStyle/>
          <a:p>
            <a:r>
              <a:rPr lang="uk-UA" b="1" dirty="0"/>
              <a:t>Об’єктом міжнародної торговельної суперечки </a:t>
            </a:r>
            <a:r>
              <a:rPr lang="uk-UA" dirty="0"/>
              <a:t>є певний аспект торговельних стосунків, відносно якого інтереси сторін є несумісними, і ситуація, що складається при цьому, не може одночасно задовольняти торговельних партнерів. Як правило, міжнародна торговельна суперечка виникає внаслідок застосування однією із сторін певного заходу своєї внутрішньої або зовнішньої економічної політики, що дискримінує іншу сторону торговельних відносин (компанії, держави, інтеграційні угрупування тощо) у конкретній галузі економіки. </a:t>
            </a:r>
          </a:p>
          <a:p>
            <a:r>
              <a:rPr lang="uk-UA" dirty="0"/>
              <a:t>В зв’язку з цим, виникає </a:t>
            </a:r>
            <a:r>
              <a:rPr lang="uk-UA" b="1" dirty="0"/>
              <a:t>складний об’єкт суперечки</a:t>
            </a:r>
            <a:r>
              <a:rPr lang="uk-UA" dirty="0"/>
              <a:t>, що містить у собі:</a:t>
            </a:r>
            <a:endParaRPr lang="ru-RU" dirty="0"/>
          </a:p>
          <a:p>
            <a:r>
              <a:rPr lang="uk-UA" dirty="0"/>
              <a:t>1) </a:t>
            </a:r>
            <a:r>
              <a:rPr lang="uk-UA" b="1" dirty="0"/>
              <a:t>захід внутрішньої чи зовнішньої економічної політики </a:t>
            </a:r>
            <a:r>
              <a:rPr lang="uk-UA" dirty="0"/>
              <a:t>одного торговельного партнера, що дискримінує іншого; </a:t>
            </a:r>
          </a:p>
          <a:p>
            <a:r>
              <a:rPr lang="uk-UA" dirty="0"/>
              <a:t>2) </a:t>
            </a:r>
            <a:r>
              <a:rPr lang="uk-UA" b="1" dirty="0"/>
              <a:t>галузь економіки країни</a:t>
            </a:r>
            <a:r>
              <a:rPr lang="uk-UA" dirty="0"/>
              <a:t>, </a:t>
            </a:r>
            <a:r>
              <a:rPr lang="uk-UA" b="1" dirty="0"/>
              <a:t>яка зазнає економічних втрат </a:t>
            </a:r>
            <a:r>
              <a:rPr lang="uk-UA" dirty="0"/>
              <a:t>(наприклад, зменшення обсягів експорту чи імпорту товарів або послуг) у результаті неправомірних дій з боку її торговельного партнера.</a:t>
            </a:r>
            <a:endParaRPr lang="ru-RU" dirty="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714356"/>
            <a:ext cx="8229600" cy="489790"/>
          </a:xfrm>
        </p:spPr>
        <p:txBody>
          <a:bodyPr>
            <a:normAutofit/>
          </a:bodyPr>
          <a:lstStyle/>
          <a:p>
            <a:pPr algn="ctr"/>
            <a:r>
              <a:rPr lang="uk-UA" sz="1800" b="1" dirty="0"/>
              <a:t>Історія та сучасність торгівельних війн</a:t>
            </a:r>
            <a:endParaRPr lang="ru-RU" sz="1800" b="1" dirty="0"/>
          </a:p>
        </p:txBody>
      </p:sp>
      <p:sp>
        <p:nvSpPr>
          <p:cNvPr id="3" name="Содержимое 2"/>
          <p:cNvSpPr>
            <a:spLocks noGrp="1"/>
          </p:cNvSpPr>
          <p:nvPr>
            <p:ph idx="1"/>
          </p:nvPr>
        </p:nvSpPr>
        <p:spPr>
          <a:xfrm>
            <a:off x="457200" y="1357298"/>
            <a:ext cx="8229600" cy="4967302"/>
          </a:xfrm>
        </p:spPr>
        <p:txBody>
          <a:bodyPr>
            <a:normAutofit fontScale="77500" lnSpcReduction="20000"/>
          </a:bodyPr>
          <a:lstStyle/>
          <a:p>
            <a:pPr algn="ctr"/>
            <a:r>
              <a:rPr lang="ru-RU" b="1" dirty="0"/>
              <a:t>«</a:t>
            </a:r>
            <a:r>
              <a:rPr lang="ru-RU" b="1" dirty="0" err="1"/>
              <a:t>М'ясна</a:t>
            </a:r>
            <a:r>
              <a:rPr lang="ru-RU" b="1" dirty="0"/>
              <a:t> </a:t>
            </a:r>
            <a:r>
              <a:rPr lang="ru-RU" b="1" dirty="0" err="1"/>
              <a:t>війна</a:t>
            </a:r>
            <a:r>
              <a:rPr lang="ru-RU" b="1" dirty="0"/>
              <a:t>».</a:t>
            </a:r>
          </a:p>
          <a:p>
            <a:r>
              <a:rPr lang="ru-RU" dirty="0"/>
              <a:t>За </a:t>
            </a:r>
            <a:r>
              <a:rPr lang="ru-RU" dirty="0" err="1"/>
              <a:t>даними</a:t>
            </a:r>
            <a:r>
              <a:rPr lang="ru-RU" dirty="0"/>
              <a:t> </a:t>
            </a:r>
            <a:r>
              <a:rPr lang="ru-RU" dirty="0" err="1"/>
              <a:t>Міністерства</a:t>
            </a:r>
            <a:r>
              <a:rPr lang="ru-RU" dirty="0"/>
              <a:t> </a:t>
            </a:r>
            <a:r>
              <a:rPr lang="ru-RU" dirty="0" err="1"/>
              <a:t>Сільського</a:t>
            </a:r>
            <a:r>
              <a:rPr lang="ru-RU" dirty="0"/>
              <a:t> </a:t>
            </a:r>
            <a:r>
              <a:rPr lang="ru-RU" dirty="0" err="1"/>
              <a:t>Господарства</a:t>
            </a:r>
            <a:r>
              <a:rPr lang="ru-RU" dirty="0"/>
              <a:t> США 90 % </a:t>
            </a:r>
            <a:r>
              <a:rPr lang="ru-RU" dirty="0" err="1"/>
              <a:t>американських</a:t>
            </a:r>
            <a:r>
              <a:rPr lang="ru-RU" dirty="0"/>
              <a:t> </a:t>
            </a:r>
            <a:r>
              <a:rPr lang="ru-RU" dirty="0" err="1"/>
              <a:t>виробників</a:t>
            </a:r>
            <a:r>
              <a:rPr lang="ru-RU" dirty="0"/>
              <a:t> </a:t>
            </a:r>
            <a:r>
              <a:rPr lang="ru-RU" dirty="0" err="1"/>
              <a:t>яловичини</a:t>
            </a:r>
            <a:r>
              <a:rPr lang="ru-RU" dirty="0"/>
              <a:t> </a:t>
            </a:r>
            <a:r>
              <a:rPr lang="ru-RU" dirty="0" err="1"/>
              <a:t>використовують</a:t>
            </a:r>
            <a:r>
              <a:rPr lang="ru-RU" dirty="0"/>
              <a:t> </a:t>
            </a:r>
            <a:r>
              <a:rPr lang="ru-RU" dirty="0" err="1"/>
              <a:t>гормони</a:t>
            </a:r>
            <a:r>
              <a:rPr lang="ru-RU" dirty="0"/>
              <a:t> для того, </a:t>
            </a:r>
            <a:r>
              <a:rPr lang="ru-RU" dirty="0" err="1"/>
              <a:t>щоб</a:t>
            </a:r>
            <a:r>
              <a:rPr lang="ru-RU" dirty="0"/>
              <a:t> </a:t>
            </a:r>
            <a:r>
              <a:rPr lang="ru-RU" dirty="0" err="1"/>
              <a:t>тварини</a:t>
            </a:r>
            <a:r>
              <a:rPr lang="ru-RU" dirty="0"/>
              <a:t> </a:t>
            </a:r>
            <a:r>
              <a:rPr lang="ru-RU" dirty="0" err="1"/>
              <a:t>швидше</a:t>
            </a:r>
            <a:r>
              <a:rPr lang="ru-RU" dirty="0"/>
              <a:t> набирали вагу. В 1989 </a:t>
            </a:r>
            <a:r>
              <a:rPr lang="ru-RU" dirty="0" err="1"/>
              <a:t>році</a:t>
            </a:r>
            <a:r>
              <a:rPr lang="ru-RU" dirty="0"/>
              <a:t> США </a:t>
            </a:r>
            <a:r>
              <a:rPr lang="ru-RU" dirty="0" err="1"/>
              <a:t>зобов'язалися</a:t>
            </a:r>
            <a:r>
              <a:rPr lang="ru-RU" dirty="0"/>
              <a:t> </a:t>
            </a:r>
            <a:r>
              <a:rPr lang="ru-RU" dirty="0" err="1"/>
              <a:t>експортувати</a:t>
            </a:r>
            <a:r>
              <a:rPr lang="ru-RU" dirty="0"/>
              <a:t> в </a:t>
            </a:r>
            <a:r>
              <a:rPr lang="ru-RU" dirty="0" err="1"/>
              <a:t>Європу</a:t>
            </a:r>
            <a:r>
              <a:rPr lang="ru-RU" dirty="0"/>
              <a:t> </a:t>
            </a:r>
            <a:r>
              <a:rPr lang="ru-RU" dirty="0" err="1"/>
              <a:t>тільки</a:t>
            </a:r>
            <a:r>
              <a:rPr lang="ru-RU" dirty="0"/>
              <a:t> </a:t>
            </a:r>
            <a:r>
              <a:rPr lang="ru-RU" dirty="0" err="1"/>
              <a:t>яловичину</a:t>
            </a:r>
            <a:r>
              <a:rPr lang="ru-RU" dirty="0"/>
              <a:t> без </a:t>
            </a:r>
            <a:r>
              <a:rPr lang="ru-RU" dirty="0" err="1"/>
              <a:t>гормонів</a:t>
            </a:r>
            <a:r>
              <a:rPr lang="ru-RU" dirty="0"/>
              <a:t>. </a:t>
            </a:r>
            <a:r>
              <a:rPr lang="ru-RU" dirty="0" err="1"/>
              <a:t>Європейське</a:t>
            </a:r>
            <a:r>
              <a:rPr lang="ru-RU" dirty="0"/>
              <a:t> </a:t>
            </a:r>
            <a:r>
              <a:rPr lang="ru-RU" dirty="0" err="1"/>
              <a:t>Співтовариство</a:t>
            </a:r>
            <a:r>
              <a:rPr lang="ru-RU" dirty="0"/>
              <a:t> почало </a:t>
            </a:r>
            <a:r>
              <a:rPr lang="ru-RU" dirty="0" err="1"/>
              <a:t>бойові</a:t>
            </a:r>
            <a:r>
              <a:rPr lang="ru-RU" dirty="0"/>
              <a:t> </a:t>
            </a:r>
            <a:r>
              <a:rPr lang="ru-RU" dirty="0" err="1"/>
              <a:t>дії</a:t>
            </a:r>
            <a:r>
              <a:rPr lang="ru-RU" dirty="0"/>
              <a:t> в </a:t>
            </a:r>
            <a:r>
              <a:rPr lang="ru-RU" dirty="0" err="1"/>
              <a:t>травні</a:t>
            </a:r>
            <a:r>
              <a:rPr lang="ru-RU" dirty="0"/>
              <a:t> 1999 року, </a:t>
            </a:r>
            <a:r>
              <a:rPr lang="ru-RU" dirty="0" err="1"/>
              <a:t>обвинувативши</a:t>
            </a:r>
            <a:r>
              <a:rPr lang="ru-RU" dirty="0"/>
              <a:t> </a:t>
            </a:r>
            <a:r>
              <a:rPr lang="ru-RU" dirty="0" err="1"/>
              <a:t>американських</a:t>
            </a:r>
            <a:r>
              <a:rPr lang="ru-RU" dirty="0"/>
              <a:t> </a:t>
            </a:r>
            <a:r>
              <a:rPr lang="ru-RU" dirty="0" err="1"/>
              <a:t>виробників</a:t>
            </a:r>
            <a:r>
              <a:rPr lang="ru-RU" dirty="0"/>
              <a:t> </a:t>
            </a:r>
            <a:r>
              <a:rPr lang="ru-RU" dirty="0" err="1"/>
              <a:t>яловичини</a:t>
            </a:r>
            <a:r>
              <a:rPr lang="ru-RU" dirty="0"/>
              <a:t> в </a:t>
            </a:r>
            <a:r>
              <a:rPr lang="ru-RU" dirty="0" err="1"/>
              <a:t>порушенні</a:t>
            </a:r>
            <a:r>
              <a:rPr lang="ru-RU" dirty="0"/>
              <a:t> </a:t>
            </a:r>
            <a:r>
              <a:rPr lang="ru-RU" dirty="0" err="1"/>
              <a:t>цієї</a:t>
            </a:r>
            <a:r>
              <a:rPr lang="ru-RU" dirty="0"/>
              <a:t> угоди. </a:t>
            </a:r>
            <a:r>
              <a:rPr lang="ru-RU" dirty="0" err="1"/>
              <a:t>Європейські</a:t>
            </a:r>
            <a:r>
              <a:rPr lang="ru-RU" dirty="0"/>
              <a:t> </a:t>
            </a:r>
            <a:r>
              <a:rPr lang="ru-RU" dirty="0" err="1"/>
              <a:t>фахівці</a:t>
            </a:r>
            <a:r>
              <a:rPr lang="ru-RU" dirty="0"/>
              <a:t> </a:t>
            </a:r>
            <a:r>
              <a:rPr lang="ru-RU" dirty="0" err="1"/>
              <a:t>підрахували</a:t>
            </a:r>
            <a:r>
              <a:rPr lang="ru-RU" dirty="0"/>
              <a:t>, </a:t>
            </a:r>
            <a:r>
              <a:rPr lang="ru-RU" dirty="0" err="1"/>
              <a:t>що</a:t>
            </a:r>
            <a:r>
              <a:rPr lang="ru-RU" dirty="0"/>
              <a:t> </a:t>
            </a:r>
            <a:r>
              <a:rPr lang="ru-RU" dirty="0" err="1"/>
              <a:t>споживання</a:t>
            </a:r>
            <a:r>
              <a:rPr lang="ru-RU" dirty="0"/>
              <a:t> </a:t>
            </a:r>
            <a:r>
              <a:rPr lang="ru-RU" dirty="0" err="1"/>
              <a:t>американської</a:t>
            </a:r>
            <a:r>
              <a:rPr lang="ru-RU" dirty="0"/>
              <a:t> </a:t>
            </a:r>
            <a:r>
              <a:rPr lang="ru-RU" dirty="0" err="1"/>
              <a:t>яловичини</a:t>
            </a:r>
            <a:r>
              <a:rPr lang="ru-RU" dirty="0"/>
              <a:t> </a:t>
            </a:r>
            <a:r>
              <a:rPr lang="ru-RU" dirty="0" err="1"/>
              <a:t>може</a:t>
            </a:r>
            <a:r>
              <a:rPr lang="ru-RU" dirty="0"/>
              <a:t> негативно </a:t>
            </a:r>
            <a:r>
              <a:rPr lang="ru-RU" dirty="0" err="1"/>
              <a:t>позначитися</a:t>
            </a:r>
            <a:r>
              <a:rPr lang="ru-RU" dirty="0"/>
              <a:t> на </a:t>
            </a:r>
            <a:r>
              <a:rPr lang="ru-RU" dirty="0" err="1"/>
              <a:t>здоров'ї</a:t>
            </a:r>
            <a:r>
              <a:rPr lang="ru-RU" dirty="0"/>
              <a:t> </a:t>
            </a:r>
            <a:r>
              <a:rPr lang="ru-RU" dirty="0" err="1"/>
              <a:t>населення</a:t>
            </a:r>
            <a:r>
              <a:rPr lang="ru-RU" dirty="0"/>
              <a:t>. У </a:t>
            </a:r>
            <a:r>
              <a:rPr lang="ru-RU" dirty="0" err="1"/>
              <a:t>відповідь</a:t>
            </a:r>
            <a:r>
              <a:rPr lang="ru-RU" dirty="0"/>
              <a:t> США </a:t>
            </a:r>
            <a:r>
              <a:rPr lang="ru-RU" dirty="0" err="1"/>
              <a:t>підвищили</a:t>
            </a:r>
            <a:r>
              <a:rPr lang="ru-RU" dirty="0"/>
              <a:t> </a:t>
            </a:r>
            <a:r>
              <a:rPr lang="ru-RU" dirty="0" err="1"/>
              <a:t>мито</a:t>
            </a:r>
            <a:r>
              <a:rPr lang="ru-RU" dirty="0"/>
              <a:t> на ряд </a:t>
            </a:r>
            <a:r>
              <a:rPr lang="ru-RU" dirty="0" err="1"/>
              <a:t>європейських</a:t>
            </a:r>
            <a:r>
              <a:rPr lang="ru-RU" dirty="0"/>
              <a:t> </a:t>
            </a:r>
            <a:r>
              <a:rPr lang="ru-RU" dirty="0" err="1"/>
              <a:t>товарів</a:t>
            </a:r>
            <a:r>
              <a:rPr lang="ru-RU" dirty="0"/>
              <a:t> </a:t>
            </a:r>
            <a:r>
              <a:rPr lang="ru-RU" dirty="0" err="1"/>
              <a:t>і</a:t>
            </a:r>
            <a:r>
              <a:rPr lang="ru-RU" dirty="0"/>
              <a:t> </a:t>
            </a:r>
            <a:r>
              <a:rPr lang="ru-RU" dirty="0" err="1"/>
              <a:t>проінформували</a:t>
            </a:r>
            <a:r>
              <a:rPr lang="ru-RU" dirty="0"/>
              <a:t> про </a:t>
            </a:r>
            <a:r>
              <a:rPr lang="ru-RU" dirty="0" err="1"/>
              <a:t>намір</a:t>
            </a:r>
            <a:r>
              <a:rPr lang="ru-RU" dirty="0"/>
              <a:t> на 100 % </a:t>
            </a:r>
            <a:r>
              <a:rPr lang="ru-RU" dirty="0" err="1"/>
              <a:t>підняти</a:t>
            </a:r>
            <a:r>
              <a:rPr lang="ru-RU" dirty="0"/>
              <a:t> </a:t>
            </a:r>
            <a:r>
              <a:rPr lang="ru-RU" dirty="0" err="1"/>
              <a:t>мито</a:t>
            </a:r>
            <a:r>
              <a:rPr lang="ru-RU" dirty="0"/>
              <a:t> на </a:t>
            </a:r>
            <a:r>
              <a:rPr lang="ru-RU" dirty="0" err="1"/>
              <a:t>продовольчі</a:t>
            </a:r>
            <a:r>
              <a:rPr lang="ru-RU" dirty="0"/>
              <a:t> </a:t>
            </a:r>
            <a:r>
              <a:rPr lang="ru-RU" dirty="0" err="1"/>
              <a:t>товари</a:t>
            </a:r>
            <a:r>
              <a:rPr lang="ru-RU" dirty="0"/>
              <a:t> (у списку, </a:t>
            </a:r>
            <a:r>
              <a:rPr lang="ru-RU" dirty="0" err="1"/>
              <a:t>зокрема</a:t>
            </a:r>
            <a:r>
              <a:rPr lang="ru-RU" dirty="0"/>
              <a:t>, </a:t>
            </a:r>
            <a:r>
              <a:rPr lang="ru-RU" dirty="0" err="1"/>
              <a:t>фігурували</a:t>
            </a:r>
            <a:r>
              <a:rPr lang="ru-RU" dirty="0"/>
              <a:t> свинина </a:t>
            </a:r>
            <a:r>
              <a:rPr lang="ru-RU" dirty="0" err="1"/>
              <a:t>й</a:t>
            </a:r>
            <a:r>
              <a:rPr lang="ru-RU" dirty="0"/>
              <a:t> </a:t>
            </a:r>
            <a:r>
              <a:rPr lang="ru-RU" dirty="0" err="1"/>
              <a:t>полуничний</a:t>
            </a:r>
            <a:r>
              <a:rPr lang="ru-RU" dirty="0"/>
              <a:t> джем), </a:t>
            </a:r>
            <a:r>
              <a:rPr lang="ru-RU" dirty="0" err="1"/>
              <a:t>що</a:t>
            </a:r>
            <a:r>
              <a:rPr lang="ru-RU" dirty="0"/>
              <a:t> </a:t>
            </a:r>
            <a:r>
              <a:rPr lang="ru-RU" dirty="0" err="1"/>
              <a:t>поставляються</a:t>
            </a:r>
            <a:r>
              <a:rPr lang="ru-RU" dirty="0"/>
              <a:t> </a:t>
            </a:r>
            <a:r>
              <a:rPr lang="ru-RU" dirty="0" err="1"/>
              <a:t>з</a:t>
            </a:r>
            <a:r>
              <a:rPr lang="ru-RU" dirty="0"/>
              <a:t> ЄС у США. </a:t>
            </a:r>
            <a:r>
              <a:rPr lang="ru-RU" dirty="0" err="1"/>
              <a:t>Війна</a:t>
            </a:r>
            <a:r>
              <a:rPr lang="ru-RU" dirty="0"/>
              <a:t> </a:t>
            </a:r>
            <a:r>
              <a:rPr lang="ru-RU" dirty="0" err="1"/>
              <a:t>закінчилася</a:t>
            </a:r>
            <a:r>
              <a:rPr lang="ru-RU" dirty="0"/>
              <a:t> в </a:t>
            </a:r>
            <a:r>
              <a:rPr lang="ru-RU" dirty="0" err="1"/>
              <a:t>серпні</a:t>
            </a:r>
            <a:r>
              <a:rPr lang="ru-RU" dirty="0"/>
              <a:t> 1999 року, коли </a:t>
            </a:r>
            <a:r>
              <a:rPr lang="ru-RU" dirty="0" err="1"/>
              <a:t>після</a:t>
            </a:r>
            <a:r>
              <a:rPr lang="ru-RU" dirty="0"/>
              <a:t> </a:t>
            </a:r>
            <a:r>
              <a:rPr lang="ru-RU" dirty="0" err="1"/>
              <a:t>довгих</a:t>
            </a:r>
            <a:r>
              <a:rPr lang="ru-RU" dirty="0"/>
              <a:t> </a:t>
            </a:r>
            <a:r>
              <a:rPr lang="ru-RU" dirty="0" err="1"/>
              <a:t>переговорів</a:t>
            </a:r>
            <a:r>
              <a:rPr lang="ru-RU" dirty="0"/>
              <a:t> за </a:t>
            </a:r>
            <a:r>
              <a:rPr lang="ru-RU" dirty="0" err="1"/>
              <a:t>посередництвом</a:t>
            </a:r>
            <a:r>
              <a:rPr lang="ru-RU" dirty="0"/>
              <a:t> </a:t>
            </a:r>
            <a:r>
              <a:rPr lang="ru-RU" dirty="0" err="1"/>
              <a:t>Світової</a:t>
            </a:r>
            <a:r>
              <a:rPr lang="ru-RU" dirty="0"/>
              <a:t> </a:t>
            </a:r>
            <a:r>
              <a:rPr lang="ru-RU" dirty="0" err="1"/>
              <a:t>Організації</a:t>
            </a:r>
            <a:r>
              <a:rPr lang="ru-RU" dirty="0"/>
              <a:t> </a:t>
            </a:r>
            <a:r>
              <a:rPr lang="ru-RU" dirty="0" err="1"/>
              <a:t>Торгівлі</a:t>
            </a:r>
            <a:r>
              <a:rPr lang="ru-RU" dirty="0"/>
              <a:t> </a:t>
            </a:r>
            <a:r>
              <a:rPr lang="ru-RU" dirty="0" err="1"/>
              <a:t>європейці</a:t>
            </a:r>
            <a:r>
              <a:rPr lang="ru-RU" dirty="0"/>
              <a:t> </a:t>
            </a:r>
            <a:r>
              <a:rPr lang="ru-RU" dirty="0" err="1"/>
              <a:t>визнали</a:t>
            </a:r>
            <a:r>
              <a:rPr lang="ru-RU" dirty="0"/>
              <a:t>, </a:t>
            </a:r>
            <a:r>
              <a:rPr lang="ru-RU" dirty="0" err="1"/>
              <a:t>що</a:t>
            </a:r>
            <a:r>
              <a:rPr lang="ru-RU" dirty="0"/>
              <a:t> </a:t>
            </a:r>
            <a:r>
              <a:rPr lang="ru-RU" dirty="0" err="1"/>
              <a:t>якість</a:t>
            </a:r>
            <a:r>
              <a:rPr lang="ru-RU" dirty="0"/>
              <a:t> </a:t>
            </a:r>
            <a:r>
              <a:rPr lang="ru-RU" dirty="0" err="1"/>
              <a:t>американської</a:t>
            </a:r>
            <a:r>
              <a:rPr lang="ru-RU" dirty="0"/>
              <a:t> </a:t>
            </a:r>
            <a:r>
              <a:rPr lang="ru-RU" dirty="0" err="1"/>
              <a:t>яловичини</a:t>
            </a:r>
            <a:r>
              <a:rPr lang="ru-RU" dirty="0"/>
              <a:t> </a:t>
            </a:r>
            <a:r>
              <a:rPr lang="ru-RU" dirty="0" err="1"/>
              <a:t>покращилася</a:t>
            </a:r>
            <a:r>
              <a:rPr lang="ru-RU" dirty="0"/>
              <a:t>. </a:t>
            </a:r>
            <a:r>
              <a:rPr lang="ru-RU" dirty="0" err="1"/>
              <a:t>Збиток</a:t>
            </a:r>
            <a:r>
              <a:rPr lang="ru-RU" dirty="0"/>
              <a:t>, нанесений </a:t>
            </a:r>
            <a:r>
              <a:rPr lang="ru-RU" dirty="0" err="1"/>
              <a:t>цієї</a:t>
            </a:r>
            <a:r>
              <a:rPr lang="ru-RU" dirty="0"/>
              <a:t> </a:t>
            </a:r>
            <a:r>
              <a:rPr lang="ru-RU" dirty="0" err="1"/>
              <a:t>війною</a:t>
            </a:r>
            <a:r>
              <a:rPr lang="ru-RU" dirty="0"/>
              <a:t> </a:t>
            </a:r>
            <a:r>
              <a:rPr lang="ru-RU" dirty="0" err="1"/>
              <a:t>виробникам</a:t>
            </a:r>
            <a:r>
              <a:rPr lang="ru-RU" dirty="0"/>
              <a:t> США, </a:t>
            </a:r>
            <a:r>
              <a:rPr lang="ru-RU" dirty="0" err="1"/>
              <a:t>оцінюється</a:t>
            </a:r>
            <a:r>
              <a:rPr lang="ru-RU" dirty="0"/>
              <a:t> в $500 </a:t>
            </a:r>
            <a:r>
              <a:rPr lang="ru-RU" dirty="0" err="1"/>
              <a:t>млн</a:t>
            </a:r>
            <a:r>
              <a:rPr lang="ru-RU" dirty="0"/>
              <a:t>, </a:t>
            </a:r>
            <a:r>
              <a:rPr lang="ru-RU" dirty="0" err="1"/>
              <a:t>європейські</a:t>
            </a:r>
            <a:r>
              <a:rPr lang="ru-RU" dirty="0"/>
              <a:t> </a:t>
            </a:r>
            <a:r>
              <a:rPr lang="ru-RU" dirty="0" err="1"/>
              <a:t>компанії</a:t>
            </a:r>
            <a:r>
              <a:rPr lang="ru-RU" dirty="0"/>
              <a:t> понесли </a:t>
            </a:r>
            <a:r>
              <a:rPr lang="ru-RU" dirty="0" err="1"/>
              <a:t>приблизно</a:t>
            </a:r>
            <a:r>
              <a:rPr lang="ru-RU" dirty="0"/>
              <a:t> </a:t>
            </a:r>
            <a:r>
              <a:rPr lang="ru-RU" dirty="0" err="1"/>
              <a:t>такі</a:t>
            </a:r>
            <a:r>
              <a:rPr lang="ru-RU" dirty="0"/>
              <a:t> ж </a:t>
            </a:r>
            <a:r>
              <a:rPr lang="ru-RU" dirty="0" err="1"/>
              <a:t>втрати</a:t>
            </a:r>
            <a:r>
              <a:rPr lang="ru-RU"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357166"/>
            <a:ext cx="8115328" cy="5967434"/>
          </a:xfrm>
        </p:spPr>
        <p:txBody>
          <a:bodyPr>
            <a:normAutofit fontScale="70000" lnSpcReduction="20000"/>
          </a:bodyPr>
          <a:lstStyle/>
          <a:p>
            <a:pPr lvl="0" algn="ctr"/>
            <a:r>
              <a:rPr lang="uk-UA" b="1" dirty="0"/>
              <a:t>Автомобільна війна </a:t>
            </a:r>
          </a:p>
          <a:p>
            <a:pPr lvl="0" algn="just"/>
            <a:r>
              <a:rPr lang="uk-UA" dirty="0"/>
              <a:t> </a:t>
            </a:r>
          </a:p>
          <a:p>
            <a:pPr lvl="0" algn="just"/>
            <a:r>
              <a:rPr lang="uk-UA" dirty="0"/>
              <a:t>Різкий розвиток японських автомобільних компаній на початку 80-х рр. призвів до заповнення японськими автомобілями американського ринку. Задля захисту власного </a:t>
            </a:r>
            <a:r>
              <a:rPr lang="uk-UA" dirty="0" err="1"/>
              <a:t>автопрому</a:t>
            </a:r>
            <a:r>
              <a:rPr lang="uk-UA" dirty="0"/>
              <a:t>, Сполученими Штатами було підписано угоду про добровільне обмеження імпорту японських автомобілів, в цей ж період також виникли певні суперечності між США та Японією щодо таких товарів, як електроніка, мотоцикли та напівпровідники.</a:t>
            </a:r>
            <a:endParaRPr lang="ru-RU" dirty="0"/>
          </a:p>
          <a:p>
            <a:pPr algn="ctr"/>
            <a:endParaRPr lang="ru-RU" b="1" dirty="0"/>
          </a:p>
          <a:p>
            <a:pPr algn="ctr"/>
            <a:r>
              <a:rPr lang="ru-RU" b="1" dirty="0"/>
              <a:t>«</a:t>
            </a:r>
            <a:r>
              <a:rPr lang="ru-RU" b="1" dirty="0" err="1"/>
              <a:t>Бананова</a:t>
            </a:r>
            <a:r>
              <a:rPr lang="ru-RU" b="1" dirty="0"/>
              <a:t> </a:t>
            </a:r>
            <a:r>
              <a:rPr lang="ru-RU" b="1" dirty="0" err="1"/>
              <a:t>війна</a:t>
            </a:r>
            <a:r>
              <a:rPr lang="ru-RU" b="1" dirty="0"/>
              <a:t>».</a:t>
            </a:r>
          </a:p>
          <a:p>
            <a:r>
              <a:rPr lang="ru-RU" dirty="0" err="1"/>
              <a:t>Сутність</a:t>
            </a:r>
            <a:r>
              <a:rPr lang="ru-RU" dirty="0"/>
              <a:t> </a:t>
            </a:r>
            <a:r>
              <a:rPr lang="ru-RU" dirty="0" err="1"/>
              <a:t>конфлікту</a:t>
            </a:r>
            <a:r>
              <a:rPr lang="ru-RU" dirty="0"/>
              <a:t> </a:t>
            </a:r>
            <a:r>
              <a:rPr lang="ru-RU" dirty="0" err="1"/>
              <a:t>полягала</a:t>
            </a:r>
            <a:r>
              <a:rPr lang="ru-RU" dirty="0"/>
              <a:t> в </a:t>
            </a:r>
            <a:r>
              <a:rPr lang="ru-RU" dirty="0" err="1"/>
              <a:t>наступному</a:t>
            </a:r>
            <a:r>
              <a:rPr lang="ru-RU" dirty="0"/>
              <a:t>: </a:t>
            </a:r>
            <a:r>
              <a:rPr lang="ru-RU" dirty="0" err="1"/>
              <a:t>європейські</a:t>
            </a:r>
            <a:r>
              <a:rPr lang="ru-RU" dirty="0"/>
              <a:t> </a:t>
            </a:r>
            <a:r>
              <a:rPr lang="ru-RU" dirty="0" err="1"/>
              <a:t>країни</a:t>
            </a:r>
            <a:r>
              <a:rPr lang="ru-RU" dirty="0"/>
              <a:t> (особливо </a:t>
            </a:r>
            <a:r>
              <a:rPr lang="ru-RU" dirty="0" err="1"/>
              <a:t>цим</a:t>
            </a:r>
            <a:r>
              <a:rPr lang="ru-RU" dirty="0"/>
              <a:t> </a:t>
            </a:r>
            <a:r>
              <a:rPr lang="ru-RU" dirty="0" err="1"/>
              <a:t>відрізнялися</a:t>
            </a:r>
            <a:r>
              <a:rPr lang="ru-RU" dirty="0"/>
              <a:t> </a:t>
            </a:r>
            <a:r>
              <a:rPr lang="ru-RU" dirty="0" err="1"/>
              <a:t>Англія</a:t>
            </a:r>
            <a:r>
              <a:rPr lang="ru-RU" dirty="0"/>
              <a:t> </a:t>
            </a:r>
            <a:r>
              <a:rPr lang="ru-RU" dirty="0" err="1"/>
              <a:t>й</a:t>
            </a:r>
            <a:r>
              <a:rPr lang="ru-RU" dirty="0"/>
              <a:t> </a:t>
            </a:r>
            <a:r>
              <a:rPr lang="ru-RU" dirty="0" err="1"/>
              <a:t>Франція</a:t>
            </a:r>
            <a:r>
              <a:rPr lang="ru-RU" dirty="0"/>
              <a:t>) при </a:t>
            </a:r>
            <a:r>
              <a:rPr lang="ru-RU" dirty="0" err="1"/>
              <a:t>імпорті</a:t>
            </a:r>
            <a:r>
              <a:rPr lang="ru-RU" dirty="0"/>
              <a:t> </a:t>
            </a:r>
            <a:r>
              <a:rPr lang="ru-RU" dirty="0" err="1"/>
              <a:t>бананів</a:t>
            </a:r>
            <a:r>
              <a:rPr lang="ru-RU" dirty="0"/>
              <a:t> </a:t>
            </a:r>
            <a:r>
              <a:rPr lang="ru-RU" dirty="0" err="1"/>
              <a:t>віддавали</a:t>
            </a:r>
            <a:r>
              <a:rPr lang="ru-RU" dirty="0"/>
              <a:t> </a:t>
            </a:r>
            <a:r>
              <a:rPr lang="ru-RU" dirty="0" err="1"/>
              <a:t>перевагу</a:t>
            </a:r>
            <a:r>
              <a:rPr lang="ru-RU" dirty="0"/>
              <a:t> </a:t>
            </a:r>
            <a:r>
              <a:rPr lang="ru-RU" dirty="0" err="1"/>
              <a:t>фірмам</a:t>
            </a:r>
            <a:r>
              <a:rPr lang="ru-RU" dirty="0"/>
              <a:t> — </a:t>
            </a:r>
            <a:r>
              <a:rPr lang="ru-RU" dirty="0" err="1"/>
              <a:t>постачальникам</a:t>
            </a:r>
            <a:r>
              <a:rPr lang="ru-RU" dirty="0"/>
              <a:t> </a:t>
            </a:r>
            <a:r>
              <a:rPr lang="ru-RU" dirty="0" err="1"/>
              <a:t>із</a:t>
            </a:r>
            <a:r>
              <a:rPr lang="ru-RU" dirty="0"/>
              <a:t> </a:t>
            </a:r>
            <a:r>
              <a:rPr lang="ru-RU" dirty="0" err="1"/>
              <a:t>країн-колоній</a:t>
            </a:r>
            <a:r>
              <a:rPr lang="ru-RU" dirty="0"/>
              <a:t>, </a:t>
            </a:r>
            <a:r>
              <a:rPr lang="ru-RU" dirty="0" err="1"/>
              <a:t>що</a:t>
            </a:r>
            <a:r>
              <a:rPr lang="ru-RU" dirty="0"/>
              <a:t> </a:t>
            </a:r>
            <a:r>
              <a:rPr lang="ru-RU" dirty="0" err="1"/>
              <a:t>раніше</a:t>
            </a:r>
            <a:r>
              <a:rPr lang="ru-RU" dirty="0"/>
              <a:t> </a:t>
            </a:r>
            <a:r>
              <a:rPr lang="ru-RU" dirty="0" err="1"/>
              <a:t>були</a:t>
            </a:r>
            <a:r>
              <a:rPr lang="ru-RU" dirty="0"/>
              <a:t> </a:t>
            </a:r>
            <a:r>
              <a:rPr lang="ru-RU" dirty="0" err="1"/>
              <a:t>їхніми</a:t>
            </a:r>
            <a:r>
              <a:rPr lang="ru-RU" dirty="0"/>
              <a:t>. </a:t>
            </a:r>
            <a:r>
              <a:rPr lang="ru-RU" dirty="0" err="1"/>
              <a:t>Це</a:t>
            </a:r>
            <a:r>
              <a:rPr lang="ru-RU" dirty="0"/>
              <a:t> </a:t>
            </a:r>
            <a:r>
              <a:rPr lang="ru-RU" dirty="0" err="1"/>
              <a:t>допомагало</a:t>
            </a:r>
            <a:r>
              <a:rPr lang="ru-RU" dirty="0"/>
              <a:t> </a:t>
            </a:r>
            <a:r>
              <a:rPr lang="ru-RU" dirty="0" err="1"/>
              <a:t>досягати</a:t>
            </a:r>
            <a:r>
              <a:rPr lang="ru-RU" dirty="0"/>
              <a:t> </a:t>
            </a:r>
            <a:r>
              <a:rPr lang="ru-RU" dirty="0" err="1"/>
              <a:t>політичних</a:t>
            </a:r>
            <a:r>
              <a:rPr lang="ru-RU" dirty="0"/>
              <a:t> </a:t>
            </a:r>
            <a:r>
              <a:rPr lang="ru-RU" dirty="0" err="1"/>
              <a:t>цілей</a:t>
            </a:r>
            <a:r>
              <a:rPr lang="ru-RU" dirty="0"/>
              <a:t> — за </a:t>
            </a:r>
            <a:r>
              <a:rPr lang="ru-RU" dirty="0" err="1"/>
              <a:t>допомогою</a:t>
            </a:r>
            <a:r>
              <a:rPr lang="ru-RU" dirty="0"/>
              <a:t> </a:t>
            </a:r>
            <a:r>
              <a:rPr lang="ru-RU" dirty="0" err="1"/>
              <a:t>закупівель</a:t>
            </a:r>
            <a:r>
              <a:rPr lang="ru-RU" dirty="0"/>
              <a:t> </a:t>
            </a:r>
            <a:r>
              <a:rPr lang="ru-RU" dirty="0" err="1"/>
              <a:t>бананів</a:t>
            </a:r>
            <a:r>
              <a:rPr lang="ru-RU" dirty="0"/>
              <a:t> </a:t>
            </a:r>
            <a:r>
              <a:rPr lang="ru-RU" dirty="0" err="1"/>
              <a:t>підтримувалися</a:t>
            </a:r>
            <a:r>
              <a:rPr lang="ru-RU" dirty="0"/>
              <a:t> </a:t>
            </a:r>
            <a:r>
              <a:rPr lang="ru-RU" dirty="0" err="1"/>
              <a:t>ті</a:t>
            </a:r>
            <a:r>
              <a:rPr lang="ru-RU" dirty="0"/>
              <a:t> </a:t>
            </a:r>
            <a:r>
              <a:rPr lang="ru-RU" dirty="0" err="1"/>
              <a:t>режими</a:t>
            </a:r>
            <a:r>
              <a:rPr lang="ru-RU" dirty="0"/>
              <a:t>, </a:t>
            </a:r>
            <a:r>
              <a:rPr lang="ru-RU" dirty="0" err="1"/>
              <a:t>які</a:t>
            </a:r>
            <a:r>
              <a:rPr lang="ru-RU" dirty="0"/>
              <a:t> </a:t>
            </a:r>
            <a:r>
              <a:rPr lang="ru-RU" dirty="0" err="1"/>
              <a:t>були</a:t>
            </a:r>
            <a:r>
              <a:rPr lang="ru-RU" dirty="0"/>
              <a:t> лояльно </a:t>
            </a:r>
            <a:r>
              <a:rPr lang="ru-RU" dirty="0" err="1"/>
              <a:t>настроєні</a:t>
            </a:r>
            <a:r>
              <a:rPr lang="ru-RU" dirty="0"/>
              <a:t> до </a:t>
            </a:r>
            <a:r>
              <a:rPr lang="ru-RU" dirty="0" err="1"/>
              <a:t>колишніх</a:t>
            </a:r>
            <a:r>
              <a:rPr lang="ru-RU" dirty="0"/>
              <a:t> </a:t>
            </a:r>
            <a:r>
              <a:rPr lang="ru-RU" dirty="0" err="1"/>
              <a:t>метрополій</a:t>
            </a:r>
            <a:r>
              <a:rPr lang="ru-RU" dirty="0"/>
              <a:t>. </a:t>
            </a:r>
            <a:r>
              <a:rPr lang="ru-RU" dirty="0" err="1"/>
              <a:t>Зате</a:t>
            </a:r>
            <a:r>
              <a:rPr lang="ru-RU" dirty="0"/>
              <a:t> </a:t>
            </a:r>
            <a:r>
              <a:rPr lang="ru-RU" dirty="0" err="1"/>
              <a:t>збитки</a:t>
            </a:r>
            <a:r>
              <a:rPr lang="ru-RU" dirty="0"/>
              <a:t> несли </a:t>
            </a:r>
            <a:r>
              <a:rPr lang="ru-RU" dirty="0" err="1"/>
              <a:t>транснаціональні</a:t>
            </a:r>
            <a:r>
              <a:rPr lang="ru-RU" dirty="0"/>
              <a:t> </a:t>
            </a:r>
            <a:r>
              <a:rPr lang="ru-RU" dirty="0" err="1"/>
              <a:t>торгівельні</a:t>
            </a:r>
            <a:r>
              <a:rPr lang="ru-RU" dirty="0"/>
              <a:t> </a:t>
            </a:r>
            <a:r>
              <a:rPr lang="ru-RU" dirty="0" err="1"/>
              <a:t>компанії</a:t>
            </a:r>
            <a:r>
              <a:rPr lang="ru-RU" dirty="0"/>
              <a:t>. У </a:t>
            </a:r>
            <a:r>
              <a:rPr lang="ru-RU" dirty="0" err="1"/>
              <a:t>результаті</a:t>
            </a:r>
            <a:r>
              <a:rPr lang="ru-RU" dirty="0"/>
              <a:t> </a:t>
            </a:r>
            <a:r>
              <a:rPr lang="ru-RU" dirty="0" err="1"/>
              <a:t>цього</a:t>
            </a:r>
            <a:r>
              <a:rPr lang="ru-RU" dirty="0"/>
              <a:t>, </a:t>
            </a:r>
            <a:r>
              <a:rPr lang="ru-RU" dirty="0" err="1"/>
              <a:t>американські</a:t>
            </a:r>
            <a:r>
              <a:rPr lang="ru-RU" dirty="0"/>
              <a:t> </a:t>
            </a:r>
            <a:r>
              <a:rPr lang="ru-RU" dirty="0" err="1"/>
              <a:t>компанії</a:t>
            </a:r>
            <a:r>
              <a:rPr lang="ru-RU" dirty="0"/>
              <a:t> </a:t>
            </a:r>
            <a:r>
              <a:rPr lang="ru-RU" dirty="0" err="1"/>
              <a:t>втратили</a:t>
            </a:r>
            <a:r>
              <a:rPr lang="ru-RU" dirty="0"/>
              <a:t> </a:t>
            </a:r>
            <a:r>
              <a:rPr lang="ru-RU" dirty="0" err="1"/>
              <a:t>приблизно</a:t>
            </a:r>
            <a:r>
              <a:rPr lang="ru-RU" dirty="0"/>
              <a:t> $190 </a:t>
            </a:r>
            <a:r>
              <a:rPr lang="ru-RU" dirty="0" err="1"/>
              <a:t>млн</a:t>
            </a:r>
            <a:r>
              <a:rPr lang="ru-RU" dirty="0"/>
              <a:t>, США ввели </a:t>
            </a:r>
            <a:r>
              <a:rPr lang="ru-RU" dirty="0" err="1"/>
              <a:t>санкції</a:t>
            </a:r>
            <a:r>
              <a:rPr lang="ru-RU" dirty="0"/>
              <a:t>, </a:t>
            </a:r>
            <a:r>
              <a:rPr lang="ru-RU" dirty="0" err="1"/>
              <a:t>які</a:t>
            </a:r>
            <a:r>
              <a:rPr lang="ru-RU" dirty="0"/>
              <a:t> </a:t>
            </a:r>
            <a:r>
              <a:rPr lang="ru-RU" dirty="0" err="1"/>
              <a:t>обійшлися</a:t>
            </a:r>
            <a:r>
              <a:rPr lang="ru-RU" dirty="0"/>
              <a:t> </a:t>
            </a:r>
            <a:r>
              <a:rPr lang="ru-RU" dirty="0" err="1"/>
              <a:t>європейцям</a:t>
            </a:r>
            <a:r>
              <a:rPr lang="ru-RU" dirty="0"/>
              <a:t> в $500 </a:t>
            </a:r>
            <a:r>
              <a:rPr lang="ru-RU" dirty="0" err="1"/>
              <a:t>млн</a:t>
            </a:r>
            <a:r>
              <a:rPr lang="ru-RU" dirty="0"/>
              <a:t> (особливо </a:t>
            </a:r>
            <a:r>
              <a:rPr lang="ru-RU" dirty="0" err="1"/>
              <a:t>постраждали</a:t>
            </a:r>
            <a:r>
              <a:rPr lang="ru-RU" dirty="0"/>
              <a:t> </a:t>
            </a:r>
            <a:r>
              <a:rPr lang="ru-RU" dirty="0" err="1"/>
              <a:t>німецькі</a:t>
            </a:r>
            <a:r>
              <a:rPr lang="ru-RU" dirty="0"/>
              <a:t> </a:t>
            </a:r>
            <a:r>
              <a:rPr lang="ru-RU" dirty="0" err="1"/>
              <a:t>виробники</a:t>
            </a:r>
            <a:r>
              <a:rPr lang="ru-RU" dirty="0"/>
              <a:t> </a:t>
            </a:r>
            <a:r>
              <a:rPr lang="ru-RU" dirty="0" err="1"/>
              <a:t>кави</a:t>
            </a:r>
            <a:r>
              <a:rPr lang="ru-RU" dirty="0"/>
              <a:t> </a:t>
            </a:r>
            <a:r>
              <a:rPr lang="ru-RU" dirty="0" err="1"/>
              <a:t>й</a:t>
            </a:r>
            <a:r>
              <a:rPr lang="ru-RU" dirty="0"/>
              <a:t> </a:t>
            </a:r>
            <a:r>
              <a:rPr lang="ru-RU" dirty="0" err="1"/>
              <a:t>французькі</a:t>
            </a:r>
            <a:r>
              <a:rPr lang="ru-RU" dirty="0"/>
              <a:t> </a:t>
            </a:r>
            <a:r>
              <a:rPr lang="ru-RU" dirty="0" err="1"/>
              <a:t>виробники</a:t>
            </a:r>
            <a:r>
              <a:rPr lang="ru-RU" dirty="0"/>
              <a:t> </a:t>
            </a:r>
            <a:r>
              <a:rPr lang="ru-RU" dirty="0" err="1"/>
              <a:t>портфелів</a:t>
            </a:r>
            <a:r>
              <a:rPr lang="ru-RU" dirty="0"/>
              <a:t> </a:t>
            </a:r>
            <a:r>
              <a:rPr lang="ru-RU" dirty="0" err="1"/>
              <a:t>і</a:t>
            </a:r>
            <a:r>
              <a:rPr lang="ru-RU" dirty="0"/>
              <a:t> </a:t>
            </a:r>
            <a:r>
              <a:rPr lang="ru-RU" dirty="0" err="1"/>
              <a:t>сумочок</a:t>
            </a:r>
            <a:r>
              <a:rPr lang="ru-RU" dirty="0"/>
              <a:t>). «</a:t>
            </a:r>
            <a:r>
              <a:rPr lang="ru-RU" dirty="0" err="1"/>
              <a:t>Бананова</a:t>
            </a:r>
            <a:r>
              <a:rPr lang="ru-RU" dirty="0"/>
              <a:t> </a:t>
            </a:r>
            <a:r>
              <a:rPr lang="ru-RU" dirty="0" err="1"/>
              <a:t>війна</a:t>
            </a:r>
            <a:r>
              <a:rPr lang="ru-RU" dirty="0"/>
              <a:t>» </a:t>
            </a:r>
            <a:r>
              <a:rPr lang="ru-RU" dirty="0" err="1"/>
              <a:t>закінчилася</a:t>
            </a:r>
            <a:r>
              <a:rPr lang="ru-RU" dirty="0"/>
              <a:t> </a:t>
            </a:r>
            <a:r>
              <a:rPr lang="ru-RU" dirty="0" err="1"/>
              <a:t>перемир'ям</a:t>
            </a:r>
            <a:r>
              <a:rPr lang="ru-RU" dirty="0"/>
              <a:t>.</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500042"/>
            <a:ext cx="8472518" cy="5929354"/>
          </a:xfrm>
        </p:spPr>
        <p:txBody>
          <a:bodyPr>
            <a:normAutofit fontScale="85000" lnSpcReduction="20000"/>
          </a:bodyPr>
          <a:lstStyle/>
          <a:p>
            <a:pPr lvl="0"/>
            <a:r>
              <a:rPr lang="uk-UA" b="1" dirty="0"/>
              <a:t>«Бананова боротьба»</a:t>
            </a:r>
            <a:r>
              <a:rPr lang="uk-UA" dirty="0"/>
              <a:t> у 1993 проявилась у написанні восьми окремих скарг з боку США до світової організації торгівлі щодо введення Європою мит на </a:t>
            </a:r>
            <a:r>
              <a:rPr lang="uk-UA" dirty="0" err="1"/>
              <a:t>латино-американські</a:t>
            </a:r>
            <a:r>
              <a:rPr lang="uk-UA" dirty="0"/>
              <a:t> банани, власниками яких в основному були американці. Ці суперечки тривали до 2012 року.</a:t>
            </a:r>
            <a:endParaRPr lang="ru-RU" dirty="0"/>
          </a:p>
          <a:p>
            <a:pPr lvl="0"/>
            <a:r>
              <a:rPr lang="uk-UA" b="1" dirty="0"/>
              <a:t>Захист власної сталі </a:t>
            </a:r>
            <a:r>
              <a:rPr lang="uk-UA" dirty="0"/>
              <a:t>у 2002 році США почали вводити певні тарифи на імпорт сталі у розмірі від 8% до 30% (у рази більше стандартних тогочасних 0% та 1%), головною ціллю при цьому було відновлення металургії в країні. Проте після періоду короткої стабільності, кількість робочих місць знову почала знижуватися. Європейський Союз відреагував введенням експортних мит на апельсини з Флориди [2].</a:t>
            </a:r>
            <a:endParaRPr lang="ru-RU" dirty="0"/>
          </a:p>
          <a:p>
            <a:pPr lvl="0"/>
            <a:r>
              <a:rPr lang="uk-UA" b="1" dirty="0"/>
              <a:t>Мита </a:t>
            </a:r>
            <a:r>
              <a:rPr lang="uk-UA" b="1" dirty="0" err="1"/>
              <a:t>Трампа</a:t>
            </a:r>
            <a:r>
              <a:rPr lang="uk-UA" b="1" dirty="0"/>
              <a:t> </a:t>
            </a:r>
            <a:r>
              <a:rPr lang="uk-UA" dirty="0"/>
              <a:t>– у березні 2018 року Дональд </a:t>
            </a:r>
            <a:r>
              <a:rPr lang="uk-UA" dirty="0" err="1"/>
              <a:t>Трамп</a:t>
            </a:r>
            <a:r>
              <a:rPr lang="uk-UA" dirty="0"/>
              <a:t> ввів мита на імпорт сталі та алюмінію на 25% та 10% відповідно з усіх країн окрім Канади та Мексики. Для цих двох країн США  надали 30 денний термін, протягом якого вони повинні були б підтримати нові положення NAFTA (Північноамериканська зона вільної торгівлі), запропоновані у 2017 році США [3]. За даними російської служби BBC цим трьом країнам вдалось домовитися щодо заміни NAFTA [4].</a:t>
            </a:r>
            <a:endParaRPr lang="ru-RU" dirty="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TotalTime>
  <Words>1442</Words>
  <Application>Microsoft Office PowerPoint</Application>
  <PresentationFormat>Экран (4:3)</PresentationFormat>
  <Paragraphs>49</Paragraphs>
  <Slides>13</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13</vt:i4>
      </vt:variant>
    </vt:vector>
  </HeadingPairs>
  <TitlesOfParts>
    <vt:vector size="20" baseType="lpstr">
      <vt:lpstr>Arial</vt:lpstr>
      <vt:lpstr>Arial Black</vt:lpstr>
      <vt:lpstr>Calibri</vt:lpstr>
      <vt:lpstr>Constantia</vt:lpstr>
      <vt:lpstr>Times New Roman</vt:lpstr>
      <vt:lpstr>Wingdings 2</vt:lpstr>
      <vt:lpstr>Поток</vt:lpstr>
      <vt:lpstr>Лекція 9. Торгівельні війни: сутність, причини та наслідки </vt:lpstr>
      <vt:lpstr>1. Сутність та причини виникнення  суперечливих відносин у міжнародній торгівлі. </vt:lpstr>
      <vt:lpstr>Презентация PowerPoint</vt:lpstr>
      <vt:lpstr>Суперечливі торговельні відносини між країнами</vt:lpstr>
      <vt:lpstr>Типи міжнародних торговельних суперечок за причиною походження </vt:lpstr>
      <vt:lpstr>Об’єкт міжнародної торговельної суперечки</vt:lpstr>
      <vt:lpstr>Історія та сучасність торгівельних війн</vt:lpstr>
      <vt:lpstr>Презентация PowerPoint</vt:lpstr>
      <vt:lpstr>Презентация PowerPoint</vt:lpstr>
      <vt:lpstr>Презентация PowerPoint</vt:lpstr>
      <vt:lpstr>Оцінка можливих наслідків торговельної війни між США та Китаєм</vt:lpstr>
      <vt:lpstr>Торговий баланс США в торгівлі з Китаєм у 2017 р. (у млрд. дол. США) </vt:lpstr>
      <vt:lpstr>Перспективи розвитку торгового конфлікту між США та Китаєм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9. Торгівельні війни: сутність, причини та наслідки </dc:title>
  <dc:creator>35</dc:creator>
  <cp:lastModifiedBy>Пользователь</cp:lastModifiedBy>
  <cp:revision>5</cp:revision>
  <dcterms:created xsi:type="dcterms:W3CDTF">2019-04-04T17:06:42Z</dcterms:created>
  <dcterms:modified xsi:type="dcterms:W3CDTF">2019-11-04T22:50:36Z</dcterms:modified>
</cp:coreProperties>
</file>