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65" r:id="rId10"/>
    <p:sldId id="266" r:id="rId11"/>
    <p:sldId id="267" r:id="rId12"/>
    <p:sldId id="268" r:id="rId13"/>
    <p:sldId id="269" r:id="rId14"/>
    <p:sldId id="27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B8C3D0"/>
    <a:srgbClr val="FFCCFF"/>
    <a:srgbClr val="FF9999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C4980D-1E40-43C9-9238-F34FDD6F4E5C}" type="doc">
      <dgm:prSet loTypeId="urn:microsoft.com/office/officeart/2005/8/layout/pyramid2" loCatId="list" qsTypeId="urn:microsoft.com/office/officeart/2005/8/quickstyle/simple1#2" qsCatId="simple" csTypeId="urn:microsoft.com/office/officeart/2005/8/colors/accent1_2#4" csCatId="accent1" phldr="1"/>
      <dgm:spPr/>
    </dgm:pt>
    <dgm:pt modelId="{E5D7719D-B364-4472-B26F-6D4DABD63E47}">
      <dgm:prSet phldrT="[Текст]"/>
      <dgm:spPr>
        <a:xfrm>
          <a:off x="3775352" y="1660330"/>
          <a:ext cx="2941875" cy="1071380"/>
        </a:xfrm>
        <a:prstGeom prst="round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gm:spPr>
      <dgm:t>
        <a:bodyPr/>
        <a:lstStyle/>
        <a:p>
          <a:r>
            <a:rPr lang="ru-RU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Універсальний</a:t>
          </a:r>
          <a:r>
            <a:rPr lang="ru-RU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</a:t>
          </a:r>
          <a:r>
            <a:rPr lang="ru-RU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функціоналізм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0667996-8ADE-474F-AAE7-78AFE4E437B2}" type="parTrans" cxnId="{04038DD6-573A-4728-AA07-BC15A019EE5B}">
      <dgm:prSet/>
      <dgm:spPr/>
      <dgm:t>
        <a:bodyPr/>
        <a:lstStyle/>
        <a:p>
          <a:endParaRPr lang="ru-RU"/>
        </a:p>
      </dgm:t>
    </dgm:pt>
    <dgm:pt modelId="{96B9B750-58AF-479B-94DC-BE602FD71AEA}" type="sibTrans" cxnId="{04038DD6-573A-4728-AA07-BC15A019EE5B}">
      <dgm:prSet/>
      <dgm:spPr/>
      <dgm:t>
        <a:bodyPr/>
        <a:lstStyle/>
        <a:p>
          <a:endParaRPr lang="ru-RU"/>
        </a:p>
      </dgm:t>
    </dgm:pt>
    <dgm:pt modelId="{2943A818-92FA-418B-B6E0-E7FBCC840607}">
      <dgm:prSet phldrT="[Текст]"/>
      <dgm:spPr>
        <a:xfrm>
          <a:off x="3775352" y="2865632"/>
          <a:ext cx="2941875" cy="1071380"/>
        </a:xfrm>
        <a:prstGeom prst="round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gm:spPr>
      <dgm:t>
        <a:bodyPr/>
        <a:lstStyle/>
        <a:p>
          <a:r>
            <a:rPr lang="uk-UA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Функціональна необхідність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F6554665-451F-495C-9C8E-823194CA578F}" type="parTrans" cxnId="{E0074334-DF2A-4660-814E-BBAD04F43CF8}">
      <dgm:prSet/>
      <dgm:spPr/>
      <dgm:t>
        <a:bodyPr/>
        <a:lstStyle/>
        <a:p>
          <a:endParaRPr lang="ru-RU"/>
        </a:p>
      </dgm:t>
    </dgm:pt>
    <dgm:pt modelId="{93B6D13F-50A0-4675-9F67-9338A013D808}" type="sibTrans" cxnId="{E0074334-DF2A-4660-814E-BBAD04F43CF8}">
      <dgm:prSet/>
      <dgm:spPr/>
      <dgm:t>
        <a:bodyPr/>
        <a:lstStyle/>
        <a:p>
          <a:endParaRPr lang="ru-RU"/>
        </a:p>
      </dgm:t>
    </dgm:pt>
    <dgm:pt modelId="{09437FDA-6ECF-4154-B6C6-530C0205C640}">
      <dgm:prSet/>
      <dgm:spPr>
        <a:xfrm>
          <a:off x="3775352" y="455027"/>
          <a:ext cx="2941875" cy="1071380"/>
        </a:xfrm>
        <a:prstGeom prst="round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gm:spPr>
      <dgm:t>
        <a:bodyPr/>
        <a:lstStyle/>
        <a:p>
          <a:r>
            <a:rPr lang="ru-RU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Функціональна</a:t>
          </a:r>
          <a:r>
            <a:rPr lang="ru-RU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</a:t>
          </a:r>
          <a:r>
            <a:rPr lang="ru-RU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єдність</a:t>
          </a:r>
          <a:r>
            <a:rPr lang="ru-RU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r>
            <a:rPr lang="ru-RU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суспільства</a:t>
          </a:r>
          <a:endParaRPr lang="ru-RU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7DF1E75-6EC4-45E1-859C-40ED834D4DCC}" type="parTrans" cxnId="{B5EE117A-062C-40C8-ABAD-D01BEDFB278B}">
      <dgm:prSet/>
      <dgm:spPr/>
      <dgm:t>
        <a:bodyPr/>
        <a:lstStyle/>
        <a:p>
          <a:endParaRPr lang="ru-RU"/>
        </a:p>
      </dgm:t>
    </dgm:pt>
    <dgm:pt modelId="{EA33EC47-BCD1-4B37-B1B9-441C149625BD}" type="sibTrans" cxnId="{B5EE117A-062C-40C8-ABAD-D01BEDFB278B}">
      <dgm:prSet/>
      <dgm:spPr/>
      <dgm:t>
        <a:bodyPr/>
        <a:lstStyle/>
        <a:p>
          <a:endParaRPr lang="ru-RU"/>
        </a:p>
      </dgm:t>
    </dgm:pt>
    <dgm:pt modelId="{15BDE658-7068-479D-BDFD-87D8B8CDD3D8}" type="pres">
      <dgm:prSet presAssocID="{61C4980D-1E40-43C9-9238-F34FDD6F4E5C}" presName="compositeShape" presStyleCnt="0">
        <dgm:presLayoutVars>
          <dgm:dir/>
          <dgm:resizeHandles/>
        </dgm:presLayoutVars>
      </dgm:prSet>
      <dgm:spPr/>
    </dgm:pt>
    <dgm:pt modelId="{B2F449ED-EF8C-4E17-9B80-631F759DCBEC}" type="pres">
      <dgm:prSet presAssocID="{61C4980D-1E40-43C9-9238-F34FDD6F4E5C}" presName="pyramid" presStyleLbl="node1" presStyleIdx="0" presStyleCnt="1"/>
      <dgm:spPr>
        <a:xfrm>
          <a:off x="1512371" y="0"/>
          <a:ext cx="4525963" cy="4525963"/>
        </a:xfrm>
        <a:prstGeom prst="triangle">
          <a:avLst/>
        </a:prstGeom>
        <a:solidFill>
          <a:schemeClr val="bg1">
            <a:lumMod val="90000"/>
            <a:shade val="30000"/>
            <a:satMod val="11500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gm:spPr>
    </dgm:pt>
    <dgm:pt modelId="{7253EAAF-E9BB-4038-A3F2-A48CC9C3E086}" type="pres">
      <dgm:prSet presAssocID="{61C4980D-1E40-43C9-9238-F34FDD6F4E5C}" presName="theList" presStyleCnt="0"/>
      <dgm:spPr/>
    </dgm:pt>
    <dgm:pt modelId="{5C719203-89DC-4506-9574-CE845494F91D}" type="pres">
      <dgm:prSet presAssocID="{09437FDA-6ECF-4154-B6C6-530C0205C640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B6550F-ED44-4935-A9B4-3FEC80D4BD8F}" type="pres">
      <dgm:prSet presAssocID="{09437FDA-6ECF-4154-B6C6-530C0205C640}" presName="aSpace" presStyleCnt="0"/>
      <dgm:spPr/>
    </dgm:pt>
    <dgm:pt modelId="{8AAD310C-72A6-4D26-9044-80CCA6302FE6}" type="pres">
      <dgm:prSet presAssocID="{E5D7719D-B364-4472-B26F-6D4DABD63E47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EE4B9F-75D4-4F87-B719-9ACB36460CAD}" type="pres">
      <dgm:prSet presAssocID="{E5D7719D-B364-4472-B26F-6D4DABD63E47}" presName="aSpace" presStyleCnt="0"/>
      <dgm:spPr/>
    </dgm:pt>
    <dgm:pt modelId="{927040D8-6899-42C8-8B54-45070397A7E2}" type="pres">
      <dgm:prSet presAssocID="{2943A818-92FA-418B-B6E0-E7FBCC840607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4433C-9E15-4C52-B2FD-2AA259D21198}" type="pres">
      <dgm:prSet presAssocID="{2943A818-92FA-418B-B6E0-E7FBCC840607}" presName="aSpace" presStyleCnt="0"/>
      <dgm:spPr/>
    </dgm:pt>
  </dgm:ptLst>
  <dgm:cxnLst>
    <dgm:cxn modelId="{C26C168D-4D64-4928-A5E2-D57D0177AFEF}" type="presOf" srcId="{61C4980D-1E40-43C9-9238-F34FDD6F4E5C}" destId="{15BDE658-7068-479D-BDFD-87D8B8CDD3D8}" srcOrd="0" destOrd="0" presId="urn:microsoft.com/office/officeart/2005/8/layout/pyramid2"/>
    <dgm:cxn modelId="{A24577D8-2477-40EF-8EB4-289C707E3731}" type="presOf" srcId="{09437FDA-6ECF-4154-B6C6-530C0205C640}" destId="{5C719203-89DC-4506-9574-CE845494F91D}" srcOrd="0" destOrd="0" presId="urn:microsoft.com/office/officeart/2005/8/layout/pyramid2"/>
    <dgm:cxn modelId="{B5EE117A-062C-40C8-ABAD-D01BEDFB278B}" srcId="{61C4980D-1E40-43C9-9238-F34FDD6F4E5C}" destId="{09437FDA-6ECF-4154-B6C6-530C0205C640}" srcOrd="0" destOrd="0" parTransId="{67DF1E75-6EC4-45E1-859C-40ED834D4DCC}" sibTransId="{EA33EC47-BCD1-4B37-B1B9-441C149625BD}"/>
    <dgm:cxn modelId="{6B93136E-9DB1-4EC8-ACBB-70FA7AF17149}" type="presOf" srcId="{2943A818-92FA-418B-B6E0-E7FBCC840607}" destId="{927040D8-6899-42C8-8B54-45070397A7E2}" srcOrd="0" destOrd="0" presId="urn:microsoft.com/office/officeart/2005/8/layout/pyramid2"/>
    <dgm:cxn modelId="{C77A2955-FE58-40B4-A39C-CCAB2AFE4CFB}" type="presOf" srcId="{E5D7719D-B364-4472-B26F-6D4DABD63E47}" destId="{8AAD310C-72A6-4D26-9044-80CCA6302FE6}" srcOrd="0" destOrd="0" presId="urn:microsoft.com/office/officeart/2005/8/layout/pyramid2"/>
    <dgm:cxn modelId="{04038DD6-573A-4728-AA07-BC15A019EE5B}" srcId="{61C4980D-1E40-43C9-9238-F34FDD6F4E5C}" destId="{E5D7719D-B364-4472-B26F-6D4DABD63E47}" srcOrd="1" destOrd="0" parTransId="{60667996-8ADE-474F-AAE7-78AFE4E437B2}" sibTransId="{96B9B750-58AF-479B-94DC-BE602FD71AEA}"/>
    <dgm:cxn modelId="{E0074334-DF2A-4660-814E-BBAD04F43CF8}" srcId="{61C4980D-1E40-43C9-9238-F34FDD6F4E5C}" destId="{2943A818-92FA-418B-B6E0-E7FBCC840607}" srcOrd="2" destOrd="0" parTransId="{F6554665-451F-495C-9C8E-823194CA578F}" sibTransId="{93B6D13F-50A0-4675-9F67-9338A013D808}"/>
    <dgm:cxn modelId="{13D5C5B3-4BBC-4D1C-8B2D-B18C9BF3DCD7}" type="presParOf" srcId="{15BDE658-7068-479D-BDFD-87D8B8CDD3D8}" destId="{B2F449ED-EF8C-4E17-9B80-631F759DCBEC}" srcOrd="0" destOrd="0" presId="urn:microsoft.com/office/officeart/2005/8/layout/pyramid2"/>
    <dgm:cxn modelId="{6515EF28-DBDE-4813-91B6-47B03271DD0B}" type="presParOf" srcId="{15BDE658-7068-479D-BDFD-87D8B8CDD3D8}" destId="{7253EAAF-E9BB-4038-A3F2-A48CC9C3E086}" srcOrd="1" destOrd="0" presId="urn:microsoft.com/office/officeart/2005/8/layout/pyramid2"/>
    <dgm:cxn modelId="{926A3C44-AE8A-4F27-B75F-CEA9565527D8}" type="presParOf" srcId="{7253EAAF-E9BB-4038-A3F2-A48CC9C3E086}" destId="{5C719203-89DC-4506-9574-CE845494F91D}" srcOrd="0" destOrd="0" presId="urn:microsoft.com/office/officeart/2005/8/layout/pyramid2"/>
    <dgm:cxn modelId="{2EFC36E2-FC70-41B7-8CBC-6B7925910E72}" type="presParOf" srcId="{7253EAAF-E9BB-4038-A3F2-A48CC9C3E086}" destId="{1AB6550F-ED44-4935-A9B4-3FEC80D4BD8F}" srcOrd="1" destOrd="0" presId="urn:microsoft.com/office/officeart/2005/8/layout/pyramid2"/>
    <dgm:cxn modelId="{6E5E6134-E9B4-4EAD-B9DD-F86B417D2F01}" type="presParOf" srcId="{7253EAAF-E9BB-4038-A3F2-A48CC9C3E086}" destId="{8AAD310C-72A6-4D26-9044-80CCA6302FE6}" srcOrd="2" destOrd="0" presId="urn:microsoft.com/office/officeart/2005/8/layout/pyramid2"/>
    <dgm:cxn modelId="{2EF02933-9A98-4E77-BF6D-238D6C8AD807}" type="presParOf" srcId="{7253EAAF-E9BB-4038-A3F2-A48CC9C3E086}" destId="{72EE4B9F-75D4-4F87-B719-9ACB36460CAD}" srcOrd="3" destOrd="0" presId="urn:microsoft.com/office/officeart/2005/8/layout/pyramid2"/>
    <dgm:cxn modelId="{0CDD2CF5-F217-4084-983C-173C2A559AF5}" type="presParOf" srcId="{7253EAAF-E9BB-4038-A3F2-A48CC9C3E086}" destId="{927040D8-6899-42C8-8B54-45070397A7E2}" srcOrd="4" destOrd="0" presId="urn:microsoft.com/office/officeart/2005/8/layout/pyramid2"/>
    <dgm:cxn modelId="{C3021798-42E6-41E3-BBDA-1FA017CEFACF}" type="presParOf" srcId="{7253EAAF-E9BB-4038-A3F2-A48CC9C3E086}" destId="{A284433C-9E15-4C52-B2FD-2AA259D2119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F4BFFA-9B42-4819-8BF9-642792776520}" type="doc">
      <dgm:prSet loTypeId="urn:microsoft.com/office/officeart/2008/layout/HorizontalMultiLevelHierarchy" loCatId="hierarchy" qsTypeId="urn:microsoft.com/office/officeart/2005/8/quickstyle/simple2" qsCatId="simple" csTypeId="urn:microsoft.com/office/officeart/2005/8/colors/accent1_2#5" csCatId="accent1" phldr="0"/>
      <dgm:spPr/>
      <dgm:t>
        <a:bodyPr/>
        <a:lstStyle/>
        <a:p>
          <a:endParaRPr lang="ru-RU"/>
        </a:p>
      </dgm:t>
    </dgm:pt>
    <dgm:pt modelId="{F3720004-32A8-463F-8E05-82B09C2EB7E2}" type="pres">
      <dgm:prSet presAssocID="{BDF4BFFA-9B42-4819-8BF9-64279277652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024A7A5D-CF40-486E-878E-9772ACBBC94E}" type="presOf" srcId="{BDF4BFFA-9B42-4819-8BF9-642792776520}" destId="{F3720004-32A8-463F-8E05-82B09C2EB7E2}" srcOrd="0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CA3BC2-E1A1-4AF3-8EFF-51518588C303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#6" csCatId="accent1" phldr="1"/>
      <dgm:spPr/>
      <dgm:t>
        <a:bodyPr/>
        <a:lstStyle/>
        <a:p>
          <a:endParaRPr lang="ru-RU"/>
        </a:p>
      </dgm:t>
    </dgm:pt>
    <dgm:pt modelId="{3CAFF653-C19E-44FB-BAF5-3D41427B74BE}">
      <dgm:prSet phldrT="[Текст]"/>
      <dgm:spPr/>
      <dgm:t>
        <a:bodyPr/>
        <a:lstStyle/>
        <a:p>
          <a:r>
            <a:rPr lang="uk-UA" b="1" i="1" dirty="0" smtClean="0">
              <a:latin typeface="Times New Roman" pitchFamily="18" charset="0"/>
              <a:cs typeface="Times New Roman" pitchFamily="18" charset="0"/>
            </a:rPr>
            <a:t>Типи індивідуальної адаптації</a:t>
          </a:r>
          <a:endParaRPr lang="ru-RU" b="1" i="1" dirty="0">
            <a:latin typeface="Times New Roman" pitchFamily="18" charset="0"/>
            <a:cs typeface="Times New Roman" pitchFamily="18" charset="0"/>
          </a:endParaRPr>
        </a:p>
      </dgm:t>
    </dgm:pt>
    <dgm:pt modelId="{EEC3DEAA-3D8A-45A3-B725-3E7A5A1E1797}" type="parTrans" cxnId="{656297DC-2CFE-41B7-BA2A-7E619AEB12AC}">
      <dgm:prSet/>
      <dgm:spPr/>
      <dgm:t>
        <a:bodyPr/>
        <a:lstStyle/>
        <a:p>
          <a:endParaRPr lang="ru-RU"/>
        </a:p>
      </dgm:t>
    </dgm:pt>
    <dgm:pt modelId="{6662B798-F5BF-4AFC-ACDC-E0D8FCFB5734}" type="sibTrans" cxnId="{656297DC-2CFE-41B7-BA2A-7E619AEB12AC}">
      <dgm:prSet/>
      <dgm:spPr/>
      <dgm:t>
        <a:bodyPr/>
        <a:lstStyle/>
        <a:p>
          <a:endParaRPr lang="ru-RU"/>
        </a:p>
      </dgm:t>
    </dgm:pt>
    <dgm:pt modelId="{99F62D7F-A973-4CAE-B14F-B91BC6870167}">
      <dgm:prSet/>
      <dgm:spPr/>
      <dgm:t>
        <a:bodyPr/>
        <a:lstStyle/>
        <a:p>
          <a:r>
            <a:rPr lang="uk-UA" smtClean="0"/>
            <a:t>конформізм</a:t>
          </a:r>
          <a:endParaRPr lang="ru-RU"/>
        </a:p>
      </dgm:t>
    </dgm:pt>
    <dgm:pt modelId="{277557DD-B992-4850-96ED-F02FA77F2690}" type="parTrans" cxnId="{DA096E5F-6AA7-4CD0-B9A5-2B849EA8B88E}">
      <dgm:prSet/>
      <dgm:spPr/>
      <dgm:t>
        <a:bodyPr/>
        <a:lstStyle/>
        <a:p>
          <a:endParaRPr lang="ru-RU"/>
        </a:p>
      </dgm:t>
    </dgm:pt>
    <dgm:pt modelId="{8176E862-EA29-438B-9549-E0CDC7CC9659}" type="sibTrans" cxnId="{DA096E5F-6AA7-4CD0-B9A5-2B849EA8B88E}">
      <dgm:prSet/>
      <dgm:spPr/>
      <dgm:t>
        <a:bodyPr/>
        <a:lstStyle/>
        <a:p>
          <a:endParaRPr lang="ru-RU"/>
        </a:p>
      </dgm:t>
    </dgm:pt>
    <dgm:pt modelId="{01B3010F-1E0E-4F78-82C7-4E34ADAC493E}">
      <dgm:prSet/>
      <dgm:spPr/>
      <dgm:t>
        <a:bodyPr/>
        <a:lstStyle/>
        <a:p>
          <a:r>
            <a:rPr lang="uk-UA" smtClean="0"/>
            <a:t>інноваційність</a:t>
          </a:r>
          <a:endParaRPr lang="ru-RU"/>
        </a:p>
      </dgm:t>
    </dgm:pt>
    <dgm:pt modelId="{D94294A2-82C6-4BFE-9F71-12480EE60165}" type="parTrans" cxnId="{6BAC426D-8D14-4F9C-8925-91282AB7E84F}">
      <dgm:prSet/>
      <dgm:spPr/>
      <dgm:t>
        <a:bodyPr/>
        <a:lstStyle/>
        <a:p>
          <a:endParaRPr lang="ru-RU"/>
        </a:p>
      </dgm:t>
    </dgm:pt>
    <dgm:pt modelId="{F01C465E-9A85-4791-9304-FBEB5D0C685A}" type="sibTrans" cxnId="{6BAC426D-8D14-4F9C-8925-91282AB7E84F}">
      <dgm:prSet/>
      <dgm:spPr/>
      <dgm:t>
        <a:bodyPr/>
        <a:lstStyle/>
        <a:p>
          <a:endParaRPr lang="ru-RU"/>
        </a:p>
      </dgm:t>
    </dgm:pt>
    <dgm:pt modelId="{0E65646C-FB51-46B8-9269-A6C1BAFBE8C0}">
      <dgm:prSet/>
      <dgm:spPr/>
      <dgm:t>
        <a:bodyPr/>
        <a:lstStyle/>
        <a:p>
          <a:r>
            <a:rPr lang="uk-UA" smtClean="0"/>
            <a:t>ритуалізм </a:t>
          </a:r>
          <a:endParaRPr lang="ru-RU"/>
        </a:p>
      </dgm:t>
    </dgm:pt>
    <dgm:pt modelId="{404A148B-6143-447D-A58B-E0C6AB9A1C29}" type="parTrans" cxnId="{A6CDF59B-EB32-47CF-B9B2-20B90A7C2302}">
      <dgm:prSet/>
      <dgm:spPr/>
      <dgm:t>
        <a:bodyPr/>
        <a:lstStyle/>
        <a:p>
          <a:endParaRPr lang="ru-RU"/>
        </a:p>
      </dgm:t>
    </dgm:pt>
    <dgm:pt modelId="{65C3FC70-32C3-4CC3-BB28-466D3AB5CA9B}" type="sibTrans" cxnId="{A6CDF59B-EB32-47CF-B9B2-20B90A7C2302}">
      <dgm:prSet/>
      <dgm:spPr/>
      <dgm:t>
        <a:bodyPr/>
        <a:lstStyle/>
        <a:p>
          <a:endParaRPr lang="ru-RU"/>
        </a:p>
      </dgm:t>
    </dgm:pt>
    <dgm:pt modelId="{5EB17689-E251-4121-83E7-223A424456A3}">
      <dgm:prSet/>
      <dgm:spPr/>
      <dgm:t>
        <a:bodyPr/>
        <a:lstStyle/>
        <a:p>
          <a:r>
            <a:rPr lang="uk-UA" dirty="0" err="1" smtClean="0"/>
            <a:t>ретритизм</a:t>
          </a:r>
          <a:endParaRPr lang="ru-RU" dirty="0"/>
        </a:p>
      </dgm:t>
    </dgm:pt>
    <dgm:pt modelId="{FA479FC3-65F6-48F7-A98C-F7EB724C2634}" type="parTrans" cxnId="{D0DC2432-B8AC-478A-92D5-CCBFE945F792}">
      <dgm:prSet/>
      <dgm:spPr/>
      <dgm:t>
        <a:bodyPr/>
        <a:lstStyle/>
        <a:p>
          <a:endParaRPr lang="ru-RU"/>
        </a:p>
      </dgm:t>
    </dgm:pt>
    <dgm:pt modelId="{76BF0F30-90C2-4261-B905-06C6EDBEDF36}" type="sibTrans" cxnId="{D0DC2432-B8AC-478A-92D5-CCBFE945F792}">
      <dgm:prSet/>
      <dgm:spPr/>
      <dgm:t>
        <a:bodyPr/>
        <a:lstStyle/>
        <a:p>
          <a:endParaRPr lang="ru-RU"/>
        </a:p>
      </dgm:t>
    </dgm:pt>
    <dgm:pt modelId="{4011E8C9-EC75-4852-B223-84C8D1188651}">
      <dgm:prSet/>
      <dgm:spPr/>
      <dgm:t>
        <a:bodyPr/>
        <a:lstStyle/>
        <a:p>
          <a:r>
            <a:rPr lang="uk-UA" smtClean="0"/>
            <a:t>заколот, бунт</a:t>
          </a:r>
          <a:endParaRPr lang="ru-RU"/>
        </a:p>
      </dgm:t>
    </dgm:pt>
    <dgm:pt modelId="{E97295E9-99C2-45D6-976F-22062FF99076}" type="parTrans" cxnId="{361B806C-2C78-49E4-B5D6-546A77E05001}">
      <dgm:prSet/>
      <dgm:spPr/>
      <dgm:t>
        <a:bodyPr/>
        <a:lstStyle/>
        <a:p>
          <a:endParaRPr lang="ru-RU"/>
        </a:p>
      </dgm:t>
    </dgm:pt>
    <dgm:pt modelId="{313B61AD-1640-44A9-99F5-E3276D402CC0}" type="sibTrans" cxnId="{361B806C-2C78-49E4-B5D6-546A77E05001}">
      <dgm:prSet/>
      <dgm:spPr/>
      <dgm:t>
        <a:bodyPr/>
        <a:lstStyle/>
        <a:p>
          <a:endParaRPr lang="ru-RU"/>
        </a:p>
      </dgm:t>
    </dgm:pt>
    <dgm:pt modelId="{9CE9CE97-5276-489F-9A08-3E1DB3D9FB9D}" type="pres">
      <dgm:prSet presAssocID="{FACA3BC2-E1A1-4AF3-8EFF-51518588C30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9A3354-8760-4CE9-BF00-AC909868235B}" type="pres">
      <dgm:prSet presAssocID="{3CAFF653-C19E-44FB-BAF5-3D41427B74BE}" presName="centerShape" presStyleLbl="node0" presStyleIdx="0" presStyleCnt="1"/>
      <dgm:spPr/>
      <dgm:t>
        <a:bodyPr/>
        <a:lstStyle/>
        <a:p>
          <a:endParaRPr lang="ru-RU"/>
        </a:p>
      </dgm:t>
    </dgm:pt>
    <dgm:pt modelId="{323254B6-049F-49A9-9E1A-7E8B26621633}" type="pres">
      <dgm:prSet presAssocID="{E97295E9-99C2-45D6-976F-22062FF99076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F7338037-332F-402A-B7FB-EBD135DA5E50}" type="pres">
      <dgm:prSet presAssocID="{4011E8C9-EC75-4852-B223-84C8D118865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D4E530-3739-4E33-97BF-5DDEFFB2F25C}" type="pres">
      <dgm:prSet presAssocID="{277557DD-B992-4850-96ED-F02FA77F2690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D02439BF-5299-4F4D-B754-8E63B7A85DB6}" type="pres">
      <dgm:prSet presAssocID="{99F62D7F-A973-4CAE-B14F-B91BC687016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D913A-7D2F-430A-B87F-BE542E2894BB}" type="pres">
      <dgm:prSet presAssocID="{FA479FC3-65F6-48F7-A98C-F7EB724C2634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F686117E-7C02-4529-8035-0155D182B2E9}" type="pres">
      <dgm:prSet presAssocID="{5EB17689-E251-4121-83E7-223A424456A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15EE1F-F26F-475D-99E1-D46050B3FCF3}" type="pres">
      <dgm:prSet presAssocID="{404A148B-6143-447D-A58B-E0C6AB9A1C29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A3709106-BB6A-4E42-8F67-04A21ECDBE89}" type="pres">
      <dgm:prSet presAssocID="{0E65646C-FB51-46B8-9269-A6C1BAFBE8C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04B825-40CC-4DB2-9770-59294DC40591}" type="pres">
      <dgm:prSet presAssocID="{D94294A2-82C6-4BFE-9F71-12480EE60165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11008CC6-2737-4BD7-B51A-95660F4D6FFF}" type="pres">
      <dgm:prSet presAssocID="{01B3010F-1E0E-4F78-82C7-4E34ADAC493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DC2432-B8AC-478A-92D5-CCBFE945F792}" srcId="{3CAFF653-C19E-44FB-BAF5-3D41427B74BE}" destId="{5EB17689-E251-4121-83E7-223A424456A3}" srcOrd="2" destOrd="0" parTransId="{FA479FC3-65F6-48F7-A98C-F7EB724C2634}" sibTransId="{76BF0F30-90C2-4261-B905-06C6EDBEDF36}"/>
    <dgm:cxn modelId="{656297DC-2CFE-41B7-BA2A-7E619AEB12AC}" srcId="{FACA3BC2-E1A1-4AF3-8EFF-51518588C303}" destId="{3CAFF653-C19E-44FB-BAF5-3D41427B74BE}" srcOrd="0" destOrd="0" parTransId="{EEC3DEAA-3D8A-45A3-B725-3E7A5A1E1797}" sibTransId="{6662B798-F5BF-4AFC-ACDC-E0D8FCFB5734}"/>
    <dgm:cxn modelId="{0EAA8588-6D4F-4E9D-9A49-F367F860438D}" type="presOf" srcId="{5EB17689-E251-4121-83E7-223A424456A3}" destId="{F686117E-7C02-4529-8035-0155D182B2E9}" srcOrd="0" destOrd="0" presId="urn:microsoft.com/office/officeart/2005/8/layout/radial4"/>
    <dgm:cxn modelId="{57EB4B09-4FBB-4000-BFBB-78E8146B600B}" type="presOf" srcId="{4011E8C9-EC75-4852-B223-84C8D1188651}" destId="{F7338037-332F-402A-B7FB-EBD135DA5E50}" srcOrd="0" destOrd="0" presId="urn:microsoft.com/office/officeart/2005/8/layout/radial4"/>
    <dgm:cxn modelId="{6BAC426D-8D14-4F9C-8925-91282AB7E84F}" srcId="{3CAFF653-C19E-44FB-BAF5-3D41427B74BE}" destId="{01B3010F-1E0E-4F78-82C7-4E34ADAC493E}" srcOrd="4" destOrd="0" parTransId="{D94294A2-82C6-4BFE-9F71-12480EE60165}" sibTransId="{F01C465E-9A85-4791-9304-FBEB5D0C685A}"/>
    <dgm:cxn modelId="{39A6C3FD-39CD-4C8A-A856-C768F8092B43}" type="presOf" srcId="{E97295E9-99C2-45D6-976F-22062FF99076}" destId="{323254B6-049F-49A9-9E1A-7E8B26621633}" srcOrd="0" destOrd="0" presId="urn:microsoft.com/office/officeart/2005/8/layout/radial4"/>
    <dgm:cxn modelId="{361B806C-2C78-49E4-B5D6-546A77E05001}" srcId="{3CAFF653-C19E-44FB-BAF5-3D41427B74BE}" destId="{4011E8C9-EC75-4852-B223-84C8D1188651}" srcOrd="0" destOrd="0" parTransId="{E97295E9-99C2-45D6-976F-22062FF99076}" sibTransId="{313B61AD-1640-44A9-99F5-E3276D402CC0}"/>
    <dgm:cxn modelId="{1E9E7ADB-087C-469F-B49E-5C3D514564B9}" type="presOf" srcId="{3CAFF653-C19E-44FB-BAF5-3D41427B74BE}" destId="{3A9A3354-8760-4CE9-BF00-AC909868235B}" srcOrd="0" destOrd="0" presId="urn:microsoft.com/office/officeart/2005/8/layout/radial4"/>
    <dgm:cxn modelId="{3EA8ADF1-0357-458D-9DEC-7FEC93906CE7}" type="presOf" srcId="{01B3010F-1E0E-4F78-82C7-4E34ADAC493E}" destId="{11008CC6-2737-4BD7-B51A-95660F4D6FFF}" srcOrd="0" destOrd="0" presId="urn:microsoft.com/office/officeart/2005/8/layout/radial4"/>
    <dgm:cxn modelId="{1123E810-82AD-4BE2-9884-538A213B0DD5}" type="presOf" srcId="{0E65646C-FB51-46B8-9269-A6C1BAFBE8C0}" destId="{A3709106-BB6A-4E42-8F67-04A21ECDBE89}" srcOrd="0" destOrd="0" presId="urn:microsoft.com/office/officeart/2005/8/layout/radial4"/>
    <dgm:cxn modelId="{39715846-D72F-465C-8700-50BA5677E926}" type="presOf" srcId="{D94294A2-82C6-4BFE-9F71-12480EE60165}" destId="{4C04B825-40CC-4DB2-9770-59294DC40591}" srcOrd="0" destOrd="0" presId="urn:microsoft.com/office/officeart/2005/8/layout/radial4"/>
    <dgm:cxn modelId="{2EC5C6B3-25F3-46F4-850A-972D3C834FD9}" type="presOf" srcId="{FACA3BC2-E1A1-4AF3-8EFF-51518588C303}" destId="{9CE9CE97-5276-489F-9A08-3E1DB3D9FB9D}" srcOrd="0" destOrd="0" presId="urn:microsoft.com/office/officeart/2005/8/layout/radial4"/>
    <dgm:cxn modelId="{D2C7779D-16BA-4E48-882F-E2FAD976217B}" type="presOf" srcId="{404A148B-6143-447D-A58B-E0C6AB9A1C29}" destId="{5A15EE1F-F26F-475D-99E1-D46050B3FCF3}" srcOrd="0" destOrd="0" presId="urn:microsoft.com/office/officeart/2005/8/layout/radial4"/>
    <dgm:cxn modelId="{A6CDF59B-EB32-47CF-B9B2-20B90A7C2302}" srcId="{3CAFF653-C19E-44FB-BAF5-3D41427B74BE}" destId="{0E65646C-FB51-46B8-9269-A6C1BAFBE8C0}" srcOrd="3" destOrd="0" parTransId="{404A148B-6143-447D-A58B-E0C6AB9A1C29}" sibTransId="{65C3FC70-32C3-4CC3-BB28-466D3AB5CA9B}"/>
    <dgm:cxn modelId="{67E99B67-C4B8-4884-8E59-BD1C104C0CBA}" type="presOf" srcId="{277557DD-B992-4850-96ED-F02FA77F2690}" destId="{A0D4E530-3739-4E33-97BF-5DDEFFB2F25C}" srcOrd="0" destOrd="0" presId="urn:microsoft.com/office/officeart/2005/8/layout/radial4"/>
    <dgm:cxn modelId="{9DEB29EB-239A-41D5-92AE-8E62E19E944C}" type="presOf" srcId="{FA479FC3-65F6-48F7-A98C-F7EB724C2634}" destId="{4E5D913A-7D2F-430A-B87F-BE542E2894BB}" srcOrd="0" destOrd="0" presId="urn:microsoft.com/office/officeart/2005/8/layout/radial4"/>
    <dgm:cxn modelId="{DA096E5F-6AA7-4CD0-B9A5-2B849EA8B88E}" srcId="{3CAFF653-C19E-44FB-BAF5-3D41427B74BE}" destId="{99F62D7F-A973-4CAE-B14F-B91BC6870167}" srcOrd="1" destOrd="0" parTransId="{277557DD-B992-4850-96ED-F02FA77F2690}" sibTransId="{8176E862-EA29-438B-9549-E0CDC7CC9659}"/>
    <dgm:cxn modelId="{63C75A48-9AE7-4242-9D2E-F1D1C33A0BD4}" type="presOf" srcId="{99F62D7F-A973-4CAE-B14F-B91BC6870167}" destId="{D02439BF-5299-4F4D-B754-8E63B7A85DB6}" srcOrd="0" destOrd="0" presId="urn:microsoft.com/office/officeart/2005/8/layout/radial4"/>
    <dgm:cxn modelId="{67833E96-8344-4C40-B392-90ED80FF143A}" type="presParOf" srcId="{9CE9CE97-5276-489F-9A08-3E1DB3D9FB9D}" destId="{3A9A3354-8760-4CE9-BF00-AC909868235B}" srcOrd="0" destOrd="0" presId="urn:microsoft.com/office/officeart/2005/8/layout/radial4"/>
    <dgm:cxn modelId="{4CAED609-2B4C-4596-A589-C1F1F1EC0BE6}" type="presParOf" srcId="{9CE9CE97-5276-489F-9A08-3E1DB3D9FB9D}" destId="{323254B6-049F-49A9-9E1A-7E8B26621633}" srcOrd="1" destOrd="0" presId="urn:microsoft.com/office/officeart/2005/8/layout/radial4"/>
    <dgm:cxn modelId="{160C4386-AB9D-4C81-8B21-1F45D1A73E90}" type="presParOf" srcId="{9CE9CE97-5276-489F-9A08-3E1DB3D9FB9D}" destId="{F7338037-332F-402A-B7FB-EBD135DA5E50}" srcOrd="2" destOrd="0" presId="urn:microsoft.com/office/officeart/2005/8/layout/radial4"/>
    <dgm:cxn modelId="{D38B7D39-F491-4C2B-9E5A-AFE2739CE433}" type="presParOf" srcId="{9CE9CE97-5276-489F-9A08-3E1DB3D9FB9D}" destId="{A0D4E530-3739-4E33-97BF-5DDEFFB2F25C}" srcOrd="3" destOrd="0" presId="urn:microsoft.com/office/officeart/2005/8/layout/radial4"/>
    <dgm:cxn modelId="{FE13F16C-5BD2-4172-806A-633E5425D577}" type="presParOf" srcId="{9CE9CE97-5276-489F-9A08-3E1DB3D9FB9D}" destId="{D02439BF-5299-4F4D-B754-8E63B7A85DB6}" srcOrd="4" destOrd="0" presId="urn:microsoft.com/office/officeart/2005/8/layout/radial4"/>
    <dgm:cxn modelId="{3D876646-767A-44FF-98B4-8311076C557B}" type="presParOf" srcId="{9CE9CE97-5276-489F-9A08-3E1DB3D9FB9D}" destId="{4E5D913A-7D2F-430A-B87F-BE542E2894BB}" srcOrd="5" destOrd="0" presId="urn:microsoft.com/office/officeart/2005/8/layout/radial4"/>
    <dgm:cxn modelId="{C8C3B0B8-5318-4297-B6F7-8C359F7B8DA5}" type="presParOf" srcId="{9CE9CE97-5276-489F-9A08-3E1DB3D9FB9D}" destId="{F686117E-7C02-4529-8035-0155D182B2E9}" srcOrd="6" destOrd="0" presId="urn:microsoft.com/office/officeart/2005/8/layout/radial4"/>
    <dgm:cxn modelId="{1DDDF1D7-2416-4DC1-B472-8E9F2C88B984}" type="presParOf" srcId="{9CE9CE97-5276-489F-9A08-3E1DB3D9FB9D}" destId="{5A15EE1F-F26F-475D-99E1-D46050B3FCF3}" srcOrd="7" destOrd="0" presId="urn:microsoft.com/office/officeart/2005/8/layout/radial4"/>
    <dgm:cxn modelId="{917D0348-40B2-48F3-8A9D-682BB0E8F38C}" type="presParOf" srcId="{9CE9CE97-5276-489F-9A08-3E1DB3D9FB9D}" destId="{A3709106-BB6A-4E42-8F67-04A21ECDBE89}" srcOrd="8" destOrd="0" presId="urn:microsoft.com/office/officeart/2005/8/layout/radial4"/>
    <dgm:cxn modelId="{3B519F65-C0EC-435B-9E49-408812ECB7C2}" type="presParOf" srcId="{9CE9CE97-5276-489F-9A08-3E1DB3D9FB9D}" destId="{4C04B825-40CC-4DB2-9770-59294DC40591}" srcOrd="9" destOrd="0" presId="urn:microsoft.com/office/officeart/2005/8/layout/radial4"/>
    <dgm:cxn modelId="{04B24C5B-310B-4D0B-B82D-380952285A81}" type="presParOf" srcId="{9CE9CE97-5276-489F-9A08-3E1DB3D9FB9D}" destId="{11008CC6-2737-4BD7-B51A-95660F4D6FFF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9E832CC-4DAC-4E74-9865-ECBD535AEBA0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107703-62B3-4674-BE05-D011FC05C0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C7C368-88BB-4EB6-A2F1-4199DF4C4280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CF953-4E04-46E9-A664-8DEC1AC48533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85EC9-CE49-442A-B078-3E96FB7852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FE054-2CD6-4451-B452-54A2DA83A44F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2AA29-E11D-4E90-9613-9C240454F8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E8478-8AA5-4B89-8FDF-BDE730300AF0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B98F-F945-4A13-B3EE-813CA57E2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2B3C0-7BE4-43E9-A07A-35DB51E46821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74C62-29AF-40E4-83F6-DC42BFF7B9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266C7-A43A-4702-908E-FFC567D7A776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C632F-C823-4CA7-B246-FC32127DBA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59F0C-693B-4EF0-9A34-165E9B11FB74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1B050-2FAB-479E-BD7A-4C8B833A3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003C8-9469-4BE3-AF0F-52BD03877A1C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AF9D9-BFE3-4791-9667-226932AA0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43B8E-351B-48D3-AA1C-CD9212B33015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18E38-5037-4BCD-A47F-82261FEA39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2209E-4632-4F6A-8B92-E5161758FC92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11CA5-A505-48FF-BAFD-D9F3B09A26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33C91-6B86-428A-8BA5-38094F094DA2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7E3F9-BDD7-48E2-AAA6-8474F7961A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41FB8-A6B8-4BB7-8433-5DDB0ED32622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B9F1E-1F94-4402-82B5-F668D3CA55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0A129B-6710-498E-86D7-6128140BF526}" type="datetimeFigureOut">
              <a:rPr lang="ru-RU"/>
              <a:pPr>
                <a:defRPr/>
              </a:pPr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AECDA6-B045-448A-8EFB-81C3B509C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Наукові погляди Т. Парсонса та Р. Мертона 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6048375"/>
          </a:xfrm>
        </p:spPr>
        <p:txBody>
          <a:bodyPr rtlCol="0"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 Основні роботи:</a:t>
            </a:r>
            <a:endParaRPr lang="ru-RU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«Соціальна теорія і соціальна структура» (1957 р)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 «Парадигми для функціонального аналізу» (1949 р.)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 «Соціальна структура і аномія» (1966 р)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« Явні і латентні функції »(1968 р)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"Теоретична соціологія" (1967)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"Соціальна теорія і функціональний аналіз" (1969)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« Соціологія науки »(1973 р.)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/>
              <a:t>Теорія структурного функціоналізму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250825" y="2459038"/>
            <a:ext cx="4033838" cy="2303462"/>
          </a:xfrm>
          <a:prstGeom prst="rightArrow">
            <a:avLst/>
          </a:prstGeom>
          <a:solidFill>
            <a:schemeClr val="tx2"/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 err="1">
                <a:latin typeface="+mj-lt"/>
                <a:cs typeface="+mn-cs"/>
              </a:rPr>
              <a:t>Функція</a:t>
            </a:r>
            <a:r>
              <a:rPr lang="ru-RU" kern="0" dirty="0">
                <a:latin typeface="+mj-lt"/>
                <a:cs typeface="+mn-cs"/>
              </a:rPr>
              <a:t> (</a:t>
            </a:r>
            <a:r>
              <a:rPr lang="ru-RU" kern="0" dirty="0" err="1">
                <a:latin typeface="+mj-lt"/>
                <a:cs typeface="+mn-cs"/>
              </a:rPr>
              <a:t>наслідки</a:t>
            </a:r>
            <a:r>
              <a:rPr lang="ru-RU" kern="0" dirty="0">
                <a:latin typeface="+mj-lt"/>
                <a:cs typeface="+mn-cs"/>
              </a:rPr>
              <a:t>, </a:t>
            </a:r>
            <a:r>
              <a:rPr lang="ru-RU" kern="0" dirty="0" err="1">
                <a:latin typeface="+mj-lt"/>
                <a:cs typeface="+mn-cs"/>
              </a:rPr>
              <a:t>які</a:t>
            </a:r>
            <a:r>
              <a:rPr lang="ru-RU" kern="0" dirty="0">
                <a:latin typeface="+mj-lt"/>
                <a:cs typeface="+mn-cs"/>
              </a:rPr>
              <a:t> </a:t>
            </a:r>
            <a:r>
              <a:rPr lang="ru-RU" kern="0" dirty="0" err="1">
                <a:latin typeface="+mj-lt"/>
                <a:cs typeface="+mn-cs"/>
              </a:rPr>
              <a:t>сприяють</a:t>
            </a:r>
            <a:r>
              <a:rPr lang="ru-RU" kern="0" dirty="0">
                <a:latin typeface="+mj-lt"/>
                <a:cs typeface="+mn-cs"/>
              </a:rPr>
              <a:t> </a:t>
            </a:r>
            <a:r>
              <a:rPr lang="ru-RU" kern="0" dirty="0" err="1">
                <a:latin typeface="+mj-lt"/>
                <a:cs typeface="+mn-cs"/>
              </a:rPr>
              <a:t>адаптації</a:t>
            </a:r>
            <a:r>
              <a:rPr lang="ru-RU" kern="0" dirty="0">
                <a:latin typeface="+mj-lt"/>
                <a:cs typeface="+mn-cs"/>
              </a:rPr>
              <a:t> </a:t>
            </a:r>
            <a:r>
              <a:rPr lang="ru-RU" kern="0" dirty="0" err="1">
                <a:latin typeface="+mj-lt"/>
                <a:cs typeface="+mn-cs"/>
              </a:rPr>
              <a:t>або</a:t>
            </a:r>
            <a:r>
              <a:rPr lang="ru-RU" kern="0" dirty="0">
                <a:latin typeface="+mj-lt"/>
                <a:cs typeface="+mn-cs"/>
              </a:rPr>
              <a:t> </a:t>
            </a:r>
            <a:r>
              <a:rPr lang="ru-RU" kern="0" dirty="0" err="1">
                <a:latin typeface="+mj-lt"/>
                <a:cs typeface="+mn-cs"/>
              </a:rPr>
              <a:t>пристосуванню</a:t>
            </a:r>
            <a:r>
              <a:rPr lang="ru-RU" kern="0" dirty="0">
                <a:latin typeface="+mj-lt"/>
                <a:cs typeface="+mn-cs"/>
              </a:rPr>
              <a:t> </a:t>
            </a:r>
            <a:r>
              <a:rPr lang="ru-RU" kern="0" dirty="0" err="1">
                <a:latin typeface="+mj-lt"/>
                <a:cs typeface="+mn-cs"/>
              </a:rPr>
              <a:t>даної</a:t>
            </a:r>
            <a:r>
              <a:rPr lang="ru-RU" kern="0" dirty="0">
                <a:latin typeface="+mj-lt"/>
                <a:cs typeface="+mn-cs"/>
              </a:rPr>
              <a:t> </a:t>
            </a:r>
            <a:r>
              <a:rPr lang="ru-RU" kern="0" dirty="0" err="1">
                <a:latin typeface="+mj-lt"/>
                <a:cs typeface="+mn-cs"/>
              </a:rPr>
              <a:t>системи</a:t>
            </a:r>
            <a:r>
              <a:rPr lang="ru-RU" kern="0" dirty="0">
                <a:latin typeface="+mj-lt"/>
                <a:cs typeface="+mn-cs"/>
              </a:rPr>
              <a:t>)</a:t>
            </a:r>
          </a:p>
        </p:txBody>
      </p:sp>
      <p:sp>
        <p:nvSpPr>
          <p:cNvPr id="8" name="Стрелка влево 7"/>
          <p:cNvSpPr/>
          <p:nvPr/>
        </p:nvSpPr>
        <p:spPr>
          <a:xfrm>
            <a:off x="4454525" y="2519363"/>
            <a:ext cx="4502150" cy="2095500"/>
          </a:xfrm>
          <a:prstGeom prst="leftArrow">
            <a:avLst/>
          </a:prstGeom>
          <a:solidFill>
            <a:schemeClr val="tx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k-UA">
                <a:solidFill>
                  <a:schemeClr val="tx1"/>
                </a:solidFill>
                <a:cs typeface="Times New Roman" pitchFamily="18" charset="0"/>
              </a:rPr>
              <a:t>Дисфункція (наслідки, які зменшують пристосування або адаптацію системи)</a:t>
            </a:r>
            <a:endParaRPr lang="ru-RU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Функціональний аналіз</a:t>
            </a:r>
            <a:endParaRPr lang="ru-RU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/>
              <a:t>Теорія середнього рівня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385763" y="1773238"/>
            <a:ext cx="8229600" cy="467995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uk-UA" smtClean="0"/>
              <a:t>складається з перевірених узагальнень, що з'єднують теорію з практикою. Ідея полягає в тому, що необхідно розробляти теорії, виходячи з обмежених соціальних явищ. Ці теорії будуються як узагальнені, пов'язані в логічну систему, висловлювання, вони повинні будуватися відповідно до емпіричних досліджень, перевірятися на практиці. </a:t>
            </a:r>
            <a:endParaRPr lang="ru-RU" smtClean="0"/>
          </a:p>
        </p:txBody>
      </p:sp>
      <p:sp>
        <p:nvSpPr>
          <p:cNvPr id="4" name="Стрелка вниз 3"/>
          <p:cNvSpPr/>
          <p:nvPr/>
        </p:nvSpPr>
        <p:spPr>
          <a:xfrm>
            <a:off x="4248150" y="908050"/>
            <a:ext cx="503238" cy="7207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9552" y="90872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611560" y="332656"/>
          <a:ext cx="8136904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2"/>
          <p:cNvSpPr>
            <a:spLocks noGrp="1"/>
          </p:cNvSpPr>
          <p:nvPr>
            <p:ph idx="1"/>
          </p:nvPr>
        </p:nvSpPr>
        <p:spPr>
          <a:xfrm>
            <a:off x="5086350" y="2565400"/>
            <a:ext cx="4067175" cy="2376488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b="1" smtClean="0"/>
              <a:t>ТОЛКОТТ ПАРСОНС </a:t>
            </a:r>
          </a:p>
          <a:p>
            <a:pPr marL="0" indent="0" algn="ctr">
              <a:buFont typeface="Arial" charset="0"/>
              <a:buNone/>
            </a:pPr>
            <a:r>
              <a:rPr lang="ru-RU" b="1" smtClean="0"/>
              <a:t>(1902-1979)</a:t>
            </a:r>
          </a:p>
        </p:txBody>
      </p:sp>
      <p:pic>
        <p:nvPicPr>
          <p:cNvPr id="2253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476250"/>
            <a:ext cx="4464050" cy="573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604837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/>
              <a:t>Видатний</a:t>
            </a:r>
            <a:r>
              <a:rPr lang="ru-RU" dirty="0"/>
              <a:t> </a:t>
            </a:r>
            <a:r>
              <a:rPr lang="ru-RU" dirty="0" err="1"/>
              <a:t>американський</a:t>
            </a:r>
            <a:r>
              <a:rPr lang="ru-RU" dirty="0"/>
              <a:t> </a:t>
            </a:r>
            <a:r>
              <a:rPr lang="ru-RU" dirty="0" err="1"/>
              <a:t>соціолог</a:t>
            </a:r>
            <a:r>
              <a:rPr lang="ru-RU" dirty="0"/>
              <a:t> Т. </a:t>
            </a:r>
            <a:r>
              <a:rPr lang="ru-RU" dirty="0" err="1"/>
              <a:t>Парсонс</a:t>
            </a:r>
            <a:r>
              <a:rPr lang="ru-RU" dirty="0"/>
              <a:t> — </a:t>
            </a:r>
            <a:r>
              <a:rPr lang="ru-RU" u="sng" dirty="0" err="1"/>
              <a:t>фундатор</a:t>
            </a:r>
            <a:r>
              <a:rPr lang="ru-RU" u="sng" dirty="0"/>
              <a:t> </a:t>
            </a:r>
            <a:r>
              <a:rPr lang="ru-RU" u="sng" dirty="0" err="1"/>
              <a:t>досить</a:t>
            </a:r>
            <a:r>
              <a:rPr lang="ru-RU" u="sng" dirty="0"/>
              <a:t> </a:t>
            </a:r>
            <a:r>
              <a:rPr lang="ru-RU" u="sng" dirty="0" err="1"/>
              <a:t>впливової</a:t>
            </a:r>
            <a:r>
              <a:rPr lang="ru-RU" u="sng" dirty="0"/>
              <a:t> у </a:t>
            </a:r>
            <a:r>
              <a:rPr lang="ru-RU" u="sng" dirty="0" err="1"/>
              <a:t>світовій</a:t>
            </a:r>
            <a:r>
              <a:rPr lang="ru-RU" u="sng" dirty="0"/>
              <a:t> </a:t>
            </a:r>
            <a:r>
              <a:rPr lang="ru-RU" u="sng" dirty="0" err="1"/>
              <a:t>соціології</a:t>
            </a:r>
            <a:r>
              <a:rPr lang="ru-RU" u="sng" dirty="0"/>
              <a:t> структурно-</a:t>
            </a:r>
            <a:r>
              <a:rPr lang="ru-RU" u="sng" dirty="0" err="1"/>
              <a:t>функціональної</a:t>
            </a:r>
            <a:r>
              <a:rPr lang="ru-RU" u="sng" dirty="0"/>
              <a:t> </a:t>
            </a:r>
            <a:r>
              <a:rPr lang="ru-RU" u="sng" dirty="0" err="1"/>
              <a:t>школи</a:t>
            </a:r>
            <a:r>
              <a:rPr lang="ru-RU" u="sng" dirty="0"/>
              <a:t>.</a:t>
            </a:r>
            <a:r>
              <a:rPr lang="ru-RU" dirty="0"/>
              <a:t> </a:t>
            </a:r>
            <a:r>
              <a:rPr lang="ru-RU" dirty="0" err="1"/>
              <a:t>Схильність</a:t>
            </a:r>
            <a:r>
              <a:rPr lang="ru-RU" dirty="0"/>
              <a:t> Т. </a:t>
            </a:r>
            <a:r>
              <a:rPr lang="ru-RU" dirty="0" err="1"/>
              <a:t>Парсонса</a:t>
            </a:r>
            <a:r>
              <a:rPr lang="ru-RU" dirty="0"/>
              <a:t> до </a:t>
            </a:r>
            <a:r>
              <a:rPr lang="ru-RU" dirty="0" err="1"/>
              <a:t>соціологічного</a:t>
            </a:r>
            <a:r>
              <a:rPr lang="ru-RU" dirty="0"/>
              <a:t> </a:t>
            </a:r>
            <a:r>
              <a:rPr lang="ru-RU" dirty="0" err="1"/>
              <a:t>теоретизування</a:t>
            </a:r>
            <a:r>
              <a:rPr lang="ru-RU" dirty="0"/>
              <a:t> </a:t>
            </a:r>
            <a:r>
              <a:rPr lang="ru-RU" dirty="0" err="1"/>
              <a:t>яскраво</a:t>
            </a:r>
            <a:r>
              <a:rPr lang="ru-RU" dirty="0"/>
              <a:t> </a:t>
            </a:r>
            <a:r>
              <a:rPr lang="ru-RU" dirty="0" err="1"/>
              <a:t>виявилася</a:t>
            </a:r>
            <a:r>
              <a:rPr lang="ru-RU" dirty="0"/>
              <a:t> уже в перших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працях</a:t>
            </a:r>
            <a:r>
              <a:rPr lang="ru-RU" dirty="0"/>
              <a:t>. У 30-ті роки, коли в </a:t>
            </a:r>
            <a:r>
              <a:rPr lang="ru-RU" dirty="0" err="1"/>
              <a:t>американській</a:t>
            </a:r>
            <a:r>
              <a:rPr lang="ru-RU" dirty="0"/>
              <a:t> </a:t>
            </a:r>
            <a:r>
              <a:rPr lang="ru-RU" dirty="0" err="1"/>
              <a:t>соціології</a:t>
            </a:r>
            <a:r>
              <a:rPr lang="ru-RU" dirty="0"/>
              <a:t> </a:t>
            </a:r>
            <a:r>
              <a:rPr lang="ru-RU" dirty="0" err="1"/>
              <a:t>панував</a:t>
            </a:r>
            <a:r>
              <a:rPr lang="ru-RU" dirty="0"/>
              <a:t> </a:t>
            </a:r>
            <a:r>
              <a:rPr lang="ru-RU" dirty="0" err="1"/>
              <a:t>емпіризм</a:t>
            </a:r>
            <a:r>
              <a:rPr lang="ru-RU" dirty="0"/>
              <a:t>, Т. </a:t>
            </a:r>
            <a:r>
              <a:rPr lang="ru-RU" dirty="0" err="1"/>
              <a:t>Парсонс</a:t>
            </a:r>
            <a:r>
              <a:rPr lang="ru-RU" dirty="0"/>
              <a:t> </a:t>
            </a:r>
            <a:r>
              <a:rPr lang="ru-RU" dirty="0" err="1"/>
              <a:t>стверджував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u="sng" dirty="0" err="1"/>
              <a:t>соціологія</a:t>
            </a:r>
            <a:r>
              <a:rPr lang="ru-RU" u="sng" dirty="0"/>
              <a:t> як наука </a:t>
            </a:r>
            <a:r>
              <a:rPr lang="ru-RU" u="sng" dirty="0" err="1"/>
              <a:t>найбільше</a:t>
            </a:r>
            <a:r>
              <a:rPr lang="ru-RU" u="sng" dirty="0"/>
              <a:t> </a:t>
            </a:r>
            <a:r>
              <a:rPr lang="ru-RU" u="sng" dirty="0" err="1"/>
              <a:t>потребує</a:t>
            </a:r>
            <a:r>
              <a:rPr lang="ru-RU" u="sng" dirty="0"/>
              <a:t> </a:t>
            </a:r>
            <a:r>
              <a:rPr lang="ru-RU" u="sng" dirty="0" err="1"/>
              <a:t>теорії</a:t>
            </a:r>
            <a:r>
              <a:rPr lang="ru-RU" dirty="0"/>
              <a:t>, </a:t>
            </a:r>
            <a:r>
              <a:rPr lang="ru-RU" dirty="0" err="1"/>
              <a:t>емпіричні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не </a:t>
            </a:r>
            <a:r>
              <a:rPr lang="ru-RU" dirty="0" err="1"/>
              <a:t>підтверджені</a:t>
            </a:r>
            <a:r>
              <a:rPr lang="ru-RU" dirty="0"/>
              <a:t> </a:t>
            </a:r>
            <a:r>
              <a:rPr lang="ru-RU" dirty="0" err="1"/>
              <a:t>теорією</a:t>
            </a:r>
            <a:r>
              <a:rPr lang="ru-RU" dirty="0"/>
              <a:t>,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пояснити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5888"/>
            <a:ext cx="8229600" cy="6337300"/>
          </a:xfrm>
        </p:spPr>
        <p:txBody>
          <a:bodyPr rtlCol="0">
            <a:normAutofit lnSpcReduction="10000"/>
          </a:bodyPr>
          <a:lstStyle/>
          <a:p>
            <a:pPr marL="36576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При </a:t>
            </a:r>
            <a:r>
              <a:rPr lang="ru-RU" dirty="0" err="1"/>
              <a:t>побудові</a:t>
            </a:r>
            <a:r>
              <a:rPr lang="ru-RU" dirty="0"/>
              <a:t> </a:t>
            </a:r>
            <a:r>
              <a:rPr lang="ru-RU" dirty="0" err="1"/>
              <a:t>соціологічної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Т. </a:t>
            </a:r>
            <a:r>
              <a:rPr lang="ru-RU" dirty="0" err="1"/>
              <a:t>Парсонс</a:t>
            </a:r>
            <a:r>
              <a:rPr lang="ru-RU" dirty="0"/>
              <a:t> </a:t>
            </a:r>
            <a:r>
              <a:rPr lang="ru-RU" u="sng" dirty="0" err="1">
                <a:solidFill>
                  <a:srgbClr val="FFFFFF"/>
                </a:solidFill>
              </a:rPr>
              <a:t>дотримується</a:t>
            </a:r>
            <a:r>
              <a:rPr lang="ru-RU" u="sng" dirty="0">
                <a:solidFill>
                  <a:srgbClr val="FFFFFF"/>
                </a:solidFill>
              </a:rPr>
              <a:t> </a:t>
            </a:r>
            <a:r>
              <a:rPr lang="ru-RU" u="sng" dirty="0" err="1">
                <a:solidFill>
                  <a:srgbClr val="FFFFFF"/>
                </a:solidFill>
              </a:rPr>
              <a:t>позиції</a:t>
            </a:r>
            <a:r>
              <a:rPr lang="ru-RU" u="sng" dirty="0">
                <a:solidFill>
                  <a:srgbClr val="FFFFFF"/>
                </a:solidFill>
              </a:rPr>
              <a:t> "</a:t>
            </a:r>
            <a:r>
              <a:rPr lang="ru-RU" u="sng" dirty="0" err="1">
                <a:solidFill>
                  <a:srgbClr val="FFFFFF"/>
                </a:solidFill>
              </a:rPr>
              <a:t>аналітичного</a:t>
            </a:r>
            <a:r>
              <a:rPr lang="ru-RU" u="sng" dirty="0">
                <a:solidFill>
                  <a:srgbClr val="FFFFFF"/>
                </a:solidFill>
              </a:rPr>
              <a:t> </a:t>
            </a:r>
            <a:r>
              <a:rPr lang="ru-RU" u="sng" dirty="0" err="1">
                <a:solidFill>
                  <a:srgbClr val="FFFFFF"/>
                </a:solidFill>
              </a:rPr>
              <a:t>реалізму</a:t>
            </a:r>
            <a:r>
              <a:rPr lang="ru-RU" u="sng" dirty="0">
                <a:solidFill>
                  <a:srgbClr val="FFFFFF"/>
                </a:solidFill>
              </a:rPr>
              <a:t>".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теорія</a:t>
            </a:r>
            <a:r>
              <a:rPr lang="ru-RU" dirty="0"/>
              <a:t> повинна </a:t>
            </a:r>
            <a:r>
              <a:rPr lang="ru-RU" dirty="0" err="1"/>
              <a:t>починатися</a:t>
            </a:r>
            <a:r>
              <a:rPr lang="ru-RU" dirty="0"/>
              <a:t> з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понятійного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абстрагованого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складної</a:t>
            </a:r>
            <a:r>
              <a:rPr lang="ru-RU" dirty="0"/>
              <a:t> і </a:t>
            </a:r>
            <a:r>
              <a:rPr lang="ru-RU" dirty="0" err="1"/>
              <a:t>різноманітної</a:t>
            </a:r>
            <a:r>
              <a:rPr lang="ru-RU" dirty="0"/>
              <a:t> </a:t>
            </a:r>
            <a:r>
              <a:rPr lang="ru-RU" dirty="0" err="1"/>
              <a:t>емпіричної</a:t>
            </a:r>
            <a:r>
              <a:rPr lang="ru-RU" dirty="0"/>
              <a:t> </a:t>
            </a:r>
            <a:r>
              <a:rPr lang="ru-RU" dirty="0" err="1"/>
              <a:t>дійсності</a:t>
            </a:r>
            <a:r>
              <a:rPr lang="ru-RU" dirty="0"/>
              <a:t>.</a:t>
            </a:r>
            <a:endParaRPr lang="en-US" dirty="0"/>
          </a:p>
          <a:p>
            <a:pPr marL="36576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 </a:t>
            </a:r>
            <a:r>
              <a:rPr lang="ru-RU" u="sng" dirty="0" err="1">
                <a:solidFill>
                  <a:srgbClr val="FFFFFF"/>
                </a:solidFill>
              </a:rPr>
              <a:t>Розробку</a:t>
            </a:r>
            <a:r>
              <a:rPr lang="ru-RU" u="sng" dirty="0">
                <a:solidFill>
                  <a:srgbClr val="FFFFFF"/>
                </a:solidFill>
              </a:rPr>
              <a:t> </a:t>
            </a:r>
            <a:r>
              <a:rPr lang="ru-RU" u="sng" dirty="0" err="1">
                <a:solidFill>
                  <a:srgbClr val="FFFFFF"/>
                </a:solidFill>
              </a:rPr>
              <a:t>аналітичних</a:t>
            </a:r>
            <a:r>
              <a:rPr lang="ru-RU" u="sng" dirty="0">
                <a:solidFill>
                  <a:srgbClr val="FFFFFF"/>
                </a:solidFill>
              </a:rPr>
              <a:t> понять </a:t>
            </a:r>
            <a:r>
              <a:rPr lang="ru-RU" dirty="0"/>
              <a:t>Т. </a:t>
            </a:r>
            <a:r>
              <a:rPr lang="ru-RU" dirty="0" err="1"/>
              <a:t>Парсонс</a:t>
            </a:r>
            <a:r>
              <a:rPr lang="ru-RU" dirty="0"/>
              <a:t> </a:t>
            </a:r>
            <a:r>
              <a:rPr lang="ru-RU" dirty="0" err="1"/>
              <a:t>вважав</a:t>
            </a:r>
            <a:r>
              <a:rPr lang="ru-RU" dirty="0"/>
              <a:t> </a:t>
            </a:r>
            <a:r>
              <a:rPr lang="ru-RU" dirty="0" err="1"/>
              <a:t>першочерговим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розробкою</a:t>
            </a:r>
            <a:r>
              <a:rPr lang="ru-RU" dirty="0"/>
              <a:t> систем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суджень</a:t>
            </a:r>
            <a:r>
              <a:rPr lang="ru-RU" dirty="0"/>
              <a:t>.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аналітичних</a:t>
            </a:r>
            <a:r>
              <a:rPr lang="ru-RU" dirty="0"/>
              <a:t> понять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до </a:t>
            </a:r>
            <a:r>
              <a:rPr lang="ru-RU" dirty="0" err="1"/>
              <a:t>формулювання</a:t>
            </a:r>
            <a:r>
              <a:rPr lang="ru-RU" dirty="0"/>
              <a:t> </a:t>
            </a:r>
            <a:r>
              <a:rPr lang="ru-RU" dirty="0" err="1"/>
              <a:t>операціональних</a:t>
            </a:r>
            <a:r>
              <a:rPr lang="ru-RU" dirty="0"/>
              <a:t> </a:t>
            </a:r>
            <a:r>
              <a:rPr lang="ru-RU" dirty="0" err="1"/>
              <a:t>визначень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організуються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міркувань</a:t>
            </a:r>
            <a:r>
              <a:rPr lang="ru-RU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260350"/>
            <a:ext cx="8640763" cy="6264275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На думку Т. </a:t>
            </a:r>
            <a:r>
              <a:rPr lang="ru-RU" dirty="0" err="1"/>
              <a:t>Парсонса</a:t>
            </a:r>
            <a:r>
              <a:rPr lang="ru-RU" dirty="0"/>
              <a:t>,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виживають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двом</a:t>
            </a:r>
            <a:r>
              <a:rPr lang="ru-RU" dirty="0"/>
              <a:t> </a:t>
            </a:r>
            <a:r>
              <a:rPr lang="ru-RU" dirty="0" err="1"/>
              <a:t>механізмам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орієнтовані</a:t>
            </a:r>
            <a:r>
              <a:rPr lang="ru-RU" dirty="0"/>
              <a:t> на </a:t>
            </a:r>
            <a:r>
              <a:rPr lang="ru-RU" dirty="0" err="1"/>
              <a:t>інтеграцію</a:t>
            </a:r>
            <a:r>
              <a:rPr lang="ru-RU" dirty="0"/>
              <a:t> особи до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— </a:t>
            </a:r>
            <a:r>
              <a:rPr lang="ru-RU" u="sng" dirty="0" err="1">
                <a:solidFill>
                  <a:srgbClr val="FFFFFF"/>
                </a:solidFill>
              </a:rPr>
              <a:t>механізмам</a:t>
            </a:r>
            <a:r>
              <a:rPr lang="ru-RU" u="sng" dirty="0">
                <a:solidFill>
                  <a:srgbClr val="FFFFFF"/>
                </a:solidFill>
              </a:rPr>
              <a:t> </a:t>
            </a:r>
            <a:r>
              <a:rPr lang="ru-RU" u="sng" dirty="0" err="1">
                <a:solidFill>
                  <a:srgbClr val="FFFFFF"/>
                </a:solidFill>
              </a:rPr>
              <a:t>соціалізації</a:t>
            </a:r>
            <a:r>
              <a:rPr lang="ru-RU" u="sng" dirty="0">
                <a:solidFill>
                  <a:srgbClr val="FFFFFF"/>
                </a:solidFill>
              </a:rPr>
              <a:t> та </a:t>
            </a:r>
            <a:r>
              <a:rPr lang="ru-RU" u="sng" dirty="0" err="1">
                <a:solidFill>
                  <a:srgbClr val="FFFFFF"/>
                </a:solidFill>
              </a:rPr>
              <a:t>соціального</a:t>
            </a:r>
            <a:r>
              <a:rPr lang="ru-RU" u="sng" dirty="0">
                <a:solidFill>
                  <a:srgbClr val="FFFFFF"/>
                </a:solidFill>
              </a:rPr>
              <a:t> контролю. </a:t>
            </a:r>
            <a:endParaRPr lang="en-US" u="sng" dirty="0">
              <a:solidFill>
                <a:srgbClr val="FFFFFF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u="sng" dirty="0" err="1">
                <a:solidFill>
                  <a:srgbClr val="FFFFFF"/>
                </a:solidFill>
              </a:rPr>
              <a:t>Механізми</a:t>
            </a:r>
            <a:r>
              <a:rPr lang="ru-RU" u="sng" dirty="0">
                <a:solidFill>
                  <a:srgbClr val="FFFFFF"/>
                </a:solidFill>
              </a:rPr>
              <a:t> </a:t>
            </a:r>
            <a:r>
              <a:rPr lang="ru-RU" u="sng" dirty="0" err="1">
                <a:solidFill>
                  <a:srgbClr val="FFFFFF"/>
                </a:solidFill>
              </a:rPr>
              <a:t>соціалізації</a:t>
            </a:r>
            <a:r>
              <a:rPr lang="ru-RU" u="sng" dirty="0">
                <a:solidFill>
                  <a:srgbClr val="FFFFFF"/>
                </a:solidFill>
              </a:rPr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інтеріоризацію</a:t>
            </a:r>
            <a:r>
              <a:rPr lang="ru-RU" dirty="0"/>
              <a:t> </a:t>
            </a:r>
            <a:r>
              <a:rPr lang="ru-RU" dirty="0" err="1"/>
              <a:t>культурних</a:t>
            </a:r>
            <a:r>
              <a:rPr lang="ru-RU" dirty="0"/>
              <a:t> </a:t>
            </a:r>
            <a:r>
              <a:rPr lang="ru-RU" dirty="0" err="1"/>
              <a:t>взірців</a:t>
            </a:r>
            <a:r>
              <a:rPr lang="ru-RU" dirty="0"/>
              <a:t> (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ідей</a:t>
            </a:r>
            <a:r>
              <a:rPr lang="ru-RU" dirty="0"/>
              <a:t>, </a:t>
            </a:r>
            <a:r>
              <a:rPr lang="ru-RU" dirty="0" err="1"/>
              <a:t>мови</a:t>
            </a:r>
            <a:r>
              <a:rPr lang="ru-RU" dirty="0"/>
              <a:t>, </a:t>
            </a:r>
            <a:r>
              <a:rPr lang="ru-RU" dirty="0" err="1"/>
              <a:t>символів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особою, </a:t>
            </a:r>
            <a:r>
              <a:rPr lang="ru-RU" dirty="0" err="1"/>
              <a:t>позначаючи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потреб.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соціалізації</a:t>
            </a:r>
            <a:r>
              <a:rPr lang="ru-RU" dirty="0"/>
              <a:t> в "</a:t>
            </a:r>
            <a:r>
              <a:rPr lang="ru-RU" dirty="0" err="1"/>
              <a:t>акторів</a:t>
            </a:r>
            <a:r>
              <a:rPr lang="ru-RU" dirty="0"/>
              <a:t>"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витратити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свою </a:t>
            </a:r>
            <a:r>
              <a:rPr lang="ru-RU" dirty="0" err="1"/>
              <a:t>енергію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ж набути </a:t>
            </a:r>
            <a:r>
              <a:rPr lang="ru-RU" dirty="0" err="1"/>
              <a:t>потрібної</a:t>
            </a:r>
            <a:r>
              <a:rPr lang="ru-RU" dirty="0"/>
              <a:t> </a:t>
            </a:r>
            <a:r>
              <a:rPr lang="ru-RU" dirty="0" err="1"/>
              <a:t>майстерності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роль. 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u="sng" dirty="0" err="1">
                <a:solidFill>
                  <a:srgbClr val="FFFFFF"/>
                </a:solidFill>
              </a:rPr>
              <a:t>Механізм</a:t>
            </a:r>
            <a:r>
              <a:rPr lang="ru-RU" u="sng" dirty="0">
                <a:solidFill>
                  <a:srgbClr val="FFFFFF"/>
                </a:solidFill>
              </a:rPr>
              <a:t> </a:t>
            </a:r>
            <a:r>
              <a:rPr lang="ru-RU" u="sng" dirty="0" err="1">
                <a:solidFill>
                  <a:srgbClr val="FFFFFF"/>
                </a:solidFill>
              </a:rPr>
              <a:t>соціального</a:t>
            </a:r>
            <a:r>
              <a:rPr lang="ru-RU" u="sng" dirty="0">
                <a:solidFill>
                  <a:srgbClr val="FFFFFF"/>
                </a:solidFill>
              </a:rPr>
              <a:t> контролю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у </a:t>
            </a:r>
            <a:r>
              <a:rPr lang="ru-RU" dirty="0" err="1"/>
              <a:t>соціальних</a:t>
            </a:r>
            <a:r>
              <a:rPr lang="ru-RU" dirty="0"/>
              <a:t> системах </a:t>
            </a:r>
            <a:r>
              <a:rPr lang="ru-RU" dirty="0" err="1"/>
              <a:t>зменшуються</a:t>
            </a:r>
            <a:r>
              <a:rPr lang="ru-RU" dirty="0"/>
              <a:t> </a:t>
            </a:r>
            <a:r>
              <a:rPr lang="ru-RU" dirty="0" err="1"/>
              <a:t>напруження</a:t>
            </a:r>
            <a:r>
              <a:rPr lang="ru-RU" dirty="0"/>
              <a:t> і </a:t>
            </a:r>
            <a:r>
              <a:rPr lang="ru-RU" dirty="0" err="1"/>
              <a:t>відхилення</a:t>
            </a:r>
            <a:r>
              <a:rPr lang="ru-RU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048375"/>
          </a:xfrm>
        </p:spPr>
        <p:txBody>
          <a:bodyPr rtlCol="0">
            <a:normAutofit lnSpcReduction="10000"/>
          </a:bodyPr>
          <a:lstStyle/>
          <a:p>
            <a:pPr marL="36576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/>
              <a:t>Роздуми</a:t>
            </a:r>
            <a:r>
              <a:rPr lang="ru-RU" dirty="0"/>
              <a:t> Т. </a:t>
            </a:r>
            <a:r>
              <a:rPr lang="ru-RU" dirty="0" err="1"/>
              <a:t>Парсонса</a:t>
            </a:r>
            <a:r>
              <a:rPr lang="ru-RU" dirty="0"/>
              <a:t> про </a:t>
            </a:r>
            <a:r>
              <a:rPr lang="ru-RU" dirty="0" err="1"/>
              <a:t>соціальну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охоплюють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проблем: </a:t>
            </a:r>
            <a:endParaRPr lang="en-US" dirty="0"/>
          </a:p>
          <a:p>
            <a:pPr marL="36576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   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рівноваги</a:t>
            </a:r>
            <a:r>
              <a:rPr lang="ru-RU" dirty="0"/>
              <a:t>, 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/>
              <a:t>структурної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, 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err="1"/>
              <a:t>структурної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еволюції</a:t>
            </a:r>
            <a:r>
              <a:rPr lang="ru-RU" dirty="0"/>
              <a:t>. </a:t>
            </a:r>
            <a:endParaRPr lang="en-US" dirty="0"/>
          </a:p>
          <a:p>
            <a:pPr marL="36576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/>
              <a:t>Еволюція</a:t>
            </a:r>
            <a:r>
              <a:rPr lang="ru-RU" dirty="0"/>
              <a:t> в </a:t>
            </a:r>
            <a:r>
              <a:rPr lang="ru-RU" dirty="0" err="1"/>
              <a:t>розумінні</a:t>
            </a:r>
            <a:r>
              <a:rPr lang="ru-RU" dirty="0"/>
              <a:t> </a:t>
            </a:r>
            <a:r>
              <a:rPr lang="ru-RU" dirty="0" err="1"/>
              <a:t>американського</a:t>
            </a:r>
            <a:r>
              <a:rPr lang="ru-RU" dirty="0"/>
              <a:t> </a:t>
            </a:r>
            <a:r>
              <a:rPr lang="ru-RU" dirty="0" err="1"/>
              <a:t>соціолога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близька</a:t>
            </a:r>
            <a:r>
              <a:rPr lang="ru-RU" dirty="0"/>
              <a:t> до </a:t>
            </a:r>
            <a:r>
              <a:rPr lang="ru-RU" dirty="0" err="1"/>
              <a:t>класичної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версії</a:t>
            </a:r>
            <a:r>
              <a:rPr lang="ru-RU" dirty="0"/>
              <a:t> і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підвищенні</a:t>
            </a:r>
            <a:r>
              <a:rPr lang="ru-RU" dirty="0"/>
              <a:t> </a:t>
            </a:r>
            <a:r>
              <a:rPr lang="ru-RU" dirty="0" err="1"/>
              <a:t>адаптаційної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 До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ведуть</a:t>
            </a:r>
            <a:r>
              <a:rPr lang="ru-RU" dirty="0"/>
              <a:t> два (</a:t>
            </a:r>
            <a:r>
              <a:rPr lang="ru-RU" dirty="0" err="1"/>
              <a:t>розглянуті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Г. Спенсером) </a:t>
            </a:r>
            <a:r>
              <a:rPr lang="ru-RU" dirty="0" err="1"/>
              <a:t>процеси</a:t>
            </a:r>
            <a:r>
              <a:rPr lang="ru-RU" dirty="0"/>
              <a:t>: </a:t>
            </a:r>
            <a:r>
              <a:rPr lang="ru-RU" dirty="0" err="1"/>
              <a:t>диференціація</a:t>
            </a:r>
            <a:r>
              <a:rPr lang="ru-RU" dirty="0"/>
              <a:t> та </a:t>
            </a:r>
            <a:r>
              <a:rPr lang="ru-RU" dirty="0" err="1"/>
              <a:t>інтеграція</a:t>
            </a:r>
            <a:r>
              <a:rPr lang="ru-RU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u="sng" dirty="0" err="1">
                <a:solidFill>
                  <a:srgbClr val="FFFFFF"/>
                </a:solidFill>
              </a:rPr>
              <a:t>Диференціація</a:t>
            </a:r>
            <a:r>
              <a:rPr lang="ru-RU" u="sng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й </a:t>
            </a:r>
            <a:r>
              <a:rPr lang="ru-RU" dirty="0" err="1"/>
              <a:t>утвердження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і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ролей та </a:t>
            </a:r>
            <a:r>
              <a:rPr lang="ru-RU" dirty="0" err="1"/>
              <a:t>груп</a:t>
            </a:r>
            <a:r>
              <a:rPr lang="ru-RU" dirty="0"/>
              <a:t>. </a:t>
            </a: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u="sng" dirty="0" err="1">
                <a:solidFill>
                  <a:srgbClr val="FFFFFF"/>
                </a:solidFill>
              </a:rPr>
              <a:t>Процес</a:t>
            </a:r>
            <a:r>
              <a:rPr lang="ru-RU" u="sng" dirty="0">
                <a:solidFill>
                  <a:srgbClr val="FFFFFF"/>
                </a:solidFill>
              </a:rPr>
              <a:t> </a:t>
            </a:r>
            <a:r>
              <a:rPr lang="ru-RU" u="sng" dirty="0" err="1">
                <a:solidFill>
                  <a:srgbClr val="FFFFFF"/>
                </a:solidFill>
              </a:rPr>
              <a:t>інтеграції</a:t>
            </a:r>
            <a:r>
              <a:rPr lang="ru-RU" u="sng" dirty="0">
                <a:solidFill>
                  <a:srgbClr val="FFFFFF"/>
                </a:solidFill>
              </a:rPr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адекватних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контролю. </a:t>
            </a:r>
            <a:r>
              <a:rPr lang="ru-RU" dirty="0" err="1"/>
              <a:t>Парсонс</a:t>
            </a:r>
            <a:r>
              <a:rPr lang="ru-RU" dirty="0"/>
              <a:t> </a:t>
            </a:r>
            <a:r>
              <a:rPr lang="ru-RU" dirty="0" err="1"/>
              <a:t>звертає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диференціацію</a:t>
            </a:r>
            <a:r>
              <a:rPr lang="ru-RU" dirty="0"/>
              <a:t> </a:t>
            </a:r>
            <a:r>
              <a:rPr lang="ru-RU" dirty="0" err="1"/>
              <a:t>поміж</a:t>
            </a:r>
            <a:r>
              <a:rPr lang="ru-RU" dirty="0"/>
              <a:t> і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культурної</a:t>
            </a:r>
            <a:r>
              <a:rPr lang="ru-RU" dirty="0"/>
              <a:t> і </a:t>
            </a:r>
            <a:r>
              <a:rPr lang="ru-RU" dirty="0" err="1"/>
              <a:t>соціальної</a:t>
            </a:r>
            <a:r>
              <a:rPr lang="ru-RU" dirty="0"/>
              <a:t> систем,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інтегративні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зрештою</a:t>
            </a:r>
            <a:r>
              <a:rPr lang="ru-RU" dirty="0"/>
              <a:t> </a:t>
            </a:r>
            <a:r>
              <a:rPr lang="ru-RU" dirty="0" err="1"/>
              <a:t>виникали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суспільством</a:t>
            </a:r>
            <a:r>
              <a:rPr lang="ru-RU" dirty="0"/>
              <a:t> і культурою</a:t>
            </a:r>
            <a:r>
              <a:rPr lang="en-US" dirty="0"/>
              <a:t>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ъект 2"/>
          <p:cNvSpPr>
            <a:spLocks noGrp="1"/>
          </p:cNvSpPr>
          <p:nvPr>
            <p:ph idx="1"/>
          </p:nvPr>
        </p:nvSpPr>
        <p:spPr>
          <a:xfrm>
            <a:off x="611188" y="476250"/>
            <a:ext cx="8137525" cy="5400675"/>
          </a:xfrm>
        </p:spPr>
        <p:txBody>
          <a:bodyPr/>
          <a:lstStyle/>
          <a:p>
            <a:r>
              <a:rPr lang="ru-RU" smtClean="0"/>
              <a:t>За Т. Парсонсом, </a:t>
            </a:r>
            <a:r>
              <a:rPr lang="ru-RU" u="sng" smtClean="0">
                <a:solidFill>
                  <a:srgbClr val="FFFFFF"/>
                </a:solidFill>
              </a:rPr>
              <a:t>еволюція суспільств </a:t>
            </a:r>
            <a:r>
              <a:rPr lang="ru-RU" smtClean="0"/>
              <a:t>відбувається під знаком зміцнення культури, підвищення значення і ролі її у збереженні, розвитку та переданні різноманітних інституціональних взірців. Тому не випадково соціальна еволюція, вважає Т. Парсонс, набуває форми прогресивного утвердження культури в соціальному житті людей.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3438" y="620713"/>
            <a:ext cx="4249737" cy="6121400"/>
          </a:xfrm>
        </p:spPr>
        <p:txBody>
          <a:bodyPr rtlCol="0">
            <a:normAutofit fontScale="92500" lnSpcReduction="2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Роберт Кінг </a:t>
            </a:r>
            <a:r>
              <a:rPr lang="uk-UA" b="1" dirty="0" err="1" smtClean="0"/>
              <a:t>Мертон</a:t>
            </a:r>
            <a:r>
              <a:rPr lang="uk-UA" b="1" dirty="0" smtClean="0"/>
              <a:t> (1910-2003)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 smtClean="0"/>
              <a:t> - </a:t>
            </a:r>
            <a:r>
              <a:rPr lang="uk-UA" dirty="0"/>
              <a:t>один з найвідоміших американських соціологів двадцятого століття. Освіту здобув в </a:t>
            </a:r>
            <a:r>
              <a:rPr lang="uk-UA" dirty="0" err="1"/>
              <a:t>Темпльському</a:t>
            </a:r>
            <a:r>
              <a:rPr lang="uk-UA" dirty="0"/>
              <a:t> і Гарвардському університетах. Більшу частину своєї кар'єри викладав у Колумбійському університеті, де досяг звання професора університету.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9698" name="Рисунок 3" descr="dataiis.biblioclub.ru/services/fks.php?fks_acti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549275"/>
            <a:ext cx="4249738" cy="518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2">
      <a:dk1>
        <a:srgbClr val="000000"/>
      </a:dk1>
      <a:lt1>
        <a:srgbClr val="FFD7AF"/>
      </a:lt1>
      <a:dk2>
        <a:srgbClr val="FFD2A5"/>
      </a:dk2>
      <a:lt2>
        <a:srgbClr val="EEECE1"/>
      </a:lt2>
      <a:accent1>
        <a:srgbClr val="FFD2A5"/>
      </a:accent1>
      <a:accent2>
        <a:srgbClr val="D99694"/>
      </a:accent2>
      <a:accent3>
        <a:srgbClr val="B2A2C7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476</Words>
  <Application>Microsoft Office PowerPoint</Application>
  <PresentationFormat>Экран (4:3)</PresentationFormat>
  <Paragraphs>36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Arial</vt:lpstr>
      <vt:lpstr>Times New Roman</vt:lpstr>
      <vt:lpstr>Тема Office</vt:lpstr>
      <vt:lpstr>Наукові погляди Т. Парсонса та Р. Мертона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 </vt:lpstr>
      <vt:lpstr>Теорія структурного функціоналізму</vt:lpstr>
      <vt:lpstr>Функціональний аналіз</vt:lpstr>
      <vt:lpstr>Теорія середнього рівня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имя пользователя</dc:creator>
  <cp:lastModifiedBy>Admin</cp:lastModifiedBy>
  <cp:revision>30</cp:revision>
  <dcterms:created xsi:type="dcterms:W3CDTF">2020-09-03T10:59:21Z</dcterms:created>
  <dcterms:modified xsi:type="dcterms:W3CDTF">2021-09-17T17:51:49Z</dcterms:modified>
</cp:coreProperties>
</file>