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snapToGrid="0">
      <p:cViewPr varScale="1">
        <p:scale>
          <a:sx n="100" d="100"/>
          <a:sy n="100" d="100"/>
        </p:scale>
        <p:origin x="10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10/5/23</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805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10/5/23</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184229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10/5/23</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68024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10/5/23</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270273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10/5/23</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17217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10/5/23</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204430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10/5/23</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61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10/5/23</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56216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10/5/23</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61544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10/5/23</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993963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10/5/23</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733744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lumOff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10/5/23</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2396251343"/>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12" r:id="rId6"/>
    <p:sldLayoutId id="2147483707" r:id="rId7"/>
    <p:sldLayoutId id="2147483708" r:id="rId8"/>
    <p:sldLayoutId id="2147483709" r:id="rId9"/>
    <p:sldLayoutId id="2147483711" r:id="rId10"/>
    <p:sldLayoutId id="2147483710"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6.emf"/><Relationship Id="rId7" Type="http://schemas.openxmlformats.org/officeDocument/2006/relationships/image" Target="../media/image60.png"/><Relationship Id="rId2" Type="http://schemas.openxmlformats.org/officeDocument/2006/relationships/oleObject" Target="../embeddings/oleObject4.bin"/><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jpe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descr="Изображение выглядит как Красочность, снимок экрана, шаблон, линия&#10;&#10;Автоматически созданное описание">
            <a:extLst>
              <a:ext uri="{FF2B5EF4-FFF2-40B4-BE49-F238E27FC236}">
                <a16:creationId xmlns:a16="http://schemas.microsoft.com/office/drawing/2014/main" id="{9E70ADE8-EEDC-7281-D2CD-8726A71DDCCD}"/>
              </a:ext>
            </a:extLst>
          </p:cNvPr>
          <p:cNvPicPr>
            <a:picLocks noChangeAspect="1"/>
          </p:cNvPicPr>
          <p:nvPr/>
        </p:nvPicPr>
        <p:blipFill rotWithShape="1">
          <a:blip r:embed="rId2">
            <a:alphaModFix/>
          </a:blip>
          <a:srcRect t="18791"/>
          <a:stretch/>
        </p:blipFill>
        <p:spPr>
          <a:xfrm>
            <a:off x="20" y="1571"/>
            <a:ext cx="12191980" cy="6856429"/>
          </a:xfrm>
          <a:prstGeom prst="rect">
            <a:avLst/>
          </a:prstGeom>
        </p:spPr>
      </p:pic>
      <p:sp useBgFill="1">
        <p:nvSpPr>
          <p:cNvPr id="16" name="Oval 10">
            <a:extLst>
              <a:ext uri="{FF2B5EF4-FFF2-40B4-BE49-F238E27FC236}">
                <a16:creationId xmlns:a16="http://schemas.microsoft.com/office/drawing/2014/main" id="{07F1F8E1-08C9-4C32-8CD0-F0DEB444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4197"/>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14DCBB92-A949-2257-975E-E0B2A2257E3B}"/>
              </a:ext>
            </a:extLst>
          </p:cNvPr>
          <p:cNvSpPr>
            <a:spLocks noGrp="1"/>
          </p:cNvSpPr>
          <p:nvPr>
            <p:ph type="ctrTitle"/>
          </p:nvPr>
        </p:nvSpPr>
        <p:spPr>
          <a:xfrm>
            <a:off x="345242" y="349807"/>
            <a:ext cx="7976871" cy="2036311"/>
          </a:xfrm>
        </p:spPr>
        <p:txBody>
          <a:bodyPr anchor="b">
            <a:normAutofit/>
          </a:bodyPr>
          <a:lstStyle/>
          <a:p>
            <a:pPr algn="ctr"/>
            <a:r>
              <a:rPr lang="uk-UA" sz="1800" dirty="0">
                <a:solidFill>
                  <a:srgbClr val="002060"/>
                </a:solidFill>
                <a:effectLst/>
                <a:latin typeface="TimesNewRomanPS"/>
              </a:rPr>
              <a:t>Математичне та комп'ютерне моделювання в біології̈ та медицині. Математичні моделі зростання чисельності популяції̈ </a:t>
            </a:r>
            <a:br>
              <a:rPr lang="uk-UA" dirty="0">
                <a:solidFill>
                  <a:srgbClr val="002060"/>
                </a:solidFill>
              </a:rPr>
            </a:br>
            <a:endParaRPr lang="uk-UA" dirty="0">
              <a:solidFill>
                <a:srgbClr val="002060"/>
              </a:solidFill>
            </a:endParaRPr>
          </a:p>
        </p:txBody>
      </p:sp>
      <p:cxnSp>
        <p:nvCxnSpPr>
          <p:cNvPr id="13" name="Straight Connector 12">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69920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Шрифт, типография, белый, каллиграфия&#10;&#10;Автоматически созданное описание">
            <a:extLst>
              <a:ext uri="{FF2B5EF4-FFF2-40B4-BE49-F238E27FC236}">
                <a16:creationId xmlns:a16="http://schemas.microsoft.com/office/drawing/2014/main" id="{DE6C03AD-F08A-5FBF-E622-41CB3CFEDFDE}"/>
              </a:ext>
            </a:extLst>
          </p:cNvPr>
          <p:cNvPicPr>
            <a:picLocks noChangeAspect="1"/>
          </p:cNvPicPr>
          <p:nvPr/>
        </p:nvPicPr>
        <p:blipFill>
          <a:blip r:embed="rId2"/>
          <a:stretch>
            <a:fillRect/>
          </a:stretch>
        </p:blipFill>
        <p:spPr>
          <a:xfrm>
            <a:off x="508000" y="274638"/>
            <a:ext cx="3175000" cy="736600"/>
          </a:xfrm>
          <a:prstGeom prst="rect">
            <a:avLst/>
          </a:prstGeom>
        </p:spPr>
      </p:pic>
      <p:sp>
        <p:nvSpPr>
          <p:cNvPr id="5" name="TextBox 4">
            <a:extLst>
              <a:ext uri="{FF2B5EF4-FFF2-40B4-BE49-F238E27FC236}">
                <a16:creationId xmlns:a16="http://schemas.microsoft.com/office/drawing/2014/main" id="{CFE9F89D-5A6C-2626-C69F-18489900BF48}"/>
              </a:ext>
            </a:extLst>
          </p:cNvPr>
          <p:cNvSpPr txBox="1"/>
          <p:nvPr/>
        </p:nvSpPr>
        <p:spPr>
          <a:xfrm>
            <a:off x="3904060" y="274638"/>
            <a:ext cx="7945040" cy="1015663"/>
          </a:xfrm>
          <a:prstGeom prst="rect">
            <a:avLst/>
          </a:prstGeom>
          <a:noFill/>
        </p:spPr>
        <p:txBody>
          <a:bodyPr wrap="square">
            <a:spAutoFit/>
          </a:bodyPr>
          <a:lstStyle/>
          <a:p>
            <a:r>
              <a:rPr lang="ru-UA" sz="2000" dirty="0">
                <a:solidFill>
                  <a:schemeClr val="bg1"/>
                </a:solidFill>
              </a:rPr>
              <a:t>Спростимо систему алгебраїчних рівнянь, припускаючи, що відбулися малі відхилення чисельності хижаків V(t) і жертв U(t) щодо стаціонарних значень:</a:t>
            </a:r>
          </a:p>
        </p:txBody>
      </p:sp>
      <p:pic>
        <p:nvPicPr>
          <p:cNvPr id="7" name="Рисунок 6" descr="Изображение выглядит как текст, Шрифт, белый, снимок экрана&#10;&#10;Автоматически созданное описание">
            <a:extLst>
              <a:ext uri="{FF2B5EF4-FFF2-40B4-BE49-F238E27FC236}">
                <a16:creationId xmlns:a16="http://schemas.microsoft.com/office/drawing/2014/main" id="{0DA53833-2F23-B641-6DDD-47E4E71518BB}"/>
              </a:ext>
            </a:extLst>
          </p:cNvPr>
          <p:cNvPicPr>
            <a:picLocks noChangeAspect="1"/>
          </p:cNvPicPr>
          <p:nvPr/>
        </p:nvPicPr>
        <p:blipFill>
          <a:blip r:embed="rId3"/>
          <a:stretch>
            <a:fillRect/>
          </a:stretch>
        </p:blipFill>
        <p:spPr>
          <a:xfrm>
            <a:off x="3683000" y="1333163"/>
            <a:ext cx="7759700" cy="1409700"/>
          </a:xfrm>
          <a:prstGeom prst="rect">
            <a:avLst/>
          </a:prstGeom>
        </p:spPr>
      </p:pic>
      <p:pic>
        <p:nvPicPr>
          <p:cNvPr id="9" name="Рисунок 8" descr="Изображение выглядит как текст, Шрифт, рукописный текст, белый&#10;&#10;Автоматически созданное описание">
            <a:extLst>
              <a:ext uri="{FF2B5EF4-FFF2-40B4-BE49-F238E27FC236}">
                <a16:creationId xmlns:a16="http://schemas.microsoft.com/office/drawing/2014/main" id="{4EAE35B2-F290-76D1-1DBE-150B0F7FBD09}"/>
              </a:ext>
            </a:extLst>
          </p:cNvPr>
          <p:cNvPicPr>
            <a:picLocks noChangeAspect="1"/>
          </p:cNvPicPr>
          <p:nvPr/>
        </p:nvPicPr>
        <p:blipFill>
          <a:blip r:embed="rId4"/>
          <a:stretch>
            <a:fillRect/>
          </a:stretch>
        </p:blipFill>
        <p:spPr>
          <a:xfrm>
            <a:off x="303213" y="3429000"/>
            <a:ext cx="5956300" cy="1955800"/>
          </a:xfrm>
          <a:prstGeom prst="rect">
            <a:avLst/>
          </a:prstGeom>
        </p:spPr>
      </p:pic>
      <p:sp>
        <p:nvSpPr>
          <p:cNvPr id="10" name="TextBox 9">
            <a:extLst>
              <a:ext uri="{FF2B5EF4-FFF2-40B4-BE49-F238E27FC236}">
                <a16:creationId xmlns:a16="http://schemas.microsoft.com/office/drawing/2014/main" id="{6A942D90-C602-576C-4BBA-A895A343DEB9}"/>
              </a:ext>
            </a:extLst>
          </p:cNvPr>
          <p:cNvSpPr txBox="1"/>
          <p:nvPr/>
        </p:nvSpPr>
        <p:spPr>
          <a:xfrm>
            <a:off x="603250" y="2901266"/>
            <a:ext cx="707245" cy="400110"/>
          </a:xfrm>
          <a:prstGeom prst="rect">
            <a:avLst/>
          </a:prstGeom>
          <a:noFill/>
        </p:spPr>
        <p:txBody>
          <a:bodyPr wrap="none" rtlCol="0">
            <a:spAutoFit/>
          </a:bodyPr>
          <a:lstStyle/>
          <a:p>
            <a:r>
              <a:rPr lang="ru-RU" sz="2000" dirty="0">
                <a:solidFill>
                  <a:schemeClr val="bg1"/>
                </a:solidFill>
              </a:rPr>
              <a:t>Т</a:t>
            </a:r>
            <a:r>
              <a:rPr lang="ru-UA" sz="2000" dirty="0">
                <a:solidFill>
                  <a:schemeClr val="bg1"/>
                </a:solidFill>
              </a:rPr>
              <a:t>оді:</a:t>
            </a:r>
          </a:p>
        </p:txBody>
      </p:sp>
      <p:sp>
        <p:nvSpPr>
          <p:cNvPr id="11" name="TextBox 10">
            <a:extLst>
              <a:ext uri="{FF2B5EF4-FFF2-40B4-BE49-F238E27FC236}">
                <a16:creationId xmlns:a16="http://schemas.microsoft.com/office/drawing/2014/main" id="{5F8AD23D-432E-67AB-E410-B78D3666CA76}"/>
              </a:ext>
            </a:extLst>
          </p:cNvPr>
          <p:cNvSpPr txBox="1"/>
          <p:nvPr/>
        </p:nvSpPr>
        <p:spPr>
          <a:xfrm>
            <a:off x="6672263" y="3429000"/>
            <a:ext cx="574196" cy="400110"/>
          </a:xfrm>
          <a:prstGeom prst="rect">
            <a:avLst/>
          </a:prstGeom>
          <a:noFill/>
        </p:spPr>
        <p:txBody>
          <a:bodyPr wrap="none" rtlCol="0">
            <a:spAutoFit/>
          </a:bodyPr>
          <a:lstStyle/>
          <a:p>
            <a:r>
              <a:rPr lang="ru-UA" sz="2000" dirty="0">
                <a:solidFill>
                  <a:schemeClr val="bg1"/>
                </a:solidFill>
              </a:rPr>
              <a:t>або</a:t>
            </a:r>
          </a:p>
        </p:txBody>
      </p:sp>
      <p:pic>
        <p:nvPicPr>
          <p:cNvPr id="13" name="Рисунок 12" descr="Изображение выглядит как Шрифт, рукописный текст, белый, линия&#10;&#10;Автоматически созданное описание">
            <a:extLst>
              <a:ext uri="{FF2B5EF4-FFF2-40B4-BE49-F238E27FC236}">
                <a16:creationId xmlns:a16="http://schemas.microsoft.com/office/drawing/2014/main" id="{3BBB55E7-B62F-EF43-2EF1-769684D4A28B}"/>
              </a:ext>
            </a:extLst>
          </p:cNvPr>
          <p:cNvPicPr>
            <a:picLocks noChangeAspect="1"/>
          </p:cNvPicPr>
          <p:nvPr/>
        </p:nvPicPr>
        <p:blipFill>
          <a:blip r:embed="rId5"/>
          <a:stretch>
            <a:fillRect/>
          </a:stretch>
        </p:blipFill>
        <p:spPr>
          <a:xfrm>
            <a:off x="7562850" y="3486150"/>
            <a:ext cx="3860800" cy="1841500"/>
          </a:xfrm>
          <a:prstGeom prst="rect">
            <a:avLst/>
          </a:prstGeom>
        </p:spPr>
      </p:pic>
    </p:spTree>
    <p:extLst>
      <p:ext uri="{BB962C8B-B14F-4D97-AF65-F5344CB8AC3E}">
        <p14:creationId xmlns:p14="http://schemas.microsoft.com/office/powerpoint/2010/main" val="185031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E4F19E-BD3B-0CB1-2F7A-7B864116DB09}"/>
              </a:ext>
            </a:extLst>
          </p:cNvPr>
          <p:cNvSpPr txBox="1"/>
          <p:nvPr/>
        </p:nvSpPr>
        <p:spPr>
          <a:xfrm>
            <a:off x="346473" y="448360"/>
            <a:ext cx="11069240" cy="400110"/>
          </a:xfrm>
          <a:prstGeom prst="rect">
            <a:avLst/>
          </a:prstGeom>
          <a:noFill/>
        </p:spPr>
        <p:txBody>
          <a:bodyPr wrap="square">
            <a:spAutoFit/>
          </a:bodyPr>
          <a:lstStyle/>
          <a:p>
            <a:r>
              <a:rPr lang="ru-UA" sz="2000" dirty="0">
                <a:solidFill>
                  <a:schemeClr val="bg1"/>
                </a:solidFill>
              </a:rPr>
              <a:t>Враховуючи (1.4) та нехтуючи членами другого порядку малості</a:t>
            </a:r>
          </a:p>
        </p:txBody>
      </p:sp>
      <p:pic>
        <p:nvPicPr>
          <p:cNvPr id="5" name="Рисунок 4" descr="Изображение выглядит как текст, Шрифт, белый, число&#10;&#10;Автоматически созданное описание">
            <a:extLst>
              <a:ext uri="{FF2B5EF4-FFF2-40B4-BE49-F238E27FC236}">
                <a16:creationId xmlns:a16="http://schemas.microsoft.com/office/drawing/2014/main" id="{0C6AC0B6-3F79-D9EB-CA59-F3D067BBE0EC}"/>
              </a:ext>
            </a:extLst>
          </p:cNvPr>
          <p:cNvPicPr>
            <a:picLocks noChangeAspect="1"/>
          </p:cNvPicPr>
          <p:nvPr/>
        </p:nvPicPr>
        <p:blipFill>
          <a:blip r:embed="rId2"/>
          <a:stretch>
            <a:fillRect/>
          </a:stretch>
        </p:blipFill>
        <p:spPr>
          <a:xfrm>
            <a:off x="7516813" y="203915"/>
            <a:ext cx="1016000" cy="889000"/>
          </a:xfrm>
          <a:prstGeom prst="rect">
            <a:avLst/>
          </a:prstGeom>
        </p:spPr>
      </p:pic>
      <p:sp>
        <p:nvSpPr>
          <p:cNvPr id="6" name="TextBox 5">
            <a:extLst>
              <a:ext uri="{FF2B5EF4-FFF2-40B4-BE49-F238E27FC236}">
                <a16:creationId xmlns:a16="http://schemas.microsoft.com/office/drawing/2014/main" id="{59D8433C-B5F5-87AC-B954-FB73F39FC405}"/>
              </a:ext>
            </a:extLst>
          </p:cNvPr>
          <p:cNvSpPr txBox="1"/>
          <p:nvPr/>
        </p:nvSpPr>
        <p:spPr>
          <a:xfrm>
            <a:off x="8701087" y="448360"/>
            <a:ext cx="460382" cy="400110"/>
          </a:xfrm>
          <a:prstGeom prst="rect">
            <a:avLst/>
          </a:prstGeom>
          <a:noFill/>
        </p:spPr>
        <p:txBody>
          <a:bodyPr wrap="none" rtlCol="0">
            <a:spAutoFit/>
          </a:bodyPr>
          <a:lstStyle/>
          <a:p>
            <a:r>
              <a:rPr lang="ru-RU" sz="2000" dirty="0">
                <a:solidFill>
                  <a:schemeClr val="bg1"/>
                </a:solidFill>
              </a:rPr>
              <a:t>т</a:t>
            </a:r>
            <a:r>
              <a:rPr lang="ru-UA" sz="2000" dirty="0">
                <a:solidFill>
                  <a:schemeClr val="bg1"/>
                </a:solidFill>
              </a:rPr>
              <a:t>а </a:t>
            </a:r>
          </a:p>
        </p:txBody>
      </p:sp>
      <p:pic>
        <p:nvPicPr>
          <p:cNvPr id="8" name="Рисунок 7" descr="Изображение выглядит как текст, Шрифт, число, типография&#10;&#10;Автоматически созданное описание">
            <a:extLst>
              <a:ext uri="{FF2B5EF4-FFF2-40B4-BE49-F238E27FC236}">
                <a16:creationId xmlns:a16="http://schemas.microsoft.com/office/drawing/2014/main" id="{B55BA250-E2A5-DCD4-2A98-4DFCDB4D1240}"/>
              </a:ext>
            </a:extLst>
          </p:cNvPr>
          <p:cNvPicPr>
            <a:picLocks noChangeAspect="1"/>
          </p:cNvPicPr>
          <p:nvPr/>
        </p:nvPicPr>
        <p:blipFill>
          <a:blip r:embed="rId3"/>
          <a:stretch>
            <a:fillRect/>
          </a:stretch>
        </p:blipFill>
        <p:spPr>
          <a:xfrm>
            <a:off x="9161469" y="229315"/>
            <a:ext cx="1028700" cy="863600"/>
          </a:xfrm>
          <a:prstGeom prst="rect">
            <a:avLst/>
          </a:prstGeom>
        </p:spPr>
      </p:pic>
      <p:sp>
        <p:nvSpPr>
          <p:cNvPr id="10" name="TextBox 9">
            <a:extLst>
              <a:ext uri="{FF2B5EF4-FFF2-40B4-BE49-F238E27FC236}">
                <a16:creationId xmlns:a16="http://schemas.microsoft.com/office/drawing/2014/main" id="{0517CA07-245D-8AFF-6206-E7EA082A63E6}"/>
              </a:ext>
            </a:extLst>
          </p:cNvPr>
          <p:cNvSpPr txBox="1"/>
          <p:nvPr/>
        </p:nvSpPr>
        <p:spPr>
          <a:xfrm>
            <a:off x="346473" y="892860"/>
            <a:ext cx="6093618" cy="400110"/>
          </a:xfrm>
          <a:prstGeom prst="rect">
            <a:avLst/>
          </a:prstGeom>
          <a:noFill/>
        </p:spPr>
        <p:txBody>
          <a:bodyPr wrap="square">
            <a:spAutoFit/>
          </a:bodyPr>
          <a:lstStyle/>
          <a:p>
            <a:r>
              <a:rPr lang="ru-UA" sz="2000" dirty="0">
                <a:solidFill>
                  <a:schemeClr val="bg1"/>
                </a:solidFill>
              </a:rPr>
              <a:t>отримаємо систему рівнянь:</a:t>
            </a:r>
          </a:p>
        </p:txBody>
      </p:sp>
      <p:pic>
        <p:nvPicPr>
          <p:cNvPr id="12" name="Рисунок 11" descr="Изображение выглядит как текст, снимок экрана, Шрифт, диаграмма&#10;&#10;Автоматически созданное описание">
            <a:extLst>
              <a:ext uri="{FF2B5EF4-FFF2-40B4-BE49-F238E27FC236}">
                <a16:creationId xmlns:a16="http://schemas.microsoft.com/office/drawing/2014/main" id="{F84E839C-6E54-E574-5274-C3483C57DE3D}"/>
              </a:ext>
            </a:extLst>
          </p:cNvPr>
          <p:cNvPicPr>
            <a:picLocks noChangeAspect="1"/>
          </p:cNvPicPr>
          <p:nvPr/>
        </p:nvPicPr>
        <p:blipFill>
          <a:blip r:embed="rId4"/>
          <a:stretch>
            <a:fillRect/>
          </a:stretch>
        </p:blipFill>
        <p:spPr>
          <a:xfrm>
            <a:off x="2670969" y="1277035"/>
            <a:ext cx="6845300" cy="1828800"/>
          </a:xfrm>
          <a:prstGeom prst="rect">
            <a:avLst/>
          </a:prstGeom>
        </p:spPr>
      </p:pic>
      <p:sp>
        <p:nvSpPr>
          <p:cNvPr id="14" name="TextBox 13">
            <a:extLst>
              <a:ext uri="{FF2B5EF4-FFF2-40B4-BE49-F238E27FC236}">
                <a16:creationId xmlns:a16="http://schemas.microsoft.com/office/drawing/2014/main" id="{3121A979-0828-F5C7-2134-672935580CD5}"/>
              </a:ext>
            </a:extLst>
          </p:cNvPr>
          <p:cNvSpPr txBox="1"/>
          <p:nvPr/>
        </p:nvSpPr>
        <p:spPr>
          <a:xfrm>
            <a:off x="346473" y="3289955"/>
            <a:ext cx="11069240" cy="400110"/>
          </a:xfrm>
          <a:prstGeom prst="rect">
            <a:avLst/>
          </a:prstGeom>
          <a:noFill/>
        </p:spPr>
        <p:txBody>
          <a:bodyPr wrap="square">
            <a:spAutoFit/>
          </a:bodyPr>
          <a:lstStyle/>
          <a:p>
            <a:r>
              <a:rPr lang="ru-UA" sz="2000" dirty="0">
                <a:solidFill>
                  <a:schemeClr val="bg1"/>
                </a:solidFill>
              </a:rPr>
              <a:t>яку легко звести до диференціальних рівнянь другого порядку щодо змінних U і V:</a:t>
            </a:r>
          </a:p>
        </p:txBody>
      </p:sp>
      <p:pic>
        <p:nvPicPr>
          <p:cNvPr id="16" name="Рисунок 15" descr="Изображение выглядит как текст, Шрифт, снимок экрана, белый&#10;&#10;Автоматически созданное описание">
            <a:extLst>
              <a:ext uri="{FF2B5EF4-FFF2-40B4-BE49-F238E27FC236}">
                <a16:creationId xmlns:a16="http://schemas.microsoft.com/office/drawing/2014/main" id="{E6FC1957-54B0-F6EC-0498-334C6FE6DB1B}"/>
              </a:ext>
            </a:extLst>
          </p:cNvPr>
          <p:cNvPicPr>
            <a:picLocks noChangeAspect="1"/>
          </p:cNvPicPr>
          <p:nvPr/>
        </p:nvPicPr>
        <p:blipFill>
          <a:blip r:embed="rId5"/>
          <a:stretch>
            <a:fillRect/>
          </a:stretch>
        </p:blipFill>
        <p:spPr>
          <a:xfrm>
            <a:off x="2490787" y="4086850"/>
            <a:ext cx="7467600" cy="2044700"/>
          </a:xfrm>
          <a:prstGeom prst="rect">
            <a:avLst/>
          </a:prstGeom>
        </p:spPr>
      </p:pic>
    </p:spTree>
    <p:extLst>
      <p:ext uri="{BB962C8B-B14F-4D97-AF65-F5344CB8AC3E}">
        <p14:creationId xmlns:p14="http://schemas.microsoft.com/office/powerpoint/2010/main" val="106480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2BACC7-6D1C-206F-BA5A-C428B12FC3FC}"/>
              </a:ext>
            </a:extLst>
          </p:cNvPr>
          <p:cNvSpPr txBox="1"/>
          <p:nvPr/>
        </p:nvSpPr>
        <p:spPr>
          <a:xfrm>
            <a:off x="203597" y="291198"/>
            <a:ext cx="8540353" cy="707886"/>
          </a:xfrm>
          <a:prstGeom prst="rect">
            <a:avLst/>
          </a:prstGeom>
          <a:noFill/>
        </p:spPr>
        <p:txBody>
          <a:bodyPr wrap="square">
            <a:spAutoFit/>
          </a:bodyPr>
          <a:lstStyle/>
          <a:p>
            <a:r>
              <a:rPr lang="ru-UA" sz="2000" dirty="0">
                <a:solidFill>
                  <a:schemeClr val="bg1"/>
                </a:solidFill>
              </a:rPr>
              <a:t>Це характерні рівняння для опису гармонійних коливальних процесів. Розв'язання рівнянь:</a:t>
            </a:r>
          </a:p>
        </p:txBody>
      </p:sp>
      <p:pic>
        <p:nvPicPr>
          <p:cNvPr id="5" name="Рисунок 4" descr="Изображение выглядит как Шрифт, текст, белый, рукописный текст&#10;&#10;Автоматически созданное описание">
            <a:extLst>
              <a:ext uri="{FF2B5EF4-FFF2-40B4-BE49-F238E27FC236}">
                <a16:creationId xmlns:a16="http://schemas.microsoft.com/office/drawing/2014/main" id="{A0669787-0FBF-6CFB-0B07-025CF5D22DF6}"/>
              </a:ext>
            </a:extLst>
          </p:cNvPr>
          <p:cNvPicPr>
            <a:picLocks noChangeAspect="1"/>
          </p:cNvPicPr>
          <p:nvPr/>
        </p:nvPicPr>
        <p:blipFill>
          <a:blip r:embed="rId2"/>
          <a:stretch>
            <a:fillRect/>
          </a:stretch>
        </p:blipFill>
        <p:spPr>
          <a:xfrm>
            <a:off x="7427912" y="862013"/>
            <a:ext cx="3937000" cy="1562100"/>
          </a:xfrm>
          <a:prstGeom prst="rect">
            <a:avLst/>
          </a:prstGeom>
        </p:spPr>
      </p:pic>
      <p:sp>
        <p:nvSpPr>
          <p:cNvPr id="7" name="TextBox 6">
            <a:extLst>
              <a:ext uri="{FF2B5EF4-FFF2-40B4-BE49-F238E27FC236}">
                <a16:creationId xmlns:a16="http://schemas.microsoft.com/office/drawing/2014/main" id="{6D8811BF-D2AE-D9AD-6403-D4E5671F4909}"/>
              </a:ext>
            </a:extLst>
          </p:cNvPr>
          <p:cNvSpPr txBox="1"/>
          <p:nvPr/>
        </p:nvSpPr>
        <p:spPr>
          <a:xfrm>
            <a:off x="203597" y="2054781"/>
            <a:ext cx="6093618" cy="400110"/>
          </a:xfrm>
          <a:prstGeom prst="rect">
            <a:avLst/>
          </a:prstGeom>
          <a:noFill/>
        </p:spPr>
        <p:txBody>
          <a:bodyPr wrap="square">
            <a:spAutoFit/>
          </a:bodyPr>
          <a:lstStyle/>
          <a:p>
            <a:r>
              <a:rPr lang="ru-UA" sz="2000" dirty="0">
                <a:solidFill>
                  <a:schemeClr val="bg1"/>
                </a:solidFill>
              </a:rPr>
              <a:t>Відношення амплітуд відхилень:</a:t>
            </a:r>
          </a:p>
        </p:txBody>
      </p:sp>
      <p:pic>
        <p:nvPicPr>
          <p:cNvPr id="9" name="Рисунок 8" descr="Изображение выглядит как Шрифт, текст, белый, число&#10;&#10;Автоматически созданное описание">
            <a:extLst>
              <a:ext uri="{FF2B5EF4-FFF2-40B4-BE49-F238E27FC236}">
                <a16:creationId xmlns:a16="http://schemas.microsoft.com/office/drawing/2014/main" id="{B704153D-A91F-491A-AD6C-31984B77C93E}"/>
              </a:ext>
            </a:extLst>
          </p:cNvPr>
          <p:cNvPicPr>
            <a:picLocks noChangeAspect="1"/>
          </p:cNvPicPr>
          <p:nvPr/>
        </p:nvPicPr>
        <p:blipFill>
          <a:blip r:embed="rId3"/>
          <a:stretch>
            <a:fillRect/>
          </a:stretch>
        </p:blipFill>
        <p:spPr>
          <a:xfrm>
            <a:off x="508000" y="2762250"/>
            <a:ext cx="2946400" cy="1333500"/>
          </a:xfrm>
          <a:prstGeom prst="rect">
            <a:avLst/>
          </a:prstGeom>
        </p:spPr>
      </p:pic>
      <p:sp>
        <p:nvSpPr>
          <p:cNvPr id="11" name="TextBox 10">
            <a:extLst>
              <a:ext uri="{FF2B5EF4-FFF2-40B4-BE49-F238E27FC236}">
                <a16:creationId xmlns:a16="http://schemas.microsoft.com/office/drawing/2014/main" id="{64B1E6DB-8AB1-B70C-FC28-107178931FBA}"/>
              </a:ext>
            </a:extLst>
          </p:cNvPr>
          <p:cNvSpPr txBox="1"/>
          <p:nvPr/>
        </p:nvSpPr>
        <p:spPr>
          <a:xfrm>
            <a:off x="4204098" y="2756803"/>
            <a:ext cx="7340202" cy="707886"/>
          </a:xfrm>
          <a:prstGeom prst="rect">
            <a:avLst/>
          </a:prstGeom>
          <a:noFill/>
        </p:spPr>
        <p:txBody>
          <a:bodyPr wrap="square">
            <a:spAutoFit/>
          </a:bodyPr>
          <a:lstStyle/>
          <a:p>
            <a:r>
              <a:rPr lang="ru-UA" sz="2000" dirty="0">
                <a:solidFill>
                  <a:schemeClr val="bg1"/>
                </a:solidFill>
              </a:rPr>
              <a:t>Внаслідок чисельності особин при малих відхиленнях від стаціонарних значень рівні:</a:t>
            </a:r>
          </a:p>
        </p:txBody>
      </p:sp>
      <p:pic>
        <p:nvPicPr>
          <p:cNvPr id="13" name="Рисунок 12" descr="Изображение выглядит как Шрифт, рукописный текст, текст, каллиграфия&#10;&#10;Автоматически созданное описание">
            <a:extLst>
              <a:ext uri="{FF2B5EF4-FFF2-40B4-BE49-F238E27FC236}">
                <a16:creationId xmlns:a16="http://schemas.microsoft.com/office/drawing/2014/main" id="{9FB5C359-7D5F-6A7A-85BF-8F1031575595}"/>
              </a:ext>
            </a:extLst>
          </p:cNvPr>
          <p:cNvPicPr>
            <a:picLocks noChangeAspect="1"/>
          </p:cNvPicPr>
          <p:nvPr/>
        </p:nvPicPr>
        <p:blipFill>
          <a:blip r:embed="rId4"/>
          <a:stretch>
            <a:fillRect/>
          </a:stretch>
        </p:blipFill>
        <p:spPr>
          <a:xfrm>
            <a:off x="5543749" y="3863517"/>
            <a:ext cx="4660900" cy="1282700"/>
          </a:xfrm>
          <a:prstGeom prst="rect">
            <a:avLst/>
          </a:prstGeom>
        </p:spPr>
      </p:pic>
      <p:sp>
        <p:nvSpPr>
          <p:cNvPr id="15" name="TextBox 14">
            <a:extLst>
              <a:ext uri="{FF2B5EF4-FFF2-40B4-BE49-F238E27FC236}">
                <a16:creationId xmlns:a16="http://schemas.microsoft.com/office/drawing/2014/main" id="{E46CC93F-9BD7-E8D2-37C9-801DDCC8B155}"/>
              </a:ext>
            </a:extLst>
          </p:cNvPr>
          <p:cNvSpPr txBox="1"/>
          <p:nvPr/>
        </p:nvSpPr>
        <p:spPr>
          <a:xfrm>
            <a:off x="203597" y="5643472"/>
            <a:ext cx="11655028" cy="707886"/>
          </a:xfrm>
          <a:prstGeom prst="rect">
            <a:avLst/>
          </a:prstGeom>
          <a:noFill/>
        </p:spPr>
        <p:txBody>
          <a:bodyPr wrap="square">
            <a:spAutoFit/>
          </a:bodyPr>
          <a:lstStyle/>
          <a:p>
            <a:r>
              <a:rPr lang="ru-UA" sz="2000" dirty="0">
                <a:solidFill>
                  <a:schemeClr val="bg1"/>
                </a:solidFill>
              </a:rPr>
              <a:t>Таким чином, чисельності популяцій х і у відчувають гармонійні коливання щодо стаціонарних значень з однаковою частотою                           , але зміщені по фазі на         .</a:t>
            </a:r>
          </a:p>
        </p:txBody>
      </p:sp>
      <p:pic>
        <p:nvPicPr>
          <p:cNvPr id="17" name="Рисунок 16">
            <a:extLst>
              <a:ext uri="{FF2B5EF4-FFF2-40B4-BE49-F238E27FC236}">
                <a16:creationId xmlns:a16="http://schemas.microsoft.com/office/drawing/2014/main" id="{622BAA27-7385-9ABE-8081-C2E6B67C5C28}"/>
              </a:ext>
            </a:extLst>
          </p:cNvPr>
          <p:cNvPicPr>
            <a:picLocks noChangeAspect="1"/>
          </p:cNvPicPr>
          <p:nvPr/>
        </p:nvPicPr>
        <p:blipFill>
          <a:blip r:embed="rId5"/>
          <a:stretch>
            <a:fillRect/>
          </a:stretch>
        </p:blipFill>
        <p:spPr>
          <a:xfrm>
            <a:off x="2691606" y="5988783"/>
            <a:ext cx="1117600" cy="571500"/>
          </a:xfrm>
          <a:prstGeom prst="rect">
            <a:avLst/>
          </a:prstGeom>
        </p:spPr>
      </p:pic>
      <p:pic>
        <p:nvPicPr>
          <p:cNvPr id="19" name="Рисунок 18">
            <a:extLst>
              <a:ext uri="{FF2B5EF4-FFF2-40B4-BE49-F238E27FC236}">
                <a16:creationId xmlns:a16="http://schemas.microsoft.com/office/drawing/2014/main" id="{70E51F2D-00DC-E37B-79A2-F1D0A2C238FB}"/>
              </a:ext>
            </a:extLst>
          </p:cNvPr>
          <p:cNvPicPr>
            <a:picLocks noChangeAspect="1"/>
          </p:cNvPicPr>
          <p:nvPr/>
        </p:nvPicPr>
        <p:blipFill>
          <a:blip r:embed="rId6"/>
          <a:stretch>
            <a:fillRect/>
          </a:stretch>
        </p:blipFill>
        <p:spPr>
          <a:xfrm>
            <a:off x="6569075" y="5976931"/>
            <a:ext cx="368300" cy="381000"/>
          </a:xfrm>
          <a:prstGeom prst="rect">
            <a:avLst/>
          </a:prstGeom>
        </p:spPr>
      </p:pic>
    </p:spTree>
    <p:extLst>
      <p:ext uri="{BB962C8B-B14F-4D97-AF65-F5344CB8AC3E}">
        <p14:creationId xmlns:p14="http://schemas.microsoft.com/office/powerpoint/2010/main" val="3163613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B24BB8-6F2E-21F1-241C-8EC6AD8E94CC}"/>
              </a:ext>
            </a:extLst>
          </p:cNvPr>
          <p:cNvSpPr txBox="1"/>
          <p:nvPr/>
        </p:nvSpPr>
        <p:spPr>
          <a:xfrm>
            <a:off x="177182" y="3039279"/>
            <a:ext cx="6093618" cy="3477875"/>
          </a:xfrm>
          <a:prstGeom prst="rect">
            <a:avLst/>
          </a:prstGeom>
          <a:noFill/>
        </p:spPr>
        <p:txBody>
          <a:bodyPr wrap="square">
            <a:spAutoFit/>
          </a:bodyPr>
          <a:lstStyle/>
          <a:p>
            <a:pPr algn="just"/>
            <a:r>
              <a:rPr lang="ru-UA" sz="2000" dirty="0">
                <a:solidFill>
                  <a:schemeClr val="bg1"/>
                </a:solidFill>
              </a:rPr>
              <a:t>На рис. 1.3 наведені дослідні дані щодо кількості числа здобутих шкурок зайців і рисів у Канаді з 1845 по 1935 р. Видно, що в реальному випадку залежності більш складні, ніж це випливає з моделі. Необхідно підкреслити, що синусоїдальне рішення можливе лише при малих відхиленнях U і V щодо стаціонарних значень. При великих відхиленнях закон не буде гармонійним (рис. 1.3). Тим не менш, дана модель цілком адекватна дійсності: коливання чисельностей хижаків і жертв відбуваються з однаковою частотою, спостерігається зміщення коливань по фазі.</a:t>
            </a:r>
          </a:p>
        </p:txBody>
      </p:sp>
      <p:pic>
        <p:nvPicPr>
          <p:cNvPr id="5" name="Рисунок 4" descr="Изображение выглядит как линия, диаграмма, зарисовка, Шрифт&#10;&#10;Автоматически созданное описание">
            <a:extLst>
              <a:ext uri="{FF2B5EF4-FFF2-40B4-BE49-F238E27FC236}">
                <a16:creationId xmlns:a16="http://schemas.microsoft.com/office/drawing/2014/main" id="{C9A98D3F-DF7B-B632-3114-D294103B71B1}"/>
              </a:ext>
            </a:extLst>
          </p:cNvPr>
          <p:cNvPicPr>
            <a:picLocks noChangeAspect="1"/>
          </p:cNvPicPr>
          <p:nvPr/>
        </p:nvPicPr>
        <p:blipFill>
          <a:blip r:embed="rId2"/>
          <a:stretch>
            <a:fillRect/>
          </a:stretch>
        </p:blipFill>
        <p:spPr>
          <a:xfrm>
            <a:off x="6693517" y="202807"/>
            <a:ext cx="5321301" cy="3090059"/>
          </a:xfrm>
          <a:prstGeom prst="rect">
            <a:avLst/>
          </a:prstGeom>
        </p:spPr>
      </p:pic>
      <p:pic>
        <p:nvPicPr>
          <p:cNvPr id="6146" name="Picture 2" descr="Заєць сірий - Wikiwand">
            <a:extLst>
              <a:ext uri="{FF2B5EF4-FFF2-40B4-BE49-F238E27FC236}">
                <a16:creationId xmlns:a16="http://schemas.microsoft.com/office/drawing/2014/main" id="{5ED20680-E512-930C-9A8E-732424350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03" y="119063"/>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На території Рівненського природного заповідника помітили червонокнижну рись">
            <a:extLst>
              <a:ext uri="{FF2B5EF4-FFF2-40B4-BE49-F238E27FC236}">
                <a16:creationId xmlns:a16="http://schemas.microsoft.com/office/drawing/2014/main" id="{47A8DAEA-D6EF-8A43-A514-9CAA38A1FE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5518" y="4375616"/>
            <a:ext cx="3289300" cy="2463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F57887A-F297-C96F-7230-A777F02C87A6}"/>
              </a:ext>
            </a:extLst>
          </p:cNvPr>
          <p:cNvSpPr txBox="1"/>
          <p:nvPr/>
        </p:nvSpPr>
        <p:spPr>
          <a:xfrm>
            <a:off x="6307358" y="3477393"/>
            <a:ext cx="6093618" cy="400110"/>
          </a:xfrm>
          <a:prstGeom prst="rect">
            <a:avLst/>
          </a:prstGeom>
          <a:noFill/>
        </p:spPr>
        <p:txBody>
          <a:bodyPr wrap="square">
            <a:spAutoFit/>
          </a:bodyPr>
          <a:lstStyle/>
          <a:p>
            <a:pPr algn="ctr"/>
            <a:r>
              <a:rPr lang="ru-UA" sz="2000" dirty="0">
                <a:solidFill>
                  <a:schemeClr val="bg1"/>
                </a:solidFill>
              </a:rPr>
              <a:t>Рисунок 1.3- Динаміка популяцій зайців та рисів</a:t>
            </a:r>
          </a:p>
        </p:txBody>
      </p:sp>
    </p:spTree>
    <p:extLst>
      <p:ext uri="{BB962C8B-B14F-4D97-AF65-F5344CB8AC3E}">
        <p14:creationId xmlns:p14="http://schemas.microsoft.com/office/powerpoint/2010/main" val="200169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E79DCB-E597-C8A6-F082-FF038F3B9E44}"/>
              </a:ext>
            </a:extLst>
          </p:cNvPr>
          <p:cNvSpPr txBox="1"/>
          <p:nvPr/>
        </p:nvSpPr>
        <p:spPr>
          <a:xfrm>
            <a:off x="1345111" y="515833"/>
            <a:ext cx="9273177" cy="923330"/>
          </a:xfrm>
          <a:prstGeom prst="rect">
            <a:avLst/>
          </a:prstGeom>
          <a:noFill/>
        </p:spPr>
        <p:txBody>
          <a:bodyPr wrap="square" rtlCol="0">
            <a:spAutoFit/>
          </a:bodyPr>
          <a:lstStyle/>
          <a:p>
            <a:pPr algn="just"/>
            <a:r>
              <a:rPr lang="ru-UA" dirty="0">
                <a:solidFill>
                  <a:schemeClr val="bg1"/>
                </a:solidFill>
              </a:rPr>
              <a:t> Для періодичних залежностей портрет має вигляд еліпса (рис. 1.4), центр якого відповідає стаціонарним значенням.</a:t>
            </a:r>
          </a:p>
          <a:p>
            <a:pPr algn="just"/>
            <a:endParaRPr lang="ru-UA" dirty="0"/>
          </a:p>
        </p:txBody>
      </p:sp>
      <p:pic>
        <p:nvPicPr>
          <p:cNvPr id="4" name="Рисунок 3" descr="Изображение выглядит как линия, диаграмма, зарисовка, круг&#10;&#10;Автоматически созданное описание">
            <a:extLst>
              <a:ext uri="{FF2B5EF4-FFF2-40B4-BE49-F238E27FC236}">
                <a16:creationId xmlns:a16="http://schemas.microsoft.com/office/drawing/2014/main" id="{134248E6-389A-1623-979B-306050511194}"/>
              </a:ext>
            </a:extLst>
          </p:cNvPr>
          <p:cNvPicPr>
            <a:picLocks noChangeAspect="1"/>
          </p:cNvPicPr>
          <p:nvPr/>
        </p:nvPicPr>
        <p:blipFill>
          <a:blip r:embed="rId2"/>
          <a:stretch>
            <a:fillRect/>
          </a:stretch>
        </p:blipFill>
        <p:spPr>
          <a:xfrm>
            <a:off x="647700" y="1555750"/>
            <a:ext cx="5562600" cy="3746500"/>
          </a:xfrm>
          <a:prstGeom prst="rect">
            <a:avLst/>
          </a:prstGeom>
        </p:spPr>
      </p:pic>
      <p:sp>
        <p:nvSpPr>
          <p:cNvPr id="6" name="TextBox 5">
            <a:extLst>
              <a:ext uri="{FF2B5EF4-FFF2-40B4-BE49-F238E27FC236}">
                <a16:creationId xmlns:a16="http://schemas.microsoft.com/office/drawing/2014/main" id="{DB5A79F4-B225-C8B3-5BE2-C5BDBAB3CFC3}"/>
              </a:ext>
            </a:extLst>
          </p:cNvPr>
          <p:cNvSpPr txBox="1"/>
          <p:nvPr/>
        </p:nvSpPr>
        <p:spPr>
          <a:xfrm>
            <a:off x="584200" y="5520035"/>
            <a:ext cx="5397500" cy="923330"/>
          </a:xfrm>
          <a:prstGeom prst="rect">
            <a:avLst/>
          </a:prstGeom>
          <a:noFill/>
        </p:spPr>
        <p:txBody>
          <a:bodyPr wrap="square">
            <a:spAutoFit/>
          </a:bodyPr>
          <a:lstStyle/>
          <a:p>
            <a:pPr algn="just"/>
            <a:r>
              <a:rPr lang="ru-UA" dirty="0">
                <a:solidFill>
                  <a:schemeClr val="bg1"/>
                </a:solidFill>
              </a:rPr>
              <a:t>Рисунок 1.4- Фазовий портрет системи при малих відхиленнях чисельності хижаків і жертв від стаціонарних значень</a:t>
            </a:r>
          </a:p>
        </p:txBody>
      </p:sp>
      <p:sp>
        <p:nvSpPr>
          <p:cNvPr id="8" name="TextBox 7">
            <a:extLst>
              <a:ext uri="{FF2B5EF4-FFF2-40B4-BE49-F238E27FC236}">
                <a16:creationId xmlns:a16="http://schemas.microsoft.com/office/drawing/2014/main" id="{A5A4E512-7CC2-C9F6-D468-42F2A96CA0D7}"/>
              </a:ext>
            </a:extLst>
          </p:cNvPr>
          <p:cNvSpPr txBox="1"/>
          <p:nvPr/>
        </p:nvSpPr>
        <p:spPr>
          <a:xfrm>
            <a:off x="6332831" y="1439163"/>
            <a:ext cx="5562600" cy="4247317"/>
          </a:xfrm>
          <a:prstGeom prst="rect">
            <a:avLst/>
          </a:prstGeom>
          <a:noFill/>
        </p:spPr>
        <p:txBody>
          <a:bodyPr wrap="square">
            <a:spAutoFit/>
          </a:bodyPr>
          <a:lstStyle/>
          <a:p>
            <a:pPr algn="just"/>
            <a:r>
              <a:rPr lang="ru-UA" dirty="0">
                <a:solidFill>
                  <a:schemeClr val="bg1"/>
                </a:solidFill>
              </a:rPr>
              <a:t>Допустимо, відбулося відхилення чисельності зайців від стаціонарного значення (1 2). Якщо кількість зайців зросла, то число рисів також збільшується, але кількість зайців при цьому поступово почне зменшуватися (точка 3). Це спричинить зменшення числа рисів (точка 4), а отже збільшення числа зайців (точка 1).</a:t>
            </a:r>
          </a:p>
          <a:p>
            <a:pPr algn="just"/>
            <a:r>
              <a:rPr lang="ru-UA" dirty="0">
                <a:solidFill>
                  <a:schemeClr val="bg1"/>
                </a:solidFill>
              </a:rPr>
              <a:t>Модель "хижак-жертва" використовується в даний час в медицині. Так при моделюванні онкологічних захворювань пухлинні клітини розглядаються як жертви, а лімфоцити, які можуть їх пригнічувати, як хижаки. У цьому випадку моделювання дозволяє отримати нові знання про процеси міжклітинної взаємодії при цих патологіях знаходити шляхи оптимальної стратегії лікування, створювати нові засоби боротьби з ними.</a:t>
            </a:r>
          </a:p>
        </p:txBody>
      </p:sp>
    </p:spTree>
    <p:extLst>
      <p:ext uri="{BB962C8B-B14F-4D97-AF65-F5344CB8AC3E}">
        <p14:creationId xmlns:p14="http://schemas.microsoft.com/office/powerpoint/2010/main" val="4142206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20232E-E0D9-11B2-923E-EEA03E6374C2}"/>
              </a:ext>
            </a:extLst>
          </p:cNvPr>
          <p:cNvSpPr txBox="1"/>
          <p:nvPr/>
        </p:nvSpPr>
        <p:spPr>
          <a:xfrm>
            <a:off x="3886200" y="196334"/>
            <a:ext cx="6096000" cy="461665"/>
          </a:xfrm>
          <a:prstGeom prst="rect">
            <a:avLst/>
          </a:prstGeom>
          <a:noFill/>
        </p:spPr>
        <p:txBody>
          <a:bodyPr wrap="square">
            <a:spAutoFit/>
          </a:bodyPr>
          <a:lstStyle/>
          <a:p>
            <a:r>
              <a:rPr lang="ru-UA" sz="2400" b="1" dirty="0">
                <a:solidFill>
                  <a:schemeClr val="bg1"/>
                </a:solidFill>
              </a:rPr>
              <a:t>Фармакокінетична модель</a:t>
            </a:r>
          </a:p>
        </p:txBody>
      </p:sp>
      <p:sp>
        <p:nvSpPr>
          <p:cNvPr id="5" name="TextBox 4">
            <a:extLst>
              <a:ext uri="{FF2B5EF4-FFF2-40B4-BE49-F238E27FC236}">
                <a16:creationId xmlns:a16="http://schemas.microsoft.com/office/drawing/2014/main" id="{9FEAF4BC-E211-1DD6-DF48-565B084F23A9}"/>
              </a:ext>
            </a:extLst>
          </p:cNvPr>
          <p:cNvSpPr txBox="1"/>
          <p:nvPr/>
        </p:nvSpPr>
        <p:spPr>
          <a:xfrm>
            <a:off x="393700" y="819835"/>
            <a:ext cx="11201400" cy="707886"/>
          </a:xfrm>
          <a:prstGeom prst="rect">
            <a:avLst/>
          </a:prstGeom>
          <a:noFill/>
        </p:spPr>
        <p:txBody>
          <a:bodyPr wrap="square">
            <a:spAutoFit/>
          </a:bodyPr>
          <a:lstStyle/>
          <a:p>
            <a:r>
              <a:rPr lang="ru-UA" sz="2000" dirty="0">
                <a:solidFill>
                  <a:schemeClr val="bg1"/>
                </a:solidFill>
              </a:rPr>
              <a:t>Знайти закони зміни концентрації лікарського препарату при різних способах і параметрах його введення та виведення.</a:t>
            </a:r>
          </a:p>
        </p:txBody>
      </p:sp>
      <p:sp>
        <p:nvSpPr>
          <p:cNvPr id="7" name="TextBox 6">
            <a:extLst>
              <a:ext uri="{FF2B5EF4-FFF2-40B4-BE49-F238E27FC236}">
                <a16:creationId xmlns:a16="http://schemas.microsoft.com/office/drawing/2014/main" id="{44C6B724-5E76-FE28-CA0F-908A73199917}"/>
              </a:ext>
            </a:extLst>
          </p:cNvPr>
          <p:cNvSpPr txBox="1"/>
          <p:nvPr/>
        </p:nvSpPr>
        <p:spPr>
          <a:xfrm>
            <a:off x="393700" y="1859339"/>
            <a:ext cx="6477000" cy="4524315"/>
          </a:xfrm>
          <a:prstGeom prst="rect">
            <a:avLst/>
          </a:prstGeom>
          <a:noFill/>
        </p:spPr>
        <p:txBody>
          <a:bodyPr wrap="square">
            <a:spAutoFit/>
          </a:bodyPr>
          <a:lstStyle/>
          <a:p>
            <a:pPr algn="just">
              <a:lnSpc>
                <a:spcPct val="150000"/>
              </a:lnSpc>
            </a:pPr>
            <a:r>
              <a:rPr lang="ru-UA" sz="2000" dirty="0">
                <a:solidFill>
                  <a:schemeClr val="bg1"/>
                </a:solidFill>
              </a:rPr>
              <a:t>Основні припущення:</a:t>
            </a:r>
          </a:p>
          <a:p>
            <a:pPr algn="just">
              <a:lnSpc>
                <a:spcPct val="150000"/>
              </a:lnSpc>
            </a:pPr>
            <a:r>
              <a:rPr lang="ru-UA" sz="2000" dirty="0">
                <a:solidFill>
                  <a:schemeClr val="bg1"/>
                </a:solidFill>
              </a:rPr>
              <a:t>1. Не розглядатимемо систему органів, якими послідовно проходять ліки. Виключимо багатостадійність процесів введення, перенесення, виведення лікарської речовини.</a:t>
            </a:r>
          </a:p>
          <a:p>
            <a:pPr algn="just">
              <a:lnSpc>
                <a:spcPct val="150000"/>
              </a:lnSpc>
            </a:pPr>
            <a:r>
              <a:rPr lang="ru-UA" sz="2000" dirty="0">
                <a:solidFill>
                  <a:schemeClr val="bg1"/>
                </a:solidFill>
              </a:rPr>
              <a:t>2. Не враховуватимемо молекулярні механізми процесів (наприклад, проникність речовини, хімічні перетворення).</a:t>
            </a:r>
          </a:p>
          <a:p>
            <a:pPr algn="just">
              <a:lnSpc>
                <a:spcPct val="150000"/>
              </a:lnSpc>
            </a:pPr>
            <a:r>
              <a:rPr lang="ru-UA" sz="2000" dirty="0">
                <a:solidFill>
                  <a:schemeClr val="bg1"/>
                </a:solidFill>
              </a:rPr>
              <a:t>3. Процеси введення та виведення зведемо до швидкості. Розглянемо закони зміни c(t) за різних способів введення ліків.</a:t>
            </a:r>
          </a:p>
          <a:p>
            <a:endParaRPr lang="ru-UA" dirty="0"/>
          </a:p>
        </p:txBody>
      </p:sp>
      <p:pic>
        <p:nvPicPr>
          <p:cNvPr id="1026" name="Picture 2" descr="Чому вакцини вводять по різному - пояснення медиків | Стайлер">
            <a:extLst>
              <a:ext uri="{FF2B5EF4-FFF2-40B4-BE49-F238E27FC236}">
                <a16:creationId xmlns:a16="http://schemas.microsoft.com/office/drawing/2014/main" id="{0E798BF2-D991-62B2-4F3C-145FF8693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350" y="1689557"/>
            <a:ext cx="3810000" cy="23963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З дисципліни «Основи медсестринства» Тема: «Виписування, зберігання та  застосування лікарських засобів. Ускладнення перентерального способу введення  ліків»">
            <a:extLst>
              <a:ext uri="{FF2B5EF4-FFF2-40B4-BE49-F238E27FC236}">
                <a16:creationId xmlns:a16="http://schemas.microsoft.com/office/drawing/2014/main" id="{3DE3F174-73C7-DDF7-2B35-75BD2B210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350" y="4376738"/>
            <a:ext cx="3810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983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CA51C75-218B-F897-D2EE-3437C0255400}"/>
              </a:ext>
            </a:extLst>
          </p:cNvPr>
          <p:cNvPicPr>
            <a:picLocks noChangeAspect="1"/>
          </p:cNvPicPr>
          <p:nvPr/>
        </p:nvPicPr>
        <p:blipFill>
          <a:blip r:embed="rId2"/>
          <a:stretch>
            <a:fillRect/>
          </a:stretch>
        </p:blipFill>
        <p:spPr>
          <a:xfrm>
            <a:off x="1298904" y="457199"/>
            <a:ext cx="9594191" cy="4957763"/>
          </a:xfrm>
          <a:prstGeom prst="rect">
            <a:avLst/>
          </a:prstGeom>
        </p:spPr>
      </p:pic>
      <p:sp>
        <p:nvSpPr>
          <p:cNvPr id="4" name="TextBox 3">
            <a:extLst>
              <a:ext uri="{FF2B5EF4-FFF2-40B4-BE49-F238E27FC236}">
                <a16:creationId xmlns:a16="http://schemas.microsoft.com/office/drawing/2014/main" id="{33826E46-D43A-9D9C-63F6-ECAB6B34BBDD}"/>
              </a:ext>
            </a:extLst>
          </p:cNvPr>
          <p:cNvSpPr txBox="1"/>
          <p:nvPr/>
        </p:nvSpPr>
        <p:spPr>
          <a:xfrm>
            <a:off x="1298904" y="5541962"/>
            <a:ext cx="10288190" cy="923330"/>
          </a:xfrm>
          <a:prstGeom prst="rect">
            <a:avLst/>
          </a:prstGeom>
          <a:noFill/>
        </p:spPr>
        <p:txBody>
          <a:bodyPr wrap="square">
            <a:spAutoFit/>
          </a:bodyPr>
          <a:lstStyle/>
          <a:p>
            <a:pPr algn="just"/>
            <a:r>
              <a:rPr lang="ru-UA" dirty="0">
                <a:solidFill>
                  <a:schemeClr val="bg1"/>
                </a:solidFill>
              </a:rPr>
              <a:t>Рисунок 1.5- Фармакокінетичні моделі для різних способів</a:t>
            </a:r>
          </a:p>
          <a:p>
            <a:pPr algn="just"/>
            <a:r>
              <a:rPr lang="ru-UA" dirty="0">
                <a:solidFill>
                  <a:schemeClr val="bg1"/>
                </a:solidFill>
              </a:rPr>
              <a:t>введення лікарського препарату: одноразове (а), безперервне (б) і комбіноване (в) і графіки відповідних їм тимчасових залежностей концентрації лікарського препарату в організмі</a:t>
            </a:r>
          </a:p>
        </p:txBody>
      </p:sp>
    </p:spTree>
    <p:extLst>
      <p:ext uri="{BB962C8B-B14F-4D97-AF65-F5344CB8AC3E}">
        <p14:creationId xmlns:p14="http://schemas.microsoft.com/office/powerpoint/2010/main" val="14479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C9700D-EF5D-E070-5A76-234E2644551F}"/>
              </a:ext>
            </a:extLst>
          </p:cNvPr>
          <p:cNvSpPr txBox="1"/>
          <p:nvPr/>
        </p:nvSpPr>
        <p:spPr>
          <a:xfrm>
            <a:off x="2488010" y="352326"/>
            <a:ext cx="8624490" cy="707886"/>
          </a:xfrm>
          <a:prstGeom prst="rect">
            <a:avLst/>
          </a:prstGeom>
          <a:noFill/>
        </p:spPr>
        <p:txBody>
          <a:bodyPr wrap="square">
            <a:spAutoFit/>
          </a:bodyPr>
          <a:lstStyle/>
          <a:p>
            <a:r>
              <a:rPr lang="ru-UA" sz="2000" b="1" dirty="0">
                <a:solidFill>
                  <a:schemeClr val="bg1"/>
                </a:solidFill>
              </a:rPr>
              <a:t>1-й спосіб. Одноразове введення лікарського препарату – ін'єкція (рис. 1.5, а) (це відповідає нагоді, коли пацієнту "зробили укол").</a:t>
            </a:r>
          </a:p>
        </p:txBody>
      </p:sp>
      <p:sp>
        <p:nvSpPr>
          <p:cNvPr id="5" name="TextBox 4">
            <a:extLst>
              <a:ext uri="{FF2B5EF4-FFF2-40B4-BE49-F238E27FC236}">
                <a16:creationId xmlns:a16="http://schemas.microsoft.com/office/drawing/2014/main" id="{0DC16CAD-29B1-3FF6-1EC7-8620F1E03ACE}"/>
              </a:ext>
            </a:extLst>
          </p:cNvPr>
          <p:cNvSpPr txBox="1"/>
          <p:nvPr/>
        </p:nvSpPr>
        <p:spPr>
          <a:xfrm>
            <a:off x="704255" y="1506995"/>
            <a:ext cx="6096000" cy="1938992"/>
          </a:xfrm>
          <a:prstGeom prst="rect">
            <a:avLst/>
          </a:prstGeom>
          <a:noFill/>
        </p:spPr>
        <p:txBody>
          <a:bodyPr wrap="square">
            <a:spAutoFit/>
          </a:bodyPr>
          <a:lstStyle/>
          <a:p>
            <a:pPr algn="just"/>
            <a:r>
              <a:rPr lang="ru-UA" sz="2000" dirty="0">
                <a:solidFill>
                  <a:schemeClr val="bg1"/>
                </a:solidFill>
              </a:rPr>
              <a:t>Уявімо організм як систему об'ємом V, після введення, в яку лікарського препарату масою m</a:t>
            </a:r>
            <a:r>
              <a:rPr lang="ru-UA" sz="2000" baseline="-25000" dirty="0">
                <a:solidFill>
                  <a:schemeClr val="bg1"/>
                </a:solidFill>
              </a:rPr>
              <a:t>0</a:t>
            </a:r>
            <a:r>
              <a:rPr lang="ru-UA" sz="2000" dirty="0">
                <a:solidFill>
                  <a:schemeClr val="bg1"/>
                </a:solidFill>
              </a:rPr>
              <a:t>, починається його видалення з організму. Розподіл препарату за обсягом передбачається рівномірним. Швидкість видалення р препарату з організму прямо пропорційна його масі в організмі:</a:t>
            </a:r>
          </a:p>
        </p:txBody>
      </p:sp>
      <p:pic>
        <p:nvPicPr>
          <p:cNvPr id="7" name="Рисунок 6">
            <a:extLst>
              <a:ext uri="{FF2B5EF4-FFF2-40B4-BE49-F238E27FC236}">
                <a16:creationId xmlns:a16="http://schemas.microsoft.com/office/drawing/2014/main" id="{5C9B9DA2-E724-9C85-B74C-541BB8C37DE0}"/>
              </a:ext>
            </a:extLst>
          </p:cNvPr>
          <p:cNvPicPr>
            <a:picLocks noChangeAspect="1"/>
          </p:cNvPicPr>
          <p:nvPr/>
        </p:nvPicPr>
        <p:blipFill>
          <a:blip r:embed="rId2"/>
          <a:stretch>
            <a:fillRect/>
          </a:stretch>
        </p:blipFill>
        <p:spPr>
          <a:xfrm>
            <a:off x="7689850" y="1993037"/>
            <a:ext cx="1485900" cy="558800"/>
          </a:xfrm>
          <a:prstGeom prst="rect">
            <a:avLst/>
          </a:prstGeom>
        </p:spPr>
      </p:pic>
      <p:sp>
        <p:nvSpPr>
          <p:cNvPr id="9" name="TextBox 8">
            <a:extLst>
              <a:ext uri="{FF2B5EF4-FFF2-40B4-BE49-F238E27FC236}">
                <a16:creationId xmlns:a16="http://schemas.microsoft.com/office/drawing/2014/main" id="{E2187A8E-EA08-6892-F906-1BE81BF0F72C}"/>
              </a:ext>
            </a:extLst>
          </p:cNvPr>
          <p:cNvSpPr txBox="1"/>
          <p:nvPr/>
        </p:nvSpPr>
        <p:spPr>
          <a:xfrm>
            <a:off x="735410" y="3663434"/>
            <a:ext cx="6096000" cy="400110"/>
          </a:xfrm>
          <a:prstGeom prst="rect">
            <a:avLst/>
          </a:prstGeom>
          <a:noFill/>
        </p:spPr>
        <p:txBody>
          <a:bodyPr wrap="square">
            <a:spAutoFit/>
          </a:bodyPr>
          <a:lstStyle/>
          <a:p>
            <a:r>
              <a:rPr lang="ru-UA" sz="2000" dirty="0">
                <a:solidFill>
                  <a:schemeClr val="bg1"/>
                </a:solidFill>
              </a:rPr>
              <a:t>де k – коефіцієнт видалення препарату з організму.</a:t>
            </a:r>
          </a:p>
        </p:txBody>
      </p:sp>
      <p:sp>
        <p:nvSpPr>
          <p:cNvPr id="11" name="TextBox 10">
            <a:extLst>
              <a:ext uri="{FF2B5EF4-FFF2-40B4-BE49-F238E27FC236}">
                <a16:creationId xmlns:a16="http://schemas.microsoft.com/office/drawing/2014/main" id="{EE2F6EA4-06EF-EA3B-E014-2ED599999B01}"/>
              </a:ext>
            </a:extLst>
          </p:cNvPr>
          <p:cNvSpPr txBox="1"/>
          <p:nvPr/>
        </p:nvSpPr>
        <p:spPr>
          <a:xfrm>
            <a:off x="735410" y="4337963"/>
            <a:ext cx="6096000" cy="707886"/>
          </a:xfrm>
          <a:prstGeom prst="rect">
            <a:avLst/>
          </a:prstGeom>
          <a:noFill/>
        </p:spPr>
        <p:txBody>
          <a:bodyPr wrap="square">
            <a:spAutoFit/>
          </a:bodyPr>
          <a:lstStyle/>
          <a:p>
            <a:r>
              <a:rPr lang="ru-UA" sz="2000" dirty="0">
                <a:solidFill>
                  <a:schemeClr val="bg1"/>
                </a:solidFill>
              </a:rPr>
              <a:t>Швидкість зміни маси лікарської речовини в організмі дорівнює швидкості її виведення Р:</a:t>
            </a:r>
          </a:p>
        </p:txBody>
      </p:sp>
      <p:pic>
        <p:nvPicPr>
          <p:cNvPr id="13" name="Рисунок 12">
            <a:extLst>
              <a:ext uri="{FF2B5EF4-FFF2-40B4-BE49-F238E27FC236}">
                <a16:creationId xmlns:a16="http://schemas.microsoft.com/office/drawing/2014/main" id="{326775AD-7C17-6FF8-47AE-4EE769569B81}"/>
              </a:ext>
            </a:extLst>
          </p:cNvPr>
          <p:cNvPicPr>
            <a:picLocks noChangeAspect="1"/>
          </p:cNvPicPr>
          <p:nvPr/>
        </p:nvPicPr>
        <p:blipFill>
          <a:blip r:embed="rId3"/>
          <a:stretch>
            <a:fillRect/>
          </a:stretch>
        </p:blipFill>
        <p:spPr>
          <a:xfrm>
            <a:off x="6686550" y="4217601"/>
            <a:ext cx="571500" cy="762000"/>
          </a:xfrm>
          <a:prstGeom prst="rect">
            <a:avLst/>
          </a:prstGeom>
        </p:spPr>
      </p:pic>
      <p:pic>
        <p:nvPicPr>
          <p:cNvPr id="15" name="Рисунок 14" descr="Изображение выглядит как текст, Шрифт, белый, типография&#10;&#10;Автоматически созданное описание">
            <a:extLst>
              <a:ext uri="{FF2B5EF4-FFF2-40B4-BE49-F238E27FC236}">
                <a16:creationId xmlns:a16="http://schemas.microsoft.com/office/drawing/2014/main" id="{DA42B63B-3F7A-49BE-4470-3C9EF2311153}"/>
              </a:ext>
            </a:extLst>
          </p:cNvPr>
          <p:cNvPicPr>
            <a:picLocks noChangeAspect="1"/>
          </p:cNvPicPr>
          <p:nvPr/>
        </p:nvPicPr>
        <p:blipFill>
          <a:blip r:embed="rId4"/>
          <a:stretch>
            <a:fillRect/>
          </a:stretch>
        </p:blipFill>
        <p:spPr>
          <a:xfrm>
            <a:off x="735410" y="5441950"/>
            <a:ext cx="1130300" cy="850900"/>
          </a:xfrm>
          <a:prstGeom prst="rect">
            <a:avLst/>
          </a:prstGeom>
        </p:spPr>
      </p:pic>
      <p:pic>
        <p:nvPicPr>
          <p:cNvPr id="17" name="Рисунок 16" descr="Изображение выглядит как текст, Шрифт, белый, Графика&#10;&#10;Автоматически созданное описание">
            <a:extLst>
              <a:ext uri="{FF2B5EF4-FFF2-40B4-BE49-F238E27FC236}">
                <a16:creationId xmlns:a16="http://schemas.microsoft.com/office/drawing/2014/main" id="{5E5F64AA-6EFA-6C90-D351-FAB222863C05}"/>
              </a:ext>
            </a:extLst>
          </p:cNvPr>
          <p:cNvPicPr>
            <a:picLocks noChangeAspect="1"/>
          </p:cNvPicPr>
          <p:nvPr/>
        </p:nvPicPr>
        <p:blipFill>
          <a:blip r:embed="rId5"/>
          <a:stretch>
            <a:fillRect/>
          </a:stretch>
        </p:blipFill>
        <p:spPr>
          <a:xfrm>
            <a:off x="4152900" y="5384800"/>
            <a:ext cx="1625600" cy="965200"/>
          </a:xfrm>
          <a:prstGeom prst="rect">
            <a:avLst/>
          </a:prstGeom>
        </p:spPr>
      </p:pic>
      <p:sp>
        <p:nvSpPr>
          <p:cNvPr id="19" name="TextBox 18">
            <a:extLst>
              <a:ext uri="{FF2B5EF4-FFF2-40B4-BE49-F238E27FC236}">
                <a16:creationId xmlns:a16="http://schemas.microsoft.com/office/drawing/2014/main" id="{75C0FA1A-AE56-70D1-B763-989129DFDC3A}"/>
              </a:ext>
            </a:extLst>
          </p:cNvPr>
          <p:cNvSpPr txBox="1"/>
          <p:nvPr/>
        </p:nvSpPr>
        <p:spPr>
          <a:xfrm>
            <a:off x="2411810" y="5682734"/>
            <a:ext cx="2057400" cy="369332"/>
          </a:xfrm>
          <a:prstGeom prst="rect">
            <a:avLst/>
          </a:prstGeom>
          <a:noFill/>
        </p:spPr>
        <p:txBody>
          <a:bodyPr wrap="square">
            <a:spAutoFit/>
          </a:bodyPr>
          <a:lstStyle/>
          <a:p>
            <a:r>
              <a:rPr lang="ru-UA" sz="1800" dirty="0">
                <a:solidFill>
                  <a:schemeClr val="bg1"/>
                </a:solidFill>
              </a:rPr>
              <a:t>звідки</a:t>
            </a:r>
            <a:endParaRPr lang="ru-UA" dirty="0"/>
          </a:p>
        </p:txBody>
      </p:sp>
      <p:sp>
        <p:nvSpPr>
          <p:cNvPr id="21" name="TextBox 20">
            <a:extLst>
              <a:ext uri="{FF2B5EF4-FFF2-40B4-BE49-F238E27FC236}">
                <a16:creationId xmlns:a16="http://schemas.microsoft.com/office/drawing/2014/main" id="{2EDF7BF4-FBB7-2668-B6D1-6A946FA122DC}"/>
              </a:ext>
            </a:extLst>
          </p:cNvPr>
          <p:cNvSpPr txBox="1"/>
          <p:nvPr/>
        </p:nvSpPr>
        <p:spPr>
          <a:xfrm>
            <a:off x="6096000" y="5430446"/>
            <a:ext cx="5880100" cy="1015663"/>
          </a:xfrm>
          <a:prstGeom prst="rect">
            <a:avLst/>
          </a:prstGeom>
          <a:noFill/>
        </p:spPr>
        <p:txBody>
          <a:bodyPr wrap="square">
            <a:spAutoFit/>
          </a:bodyPr>
          <a:lstStyle/>
          <a:p>
            <a:pPr algn="just"/>
            <a:r>
              <a:rPr lang="ru-UA" sz="2000" dirty="0">
                <a:solidFill>
                  <a:schemeClr val="bg1"/>
                </a:solidFill>
              </a:rPr>
              <a:t>Розв'язання цього диференціального рівняння, з урахуванням початкової умови, що при t = 0 маса введеного лікарського m = m</a:t>
            </a:r>
            <a:r>
              <a:rPr lang="ru-UA" sz="2000" baseline="-25000" dirty="0">
                <a:solidFill>
                  <a:schemeClr val="bg1"/>
                </a:solidFill>
              </a:rPr>
              <a:t>0</a:t>
            </a:r>
            <a:r>
              <a:rPr lang="ru-UA" sz="2000" dirty="0">
                <a:solidFill>
                  <a:schemeClr val="bg1"/>
                </a:solidFill>
              </a:rPr>
              <a:t>,</a:t>
            </a:r>
          </a:p>
        </p:txBody>
      </p:sp>
    </p:spTree>
    <p:extLst>
      <p:ext uri="{BB962C8B-B14F-4D97-AF65-F5344CB8AC3E}">
        <p14:creationId xmlns:p14="http://schemas.microsoft.com/office/powerpoint/2010/main" val="2514788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Шрифт, белый, логотип&#10;&#10;Автоматически созданное описание">
            <a:extLst>
              <a:ext uri="{FF2B5EF4-FFF2-40B4-BE49-F238E27FC236}">
                <a16:creationId xmlns:a16="http://schemas.microsoft.com/office/drawing/2014/main" id="{19024463-3262-E3BF-585F-D00CA1FC2872}"/>
              </a:ext>
            </a:extLst>
          </p:cNvPr>
          <p:cNvPicPr>
            <a:picLocks noChangeAspect="1"/>
          </p:cNvPicPr>
          <p:nvPr/>
        </p:nvPicPr>
        <p:blipFill>
          <a:blip r:embed="rId2"/>
          <a:stretch>
            <a:fillRect/>
          </a:stretch>
        </p:blipFill>
        <p:spPr>
          <a:xfrm>
            <a:off x="419100" y="444500"/>
            <a:ext cx="2057400" cy="635000"/>
          </a:xfrm>
          <a:prstGeom prst="rect">
            <a:avLst/>
          </a:prstGeom>
        </p:spPr>
      </p:pic>
      <p:sp>
        <p:nvSpPr>
          <p:cNvPr id="5" name="TextBox 4">
            <a:extLst>
              <a:ext uri="{FF2B5EF4-FFF2-40B4-BE49-F238E27FC236}">
                <a16:creationId xmlns:a16="http://schemas.microsoft.com/office/drawing/2014/main" id="{38157A0F-8BD6-04D3-8FEE-C4BB50A4CC79}"/>
              </a:ext>
            </a:extLst>
          </p:cNvPr>
          <p:cNvSpPr txBox="1"/>
          <p:nvPr/>
        </p:nvSpPr>
        <p:spPr>
          <a:xfrm>
            <a:off x="2946400" y="438834"/>
            <a:ext cx="6096000" cy="707886"/>
          </a:xfrm>
          <a:prstGeom prst="rect">
            <a:avLst/>
          </a:prstGeom>
          <a:noFill/>
        </p:spPr>
        <p:txBody>
          <a:bodyPr wrap="square">
            <a:spAutoFit/>
          </a:bodyPr>
          <a:lstStyle/>
          <a:p>
            <a:r>
              <a:rPr lang="ru-UA" sz="2000" dirty="0">
                <a:solidFill>
                  <a:schemeClr val="bg1"/>
                </a:solidFill>
              </a:rPr>
              <a:t>Концентрація лікарського препарату в організмі (наприклад, у крові),</a:t>
            </a:r>
          </a:p>
        </p:txBody>
      </p:sp>
      <p:pic>
        <p:nvPicPr>
          <p:cNvPr id="7" name="Рисунок 6">
            <a:extLst>
              <a:ext uri="{FF2B5EF4-FFF2-40B4-BE49-F238E27FC236}">
                <a16:creationId xmlns:a16="http://schemas.microsoft.com/office/drawing/2014/main" id="{C19C7FE3-E9EF-9555-4B08-B441E2751060}"/>
              </a:ext>
            </a:extLst>
          </p:cNvPr>
          <p:cNvPicPr>
            <a:picLocks noChangeAspect="1"/>
          </p:cNvPicPr>
          <p:nvPr/>
        </p:nvPicPr>
        <p:blipFill>
          <a:blip r:embed="rId3"/>
          <a:stretch>
            <a:fillRect/>
          </a:stretch>
        </p:blipFill>
        <p:spPr>
          <a:xfrm>
            <a:off x="9512300" y="438834"/>
            <a:ext cx="1371600" cy="406400"/>
          </a:xfrm>
          <a:prstGeom prst="rect">
            <a:avLst/>
          </a:prstGeom>
        </p:spPr>
      </p:pic>
      <p:pic>
        <p:nvPicPr>
          <p:cNvPr id="9" name="Рисунок 8" descr="Изображение выглядит как Шрифт, текст, белый, символ&#10;&#10;Автоматически созданное описание">
            <a:extLst>
              <a:ext uri="{FF2B5EF4-FFF2-40B4-BE49-F238E27FC236}">
                <a16:creationId xmlns:a16="http://schemas.microsoft.com/office/drawing/2014/main" id="{626CC030-808F-2EF2-643E-B0FAB19A031A}"/>
              </a:ext>
            </a:extLst>
          </p:cNvPr>
          <p:cNvPicPr>
            <a:picLocks noChangeAspect="1"/>
          </p:cNvPicPr>
          <p:nvPr/>
        </p:nvPicPr>
        <p:blipFill>
          <a:blip r:embed="rId4"/>
          <a:stretch>
            <a:fillRect/>
          </a:stretch>
        </p:blipFill>
        <p:spPr>
          <a:xfrm>
            <a:off x="4400550" y="1488732"/>
            <a:ext cx="2679700" cy="1117600"/>
          </a:xfrm>
          <a:prstGeom prst="rect">
            <a:avLst/>
          </a:prstGeom>
        </p:spPr>
      </p:pic>
      <p:pic>
        <p:nvPicPr>
          <p:cNvPr id="11" name="Рисунок 10" descr="Изображение выглядит как Шрифт, белый, текст, Графика&#10;&#10;Автоматически созданное описание">
            <a:extLst>
              <a:ext uri="{FF2B5EF4-FFF2-40B4-BE49-F238E27FC236}">
                <a16:creationId xmlns:a16="http://schemas.microsoft.com/office/drawing/2014/main" id="{5EA503B0-33E0-6799-082F-478245588912}"/>
              </a:ext>
            </a:extLst>
          </p:cNvPr>
          <p:cNvPicPr>
            <a:picLocks noChangeAspect="1"/>
          </p:cNvPicPr>
          <p:nvPr/>
        </p:nvPicPr>
        <p:blipFill>
          <a:blip r:embed="rId5"/>
          <a:stretch>
            <a:fillRect/>
          </a:stretch>
        </p:blipFill>
        <p:spPr>
          <a:xfrm>
            <a:off x="4400550" y="2819400"/>
            <a:ext cx="3098800" cy="838200"/>
          </a:xfrm>
          <a:prstGeom prst="rect">
            <a:avLst/>
          </a:prstGeom>
        </p:spPr>
      </p:pic>
      <p:sp>
        <p:nvSpPr>
          <p:cNvPr id="13" name="TextBox 12">
            <a:extLst>
              <a:ext uri="{FF2B5EF4-FFF2-40B4-BE49-F238E27FC236}">
                <a16:creationId xmlns:a16="http://schemas.microsoft.com/office/drawing/2014/main" id="{CF469599-744F-D8B7-F191-95DAD26D06AD}"/>
              </a:ext>
            </a:extLst>
          </p:cNvPr>
          <p:cNvSpPr txBox="1"/>
          <p:nvPr/>
        </p:nvSpPr>
        <p:spPr>
          <a:xfrm>
            <a:off x="7404100" y="1798394"/>
            <a:ext cx="2235200" cy="369332"/>
          </a:xfrm>
          <a:prstGeom prst="rect">
            <a:avLst/>
          </a:prstGeom>
          <a:noFill/>
        </p:spPr>
        <p:txBody>
          <a:bodyPr wrap="square">
            <a:spAutoFit/>
          </a:bodyPr>
          <a:lstStyle/>
          <a:p>
            <a:r>
              <a:rPr lang="ru-UA" sz="1800" dirty="0">
                <a:solidFill>
                  <a:schemeClr val="bg1"/>
                </a:solidFill>
              </a:rPr>
              <a:t>або</a:t>
            </a:r>
            <a:endParaRPr lang="ru-UA" dirty="0"/>
          </a:p>
        </p:txBody>
      </p:sp>
      <p:sp>
        <p:nvSpPr>
          <p:cNvPr id="15" name="TextBox 14">
            <a:extLst>
              <a:ext uri="{FF2B5EF4-FFF2-40B4-BE49-F238E27FC236}">
                <a16:creationId xmlns:a16="http://schemas.microsoft.com/office/drawing/2014/main" id="{7E417831-97ED-550A-F39F-A480AADDF8E9}"/>
              </a:ext>
            </a:extLst>
          </p:cNvPr>
          <p:cNvSpPr txBox="1"/>
          <p:nvPr/>
        </p:nvSpPr>
        <p:spPr>
          <a:xfrm>
            <a:off x="1352550" y="4251669"/>
            <a:ext cx="9810750" cy="1631216"/>
          </a:xfrm>
          <a:prstGeom prst="rect">
            <a:avLst/>
          </a:prstGeom>
          <a:noFill/>
        </p:spPr>
        <p:txBody>
          <a:bodyPr wrap="square">
            <a:spAutoFit/>
          </a:bodyPr>
          <a:lstStyle/>
          <a:p>
            <a:pPr algn="just"/>
            <a:r>
              <a:rPr lang="ru-UA" sz="2000" dirty="0">
                <a:solidFill>
                  <a:schemeClr val="bg1"/>
                </a:solidFill>
              </a:rPr>
              <a:t>де V – об'єм крові, с</a:t>
            </a:r>
            <a:r>
              <a:rPr lang="ru-UA" sz="2000" baseline="-25000" dirty="0">
                <a:solidFill>
                  <a:schemeClr val="bg1"/>
                </a:solidFill>
              </a:rPr>
              <a:t>0</a:t>
            </a:r>
            <a:r>
              <a:rPr lang="ru-UA" sz="2000" dirty="0">
                <a:solidFill>
                  <a:schemeClr val="bg1"/>
                </a:solidFill>
              </a:rPr>
              <a:t> – початкова концентрація.</a:t>
            </a:r>
          </a:p>
          <a:p>
            <a:pPr algn="just"/>
            <a:endParaRPr lang="ru-UA" sz="2000" dirty="0">
              <a:solidFill>
                <a:schemeClr val="bg1"/>
              </a:solidFill>
            </a:endParaRPr>
          </a:p>
          <a:p>
            <a:pPr algn="just"/>
            <a:r>
              <a:rPr lang="ru-UA" sz="2000" dirty="0">
                <a:solidFill>
                  <a:schemeClr val="bg1"/>
                </a:solidFill>
              </a:rPr>
              <a:t>Концентрація лікарського препарату в крові безперервно знижуватиметься за спадаючим експоненційним законом (рис. 1.5, а). Таким чином, при одноразовому способі введення ліків не вдається підтримувати в крові його постійну концентрацію.</a:t>
            </a:r>
          </a:p>
        </p:txBody>
      </p:sp>
    </p:spTree>
    <p:extLst>
      <p:ext uri="{BB962C8B-B14F-4D97-AF65-F5344CB8AC3E}">
        <p14:creationId xmlns:p14="http://schemas.microsoft.com/office/powerpoint/2010/main" val="5738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3DBD04-61D4-0DE1-BECA-91A6D5E8B7C8}"/>
              </a:ext>
            </a:extLst>
          </p:cNvPr>
          <p:cNvSpPr txBox="1"/>
          <p:nvPr/>
        </p:nvSpPr>
        <p:spPr>
          <a:xfrm>
            <a:off x="2425700" y="224135"/>
            <a:ext cx="8445500" cy="1015663"/>
          </a:xfrm>
          <a:prstGeom prst="rect">
            <a:avLst/>
          </a:prstGeom>
          <a:noFill/>
        </p:spPr>
        <p:txBody>
          <a:bodyPr wrap="square">
            <a:spAutoFit/>
          </a:bodyPr>
          <a:lstStyle/>
          <a:p>
            <a:r>
              <a:rPr lang="ru-UA" sz="2000" b="1" dirty="0">
                <a:solidFill>
                  <a:schemeClr val="bg1"/>
                </a:solidFill>
              </a:rPr>
              <a:t>2-й спосіб. Безперервне введення препарату з постійною швидкістю – інфузія (рис. 1.5, б) (це відповідає нагоді, коли пацієнту поставили крапельницю).</a:t>
            </a:r>
          </a:p>
        </p:txBody>
      </p:sp>
      <p:sp>
        <p:nvSpPr>
          <p:cNvPr id="5" name="TextBox 4">
            <a:extLst>
              <a:ext uri="{FF2B5EF4-FFF2-40B4-BE49-F238E27FC236}">
                <a16:creationId xmlns:a16="http://schemas.microsoft.com/office/drawing/2014/main" id="{F41F90A7-4910-754E-A0FE-3D3F1FB76119}"/>
              </a:ext>
            </a:extLst>
          </p:cNvPr>
          <p:cNvSpPr txBox="1"/>
          <p:nvPr/>
        </p:nvSpPr>
        <p:spPr>
          <a:xfrm>
            <a:off x="527050" y="1412954"/>
            <a:ext cx="10699750" cy="1015663"/>
          </a:xfrm>
          <a:prstGeom prst="rect">
            <a:avLst/>
          </a:prstGeom>
          <a:noFill/>
        </p:spPr>
        <p:txBody>
          <a:bodyPr wrap="square">
            <a:spAutoFit/>
          </a:bodyPr>
          <a:lstStyle/>
          <a:p>
            <a:pPr algn="just"/>
            <a:r>
              <a:rPr lang="ru-UA" sz="2000" dirty="0">
                <a:solidFill>
                  <a:schemeClr val="bg1"/>
                </a:solidFill>
              </a:rPr>
              <a:t>В цьому випадку зміна маси лікарського препарату в організмі         визначається не тільки швидкістю його видалення р, а й швидкістю введення Q - кількістю лікарської речовини, що вводиться в організм за одиницю часу:</a:t>
            </a:r>
          </a:p>
        </p:txBody>
      </p:sp>
      <p:graphicFrame>
        <p:nvGraphicFramePr>
          <p:cNvPr id="7" name="Объект 6">
            <a:extLst>
              <a:ext uri="{FF2B5EF4-FFF2-40B4-BE49-F238E27FC236}">
                <a16:creationId xmlns:a16="http://schemas.microsoft.com/office/drawing/2014/main" id="{88A78E34-8904-50B6-5D53-B8D974ECC358}"/>
              </a:ext>
            </a:extLst>
          </p:cNvPr>
          <p:cNvGraphicFramePr>
            <a:graphicFrameLocks noChangeAspect="1"/>
          </p:cNvGraphicFramePr>
          <p:nvPr>
            <p:extLst>
              <p:ext uri="{D42A27DB-BD31-4B8C-83A1-F6EECF244321}">
                <p14:modId xmlns:p14="http://schemas.microsoft.com/office/powerpoint/2010/main" val="3363227411"/>
              </p:ext>
            </p:extLst>
          </p:nvPr>
        </p:nvGraphicFramePr>
        <p:xfrm>
          <a:off x="7823200" y="1222296"/>
          <a:ext cx="419100" cy="618671"/>
        </p:xfrm>
        <a:graphic>
          <a:graphicData uri="http://schemas.openxmlformats.org/presentationml/2006/ole">
            <mc:AlternateContent xmlns:mc="http://schemas.openxmlformats.org/markup-compatibility/2006">
              <mc:Choice xmlns:v="urn:schemas-microsoft-com:vml" Requires="v">
                <p:oleObj r:id="rId2" imgW="6146800" imgH="9067800" progId="Equation.3">
                  <p:embed/>
                </p:oleObj>
              </mc:Choice>
              <mc:Fallback>
                <p:oleObj r:id="rId2" imgW="6146800" imgH="9067800"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1222296"/>
                        <a:ext cx="419100" cy="618671"/>
                      </a:xfrm>
                      <a:prstGeom prst="rect">
                        <a:avLst/>
                      </a:prstGeom>
                      <a:noFill/>
                    </p:spPr>
                  </p:pic>
                </p:oleObj>
              </mc:Fallback>
            </mc:AlternateContent>
          </a:graphicData>
        </a:graphic>
      </p:graphicFrame>
      <p:pic>
        <p:nvPicPr>
          <p:cNvPr id="9" name="Рисунок 8" descr="Изображение выглядит как текст, Шрифт, белый, Графика&#10;&#10;Автоматически созданное описание">
            <a:extLst>
              <a:ext uri="{FF2B5EF4-FFF2-40B4-BE49-F238E27FC236}">
                <a16:creationId xmlns:a16="http://schemas.microsoft.com/office/drawing/2014/main" id="{C0FB404E-FA25-B432-3AD6-2CE38F6CF95D}"/>
              </a:ext>
            </a:extLst>
          </p:cNvPr>
          <p:cNvPicPr>
            <a:picLocks noChangeAspect="1"/>
          </p:cNvPicPr>
          <p:nvPr/>
        </p:nvPicPr>
        <p:blipFill>
          <a:blip r:embed="rId4"/>
          <a:stretch>
            <a:fillRect/>
          </a:stretch>
        </p:blipFill>
        <p:spPr>
          <a:xfrm>
            <a:off x="5048250" y="2144573"/>
            <a:ext cx="2095500" cy="914400"/>
          </a:xfrm>
          <a:prstGeom prst="rect">
            <a:avLst/>
          </a:prstGeom>
        </p:spPr>
      </p:pic>
      <p:sp>
        <p:nvSpPr>
          <p:cNvPr id="11" name="TextBox 10">
            <a:extLst>
              <a:ext uri="{FF2B5EF4-FFF2-40B4-BE49-F238E27FC236}">
                <a16:creationId xmlns:a16="http://schemas.microsoft.com/office/drawing/2014/main" id="{17FB0755-4B53-5321-22D8-C61739F3D85F}"/>
              </a:ext>
            </a:extLst>
          </p:cNvPr>
          <p:cNvSpPr txBox="1"/>
          <p:nvPr/>
        </p:nvSpPr>
        <p:spPr>
          <a:xfrm>
            <a:off x="361950" y="3058973"/>
            <a:ext cx="6096000" cy="707886"/>
          </a:xfrm>
          <a:prstGeom prst="rect">
            <a:avLst/>
          </a:prstGeom>
          <a:noFill/>
        </p:spPr>
        <p:txBody>
          <a:bodyPr wrap="square">
            <a:spAutoFit/>
          </a:bodyPr>
          <a:lstStyle/>
          <a:p>
            <a:r>
              <a:rPr lang="ru-UA" sz="2000" dirty="0">
                <a:solidFill>
                  <a:schemeClr val="bg1"/>
                </a:solidFill>
              </a:rPr>
              <a:t>Розв'яжемо це диференціальне рівняння з урахуванням, що при t = 0 маса m = 0:</a:t>
            </a:r>
          </a:p>
        </p:txBody>
      </p:sp>
      <p:pic>
        <p:nvPicPr>
          <p:cNvPr id="13" name="Рисунок 12" descr="Изображение выглядит как Шрифт, белый, текст, число&#10;&#10;Автоматически созданное описание">
            <a:extLst>
              <a:ext uri="{FF2B5EF4-FFF2-40B4-BE49-F238E27FC236}">
                <a16:creationId xmlns:a16="http://schemas.microsoft.com/office/drawing/2014/main" id="{57CFEFF4-F89D-2BBD-DB8A-461D5EEBA02E}"/>
              </a:ext>
            </a:extLst>
          </p:cNvPr>
          <p:cNvPicPr>
            <a:picLocks noChangeAspect="1"/>
          </p:cNvPicPr>
          <p:nvPr/>
        </p:nvPicPr>
        <p:blipFill>
          <a:blip r:embed="rId5"/>
          <a:stretch>
            <a:fillRect/>
          </a:stretch>
        </p:blipFill>
        <p:spPr>
          <a:xfrm>
            <a:off x="7683500" y="3004582"/>
            <a:ext cx="3302000" cy="1308100"/>
          </a:xfrm>
          <a:prstGeom prst="rect">
            <a:avLst/>
          </a:prstGeom>
        </p:spPr>
      </p:pic>
      <p:sp>
        <p:nvSpPr>
          <p:cNvPr id="15" name="TextBox 14">
            <a:extLst>
              <a:ext uri="{FF2B5EF4-FFF2-40B4-BE49-F238E27FC236}">
                <a16:creationId xmlns:a16="http://schemas.microsoft.com/office/drawing/2014/main" id="{ED52C329-8C75-3BB4-A712-BADB0E6F8DB7}"/>
              </a:ext>
            </a:extLst>
          </p:cNvPr>
          <p:cNvSpPr txBox="1"/>
          <p:nvPr/>
        </p:nvSpPr>
        <p:spPr>
          <a:xfrm>
            <a:off x="361950" y="4050953"/>
            <a:ext cx="6096000" cy="400110"/>
          </a:xfrm>
          <a:prstGeom prst="rect">
            <a:avLst/>
          </a:prstGeom>
          <a:noFill/>
        </p:spPr>
        <p:txBody>
          <a:bodyPr wrap="square">
            <a:spAutoFit/>
          </a:bodyPr>
          <a:lstStyle/>
          <a:p>
            <a:r>
              <a:rPr lang="ru-UA" sz="2000" dirty="0">
                <a:solidFill>
                  <a:schemeClr val="bg1"/>
                </a:solidFill>
              </a:rPr>
              <a:t>Введемо нову змінну:</a:t>
            </a:r>
          </a:p>
        </p:txBody>
      </p:sp>
      <p:pic>
        <p:nvPicPr>
          <p:cNvPr id="19" name="Рисунок 18" descr="Изображение выглядит как текст, Шрифт, диаграмма, линия&#10;&#10;Автоматически созданное описание">
            <a:extLst>
              <a:ext uri="{FF2B5EF4-FFF2-40B4-BE49-F238E27FC236}">
                <a16:creationId xmlns:a16="http://schemas.microsoft.com/office/drawing/2014/main" id="{37478D42-482E-ED1E-969E-ABCB2493C371}"/>
              </a:ext>
            </a:extLst>
          </p:cNvPr>
          <p:cNvPicPr>
            <a:picLocks noChangeAspect="1"/>
          </p:cNvPicPr>
          <p:nvPr/>
        </p:nvPicPr>
        <p:blipFill>
          <a:blip r:embed="rId6"/>
          <a:stretch>
            <a:fillRect/>
          </a:stretch>
        </p:blipFill>
        <p:spPr>
          <a:xfrm>
            <a:off x="527050" y="4527550"/>
            <a:ext cx="5143500" cy="1358900"/>
          </a:xfrm>
          <a:prstGeom prst="rect">
            <a:avLst/>
          </a:prstGeom>
        </p:spPr>
      </p:pic>
      <p:sp>
        <p:nvSpPr>
          <p:cNvPr id="21" name="TextBox 20">
            <a:extLst>
              <a:ext uri="{FF2B5EF4-FFF2-40B4-BE49-F238E27FC236}">
                <a16:creationId xmlns:a16="http://schemas.microsoft.com/office/drawing/2014/main" id="{FB767837-1DA2-414D-8C0E-D8996421D7E4}"/>
              </a:ext>
            </a:extLst>
          </p:cNvPr>
          <p:cNvSpPr txBox="1"/>
          <p:nvPr/>
        </p:nvSpPr>
        <p:spPr>
          <a:xfrm>
            <a:off x="5916612" y="4565650"/>
            <a:ext cx="1463675" cy="707886"/>
          </a:xfrm>
          <a:prstGeom prst="rect">
            <a:avLst/>
          </a:prstGeom>
          <a:noFill/>
        </p:spPr>
        <p:txBody>
          <a:bodyPr wrap="square">
            <a:spAutoFit/>
          </a:bodyPr>
          <a:lstStyle/>
          <a:p>
            <a:r>
              <a:rPr lang="ru-UA" sz="2000" dirty="0">
                <a:solidFill>
                  <a:schemeClr val="bg1"/>
                </a:solidFill>
              </a:rPr>
              <a:t>Тоді отримуємо</a:t>
            </a:r>
          </a:p>
        </p:txBody>
      </p:sp>
      <p:pic>
        <p:nvPicPr>
          <p:cNvPr id="23" name="Рисунок 22" descr="Изображение выглядит как Шрифт, текст, рукописный текст, белый&#10;&#10;Автоматически созданное описание">
            <a:extLst>
              <a:ext uri="{FF2B5EF4-FFF2-40B4-BE49-F238E27FC236}">
                <a16:creationId xmlns:a16="http://schemas.microsoft.com/office/drawing/2014/main" id="{98E89048-EC66-847B-40F8-41BB5986F188}"/>
              </a:ext>
            </a:extLst>
          </p:cNvPr>
          <p:cNvPicPr>
            <a:picLocks noChangeAspect="1"/>
          </p:cNvPicPr>
          <p:nvPr/>
        </p:nvPicPr>
        <p:blipFill>
          <a:blip r:embed="rId7"/>
          <a:stretch>
            <a:fillRect/>
          </a:stretch>
        </p:blipFill>
        <p:spPr>
          <a:xfrm>
            <a:off x="7683500" y="4486196"/>
            <a:ext cx="3543300" cy="1917700"/>
          </a:xfrm>
          <a:prstGeom prst="rect">
            <a:avLst/>
          </a:prstGeom>
        </p:spPr>
      </p:pic>
    </p:spTree>
    <p:extLst>
      <p:ext uri="{BB962C8B-B14F-4D97-AF65-F5344CB8AC3E}">
        <p14:creationId xmlns:p14="http://schemas.microsoft.com/office/powerpoint/2010/main" val="4101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7D5454-9977-E87C-6E62-F5EDD044F566}"/>
              </a:ext>
            </a:extLst>
          </p:cNvPr>
          <p:cNvSpPr txBox="1"/>
          <p:nvPr/>
        </p:nvSpPr>
        <p:spPr>
          <a:xfrm>
            <a:off x="306983" y="677283"/>
            <a:ext cx="11509375" cy="1384995"/>
          </a:xfrm>
          <a:prstGeom prst="rect">
            <a:avLst/>
          </a:prstGeom>
          <a:noFill/>
        </p:spPr>
        <p:txBody>
          <a:bodyPr wrap="square">
            <a:spAutoFit/>
          </a:bodyPr>
          <a:lstStyle/>
          <a:p>
            <a:pPr algn="just"/>
            <a:r>
              <a:rPr lang="ru-UA" sz="2800" dirty="0">
                <a:solidFill>
                  <a:schemeClr val="bg1"/>
                </a:solidFill>
              </a:rPr>
              <a:t>Усі процеси у спільнотах живих об'єктів відбуваються у просторі та часі. У цьому випадку найпростіші точкові моделі описуються системою диференціальних рівнянь:</a:t>
            </a:r>
          </a:p>
        </p:txBody>
      </p:sp>
      <p:sp>
        <p:nvSpPr>
          <p:cNvPr id="9" name="TextBox 8">
            <a:extLst>
              <a:ext uri="{FF2B5EF4-FFF2-40B4-BE49-F238E27FC236}">
                <a16:creationId xmlns:a16="http://schemas.microsoft.com/office/drawing/2014/main" id="{9F4A745C-36A6-E027-58E9-309D89C0B87A}"/>
              </a:ext>
            </a:extLst>
          </p:cNvPr>
          <p:cNvSpPr txBox="1"/>
          <p:nvPr/>
        </p:nvSpPr>
        <p:spPr>
          <a:xfrm>
            <a:off x="659607" y="-20919"/>
            <a:ext cx="10912077" cy="954107"/>
          </a:xfrm>
          <a:prstGeom prst="rect">
            <a:avLst/>
          </a:prstGeom>
          <a:noFill/>
        </p:spPr>
        <p:txBody>
          <a:bodyPr wrap="square">
            <a:spAutoFit/>
          </a:bodyPr>
          <a:lstStyle/>
          <a:p>
            <a:r>
              <a:rPr lang="ru-RU" sz="2800" b="1" dirty="0">
                <a:solidFill>
                  <a:schemeClr val="bg1"/>
                </a:solidFill>
                <a:effectLst/>
              </a:rPr>
              <a:t>Модель природного росту </a:t>
            </a:r>
            <a:r>
              <a:rPr lang="ru-RU" sz="2800" b="1" dirty="0" err="1">
                <a:solidFill>
                  <a:schemeClr val="bg1"/>
                </a:solidFill>
                <a:effectLst/>
              </a:rPr>
              <a:t>чисельності</a:t>
            </a:r>
            <a:r>
              <a:rPr lang="ru-RU" sz="2800" b="1" dirty="0">
                <a:solidFill>
                  <a:schemeClr val="bg1"/>
                </a:solidFill>
                <a:effectLst/>
              </a:rPr>
              <a:t> </a:t>
            </a:r>
            <a:r>
              <a:rPr lang="ru-RU" sz="2800" b="1" dirty="0" err="1">
                <a:solidFill>
                  <a:schemeClr val="bg1"/>
                </a:solidFill>
                <a:effectLst/>
              </a:rPr>
              <a:t>популяціі</a:t>
            </a:r>
            <a:r>
              <a:rPr lang="ru-RU" sz="2800" b="1" dirty="0">
                <a:solidFill>
                  <a:schemeClr val="bg1"/>
                </a:solidFill>
                <a:effectLst/>
              </a:rPr>
              <a:t>̈ (модель Мальтуса)</a:t>
            </a:r>
            <a:br>
              <a:rPr lang="ru-RU" sz="2800" b="1" dirty="0">
                <a:solidFill>
                  <a:schemeClr val="bg1"/>
                </a:solidFill>
                <a:effectLst/>
              </a:rPr>
            </a:br>
            <a:endParaRPr lang="ru-RU" sz="2800" b="1" dirty="0">
              <a:solidFill>
                <a:schemeClr val="bg1"/>
              </a:solidFill>
            </a:endParaRPr>
          </a:p>
        </p:txBody>
      </p:sp>
      <p:graphicFrame>
        <p:nvGraphicFramePr>
          <p:cNvPr id="11" name="Объект 10">
            <a:extLst>
              <a:ext uri="{FF2B5EF4-FFF2-40B4-BE49-F238E27FC236}">
                <a16:creationId xmlns:a16="http://schemas.microsoft.com/office/drawing/2014/main" id="{15E543B5-C30B-BE53-CC48-DD322C93BA77}"/>
              </a:ext>
            </a:extLst>
          </p:cNvPr>
          <p:cNvGraphicFramePr>
            <a:graphicFrameLocks noChangeAspect="1"/>
          </p:cNvGraphicFramePr>
          <p:nvPr>
            <p:extLst>
              <p:ext uri="{D42A27DB-BD31-4B8C-83A1-F6EECF244321}">
                <p14:modId xmlns:p14="http://schemas.microsoft.com/office/powerpoint/2010/main" val="232423519"/>
              </p:ext>
            </p:extLst>
          </p:nvPr>
        </p:nvGraphicFramePr>
        <p:xfrm>
          <a:off x="2185987" y="2261048"/>
          <a:ext cx="3210594" cy="975769"/>
        </p:xfrm>
        <a:graphic>
          <a:graphicData uri="http://schemas.openxmlformats.org/presentationml/2006/ole">
            <mc:AlternateContent xmlns:mc="http://schemas.openxmlformats.org/markup-compatibility/2006">
              <mc:Choice xmlns:v="urn:schemas-microsoft-com:vml" Requires="v">
                <p:oleObj r:id="rId2" imgW="29845000" imgH="9067800" progId="Equation.3">
                  <p:embed/>
                </p:oleObj>
              </mc:Choice>
              <mc:Fallback>
                <p:oleObj r:id="rId2" imgW="29845000" imgH="9067800"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987" y="2261048"/>
                        <a:ext cx="3210594" cy="975769"/>
                      </a:xfrm>
                      <a:prstGeom prst="rect">
                        <a:avLst/>
                      </a:prstGeom>
                      <a:noFill/>
                    </p:spPr>
                  </p:pic>
                </p:oleObj>
              </mc:Fallback>
            </mc:AlternateContent>
          </a:graphicData>
        </a:graphic>
      </p:graphicFrame>
      <p:sp>
        <p:nvSpPr>
          <p:cNvPr id="14" name="TextBox 13">
            <a:extLst>
              <a:ext uri="{FF2B5EF4-FFF2-40B4-BE49-F238E27FC236}">
                <a16:creationId xmlns:a16="http://schemas.microsoft.com/office/drawing/2014/main" id="{A8B7E06E-D143-A3CE-BEA1-3ADD0ED79485}"/>
              </a:ext>
            </a:extLst>
          </p:cNvPr>
          <p:cNvSpPr txBox="1"/>
          <p:nvPr/>
        </p:nvSpPr>
        <p:spPr>
          <a:xfrm>
            <a:off x="4628357" y="2399036"/>
            <a:ext cx="4623592" cy="581891"/>
          </a:xfrm>
          <a:prstGeom prst="rect">
            <a:avLst/>
          </a:prstGeom>
          <a:noFill/>
        </p:spPr>
        <p:txBody>
          <a:bodyPr wrap="square">
            <a:spAutoFit/>
          </a:bodyPr>
          <a:lstStyle/>
          <a:p>
            <a:pPr algn="ctr">
              <a:lnSpc>
                <a:spcPct val="150000"/>
              </a:lnSpc>
            </a:pPr>
            <a:r>
              <a:rPr lang="ru-RU" sz="2400" dirty="0">
                <a:solidFill>
                  <a:srgbClr val="000000"/>
                </a:solidFill>
                <a:effectLst/>
                <a:ea typeface="Times New Roman" panose="02020603050405020304" pitchFamily="18" charset="0"/>
              </a:rPr>
              <a:t>(</a:t>
            </a:r>
            <a:r>
              <a:rPr lang="ru-RU" sz="2400" dirty="0" err="1">
                <a:solidFill>
                  <a:srgbClr val="000000"/>
                </a:solidFill>
                <a:effectLst/>
                <a:ea typeface="Times New Roman" panose="02020603050405020304" pitchFamily="18" charset="0"/>
              </a:rPr>
              <a:t>i</a:t>
            </a:r>
            <a:r>
              <a:rPr lang="ru-RU" sz="2400" dirty="0">
                <a:solidFill>
                  <a:srgbClr val="000000"/>
                </a:solidFill>
                <a:effectLst/>
                <a:ea typeface="Times New Roman" panose="02020603050405020304" pitchFamily="18" charset="0"/>
              </a:rPr>
              <a:t>=1,2,…,</a:t>
            </a:r>
            <a:r>
              <a:rPr lang="ru-RU" sz="2400" dirty="0" err="1">
                <a:solidFill>
                  <a:srgbClr val="000000"/>
                </a:solidFill>
                <a:effectLst/>
                <a:ea typeface="Times New Roman" panose="02020603050405020304" pitchFamily="18" charset="0"/>
              </a:rPr>
              <a:t>n</a:t>
            </a:r>
            <a:r>
              <a:rPr lang="ru-RU" sz="2400" dirty="0">
                <a:solidFill>
                  <a:srgbClr val="000000"/>
                </a:solidFill>
                <a:effectLst/>
                <a:ea typeface="Times New Roman" panose="02020603050405020304" pitchFamily="18" charset="0"/>
              </a:rPr>
              <a:t>)</a:t>
            </a:r>
            <a:endParaRPr lang="ru-UA" sz="2400" dirty="0">
              <a:effectLst/>
              <a:ea typeface="Times New Roman" panose="02020603050405020304" pitchFamily="18" charset="0"/>
            </a:endParaRPr>
          </a:p>
        </p:txBody>
      </p:sp>
      <p:sp>
        <p:nvSpPr>
          <p:cNvPr id="16" name="TextBox 15">
            <a:extLst>
              <a:ext uri="{FF2B5EF4-FFF2-40B4-BE49-F238E27FC236}">
                <a16:creationId xmlns:a16="http://schemas.microsoft.com/office/drawing/2014/main" id="{29E77FA1-2C28-7154-52B5-DC3F52EC107C}"/>
              </a:ext>
            </a:extLst>
          </p:cNvPr>
          <p:cNvSpPr txBox="1"/>
          <p:nvPr/>
        </p:nvSpPr>
        <p:spPr>
          <a:xfrm>
            <a:off x="306983" y="4084475"/>
            <a:ext cx="11617326" cy="2246769"/>
          </a:xfrm>
          <a:prstGeom prst="rect">
            <a:avLst/>
          </a:prstGeom>
          <a:noFill/>
        </p:spPr>
        <p:txBody>
          <a:bodyPr wrap="square">
            <a:spAutoFit/>
          </a:bodyPr>
          <a:lstStyle/>
          <a:p>
            <a:pPr algn="just"/>
            <a:r>
              <a:rPr lang="ru-UA" sz="2800" dirty="0">
                <a:solidFill>
                  <a:schemeClr val="bg1"/>
                </a:solidFill>
              </a:rPr>
              <a:t>Величини                                 - нелінійні функції. Як правило, вони складаються з кількох додатків. Позитивні члени описують прибуток компонента, негативні - його спад. Розглянемо три математичні моделі, що дозволяють знайти залежність зміни чисельності популяції від часу для різних умов функціонування системи.</a:t>
            </a:r>
          </a:p>
        </p:txBody>
      </p:sp>
      <p:graphicFrame>
        <p:nvGraphicFramePr>
          <p:cNvPr id="21" name="Объект 20">
            <a:extLst>
              <a:ext uri="{FF2B5EF4-FFF2-40B4-BE49-F238E27FC236}">
                <a16:creationId xmlns:a16="http://schemas.microsoft.com/office/drawing/2014/main" id="{7E110E7D-27FE-A49A-3866-766AA5DF39E5}"/>
              </a:ext>
            </a:extLst>
          </p:cNvPr>
          <p:cNvGraphicFramePr>
            <a:graphicFrameLocks noChangeAspect="1"/>
          </p:cNvGraphicFramePr>
          <p:nvPr>
            <p:extLst>
              <p:ext uri="{D42A27DB-BD31-4B8C-83A1-F6EECF244321}">
                <p14:modId xmlns:p14="http://schemas.microsoft.com/office/powerpoint/2010/main" val="1973817279"/>
              </p:ext>
            </p:extLst>
          </p:nvPr>
        </p:nvGraphicFramePr>
        <p:xfrm>
          <a:off x="3131743" y="4176390"/>
          <a:ext cx="66402" cy="45719"/>
        </p:xfrm>
        <a:graphic>
          <a:graphicData uri="http://schemas.openxmlformats.org/presentationml/2006/ole">
            <mc:AlternateContent xmlns:mc="http://schemas.openxmlformats.org/markup-compatibility/2006">
              <mc:Choice xmlns:v="urn:schemas-microsoft-com:vml" Requires="v">
                <p:oleObj r:id="rId4" imgW="3505200" imgH="5270500" progId="Equation.3">
                  <p:embed/>
                </p:oleObj>
              </mc:Choice>
              <mc:Fallback>
                <p:oleObj r:id="rId4" imgW="3505200" imgH="52705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743" y="4176390"/>
                        <a:ext cx="66402" cy="45719"/>
                      </a:xfrm>
                      <a:prstGeom prst="rect">
                        <a:avLst/>
                      </a:prstGeom>
                      <a:noFill/>
                    </p:spPr>
                  </p:pic>
                </p:oleObj>
              </mc:Fallback>
            </mc:AlternateContent>
          </a:graphicData>
        </a:graphic>
      </p:graphicFrame>
      <p:sp>
        <p:nvSpPr>
          <p:cNvPr id="25" name="TextBox 24">
            <a:extLst>
              <a:ext uri="{FF2B5EF4-FFF2-40B4-BE49-F238E27FC236}">
                <a16:creationId xmlns:a16="http://schemas.microsoft.com/office/drawing/2014/main" id="{01DFA96E-817D-C6CF-DA1B-CDB62987EE68}"/>
              </a:ext>
            </a:extLst>
          </p:cNvPr>
          <p:cNvSpPr txBox="1"/>
          <p:nvPr/>
        </p:nvSpPr>
        <p:spPr>
          <a:xfrm>
            <a:off x="306983" y="3396908"/>
            <a:ext cx="11012090" cy="523220"/>
          </a:xfrm>
          <a:prstGeom prst="rect">
            <a:avLst/>
          </a:prstGeom>
          <a:noFill/>
        </p:spPr>
        <p:txBody>
          <a:bodyPr wrap="square">
            <a:spAutoFit/>
          </a:bodyPr>
          <a:lstStyle/>
          <a:p>
            <a:pPr algn="just"/>
            <a:r>
              <a:rPr lang="ru-UA" sz="2800" dirty="0">
                <a:solidFill>
                  <a:schemeClr val="bg1"/>
                </a:solidFill>
              </a:rPr>
              <a:t>де </a:t>
            </a:r>
            <a:r>
              <a:rPr lang="en-US" sz="2800" dirty="0">
                <a:solidFill>
                  <a:schemeClr val="bg1"/>
                </a:solidFill>
              </a:rPr>
              <a:t>x</a:t>
            </a:r>
            <a:r>
              <a:rPr lang="uk-UA" sz="2800" dirty="0">
                <a:solidFill>
                  <a:schemeClr val="bg1"/>
                </a:solidFill>
              </a:rPr>
              <a:t>і –</a:t>
            </a:r>
            <a:r>
              <a:rPr lang="ru-UA" sz="2800" dirty="0">
                <a:solidFill>
                  <a:schemeClr val="bg1"/>
                </a:solidFill>
              </a:rPr>
              <a:t>чисельність ітої популяції (кінетичне рівняння)</a:t>
            </a:r>
          </a:p>
        </p:txBody>
      </p:sp>
      <p:graphicFrame>
        <p:nvGraphicFramePr>
          <p:cNvPr id="27" name="Объект 26">
            <a:extLst>
              <a:ext uri="{FF2B5EF4-FFF2-40B4-BE49-F238E27FC236}">
                <a16:creationId xmlns:a16="http://schemas.microsoft.com/office/drawing/2014/main" id="{11A8FB57-6807-F545-00C3-3762EB6ABC31}"/>
              </a:ext>
            </a:extLst>
          </p:cNvPr>
          <p:cNvGraphicFramePr>
            <a:graphicFrameLocks noChangeAspect="1"/>
          </p:cNvGraphicFramePr>
          <p:nvPr>
            <p:extLst>
              <p:ext uri="{D42A27DB-BD31-4B8C-83A1-F6EECF244321}">
                <p14:modId xmlns:p14="http://schemas.microsoft.com/office/powerpoint/2010/main" val="1206897041"/>
              </p:ext>
            </p:extLst>
          </p:nvPr>
        </p:nvGraphicFramePr>
        <p:xfrm>
          <a:off x="1909463" y="3996061"/>
          <a:ext cx="2577364" cy="644341"/>
        </p:xfrm>
        <a:graphic>
          <a:graphicData uri="http://schemas.openxmlformats.org/presentationml/2006/ole">
            <mc:AlternateContent xmlns:mc="http://schemas.openxmlformats.org/markup-compatibility/2006">
              <mc:Choice xmlns:v="urn:schemas-microsoft-com:vml" Requires="v">
                <p:oleObj r:id="rId6" imgW="21069300" imgH="5270500" progId="Equation.3">
                  <p:embed/>
                </p:oleObj>
              </mc:Choice>
              <mc:Fallback>
                <p:oleObj r:id="rId6" imgW="21069300" imgH="52705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9463" y="3996061"/>
                        <a:ext cx="2577364" cy="644341"/>
                      </a:xfrm>
                      <a:prstGeom prst="rect">
                        <a:avLst/>
                      </a:prstGeom>
                      <a:noFill/>
                    </p:spPr>
                  </p:pic>
                </p:oleObj>
              </mc:Fallback>
            </mc:AlternateContent>
          </a:graphicData>
        </a:graphic>
      </p:graphicFrame>
      <p:sp>
        <p:nvSpPr>
          <p:cNvPr id="28" name="Rectangle 12">
            <a:extLst>
              <a:ext uri="{FF2B5EF4-FFF2-40B4-BE49-F238E27FC236}">
                <a16:creationId xmlns:a16="http://schemas.microsoft.com/office/drawing/2014/main" id="{A6ECCA86-44DD-6EE4-D7D2-712006C818DA}"/>
              </a:ext>
            </a:extLst>
          </p:cNvPr>
          <p:cNvSpPr>
            <a:spLocks noChangeArrowheads="1"/>
          </p:cNvSpPr>
          <p:nvPr/>
        </p:nvSpPr>
        <p:spPr bwMode="auto">
          <a:xfrm>
            <a:off x="-34329" y="-85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UA"/>
          </a:p>
        </p:txBody>
      </p:sp>
    </p:spTree>
    <p:extLst>
      <p:ext uri="{BB962C8B-B14F-4D97-AF65-F5344CB8AC3E}">
        <p14:creationId xmlns:p14="http://schemas.microsoft.com/office/powerpoint/2010/main" val="537019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Шрифт, белый, текст, типография&#10;&#10;Автоматически созданное описание">
            <a:extLst>
              <a:ext uri="{FF2B5EF4-FFF2-40B4-BE49-F238E27FC236}">
                <a16:creationId xmlns:a16="http://schemas.microsoft.com/office/drawing/2014/main" id="{AD0FDF6E-54CB-6190-7FD7-F823ED32AA2F}"/>
              </a:ext>
            </a:extLst>
          </p:cNvPr>
          <p:cNvPicPr>
            <a:picLocks noChangeAspect="1"/>
          </p:cNvPicPr>
          <p:nvPr/>
        </p:nvPicPr>
        <p:blipFill>
          <a:blip r:embed="rId2"/>
          <a:stretch>
            <a:fillRect/>
          </a:stretch>
        </p:blipFill>
        <p:spPr>
          <a:xfrm>
            <a:off x="3222625" y="138521"/>
            <a:ext cx="2730500" cy="1257300"/>
          </a:xfrm>
          <a:prstGeom prst="rect">
            <a:avLst/>
          </a:prstGeom>
        </p:spPr>
      </p:pic>
      <p:sp>
        <p:nvSpPr>
          <p:cNvPr id="5" name="TextBox 4">
            <a:extLst>
              <a:ext uri="{FF2B5EF4-FFF2-40B4-BE49-F238E27FC236}">
                <a16:creationId xmlns:a16="http://schemas.microsoft.com/office/drawing/2014/main" id="{AF65FFD2-0340-FE2A-D3E5-26F6A14B5A50}"/>
              </a:ext>
            </a:extLst>
          </p:cNvPr>
          <p:cNvSpPr txBox="1"/>
          <p:nvPr/>
        </p:nvSpPr>
        <p:spPr>
          <a:xfrm>
            <a:off x="393700" y="1669534"/>
            <a:ext cx="5969000" cy="400110"/>
          </a:xfrm>
          <a:prstGeom prst="rect">
            <a:avLst/>
          </a:prstGeom>
          <a:noFill/>
        </p:spPr>
        <p:txBody>
          <a:bodyPr wrap="square">
            <a:spAutoFit/>
          </a:bodyPr>
          <a:lstStyle/>
          <a:p>
            <a:r>
              <a:rPr lang="ru-UA" sz="2000" dirty="0">
                <a:solidFill>
                  <a:schemeClr val="bg1"/>
                </a:solidFill>
              </a:rPr>
              <a:t>Концентрація ліків у крові</a:t>
            </a:r>
          </a:p>
        </p:txBody>
      </p:sp>
      <p:pic>
        <p:nvPicPr>
          <p:cNvPr id="7" name="Рисунок 6" descr="Изображение выглядит как Шрифт, белый, символ, типография&#10;&#10;Автоматически созданное описание">
            <a:extLst>
              <a:ext uri="{FF2B5EF4-FFF2-40B4-BE49-F238E27FC236}">
                <a16:creationId xmlns:a16="http://schemas.microsoft.com/office/drawing/2014/main" id="{2307BB49-2405-4BFB-2E5E-7F10D28B122F}"/>
              </a:ext>
            </a:extLst>
          </p:cNvPr>
          <p:cNvPicPr>
            <a:picLocks noChangeAspect="1"/>
          </p:cNvPicPr>
          <p:nvPr/>
        </p:nvPicPr>
        <p:blipFill>
          <a:blip r:embed="rId3"/>
          <a:stretch>
            <a:fillRect/>
          </a:stretch>
        </p:blipFill>
        <p:spPr>
          <a:xfrm>
            <a:off x="3530600" y="1619562"/>
            <a:ext cx="3302000" cy="1054100"/>
          </a:xfrm>
          <a:prstGeom prst="rect">
            <a:avLst/>
          </a:prstGeom>
        </p:spPr>
      </p:pic>
      <p:sp>
        <p:nvSpPr>
          <p:cNvPr id="9" name="TextBox 8">
            <a:extLst>
              <a:ext uri="{FF2B5EF4-FFF2-40B4-BE49-F238E27FC236}">
                <a16:creationId xmlns:a16="http://schemas.microsoft.com/office/drawing/2014/main" id="{EF780473-8B23-41D0-47C5-9C5AC4FB74F6}"/>
              </a:ext>
            </a:extLst>
          </p:cNvPr>
          <p:cNvSpPr txBox="1"/>
          <p:nvPr/>
        </p:nvSpPr>
        <p:spPr>
          <a:xfrm>
            <a:off x="393700" y="2723634"/>
            <a:ext cx="6093618" cy="400110"/>
          </a:xfrm>
          <a:prstGeom prst="rect">
            <a:avLst/>
          </a:prstGeom>
          <a:noFill/>
        </p:spPr>
        <p:txBody>
          <a:bodyPr wrap="square">
            <a:spAutoFit/>
          </a:bodyPr>
          <a:lstStyle/>
          <a:p>
            <a:r>
              <a:rPr lang="ru-UA" sz="2000" dirty="0">
                <a:solidFill>
                  <a:schemeClr val="bg1"/>
                </a:solidFill>
              </a:rPr>
              <a:t>У початковий час, при t = 0, С = 0.</a:t>
            </a:r>
          </a:p>
        </p:txBody>
      </p:sp>
      <p:sp>
        <p:nvSpPr>
          <p:cNvPr id="11" name="TextBox 10">
            <a:extLst>
              <a:ext uri="{FF2B5EF4-FFF2-40B4-BE49-F238E27FC236}">
                <a16:creationId xmlns:a16="http://schemas.microsoft.com/office/drawing/2014/main" id="{2AC9D782-8806-6EEF-0FC6-6D5ECB178337}"/>
              </a:ext>
            </a:extLst>
          </p:cNvPr>
          <p:cNvSpPr txBox="1"/>
          <p:nvPr/>
        </p:nvSpPr>
        <p:spPr>
          <a:xfrm>
            <a:off x="330200" y="3397190"/>
            <a:ext cx="6096000" cy="400110"/>
          </a:xfrm>
          <a:prstGeom prst="rect">
            <a:avLst/>
          </a:prstGeom>
          <a:noFill/>
        </p:spPr>
        <p:txBody>
          <a:bodyPr wrap="square">
            <a:spAutoFit/>
          </a:bodyPr>
          <a:lstStyle/>
          <a:p>
            <a:r>
              <a:rPr lang="ru-UA" sz="2000" dirty="0">
                <a:solidFill>
                  <a:schemeClr val="bg1"/>
                </a:solidFill>
              </a:rPr>
              <a:t>При                     величина                      та .</a:t>
            </a:r>
          </a:p>
        </p:txBody>
      </p:sp>
      <p:pic>
        <p:nvPicPr>
          <p:cNvPr id="13" name="Рисунок 12">
            <a:extLst>
              <a:ext uri="{FF2B5EF4-FFF2-40B4-BE49-F238E27FC236}">
                <a16:creationId xmlns:a16="http://schemas.microsoft.com/office/drawing/2014/main" id="{51CAC878-4F8A-37F6-8A5D-AE2D78D85FA7}"/>
              </a:ext>
            </a:extLst>
          </p:cNvPr>
          <p:cNvPicPr>
            <a:picLocks noChangeAspect="1"/>
          </p:cNvPicPr>
          <p:nvPr/>
        </p:nvPicPr>
        <p:blipFill>
          <a:blip r:embed="rId4"/>
          <a:stretch>
            <a:fillRect/>
          </a:stretch>
        </p:blipFill>
        <p:spPr>
          <a:xfrm>
            <a:off x="1123950" y="3377624"/>
            <a:ext cx="749300" cy="368300"/>
          </a:xfrm>
          <a:prstGeom prst="rect">
            <a:avLst/>
          </a:prstGeom>
        </p:spPr>
      </p:pic>
      <p:pic>
        <p:nvPicPr>
          <p:cNvPr id="15" name="Рисунок 14">
            <a:extLst>
              <a:ext uri="{FF2B5EF4-FFF2-40B4-BE49-F238E27FC236}">
                <a16:creationId xmlns:a16="http://schemas.microsoft.com/office/drawing/2014/main" id="{4DD45BC3-3750-DBA2-B60E-C0360BA664B8}"/>
              </a:ext>
            </a:extLst>
          </p:cNvPr>
          <p:cNvPicPr>
            <a:picLocks noChangeAspect="1"/>
          </p:cNvPicPr>
          <p:nvPr/>
        </p:nvPicPr>
        <p:blipFill>
          <a:blip r:embed="rId5"/>
          <a:stretch>
            <a:fillRect/>
          </a:stretch>
        </p:blipFill>
        <p:spPr>
          <a:xfrm>
            <a:off x="3222625" y="3342729"/>
            <a:ext cx="977900" cy="469900"/>
          </a:xfrm>
          <a:prstGeom prst="rect">
            <a:avLst/>
          </a:prstGeom>
        </p:spPr>
      </p:pic>
      <p:pic>
        <p:nvPicPr>
          <p:cNvPr id="17" name="Рисунок 16" descr="Изображение выглядит как зарисовка, вешалка, дизайн, типография&#10;&#10;Автоматически созданное описание">
            <a:extLst>
              <a:ext uri="{FF2B5EF4-FFF2-40B4-BE49-F238E27FC236}">
                <a16:creationId xmlns:a16="http://schemas.microsoft.com/office/drawing/2014/main" id="{CA57DA52-7A93-BB8B-015C-BBF377BE3BCA}"/>
              </a:ext>
            </a:extLst>
          </p:cNvPr>
          <p:cNvPicPr>
            <a:picLocks noChangeAspect="1"/>
          </p:cNvPicPr>
          <p:nvPr/>
        </p:nvPicPr>
        <p:blipFill>
          <a:blip r:embed="rId6"/>
          <a:stretch>
            <a:fillRect/>
          </a:stretch>
        </p:blipFill>
        <p:spPr>
          <a:xfrm>
            <a:off x="4514850" y="3193474"/>
            <a:ext cx="1181100" cy="736600"/>
          </a:xfrm>
          <a:prstGeom prst="rect">
            <a:avLst/>
          </a:prstGeom>
        </p:spPr>
      </p:pic>
      <p:sp>
        <p:nvSpPr>
          <p:cNvPr id="19" name="TextBox 18">
            <a:extLst>
              <a:ext uri="{FF2B5EF4-FFF2-40B4-BE49-F238E27FC236}">
                <a16:creationId xmlns:a16="http://schemas.microsoft.com/office/drawing/2014/main" id="{E0E11D87-DFAB-DDDC-CD96-D8DA6A1ED041}"/>
              </a:ext>
            </a:extLst>
          </p:cNvPr>
          <p:cNvSpPr txBox="1"/>
          <p:nvPr/>
        </p:nvSpPr>
        <p:spPr>
          <a:xfrm>
            <a:off x="6096000" y="3238608"/>
            <a:ext cx="6096000" cy="707886"/>
          </a:xfrm>
          <a:prstGeom prst="rect">
            <a:avLst/>
          </a:prstGeom>
          <a:noFill/>
        </p:spPr>
        <p:txBody>
          <a:bodyPr wrap="square">
            <a:spAutoFit/>
          </a:bodyPr>
          <a:lstStyle/>
          <a:p>
            <a:r>
              <a:rPr lang="ru-UA" sz="2000" dirty="0">
                <a:solidFill>
                  <a:schemeClr val="bg1"/>
                </a:solidFill>
              </a:rPr>
              <a:t>Через деякий час після початку введення ліків встановлюється постійна концентрація:</a:t>
            </a:r>
          </a:p>
        </p:txBody>
      </p:sp>
      <p:pic>
        <p:nvPicPr>
          <p:cNvPr id="21" name="Рисунок 20" descr="Изображение выглядит как текст, Шрифт, белый, Графика&#10;&#10;Автоматически созданное описание">
            <a:extLst>
              <a:ext uri="{FF2B5EF4-FFF2-40B4-BE49-F238E27FC236}">
                <a16:creationId xmlns:a16="http://schemas.microsoft.com/office/drawing/2014/main" id="{D3B51B70-C365-AC7A-242A-21800760741C}"/>
              </a:ext>
            </a:extLst>
          </p:cNvPr>
          <p:cNvPicPr>
            <a:picLocks noChangeAspect="1"/>
          </p:cNvPicPr>
          <p:nvPr/>
        </p:nvPicPr>
        <p:blipFill>
          <a:blip r:embed="rId7"/>
          <a:stretch>
            <a:fillRect/>
          </a:stretch>
        </p:blipFill>
        <p:spPr>
          <a:xfrm>
            <a:off x="8496300" y="3977668"/>
            <a:ext cx="1295400" cy="876300"/>
          </a:xfrm>
          <a:prstGeom prst="rect">
            <a:avLst/>
          </a:prstGeom>
        </p:spPr>
      </p:pic>
      <p:sp>
        <p:nvSpPr>
          <p:cNvPr id="23" name="TextBox 22">
            <a:extLst>
              <a:ext uri="{FF2B5EF4-FFF2-40B4-BE49-F238E27FC236}">
                <a16:creationId xmlns:a16="http://schemas.microsoft.com/office/drawing/2014/main" id="{0EB613BD-2B7E-9EE0-9455-B465E1EAB940}"/>
              </a:ext>
            </a:extLst>
          </p:cNvPr>
          <p:cNvSpPr txBox="1"/>
          <p:nvPr/>
        </p:nvSpPr>
        <p:spPr>
          <a:xfrm>
            <a:off x="393700" y="5007373"/>
            <a:ext cx="11518900" cy="1631216"/>
          </a:xfrm>
          <a:prstGeom prst="rect">
            <a:avLst/>
          </a:prstGeom>
          <a:noFill/>
        </p:spPr>
        <p:txBody>
          <a:bodyPr wrap="square">
            <a:spAutoFit/>
          </a:bodyPr>
          <a:lstStyle/>
          <a:p>
            <a:r>
              <a:rPr lang="ru-UA" sz="2000" dirty="0">
                <a:solidFill>
                  <a:schemeClr val="bg1"/>
                </a:solidFill>
              </a:rPr>
              <a:t>Підібравши швидкість введення ліків,                          досягнемо того, що через деякий час встановиться оптимальна концентрація с</a:t>
            </a:r>
            <a:r>
              <a:rPr lang="ru-UA" sz="2000" baseline="-25000" dirty="0">
                <a:solidFill>
                  <a:schemeClr val="bg1"/>
                </a:solidFill>
              </a:rPr>
              <a:t>ОПТ</a:t>
            </a:r>
            <a:r>
              <a:rPr lang="ru-UA" sz="2000" dirty="0">
                <a:solidFill>
                  <a:schemeClr val="bg1"/>
                </a:solidFill>
              </a:rPr>
              <a:t>, необхідна для терапевтичного ефекту. При безперервному способі введення ліків вдається досягти заданого результату з = с</a:t>
            </a:r>
            <a:r>
              <a:rPr lang="ru-UA" sz="2000" baseline="-25000" dirty="0">
                <a:solidFill>
                  <a:schemeClr val="bg1"/>
                </a:solidFill>
              </a:rPr>
              <a:t>опт </a:t>
            </a:r>
            <a:r>
              <a:rPr lang="ru-UA" sz="2000" dirty="0">
                <a:solidFill>
                  <a:schemeClr val="bg1"/>
                </a:solidFill>
              </a:rPr>
              <a:t>тільки через деякий час (рис. 1.5, б). Оптимальна концентрація може бути встановлена в організмі миттєво при поєднанні першого та другого способів.</a:t>
            </a:r>
          </a:p>
        </p:txBody>
      </p:sp>
      <p:pic>
        <p:nvPicPr>
          <p:cNvPr id="25" name="Рисунок 24">
            <a:extLst>
              <a:ext uri="{FF2B5EF4-FFF2-40B4-BE49-F238E27FC236}">
                <a16:creationId xmlns:a16="http://schemas.microsoft.com/office/drawing/2014/main" id="{BA7971F2-4683-32E1-C490-2F2E3B3D0D37}"/>
              </a:ext>
            </a:extLst>
          </p:cNvPr>
          <p:cNvPicPr>
            <a:picLocks noChangeAspect="1"/>
          </p:cNvPicPr>
          <p:nvPr/>
        </p:nvPicPr>
        <p:blipFill>
          <a:blip r:embed="rId8"/>
          <a:stretch>
            <a:fillRect/>
          </a:stretch>
        </p:blipFill>
        <p:spPr>
          <a:xfrm>
            <a:off x="4575175" y="4864468"/>
            <a:ext cx="1333500" cy="520700"/>
          </a:xfrm>
          <a:prstGeom prst="rect">
            <a:avLst/>
          </a:prstGeom>
        </p:spPr>
      </p:pic>
      <p:pic>
        <p:nvPicPr>
          <p:cNvPr id="3074" name="Picture 2" descr="Крапельниця вдома: поставити крапельницю вдома, ціна в Оксфорд Медікал">
            <a:extLst>
              <a:ext uri="{FF2B5EF4-FFF2-40B4-BE49-F238E27FC236}">
                <a16:creationId xmlns:a16="http://schemas.microsoft.com/office/drawing/2014/main" id="{9AACCF71-157A-F33E-29E1-0128BF8A36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0700" y="219411"/>
            <a:ext cx="4051300" cy="200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766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6DC6E9-D4AD-5B40-08C6-BF41D5BCFAF6}"/>
              </a:ext>
            </a:extLst>
          </p:cNvPr>
          <p:cNvSpPr txBox="1"/>
          <p:nvPr/>
        </p:nvSpPr>
        <p:spPr>
          <a:xfrm>
            <a:off x="2197100" y="211435"/>
            <a:ext cx="8496300" cy="707886"/>
          </a:xfrm>
          <a:prstGeom prst="rect">
            <a:avLst/>
          </a:prstGeom>
          <a:noFill/>
        </p:spPr>
        <p:txBody>
          <a:bodyPr wrap="square">
            <a:spAutoFit/>
          </a:bodyPr>
          <a:lstStyle/>
          <a:p>
            <a:r>
              <a:rPr lang="ru-UA" sz="2000" b="1" dirty="0">
                <a:solidFill>
                  <a:schemeClr val="bg1"/>
                </a:solidFill>
              </a:rPr>
              <a:t>3-й спосіб. Поєднання безперервного введення лікарського препарату (2-й спосіб) з введенням дози навантаження (1-й спосіб) (рис. 1.5, в)</a:t>
            </a:r>
          </a:p>
        </p:txBody>
      </p:sp>
      <p:sp>
        <p:nvSpPr>
          <p:cNvPr id="5" name="TextBox 4">
            <a:extLst>
              <a:ext uri="{FF2B5EF4-FFF2-40B4-BE49-F238E27FC236}">
                <a16:creationId xmlns:a16="http://schemas.microsoft.com/office/drawing/2014/main" id="{4533AE98-EB8D-AD8A-1BCE-52221A4AB783}"/>
              </a:ext>
            </a:extLst>
          </p:cNvPr>
          <p:cNvSpPr txBox="1"/>
          <p:nvPr/>
        </p:nvSpPr>
        <p:spPr>
          <a:xfrm>
            <a:off x="203200" y="1098034"/>
            <a:ext cx="6096000" cy="400110"/>
          </a:xfrm>
          <a:prstGeom prst="rect">
            <a:avLst/>
          </a:prstGeom>
          <a:noFill/>
        </p:spPr>
        <p:txBody>
          <a:bodyPr wrap="square">
            <a:spAutoFit/>
          </a:bodyPr>
          <a:lstStyle/>
          <a:p>
            <a:r>
              <a:rPr lang="ru-UA" sz="2000" dirty="0">
                <a:solidFill>
                  <a:schemeClr val="bg1"/>
                </a:solidFill>
              </a:rPr>
              <a:t>При цьому фармакокінетична модель набуде вигляду:</a:t>
            </a:r>
          </a:p>
        </p:txBody>
      </p:sp>
      <p:pic>
        <p:nvPicPr>
          <p:cNvPr id="7" name="Рисунок 6" descr="Изображение выглядит как Шрифт, рукописный текст, белый, линия&#10;&#10;Автоматически созданное описание">
            <a:extLst>
              <a:ext uri="{FF2B5EF4-FFF2-40B4-BE49-F238E27FC236}">
                <a16:creationId xmlns:a16="http://schemas.microsoft.com/office/drawing/2014/main" id="{69A9C17C-815F-2401-A9E9-BCB26CDE0D06}"/>
              </a:ext>
            </a:extLst>
          </p:cNvPr>
          <p:cNvPicPr>
            <a:picLocks noChangeAspect="1"/>
          </p:cNvPicPr>
          <p:nvPr/>
        </p:nvPicPr>
        <p:blipFill>
          <a:blip r:embed="rId2"/>
          <a:stretch>
            <a:fillRect/>
          </a:stretch>
        </p:blipFill>
        <p:spPr>
          <a:xfrm>
            <a:off x="3879850" y="1587500"/>
            <a:ext cx="3848100" cy="1193800"/>
          </a:xfrm>
          <a:prstGeom prst="rect">
            <a:avLst/>
          </a:prstGeom>
        </p:spPr>
      </p:pic>
      <p:sp>
        <p:nvSpPr>
          <p:cNvPr id="9" name="TextBox 8">
            <a:extLst>
              <a:ext uri="{FF2B5EF4-FFF2-40B4-BE49-F238E27FC236}">
                <a16:creationId xmlns:a16="http://schemas.microsoft.com/office/drawing/2014/main" id="{CDDA6D17-026F-C90C-A282-8616862B9A33}"/>
              </a:ext>
            </a:extLst>
          </p:cNvPr>
          <p:cNvSpPr txBox="1"/>
          <p:nvPr/>
        </p:nvSpPr>
        <p:spPr>
          <a:xfrm>
            <a:off x="85725" y="2925515"/>
            <a:ext cx="11436350" cy="707886"/>
          </a:xfrm>
          <a:prstGeom prst="rect">
            <a:avLst/>
          </a:prstGeom>
          <a:noFill/>
        </p:spPr>
        <p:txBody>
          <a:bodyPr wrap="square">
            <a:spAutoFit/>
          </a:bodyPr>
          <a:lstStyle/>
          <a:p>
            <a:r>
              <a:rPr lang="ru-UA" sz="2000" dirty="0">
                <a:solidFill>
                  <a:schemeClr val="bg1"/>
                </a:solidFill>
              </a:rPr>
              <a:t>Графік цієї залежності у загальному вигляді на рис. 1.5, криві 1 і 1'.</a:t>
            </a:r>
          </a:p>
          <a:p>
            <a:r>
              <a:rPr lang="ru-UA" sz="2000" dirty="0">
                <a:solidFill>
                  <a:schemeClr val="bg1"/>
                </a:solidFill>
              </a:rPr>
              <a:t>Якщо вибрати відповідну швидкість введення ліків</a:t>
            </a:r>
          </a:p>
        </p:txBody>
      </p:sp>
      <p:pic>
        <p:nvPicPr>
          <p:cNvPr id="11" name="Рисунок 10">
            <a:extLst>
              <a:ext uri="{FF2B5EF4-FFF2-40B4-BE49-F238E27FC236}">
                <a16:creationId xmlns:a16="http://schemas.microsoft.com/office/drawing/2014/main" id="{90E58103-1642-123B-1ED8-904ABCE5F132}"/>
              </a:ext>
            </a:extLst>
          </p:cNvPr>
          <p:cNvPicPr>
            <a:picLocks noChangeAspect="1"/>
          </p:cNvPicPr>
          <p:nvPr/>
        </p:nvPicPr>
        <p:blipFill>
          <a:blip r:embed="rId3"/>
          <a:stretch>
            <a:fillRect/>
          </a:stretch>
        </p:blipFill>
        <p:spPr>
          <a:xfrm>
            <a:off x="5588000" y="3261870"/>
            <a:ext cx="1714500" cy="482600"/>
          </a:xfrm>
          <a:prstGeom prst="rect">
            <a:avLst/>
          </a:prstGeom>
        </p:spPr>
      </p:pic>
      <p:sp>
        <p:nvSpPr>
          <p:cNvPr id="13" name="TextBox 12">
            <a:extLst>
              <a:ext uri="{FF2B5EF4-FFF2-40B4-BE49-F238E27FC236}">
                <a16:creationId xmlns:a16="http://schemas.microsoft.com/office/drawing/2014/main" id="{55C83EA5-9C02-2746-42CD-E0B4D07A2197}"/>
              </a:ext>
            </a:extLst>
          </p:cNvPr>
          <p:cNvSpPr txBox="1"/>
          <p:nvPr/>
        </p:nvSpPr>
        <p:spPr>
          <a:xfrm>
            <a:off x="7302500" y="3249424"/>
            <a:ext cx="6096000" cy="400110"/>
          </a:xfrm>
          <a:prstGeom prst="rect">
            <a:avLst/>
          </a:prstGeom>
          <a:noFill/>
        </p:spPr>
        <p:txBody>
          <a:bodyPr wrap="square">
            <a:spAutoFit/>
          </a:bodyPr>
          <a:lstStyle/>
          <a:p>
            <a:r>
              <a:rPr lang="ru-UA" sz="2000" dirty="0">
                <a:solidFill>
                  <a:schemeClr val="bg1"/>
                </a:solidFill>
              </a:rPr>
              <a:t>та навантажувальну дозу</a:t>
            </a:r>
          </a:p>
        </p:txBody>
      </p:sp>
      <p:pic>
        <p:nvPicPr>
          <p:cNvPr id="15" name="Рисунок 14" descr="Изображение выглядит как текст, Шрифт, белый, типография&#10;&#10;Автоматически созданное описание">
            <a:extLst>
              <a:ext uri="{FF2B5EF4-FFF2-40B4-BE49-F238E27FC236}">
                <a16:creationId xmlns:a16="http://schemas.microsoft.com/office/drawing/2014/main" id="{A01D1B73-9121-F492-EDE2-30F25AF27DF2}"/>
              </a:ext>
            </a:extLst>
          </p:cNvPr>
          <p:cNvPicPr>
            <a:picLocks noChangeAspect="1"/>
          </p:cNvPicPr>
          <p:nvPr/>
        </p:nvPicPr>
        <p:blipFill>
          <a:blip r:embed="rId4"/>
          <a:stretch>
            <a:fillRect/>
          </a:stretch>
        </p:blipFill>
        <p:spPr>
          <a:xfrm>
            <a:off x="10121900" y="3122170"/>
            <a:ext cx="2044700" cy="762000"/>
          </a:xfrm>
          <a:prstGeom prst="rect">
            <a:avLst/>
          </a:prstGeom>
        </p:spPr>
      </p:pic>
      <p:sp>
        <p:nvSpPr>
          <p:cNvPr id="17" name="TextBox 16">
            <a:extLst>
              <a:ext uri="{FF2B5EF4-FFF2-40B4-BE49-F238E27FC236}">
                <a16:creationId xmlns:a16="http://schemas.microsoft.com/office/drawing/2014/main" id="{DC804A21-F35A-8F85-8905-D0271B43B528}"/>
              </a:ext>
            </a:extLst>
          </p:cNvPr>
          <p:cNvSpPr txBox="1"/>
          <p:nvPr/>
        </p:nvSpPr>
        <p:spPr>
          <a:xfrm>
            <a:off x="85724" y="3993126"/>
            <a:ext cx="10734675" cy="400110"/>
          </a:xfrm>
          <a:prstGeom prst="rect">
            <a:avLst/>
          </a:prstGeom>
          <a:noFill/>
        </p:spPr>
        <p:txBody>
          <a:bodyPr wrap="square">
            <a:spAutoFit/>
          </a:bodyPr>
          <a:lstStyle/>
          <a:p>
            <a:r>
              <a:rPr lang="ru-UA" sz="2000" dirty="0">
                <a:solidFill>
                  <a:schemeClr val="bg1"/>
                </a:solidFill>
              </a:rPr>
              <a:t>постійна концентрація с = с </a:t>
            </a:r>
            <a:r>
              <a:rPr lang="ru-UA" sz="2000" baseline="-25000" dirty="0">
                <a:solidFill>
                  <a:schemeClr val="bg1"/>
                </a:solidFill>
              </a:rPr>
              <a:t>опт</a:t>
            </a:r>
            <a:r>
              <a:rPr lang="ru-UA" sz="2000" dirty="0">
                <a:solidFill>
                  <a:schemeClr val="bg1"/>
                </a:solidFill>
              </a:rPr>
              <a:t> встановлюється миттєво (пряма лінія 2, рис. 1.5, в)</a:t>
            </a:r>
          </a:p>
        </p:txBody>
      </p:sp>
      <p:sp>
        <p:nvSpPr>
          <p:cNvPr id="19" name="TextBox 18">
            <a:extLst>
              <a:ext uri="{FF2B5EF4-FFF2-40B4-BE49-F238E27FC236}">
                <a16:creationId xmlns:a16="http://schemas.microsoft.com/office/drawing/2014/main" id="{A3D4111F-723E-D445-1F26-28CCD18507BC}"/>
              </a:ext>
            </a:extLst>
          </p:cNvPr>
          <p:cNvSpPr txBox="1"/>
          <p:nvPr/>
        </p:nvSpPr>
        <p:spPr>
          <a:xfrm>
            <a:off x="203200" y="5098246"/>
            <a:ext cx="11318875" cy="1323439"/>
          </a:xfrm>
          <a:prstGeom prst="rect">
            <a:avLst/>
          </a:prstGeom>
          <a:noFill/>
        </p:spPr>
        <p:txBody>
          <a:bodyPr wrap="square">
            <a:spAutoFit/>
          </a:bodyPr>
          <a:lstStyle/>
          <a:p>
            <a:pPr algn="just"/>
            <a:r>
              <a:rPr lang="ru-UA" sz="2000" dirty="0">
                <a:solidFill>
                  <a:schemeClr val="bg1"/>
                </a:solidFill>
              </a:rPr>
              <a:t>Таким чином, фармакокінетична модель дозволяє в межах вище зазначених припущень знайти закон зміни концентрації препарату в часі при різних способах його введення в організм, розрахувати оптимальне співвідношення між параметрами введення і виведення препарату для забезпечення необхідного терапевтичного ефекту.</a:t>
            </a:r>
          </a:p>
        </p:txBody>
      </p:sp>
    </p:spTree>
    <p:extLst>
      <p:ext uri="{BB962C8B-B14F-4D97-AF65-F5344CB8AC3E}">
        <p14:creationId xmlns:p14="http://schemas.microsoft.com/office/powerpoint/2010/main" val="115294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24B1E-7662-54D4-B963-DF986BDBD456}"/>
              </a:ext>
            </a:extLst>
          </p:cNvPr>
          <p:cNvSpPr txBox="1"/>
          <p:nvPr/>
        </p:nvSpPr>
        <p:spPr>
          <a:xfrm>
            <a:off x="475059" y="262220"/>
            <a:ext cx="10626328" cy="4708981"/>
          </a:xfrm>
          <a:prstGeom prst="rect">
            <a:avLst/>
          </a:prstGeom>
          <a:noFill/>
        </p:spPr>
        <p:txBody>
          <a:bodyPr wrap="square">
            <a:spAutoFit/>
          </a:bodyPr>
          <a:lstStyle/>
          <a:p>
            <a:r>
              <a:rPr lang="ru-UA" sz="2000" dirty="0">
                <a:solidFill>
                  <a:schemeClr val="bg1"/>
                </a:solidFill>
              </a:rPr>
              <a:t>Створення моделі проведемо за вищеописаною схемою.</a:t>
            </a:r>
          </a:p>
          <a:p>
            <a:pPr algn="just"/>
            <a:r>
              <a:rPr lang="ru-UA" sz="2000" dirty="0">
                <a:solidFill>
                  <a:schemeClr val="bg1"/>
                </a:solidFill>
              </a:rPr>
              <a:t>Реальна система: є деяка популяція одного виду (мікроорганізми, зайці і т.п.), в якій відбуваються життєві процеси у всьому їхньому різноманітті.</a:t>
            </a:r>
          </a:p>
          <a:p>
            <a:endParaRPr lang="ru-UA" sz="2000" dirty="0">
              <a:solidFill>
                <a:schemeClr val="bg1"/>
              </a:solidFill>
            </a:endParaRPr>
          </a:p>
          <a:p>
            <a:r>
              <a:rPr lang="ru-UA" sz="2000" b="1" dirty="0">
                <a:solidFill>
                  <a:schemeClr val="bg1"/>
                </a:solidFill>
              </a:rPr>
              <a:t>Постановка задачі. Визначити закони зміни чисельності популяції у часі.</a:t>
            </a:r>
          </a:p>
          <a:p>
            <a:endParaRPr lang="ru-UA" sz="2000" dirty="0">
              <a:solidFill>
                <a:schemeClr val="bg1"/>
              </a:solidFill>
            </a:endParaRPr>
          </a:p>
          <a:p>
            <a:r>
              <a:rPr lang="ru-UA" sz="2000" dirty="0">
                <a:solidFill>
                  <a:schemeClr val="bg1"/>
                </a:solidFill>
              </a:rPr>
              <a:t>Основні припущення.</a:t>
            </a:r>
          </a:p>
          <a:p>
            <a:pPr marL="342900" indent="-342900">
              <a:buAutoNum type="arabicPeriod"/>
            </a:pPr>
            <a:r>
              <a:rPr lang="ru-UA" sz="2000" dirty="0">
                <a:solidFill>
                  <a:schemeClr val="bg1"/>
                </a:solidFill>
              </a:rPr>
              <a:t>Існують тільки процеси розмноження та природної загибелі, швидкості яких пропорційні чисельності особин в даний час.</a:t>
            </a:r>
          </a:p>
          <a:p>
            <a:pPr marL="342900" indent="-342900">
              <a:buAutoNum type="arabicPeriod"/>
            </a:pPr>
            <a:r>
              <a:rPr lang="uk-UA" sz="2000" dirty="0">
                <a:solidFill>
                  <a:schemeClr val="bg1"/>
                </a:solidFill>
              </a:rPr>
              <a:t>Не враховуємо біохімічних, фізіологічних процесів.</a:t>
            </a:r>
          </a:p>
          <a:p>
            <a:pPr marL="342900" indent="-342900">
              <a:buAutoNum type="arabicPeriod"/>
            </a:pPr>
            <a:r>
              <a:rPr lang="uk-UA" sz="2000" dirty="0">
                <a:solidFill>
                  <a:schemeClr val="bg1"/>
                </a:solidFill>
              </a:rPr>
              <a:t>Немає боротьби між особами за місце проживання, за їжу (нескінченно великий простір та кількість їжі).Розглядаємо лише одну популяцію, немає хижаків.</a:t>
            </a:r>
          </a:p>
          <a:p>
            <a:endParaRPr lang="uk-UA" sz="2000" dirty="0">
              <a:solidFill>
                <a:schemeClr val="bg1"/>
              </a:solidFill>
            </a:endParaRPr>
          </a:p>
          <a:p>
            <a:r>
              <a:rPr lang="uk-UA" sz="2000" b="1" dirty="0">
                <a:solidFill>
                  <a:schemeClr val="bg1"/>
                </a:solidFill>
              </a:rPr>
              <a:t>Модель.</a:t>
            </a:r>
          </a:p>
          <a:p>
            <a:r>
              <a:rPr lang="uk-UA" sz="2000" dirty="0">
                <a:solidFill>
                  <a:schemeClr val="bg1"/>
                </a:solidFill>
              </a:rPr>
              <a:t>Введемо величини:</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F29FB6F-0EF3-D606-BE03-35E9CD375439}"/>
                  </a:ext>
                </a:extLst>
              </p:cNvPr>
              <p:cNvSpPr txBox="1"/>
              <p:nvPr/>
            </p:nvSpPr>
            <p:spPr>
              <a:xfrm>
                <a:off x="3673872" y="4327385"/>
                <a:ext cx="7002065" cy="2382319"/>
              </a:xfrm>
              <a:prstGeom prst="rect">
                <a:avLst/>
              </a:prstGeom>
              <a:noFill/>
            </p:spPr>
            <p:txBody>
              <a:bodyPr wrap="square">
                <a:spAutoFit/>
              </a:bodyPr>
              <a:lstStyle/>
              <a:p>
                <a:r>
                  <a:rPr lang="en-US" sz="1800" dirty="0">
                    <a:solidFill>
                      <a:schemeClr val="bg1"/>
                    </a:solidFill>
                  </a:rPr>
                  <a:t>X-</a:t>
                </a:r>
                <a:r>
                  <a:rPr lang="uk-UA" sz="2000" dirty="0">
                    <a:solidFill>
                      <a:schemeClr val="bg1"/>
                    </a:solidFill>
                  </a:rPr>
                  <a:t>чисельність популяції в момент часу </a:t>
                </a:r>
                <a:r>
                  <a:rPr lang="en-US" sz="2000" dirty="0">
                    <a:solidFill>
                      <a:schemeClr val="bg1"/>
                    </a:solidFill>
                  </a:rPr>
                  <a:t>t</a:t>
                </a:r>
                <a:r>
                  <a:rPr lang="uk-UA" sz="2000" dirty="0">
                    <a:solidFill>
                      <a:schemeClr val="bg1"/>
                    </a:solidFill>
                  </a:rPr>
                  <a:t>;</a:t>
                </a:r>
                <a:endParaRPr lang="en-US" sz="2000" dirty="0">
                  <a:solidFill>
                    <a:schemeClr val="bg1"/>
                  </a:solidFill>
                </a:endParaRPr>
              </a:p>
              <a:p>
                <a:r>
                  <a:rPr lang="en-US" sz="2000" dirty="0">
                    <a:solidFill>
                      <a:schemeClr val="bg1"/>
                    </a:solidFill>
                  </a:rPr>
                  <a:t>R-</a:t>
                </a:r>
                <a:r>
                  <a:rPr lang="uk-UA" sz="2000" dirty="0">
                    <a:solidFill>
                      <a:schemeClr val="bg1"/>
                    </a:solidFill>
                  </a:rPr>
                  <a:t>швидкість розмноження; </a:t>
                </a:r>
              </a:p>
              <a:p>
                <a:r>
                  <a:rPr lang="uk-UA" sz="2000" dirty="0">
                    <a:solidFill>
                      <a:schemeClr val="bg1"/>
                    </a:solidFill>
                  </a:rPr>
                  <a:t>      -коефіцієнт розмноження</a:t>
                </a:r>
              </a:p>
              <a:p>
                <a:r>
                  <a:rPr lang="en-US" sz="2000" dirty="0">
                    <a:solidFill>
                      <a:schemeClr val="bg1"/>
                    </a:solidFill>
                  </a:rPr>
                  <a:t>S-</a:t>
                </a:r>
                <a:r>
                  <a:rPr lang="uk-UA" sz="2000" dirty="0">
                    <a:solidFill>
                      <a:schemeClr val="bg1"/>
                    </a:solidFill>
                  </a:rPr>
                  <a:t>швидкість природної загибелі; </a:t>
                </a:r>
                <a14:m>
                  <m:oMath xmlns:m="http://schemas.openxmlformats.org/officeDocument/2006/math">
                    <m:r>
                      <a:rPr lang="uk-UA" sz="2000" i="1" smtClean="0">
                        <a:solidFill>
                          <a:schemeClr val="bg1"/>
                        </a:solidFill>
                        <a:latin typeface="Cambria Math" panose="02040503050406030204" pitchFamily="18" charset="0"/>
                        <a:ea typeface="Cambria Math" panose="02040503050406030204" pitchFamily="18" charset="0"/>
                      </a:rPr>
                      <m:t>𝜎</m:t>
                    </m:r>
                    <m:r>
                      <a:rPr lang="uk-UA" sz="2000" b="0" i="1" smtClean="0">
                        <a:solidFill>
                          <a:schemeClr val="bg1"/>
                        </a:solidFill>
                        <a:latin typeface="Cambria Math" panose="02040503050406030204" pitchFamily="18" charset="0"/>
                        <a:ea typeface="Cambria Math" panose="02040503050406030204" pitchFamily="18" charset="0"/>
                      </a:rPr>
                      <m:t> −</m:t>
                    </m:r>
                  </m:oMath>
                </a14:m>
                <a:r>
                  <a:rPr lang="uk-UA" sz="2000" dirty="0">
                    <a:solidFill>
                      <a:schemeClr val="bg1"/>
                    </a:solidFill>
                  </a:rPr>
                  <a:t>коефіцієнт природної загибелі;</a:t>
                </a:r>
              </a:p>
              <a:p>
                <a14:m>
                  <m:oMath xmlns:m="http://schemas.openxmlformats.org/officeDocument/2006/math">
                    <m:f>
                      <m:fPr>
                        <m:ctrlPr>
                          <a:rPr lang="uk-UA" sz="200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𝑑𝑥</m:t>
                        </m:r>
                      </m:num>
                      <m:den>
                        <m:r>
                          <a:rPr lang="en-US" sz="2000" b="0" i="1" smtClean="0">
                            <a:solidFill>
                              <a:schemeClr val="bg1"/>
                            </a:solidFill>
                            <a:latin typeface="Cambria Math" panose="02040503050406030204" pitchFamily="18" charset="0"/>
                          </a:rPr>
                          <m:t>𝑑𝑡</m:t>
                        </m:r>
                      </m:den>
                    </m:f>
                  </m:oMath>
                </a14:m>
                <a:r>
                  <a:rPr lang="en-US" sz="2000" dirty="0">
                    <a:solidFill>
                      <a:schemeClr val="bg1"/>
                    </a:solidFill>
                  </a:rPr>
                  <a:t> -</a:t>
                </a:r>
                <a:r>
                  <a:rPr lang="uk-UA" sz="2000" dirty="0">
                    <a:solidFill>
                      <a:schemeClr val="bg1"/>
                    </a:solidFill>
                  </a:rPr>
                  <a:t>швидкість зміни чисельності популяції; </a:t>
                </a:r>
                <a14:m>
                  <m:oMath xmlns:m="http://schemas.openxmlformats.org/officeDocument/2006/math">
                    <m:r>
                      <a:rPr lang="uk-UA" sz="2000" i="1" smtClean="0">
                        <a:solidFill>
                          <a:schemeClr val="bg1"/>
                        </a:solidFill>
                        <a:latin typeface="Cambria Math" panose="02040503050406030204" pitchFamily="18" charset="0"/>
                        <a:ea typeface="Cambria Math" panose="02040503050406030204" pitchFamily="18" charset="0"/>
                      </a:rPr>
                      <m:t>𝜀</m:t>
                    </m:r>
                  </m:oMath>
                </a14:m>
                <a:r>
                  <a:rPr lang="uk-UA" sz="2000" dirty="0">
                    <a:solidFill>
                      <a:schemeClr val="bg1"/>
                    </a:solidFill>
                  </a:rPr>
                  <a:t>-коефіцієнт росту.</a:t>
                </a:r>
              </a:p>
              <a:p>
                <a:r>
                  <a:rPr lang="uk-UA" sz="2000" dirty="0">
                    <a:solidFill>
                      <a:schemeClr val="bg1"/>
                    </a:solidFill>
                  </a:rPr>
                  <a:t>Тоді</a:t>
                </a:r>
                <a14:m>
                  <m:oMath xmlns:m="http://schemas.openxmlformats.org/officeDocument/2006/math">
                    <m:r>
                      <a:rPr lang="en-US" sz="2000" b="0" i="0" smtClean="0">
                        <a:solidFill>
                          <a:schemeClr val="bg1"/>
                        </a:solidFill>
                        <a:latin typeface="Cambria Math" panose="02040503050406030204" pitchFamily="18" charset="0"/>
                      </a:rPr>
                      <m:t>         </m:t>
                    </m:r>
                    <m:r>
                      <a:rPr lang="en-US" sz="2000" b="0" i="1" smtClean="0">
                        <a:solidFill>
                          <a:schemeClr val="bg1"/>
                        </a:solidFill>
                        <a:latin typeface="Cambria Math" panose="02040503050406030204" pitchFamily="18" charset="0"/>
                      </a:rPr>
                      <m:t>𝑅</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𝛾</m:t>
                    </m:r>
                    <m:r>
                      <a:rPr lang="en-US" sz="2000" b="0" i="1" smtClean="0">
                        <a:solidFill>
                          <a:schemeClr val="bg1"/>
                        </a:solidFill>
                        <a:latin typeface="Cambria Math" panose="02040503050406030204" pitchFamily="18" charset="0"/>
                        <a:ea typeface="Cambria Math" panose="02040503050406030204" pitchFamily="18" charset="0"/>
                      </a:rPr>
                      <m:t>𝑥</m:t>
                    </m:r>
                    <m:r>
                      <a:rPr lang="en-US" sz="2000" b="0" i="1" smtClean="0">
                        <a:solidFill>
                          <a:schemeClr val="bg1"/>
                        </a:solidFill>
                        <a:latin typeface="Cambria Math" panose="02040503050406030204" pitchFamily="18" charset="0"/>
                        <a:ea typeface="Cambria Math" panose="02040503050406030204" pitchFamily="18" charset="0"/>
                      </a:rPr>
                      <m:t>,             </m:t>
                    </m:r>
                    <m:r>
                      <a:rPr lang="en-US" sz="2000" b="0" i="1" smtClean="0">
                        <a:solidFill>
                          <a:schemeClr val="bg1"/>
                        </a:solidFill>
                        <a:latin typeface="Cambria Math" panose="02040503050406030204" pitchFamily="18" charset="0"/>
                        <a:ea typeface="Cambria Math" panose="02040503050406030204" pitchFamily="18" charset="0"/>
                      </a:rPr>
                      <m:t>𝑆</m:t>
                    </m:r>
                    <m:r>
                      <a:rPr lang="en-US" sz="2000" b="0" i="1" smtClean="0">
                        <a:solidFill>
                          <a:schemeClr val="bg1"/>
                        </a:solidFill>
                        <a:latin typeface="Cambria Math" panose="02040503050406030204" pitchFamily="18" charset="0"/>
                        <a:ea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𝜎</m:t>
                    </m:r>
                    <m:r>
                      <a:rPr lang="en-US" sz="2000" b="0" i="1" smtClean="0">
                        <a:solidFill>
                          <a:schemeClr val="bg1"/>
                        </a:solidFill>
                        <a:latin typeface="Cambria Math" panose="02040503050406030204" pitchFamily="18" charset="0"/>
                        <a:ea typeface="Cambria Math" panose="02040503050406030204" pitchFamily="18" charset="0"/>
                      </a:rPr>
                      <m:t>𝑥</m:t>
                    </m:r>
                  </m:oMath>
                </a14:m>
                <a:endParaRPr lang="uk-UA" sz="2000" dirty="0">
                  <a:solidFill>
                    <a:schemeClr val="bg1"/>
                  </a:solidFill>
                </a:endParaRPr>
              </a:p>
            </p:txBody>
          </p:sp>
        </mc:Choice>
        <mc:Fallback xmlns="">
          <p:sp>
            <p:nvSpPr>
              <p:cNvPr id="18" name="TextBox 17">
                <a:extLst>
                  <a:ext uri="{FF2B5EF4-FFF2-40B4-BE49-F238E27FC236}">
                    <a16:creationId xmlns:a16="http://schemas.microsoft.com/office/drawing/2014/main" id="{EF29FB6F-0EF3-D606-BE03-35E9CD375439}"/>
                  </a:ext>
                </a:extLst>
              </p:cNvPr>
              <p:cNvSpPr txBox="1">
                <a:spLocks noRot="1" noChangeAspect="1" noMove="1" noResize="1" noEditPoints="1" noAdjustHandles="1" noChangeArrowheads="1" noChangeShapeType="1" noTextEdit="1"/>
              </p:cNvSpPr>
              <p:nvPr/>
            </p:nvSpPr>
            <p:spPr>
              <a:xfrm>
                <a:off x="3673872" y="4327385"/>
                <a:ext cx="7002065" cy="2382319"/>
              </a:xfrm>
              <a:prstGeom prst="rect">
                <a:avLst/>
              </a:prstGeom>
              <a:blipFill>
                <a:blip r:embed="rId2"/>
                <a:stretch>
                  <a:fillRect l="-906" t="-1587" b="-3704"/>
                </a:stretch>
              </a:blipFill>
            </p:spPr>
            <p:txBody>
              <a:bodyPr/>
              <a:lstStyle/>
              <a:p>
                <a:r>
                  <a:rPr lang="ru-UA">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7578990-A817-1DD5-445D-4AA0A92700D6}"/>
                  </a:ext>
                </a:extLst>
              </p:cNvPr>
              <p:cNvSpPr txBox="1"/>
              <p:nvPr/>
            </p:nvSpPr>
            <p:spPr>
              <a:xfrm>
                <a:off x="3815358" y="4971201"/>
                <a:ext cx="1793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UA" i="1" smtClean="0">
                          <a:solidFill>
                            <a:schemeClr val="bg1"/>
                          </a:solidFill>
                          <a:latin typeface="Cambria Math" panose="02040503050406030204" pitchFamily="18" charset="0"/>
                          <a:ea typeface="Cambria Math" panose="02040503050406030204" pitchFamily="18" charset="0"/>
                        </a:rPr>
                        <m:t>𝛾</m:t>
                      </m:r>
                    </m:oMath>
                  </m:oMathPara>
                </a14:m>
                <a:endParaRPr lang="ru-UA" dirty="0">
                  <a:solidFill>
                    <a:schemeClr val="bg1"/>
                  </a:solidFill>
                </a:endParaRPr>
              </a:p>
            </p:txBody>
          </p:sp>
        </mc:Choice>
        <mc:Fallback xmlns="">
          <p:sp>
            <p:nvSpPr>
              <p:cNvPr id="19" name="TextBox 18">
                <a:extLst>
                  <a:ext uri="{FF2B5EF4-FFF2-40B4-BE49-F238E27FC236}">
                    <a16:creationId xmlns:a16="http://schemas.microsoft.com/office/drawing/2014/main" id="{A7578990-A817-1DD5-445D-4AA0A92700D6}"/>
                  </a:ext>
                </a:extLst>
              </p:cNvPr>
              <p:cNvSpPr txBox="1">
                <a:spLocks noRot="1" noChangeAspect="1" noMove="1" noResize="1" noEditPoints="1" noAdjustHandles="1" noChangeArrowheads="1" noChangeShapeType="1" noTextEdit="1"/>
              </p:cNvSpPr>
              <p:nvPr/>
            </p:nvSpPr>
            <p:spPr>
              <a:xfrm>
                <a:off x="3815358" y="4971201"/>
                <a:ext cx="179344" cy="276999"/>
              </a:xfrm>
              <a:prstGeom prst="rect">
                <a:avLst/>
              </a:prstGeom>
              <a:blipFill>
                <a:blip r:embed="rId3"/>
                <a:stretch>
                  <a:fillRect l="-33333" r="-26667" b="-26087"/>
                </a:stretch>
              </a:blipFill>
            </p:spPr>
            <p:txBody>
              <a:bodyPr/>
              <a:lstStyle/>
              <a:p>
                <a:r>
                  <a:rPr lang="ru-UA">
                    <a:noFill/>
                  </a:rPr>
                  <a:t> </a:t>
                </a:r>
              </a:p>
            </p:txBody>
          </p:sp>
        </mc:Fallback>
      </mc:AlternateContent>
    </p:spTree>
    <p:extLst>
      <p:ext uri="{BB962C8B-B14F-4D97-AF65-F5344CB8AC3E}">
        <p14:creationId xmlns:p14="http://schemas.microsoft.com/office/powerpoint/2010/main" val="2699525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D861B5-B88E-A100-5727-01F70C938059}"/>
              </a:ext>
            </a:extLst>
          </p:cNvPr>
          <p:cNvSpPr txBox="1"/>
          <p:nvPr/>
        </p:nvSpPr>
        <p:spPr>
          <a:xfrm>
            <a:off x="469900" y="276040"/>
            <a:ext cx="10769600" cy="707886"/>
          </a:xfrm>
          <a:prstGeom prst="rect">
            <a:avLst/>
          </a:prstGeom>
          <a:noFill/>
        </p:spPr>
        <p:txBody>
          <a:bodyPr wrap="square">
            <a:spAutoFit/>
          </a:bodyPr>
          <a:lstStyle/>
          <a:p>
            <a:r>
              <a:rPr lang="ru-UA" sz="2000" dirty="0">
                <a:solidFill>
                  <a:schemeClr val="bg1"/>
                </a:solidFill>
              </a:rPr>
              <a:t>Складемо диференціальне рівняння балансу. Зміна чисельності особин за одиницю часу визначається кількістю народжених цей час і померлих:</a:t>
            </a:r>
          </a:p>
        </p:txBody>
      </p:sp>
      <p:pic>
        <p:nvPicPr>
          <p:cNvPr id="7" name="Рисунок 6" descr="Изображение выглядит как текст, Шрифт, белый, каллиграфия&#10;&#10;Автоматически созданное описание">
            <a:extLst>
              <a:ext uri="{FF2B5EF4-FFF2-40B4-BE49-F238E27FC236}">
                <a16:creationId xmlns:a16="http://schemas.microsoft.com/office/drawing/2014/main" id="{9B666670-2735-C7E1-17EE-DAE0210E75CD}"/>
              </a:ext>
            </a:extLst>
          </p:cNvPr>
          <p:cNvPicPr>
            <a:picLocks noChangeAspect="1"/>
          </p:cNvPicPr>
          <p:nvPr/>
        </p:nvPicPr>
        <p:blipFill>
          <a:blip r:embed="rId2"/>
          <a:stretch>
            <a:fillRect/>
          </a:stretch>
        </p:blipFill>
        <p:spPr>
          <a:xfrm>
            <a:off x="654050" y="2260276"/>
            <a:ext cx="990600" cy="800100"/>
          </a:xfrm>
          <a:prstGeom prst="rect">
            <a:avLst/>
          </a:prstGeom>
        </p:spPr>
      </p:pic>
      <p:pic>
        <p:nvPicPr>
          <p:cNvPr id="9" name="Рисунок 8" descr="Изображение выглядит как Шрифт, текст, рукописный текст, каллиграфия&#10;&#10;Автоматически созданное описание">
            <a:extLst>
              <a:ext uri="{FF2B5EF4-FFF2-40B4-BE49-F238E27FC236}">
                <a16:creationId xmlns:a16="http://schemas.microsoft.com/office/drawing/2014/main" id="{FD09B450-C667-8716-172E-6C7BA57F968C}"/>
              </a:ext>
            </a:extLst>
          </p:cNvPr>
          <p:cNvPicPr>
            <a:picLocks noChangeAspect="1"/>
          </p:cNvPicPr>
          <p:nvPr/>
        </p:nvPicPr>
        <p:blipFill>
          <a:blip r:embed="rId3"/>
          <a:stretch>
            <a:fillRect/>
          </a:stretch>
        </p:blipFill>
        <p:spPr>
          <a:xfrm>
            <a:off x="654050" y="1142676"/>
            <a:ext cx="1765300" cy="800100"/>
          </a:xfrm>
          <a:prstGeom prst="rect">
            <a:avLst/>
          </a:prstGeom>
        </p:spPr>
      </p:pic>
      <p:sp>
        <p:nvSpPr>
          <p:cNvPr id="11" name="TextBox 10">
            <a:extLst>
              <a:ext uri="{FF2B5EF4-FFF2-40B4-BE49-F238E27FC236}">
                <a16:creationId xmlns:a16="http://schemas.microsoft.com/office/drawing/2014/main" id="{7A825979-F0C7-101A-E70C-9A460FC8B626}"/>
              </a:ext>
            </a:extLst>
          </p:cNvPr>
          <p:cNvSpPr txBox="1"/>
          <p:nvPr/>
        </p:nvSpPr>
        <p:spPr>
          <a:xfrm>
            <a:off x="654050" y="3429000"/>
            <a:ext cx="6096000" cy="707886"/>
          </a:xfrm>
          <a:prstGeom prst="rect">
            <a:avLst/>
          </a:prstGeom>
          <a:noFill/>
        </p:spPr>
        <p:txBody>
          <a:bodyPr wrap="square">
            <a:spAutoFit/>
          </a:bodyPr>
          <a:lstStyle/>
          <a:p>
            <a:r>
              <a:rPr lang="uk-UA" sz="2000" dirty="0">
                <a:solidFill>
                  <a:schemeClr val="bg1"/>
                </a:solidFill>
              </a:rPr>
              <a:t>Початкова умова при </a:t>
            </a:r>
            <a:r>
              <a:rPr lang="en-US" sz="2000" dirty="0">
                <a:solidFill>
                  <a:schemeClr val="bg1"/>
                </a:solidFill>
              </a:rPr>
              <a:t>t</a:t>
            </a:r>
            <a:r>
              <a:rPr lang="uk-UA" sz="2000" dirty="0">
                <a:solidFill>
                  <a:schemeClr val="bg1"/>
                </a:solidFill>
              </a:rPr>
              <a:t>=0, чисельність особин  </a:t>
            </a:r>
            <a:r>
              <a:rPr lang="en-US" sz="2000" dirty="0">
                <a:solidFill>
                  <a:schemeClr val="bg1"/>
                </a:solidFill>
              </a:rPr>
              <a:t>x=x </a:t>
            </a:r>
            <a:r>
              <a:rPr lang="en-US" sz="2000" baseline="-25000" dirty="0">
                <a:solidFill>
                  <a:schemeClr val="bg1"/>
                </a:solidFill>
              </a:rPr>
              <a:t>0</a:t>
            </a:r>
            <a:endParaRPr lang="uk-UA" sz="2000" baseline="-25000" dirty="0">
              <a:solidFill>
                <a:schemeClr val="bg1"/>
              </a:solidFill>
            </a:endParaRPr>
          </a:p>
          <a:p>
            <a:r>
              <a:rPr lang="uk-UA" sz="2000" dirty="0" err="1">
                <a:solidFill>
                  <a:schemeClr val="bg1"/>
                </a:solidFill>
              </a:rPr>
              <a:t>Вирішемо</a:t>
            </a:r>
            <a:r>
              <a:rPr lang="uk-UA" sz="2000" dirty="0">
                <a:solidFill>
                  <a:schemeClr val="bg1"/>
                </a:solidFill>
              </a:rPr>
              <a:t> рівняння: </a:t>
            </a:r>
            <a:endParaRPr lang="ru-UA" sz="2000" dirty="0">
              <a:solidFill>
                <a:schemeClr val="bg1"/>
              </a:solidFill>
            </a:endParaRPr>
          </a:p>
        </p:txBody>
      </p:sp>
      <p:pic>
        <p:nvPicPr>
          <p:cNvPr id="13" name="Рисунок 12" descr="Изображение выглядит как Шрифт, текст, белый, линия&#10;&#10;Автоматически созданное описание">
            <a:extLst>
              <a:ext uri="{FF2B5EF4-FFF2-40B4-BE49-F238E27FC236}">
                <a16:creationId xmlns:a16="http://schemas.microsoft.com/office/drawing/2014/main" id="{A55F2E1C-EFDB-0510-2081-D824E951459C}"/>
              </a:ext>
            </a:extLst>
          </p:cNvPr>
          <p:cNvPicPr>
            <a:picLocks noChangeAspect="1"/>
          </p:cNvPicPr>
          <p:nvPr/>
        </p:nvPicPr>
        <p:blipFill>
          <a:blip r:embed="rId4"/>
          <a:stretch>
            <a:fillRect/>
          </a:stretch>
        </p:blipFill>
        <p:spPr>
          <a:xfrm>
            <a:off x="469900" y="4413250"/>
            <a:ext cx="4292600" cy="977900"/>
          </a:xfrm>
          <a:prstGeom prst="rect">
            <a:avLst/>
          </a:prstGeom>
        </p:spPr>
      </p:pic>
      <p:sp>
        <p:nvSpPr>
          <p:cNvPr id="14" name="TextBox 13">
            <a:extLst>
              <a:ext uri="{FF2B5EF4-FFF2-40B4-BE49-F238E27FC236}">
                <a16:creationId xmlns:a16="http://schemas.microsoft.com/office/drawing/2014/main" id="{2983ABFC-0E77-3474-D6C9-9D661D148F2C}"/>
              </a:ext>
            </a:extLst>
          </p:cNvPr>
          <p:cNvSpPr txBox="1"/>
          <p:nvPr/>
        </p:nvSpPr>
        <p:spPr>
          <a:xfrm>
            <a:off x="469900" y="5811838"/>
            <a:ext cx="934871" cy="400110"/>
          </a:xfrm>
          <a:prstGeom prst="rect">
            <a:avLst/>
          </a:prstGeom>
          <a:noFill/>
        </p:spPr>
        <p:txBody>
          <a:bodyPr wrap="none" rtlCol="0">
            <a:spAutoFit/>
          </a:bodyPr>
          <a:lstStyle/>
          <a:p>
            <a:r>
              <a:rPr lang="ru-RU" sz="2000" dirty="0">
                <a:solidFill>
                  <a:schemeClr val="bg1"/>
                </a:solidFill>
              </a:rPr>
              <a:t>З</a:t>
            </a:r>
            <a:r>
              <a:rPr lang="ru-UA" sz="2000" dirty="0">
                <a:solidFill>
                  <a:schemeClr val="bg1"/>
                </a:solidFill>
              </a:rPr>
              <a:t>відси:</a:t>
            </a:r>
          </a:p>
        </p:txBody>
      </p:sp>
      <p:pic>
        <p:nvPicPr>
          <p:cNvPr id="16" name="Рисунок 15">
            <a:extLst>
              <a:ext uri="{FF2B5EF4-FFF2-40B4-BE49-F238E27FC236}">
                <a16:creationId xmlns:a16="http://schemas.microsoft.com/office/drawing/2014/main" id="{A0B3311A-D1E4-89FC-92E6-49464758FBE1}"/>
              </a:ext>
            </a:extLst>
          </p:cNvPr>
          <p:cNvPicPr>
            <a:picLocks noChangeAspect="1"/>
          </p:cNvPicPr>
          <p:nvPr/>
        </p:nvPicPr>
        <p:blipFill>
          <a:blip r:embed="rId5"/>
          <a:stretch>
            <a:fillRect/>
          </a:stretch>
        </p:blipFill>
        <p:spPr>
          <a:xfrm>
            <a:off x="1976438" y="5811838"/>
            <a:ext cx="2247900" cy="571500"/>
          </a:xfrm>
          <a:prstGeom prst="rect">
            <a:avLst/>
          </a:prstGeom>
        </p:spPr>
      </p:pic>
      <p:pic>
        <p:nvPicPr>
          <p:cNvPr id="18" name="Рисунок 17" descr="Изображение выглядит как линия, диаграмма, зарисовка&#10;&#10;Автоматически созданное описание">
            <a:extLst>
              <a:ext uri="{FF2B5EF4-FFF2-40B4-BE49-F238E27FC236}">
                <a16:creationId xmlns:a16="http://schemas.microsoft.com/office/drawing/2014/main" id="{5D6349FE-A1AA-FF66-42B9-6393541D5475}"/>
              </a:ext>
            </a:extLst>
          </p:cNvPr>
          <p:cNvPicPr>
            <a:picLocks noChangeAspect="1"/>
          </p:cNvPicPr>
          <p:nvPr/>
        </p:nvPicPr>
        <p:blipFill>
          <a:blip r:embed="rId6"/>
          <a:stretch>
            <a:fillRect/>
          </a:stretch>
        </p:blipFill>
        <p:spPr>
          <a:xfrm>
            <a:off x="6447810" y="1142676"/>
            <a:ext cx="5458440" cy="3429324"/>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9D612D8-CB60-310B-E5C1-0BF6CEBADA46}"/>
                  </a:ext>
                </a:extLst>
              </p:cNvPr>
              <p:cNvSpPr txBox="1"/>
              <p:nvPr/>
            </p:nvSpPr>
            <p:spPr>
              <a:xfrm>
                <a:off x="5990034" y="4976779"/>
                <a:ext cx="6093618" cy="707886"/>
              </a:xfrm>
              <a:prstGeom prst="rect">
                <a:avLst/>
              </a:prstGeom>
              <a:noFill/>
            </p:spPr>
            <p:txBody>
              <a:bodyPr wrap="square">
                <a:spAutoFit/>
              </a:bodyPr>
              <a:lstStyle/>
              <a:p>
                <a:pPr algn="ctr"/>
                <a:r>
                  <a:rPr lang="ru-UA" sz="2000" dirty="0">
                    <a:solidFill>
                      <a:schemeClr val="bg1"/>
                    </a:solidFill>
                  </a:rPr>
                  <a:t>Рисунок 1.1 - Зміна чисельності популяції без конкуренції між особинами при </a:t>
                </a:r>
                <a14:m>
                  <m:oMath xmlns:m="http://schemas.openxmlformats.org/officeDocument/2006/math">
                    <m:r>
                      <a:rPr lang="uk-UA" sz="2000" i="1" smtClean="0">
                        <a:solidFill>
                          <a:schemeClr val="bg1"/>
                        </a:solidFill>
                        <a:latin typeface="Cambria Math" panose="02040503050406030204" pitchFamily="18" charset="0"/>
                        <a:ea typeface="Cambria Math" panose="02040503050406030204" pitchFamily="18" charset="0"/>
                      </a:rPr>
                      <m:t>𝜀</m:t>
                    </m:r>
                    <m:r>
                      <a:rPr lang="uk-UA" sz="2000" i="1" smtClean="0">
                        <a:solidFill>
                          <a:schemeClr val="bg1"/>
                        </a:solidFill>
                        <a:latin typeface="Cambria Math" panose="02040503050406030204" pitchFamily="18" charset="0"/>
                        <a:ea typeface="Cambria Math" panose="02040503050406030204" pitchFamily="18" charset="0"/>
                      </a:rPr>
                      <m:t> </m:t>
                    </m:r>
                  </m:oMath>
                </a14:m>
                <a:r>
                  <a:rPr lang="ru-UA" sz="2000" dirty="0">
                    <a:solidFill>
                      <a:schemeClr val="bg1"/>
                    </a:solidFill>
                  </a:rPr>
                  <a:t>&lt;0 (а) і при </a:t>
                </a:r>
                <a14:m>
                  <m:oMath xmlns:m="http://schemas.openxmlformats.org/officeDocument/2006/math">
                    <m:r>
                      <a:rPr lang="uk-UA" sz="2000" i="1">
                        <a:solidFill>
                          <a:schemeClr val="bg1"/>
                        </a:solidFill>
                        <a:latin typeface="Cambria Math" panose="02040503050406030204" pitchFamily="18" charset="0"/>
                        <a:ea typeface="Cambria Math" panose="02040503050406030204" pitchFamily="18" charset="0"/>
                      </a:rPr>
                      <m:t>𝜀</m:t>
                    </m:r>
                    <m:r>
                      <a:rPr lang="uk-UA" sz="2000" i="1">
                        <a:solidFill>
                          <a:schemeClr val="bg1"/>
                        </a:solidFill>
                        <a:latin typeface="Cambria Math" panose="02040503050406030204" pitchFamily="18" charset="0"/>
                        <a:ea typeface="Cambria Math" panose="02040503050406030204" pitchFamily="18" charset="0"/>
                      </a:rPr>
                      <m:t> </m:t>
                    </m:r>
                  </m:oMath>
                </a14:m>
                <a:r>
                  <a:rPr lang="ru-UA" sz="2000" dirty="0">
                    <a:solidFill>
                      <a:schemeClr val="bg1"/>
                    </a:solidFill>
                  </a:rPr>
                  <a:t>&gt; 0 (б)</a:t>
                </a:r>
              </a:p>
            </p:txBody>
          </p:sp>
        </mc:Choice>
        <mc:Fallback xmlns="">
          <p:sp>
            <p:nvSpPr>
              <p:cNvPr id="20" name="TextBox 19">
                <a:extLst>
                  <a:ext uri="{FF2B5EF4-FFF2-40B4-BE49-F238E27FC236}">
                    <a16:creationId xmlns:a16="http://schemas.microsoft.com/office/drawing/2014/main" id="{E9D612D8-CB60-310B-E5C1-0BF6CEBADA46}"/>
                  </a:ext>
                </a:extLst>
              </p:cNvPr>
              <p:cNvSpPr txBox="1">
                <a:spLocks noRot="1" noChangeAspect="1" noMove="1" noResize="1" noEditPoints="1" noAdjustHandles="1" noChangeArrowheads="1" noChangeShapeType="1" noTextEdit="1"/>
              </p:cNvSpPr>
              <p:nvPr/>
            </p:nvSpPr>
            <p:spPr>
              <a:xfrm>
                <a:off x="5990034" y="4976779"/>
                <a:ext cx="6093618" cy="707886"/>
              </a:xfrm>
              <a:prstGeom prst="rect">
                <a:avLst/>
              </a:prstGeom>
              <a:blipFill>
                <a:blip r:embed="rId7"/>
                <a:stretch>
                  <a:fillRect t="-3509" b="-14035"/>
                </a:stretch>
              </a:blipFill>
            </p:spPr>
            <p:txBody>
              <a:bodyPr/>
              <a:lstStyle/>
              <a:p>
                <a:r>
                  <a:rPr lang="ru-UA">
                    <a:noFill/>
                  </a:rPr>
                  <a:t> </a:t>
                </a:r>
              </a:p>
            </p:txBody>
          </p:sp>
        </mc:Fallback>
      </mc:AlternateContent>
    </p:spTree>
    <p:extLst>
      <p:ext uri="{BB962C8B-B14F-4D97-AF65-F5344CB8AC3E}">
        <p14:creationId xmlns:p14="http://schemas.microsoft.com/office/powerpoint/2010/main" val="416569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4AB31CC-7F0E-B7E3-EDE7-4C4685283C6F}"/>
                  </a:ext>
                </a:extLst>
              </p:cNvPr>
              <p:cNvSpPr txBox="1"/>
              <p:nvPr/>
            </p:nvSpPr>
            <p:spPr>
              <a:xfrm>
                <a:off x="360760" y="632669"/>
                <a:ext cx="6093618" cy="5940088"/>
              </a:xfrm>
              <a:prstGeom prst="rect">
                <a:avLst/>
              </a:prstGeom>
              <a:noFill/>
            </p:spPr>
            <p:txBody>
              <a:bodyPr wrap="square">
                <a:spAutoFit/>
              </a:bodyPr>
              <a:lstStyle/>
              <a:p>
                <a:pPr algn="just"/>
                <a:r>
                  <a:rPr lang="ru-UA" sz="2000" b="1" dirty="0">
                    <a:solidFill>
                      <a:schemeClr val="bg1"/>
                    </a:solidFill>
                  </a:rPr>
                  <a:t>Аналіз рішення.</a:t>
                </a:r>
              </a:p>
              <a:p>
                <a:pPr algn="just"/>
                <a:r>
                  <a:rPr lang="ru-UA" sz="2000" dirty="0">
                    <a:solidFill>
                      <a:schemeClr val="bg1"/>
                    </a:solidFill>
                  </a:rPr>
                  <a:t>а) </a:t>
                </a:r>
                <a14:m>
                  <m:oMath xmlns:m="http://schemas.openxmlformats.org/officeDocument/2006/math">
                    <m:r>
                      <a:rPr lang="uk-UA" sz="2000" i="1" smtClean="0">
                        <a:solidFill>
                          <a:schemeClr val="bg1"/>
                        </a:solidFill>
                        <a:latin typeface="Cambria Math" panose="02040503050406030204" pitchFamily="18" charset="0"/>
                        <a:ea typeface="Cambria Math" panose="02040503050406030204" pitchFamily="18" charset="0"/>
                      </a:rPr>
                      <m:t>𝜀</m:t>
                    </m:r>
                    <m:r>
                      <a:rPr lang="uk-UA" sz="2000" i="1" smtClean="0">
                        <a:solidFill>
                          <a:schemeClr val="bg1"/>
                        </a:solidFill>
                        <a:latin typeface="Cambria Math" panose="02040503050406030204" pitchFamily="18" charset="0"/>
                        <a:ea typeface="Cambria Math" panose="02040503050406030204" pitchFamily="18" charset="0"/>
                      </a:rPr>
                      <m:t> </m:t>
                    </m:r>
                  </m:oMath>
                </a14:m>
                <a:r>
                  <a:rPr lang="ru-UA" sz="2000" dirty="0">
                    <a:solidFill>
                      <a:schemeClr val="bg1"/>
                    </a:solidFill>
                  </a:rPr>
                  <a:t>&lt; 0 (при </a:t>
                </a:r>
                <a14:m>
                  <m:oMath xmlns:m="http://schemas.openxmlformats.org/officeDocument/2006/math">
                    <m:r>
                      <a:rPr lang="uk-UA" sz="2000" i="1" smtClean="0">
                        <a:solidFill>
                          <a:schemeClr val="bg1"/>
                        </a:solidFill>
                        <a:latin typeface="Cambria Math" panose="02040503050406030204" pitchFamily="18" charset="0"/>
                        <a:ea typeface="Cambria Math" panose="02040503050406030204" pitchFamily="18" charset="0"/>
                      </a:rPr>
                      <m:t>𝜎</m:t>
                    </m:r>
                    <m:r>
                      <a:rPr lang="uk-UA" sz="2000" i="1" smtClean="0">
                        <a:solidFill>
                          <a:schemeClr val="bg1"/>
                        </a:solidFill>
                        <a:latin typeface="Cambria Math" panose="02040503050406030204" pitchFamily="18" charset="0"/>
                        <a:ea typeface="Cambria Math" panose="02040503050406030204" pitchFamily="18" charset="0"/>
                      </a:rPr>
                      <m:t> </m:t>
                    </m:r>
                  </m:oMath>
                </a14:m>
                <a:r>
                  <a:rPr lang="ru-UA" sz="2000" dirty="0">
                    <a:solidFill>
                      <a:schemeClr val="bg1"/>
                    </a:solidFill>
                  </a:rPr>
                  <a:t>&gt; </a:t>
                </a:r>
                <a14:m>
                  <m:oMath xmlns:m="http://schemas.openxmlformats.org/officeDocument/2006/math">
                    <m:r>
                      <a:rPr lang="ru-UA" sz="2000" i="1" smtClean="0">
                        <a:solidFill>
                          <a:schemeClr val="bg1"/>
                        </a:solidFill>
                        <a:latin typeface="Cambria Math" panose="02040503050406030204" pitchFamily="18" charset="0"/>
                        <a:ea typeface="Cambria Math" panose="02040503050406030204" pitchFamily="18" charset="0"/>
                      </a:rPr>
                      <m:t>𝛾</m:t>
                    </m:r>
                  </m:oMath>
                </a14:m>
                <a:r>
                  <a:rPr lang="ru-UA" sz="2000" dirty="0">
                    <a:solidFill>
                      <a:schemeClr val="bg1"/>
                    </a:solidFill>
                  </a:rPr>
                  <a:t>)</a:t>
                </a:r>
                <a:r>
                  <a:rPr lang="ru-UA" sz="2000" dirty="0">
                    <a:solidFill>
                      <a:schemeClr val="bg1"/>
                    </a:solidFill>
                    <a:ea typeface="Cambria Math" panose="02040503050406030204" pitchFamily="18" charset="0"/>
                  </a:rPr>
                  <a:t> </a:t>
                </a:r>
                <a:r>
                  <a:rPr lang="ru-UA" sz="2000" dirty="0">
                    <a:solidFill>
                      <a:schemeClr val="bg1"/>
                    </a:solidFill>
                  </a:rPr>
                  <a:t>, тобто швидкість загибелі більша за швидкість розмноження. Чисельність особин згодом впаде нанівець (рис. 1.1а);</a:t>
                </a:r>
              </a:p>
              <a:p>
                <a:pPr algn="just"/>
                <a:r>
                  <a:rPr lang="ru-UA" sz="2000" dirty="0">
                    <a:solidFill>
                      <a:schemeClr val="bg1"/>
                    </a:solidFill>
                  </a:rPr>
                  <a:t>б) </a:t>
                </a:r>
                <a14:m>
                  <m:oMath xmlns:m="http://schemas.openxmlformats.org/officeDocument/2006/math">
                    <m:r>
                      <a:rPr lang="uk-UA" sz="2000" i="1" smtClean="0">
                        <a:solidFill>
                          <a:schemeClr val="bg1"/>
                        </a:solidFill>
                        <a:latin typeface="Cambria Math" panose="02040503050406030204" pitchFamily="18" charset="0"/>
                        <a:ea typeface="Cambria Math" panose="02040503050406030204" pitchFamily="18" charset="0"/>
                      </a:rPr>
                      <m:t>𝜀</m:t>
                    </m:r>
                    <m:r>
                      <a:rPr lang="uk-UA" sz="2000" i="1" smtClean="0">
                        <a:solidFill>
                          <a:schemeClr val="bg1"/>
                        </a:solidFill>
                        <a:latin typeface="Cambria Math" panose="02040503050406030204" pitchFamily="18" charset="0"/>
                        <a:ea typeface="Cambria Math" panose="02040503050406030204" pitchFamily="18" charset="0"/>
                      </a:rPr>
                      <m:t> </m:t>
                    </m:r>
                  </m:oMath>
                </a14:m>
                <a:r>
                  <a:rPr lang="ru-UA" sz="2000" dirty="0">
                    <a:solidFill>
                      <a:schemeClr val="bg1"/>
                    </a:solidFill>
                  </a:rPr>
                  <a:t>&gt; 0 (при </a:t>
                </a:r>
                <a14:m>
                  <m:oMath xmlns:m="http://schemas.openxmlformats.org/officeDocument/2006/math">
                    <m:r>
                      <a:rPr lang="ru-UA" sz="2000" i="1" smtClean="0">
                        <a:solidFill>
                          <a:schemeClr val="bg1"/>
                        </a:solidFill>
                        <a:latin typeface="Cambria Math" panose="02040503050406030204" pitchFamily="18" charset="0"/>
                        <a:ea typeface="Cambria Math" panose="02040503050406030204" pitchFamily="18" charset="0"/>
                      </a:rPr>
                      <m:t>𝛾</m:t>
                    </m:r>
                  </m:oMath>
                </a14:m>
                <a:r>
                  <a:rPr lang="ru-UA" sz="2000" dirty="0">
                    <a:solidFill>
                      <a:schemeClr val="bg1"/>
                    </a:solidFill>
                  </a:rPr>
                  <a:t> &gt;</a:t>
                </a:r>
                <a:r>
                  <a:rPr lang="uk-UA" sz="2000" dirty="0">
                    <a:solidFill>
                      <a:schemeClr val="bg1"/>
                    </a:solidFill>
                    <a:ea typeface="Cambria Math" panose="02040503050406030204" pitchFamily="18" charset="0"/>
                  </a:rPr>
                  <a:t> </a:t>
                </a:r>
                <a14:m>
                  <m:oMath xmlns:m="http://schemas.openxmlformats.org/officeDocument/2006/math">
                    <m:r>
                      <a:rPr lang="uk-UA" sz="2000" i="1" smtClean="0">
                        <a:solidFill>
                          <a:schemeClr val="bg1"/>
                        </a:solidFill>
                        <a:latin typeface="Cambria Math" panose="02040503050406030204" pitchFamily="18" charset="0"/>
                        <a:ea typeface="Cambria Math" panose="02040503050406030204" pitchFamily="18" charset="0"/>
                      </a:rPr>
                      <m:t>𝜎</m:t>
                    </m:r>
                  </m:oMath>
                </a14:m>
                <a:r>
                  <a:rPr lang="ru-UA" sz="2000" dirty="0">
                    <a:solidFill>
                      <a:schemeClr val="bg1"/>
                    </a:solidFill>
                  </a:rPr>
                  <a:t> ), тобто швидкість розмноження більша за швидкість загибелі. Чисельність особин необмежено зростає з часом (рис. 1.16);</a:t>
                </a:r>
              </a:p>
              <a:p>
                <a:pPr algn="just"/>
                <a:r>
                  <a:rPr lang="ru-UA" sz="2000" dirty="0">
                    <a:solidFill>
                      <a:schemeClr val="bg1"/>
                    </a:solidFill>
                  </a:rPr>
                  <a:t>в)</a:t>
                </a:r>
                <a:r>
                  <a:rPr lang="uk-UA" sz="2000" dirty="0">
                    <a:solidFill>
                      <a:schemeClr val="bg1"/>
                    </a:solidFill>
                    <a:ea typeface="Cambria Math" panose="02040503050406030204" pitchFamily="18" charset="0"/>
                  </a:rPr>
                  <a:t> </a:t>
                </a:r>
                <a14:m>
                  <m:oMath xmlns:m="http://schemas.openxmlformats.org/officeDocument/2006/math">
                    <m:r>
                      <a:rPr lang="uk-UA" sz="2000" i="1" smtClean="0">
                        <a:solidFill>
                          <a:schemeClr val="bg1"/>
                        </a:solidFill>
                        <a:latin typeface="Cambria Math" panose="02040503050406030204" pitchFamily="18" charset="0"/>
                        <a:ea typeface="Cambria Math" panose="02040503050406030204" pitchFamily="18" charset="0"/>
                      </a:rPr>
                      <m:t>𝜀</m:t>
                    </m:r>
                  </m:oMath>
                </a14:m>
                <a:r>
                  <a:rPr lang="ru-UA" sz="2000" dirty="0">
                    <a:solidFill>
                      <a:schemeClr val="bg1"/>
                    </a:solidFill>
                  </a:rPr>
                  <a:t> = 0 (при </a:t>
                </a:r>
                <a14:m>
                  <m:oMath xmlns:m="http://schemas.openxmlformats.org/officeDocument/2006/math">
                    <m:r>
                      <a:rPr lang="ru-UA" sz="2000" i="1" smtClean="0">
                        <a:solidFill>
                          <a:schemeClr val="bg1"/>
                        </a:solidFill>
                        <a:latin typeface="Cambria Math" panose="02040503050406030204" pitchFamily="18" charset="0"/>
                        <a:ea typeface="Cambria Math" panose="02040503050406030204" pitchFamily="18" charset="0"/>
                      </a:rPr>
                      <m:t>𝛾</m:t>
                    </m:r>
                  </m:oMath>
                </a14:m>
                <a:r>
                  <a:rPr lang="ru-UA" sz="2000" dirty="0">
                    <a:solidFill>
                      <a:schemeClr val="bg1"/>
                    </a:solidFill>
                  </a:rPr>
                  <a:t>= </a:t>
                </a:r>
                <a14:m>
                  <m:oMath xmlns:m="http://schemas.openxmlformats.org/officeDocument/2006/math">
                    <m:r>
                      <a:rPr lang="uk-UA" sz="2000" i="1" smtClean="0">
                        <a:solidFill>
                          <a:schemeClr val="bg1"/>
                        </a:solidFill>
                        <a:latin typeface="Cambria Math" panose="02040503050406030204" pitchFamily="18" charset="0"/>
                        <a:ea typeface="Cambria Math" panose="02040503050406030204" pitchFamily="18" charset="0"/>
                      </a:rPr>
                      <m:t>𝜎</m:t>
                    </m:r>
                  </m:oMath>
                </a14:m>
                <a:r>
                  <a:rPr lang="ru-UA" sz="2000" dirty="0">
                    <a:solidFill>
                      <a:schemeClr val="bg1"/>
                    </a:solidFill>
                  </a:rPr>
                  <a:t>), тобто швидкість загибелі дорівнює швидкості розмноження. Чисельність особин не змінюється, залишаючись початковому рівні.</a:t>
                </a:r>
              </a:p>
              <a:p>
                <a:pPr algn="just"/>
                <a:r>
                  <a:rPr lang="ru-UA" sz="2000" dirty="0">
                    <a:solidFill>
                      <a:schemeClr val="bg1"/>
                    </a:solidFill>
                  </a:rPr>
                  <a:t>Модель при </a:t>
                </a:r>
                <a14:m>
                  <m:oMath xmlns:m="http://schemas.openxmlformats.org/officeDocument/2006/math">
                    <m:r>
                      <a:rPr lang="uk-UA" sz="2000" i="1" smtClean="0">
                        <a:solidFill>
                          <a:schemeClr val="bg1"/>
                        </a:solidFill>
                        <a:latin typeface="Cambria Math" panose="02040503050406030204" pitchFamily="18" charset="0"/>
                        <a:ea typeface="Cambria Math" panose="02040503050406030204" pitchFamily="18" charset="0"/>
                      </a:rPr>
                      <m:t>𝜀</m:t>
                    </m:r>
                    <m:r>
                      <a:rPr lang="uk-UA" sz="2000" i="1" smtClean="0">
                        <a:solidFill>
                          <a:schemeClr val="bg1"/>
                        </a:solidFill>
                        <a:latin typeface="Cambria Math" panose="02040503050406030204" pitchFamily="18" charset="0"/>
                        <a:ea typeface="Cambria Math" panose="02040503050406030204" pitchFamily="18" charset="0"/>
                      </a:rPr>
                      <m:t> </m:t>
                    </m:r>
                  </m:oMath>
                </a14:m>
                <a:r>
                  <a:rPr lang="ru-UA" sz="2000" dirty="0">
                    <a:solidFill>
                      <a:schemeClr val="bg1"/>
                    </a:solidFill>
                  </a:rPr>
                  <a:t>&gt; 0 адекватна реальності лише певних значень часу. Згідно з цією моделлю, що розглядає зменшення чисельності особин тільки за рахунок природної загибелі, їх чисельність повинна безперечно зростати з часом (рис. 1.1б), що не відповідає реальності. При великій кількості особин можливе зменшення їх кількості за рахунок інших механізмів, наприклад, за рахунок боротьби за місце проживання, за їжу.</a:t>
                </a:r>
              </a:p>
            </p:txBody>
          </p:sp>
        </mc:Choice>
        <mc:Fallback xmlns="">
          <p:sp>
            <p:nvSpPr>
              <p:cNvPr id="3" name="TextBox 2">
                <a:extLst>
                  <a:ext uri="{FF2B5EF4-FFF2-40B4-BE49-F238E27FC236}">
                    <a16:creationId xmlns:a16="http://schemas.microsoft.com/office/drawing/2014/main" id="{14AB31CC-7F0E-B7E3-EDE7-4C4685283C6F}"/>
                  </a:ext>
                </a:extLst>
              </p:cNvPr>
              <p:cNvSpPr txBox="1">
                <a:spLocks noRot="1" noChangeAspect="1" noMove="1" noResize="1" noEditPoints="1" noAdjustHandles="1" noChangeArrowheads="1" noChangeShapeType="1" noTextEdit="1"/>
              </p:cNvSpPr>
              <p:nvPr/>
            </p:nvSpPr>
            <p:spPr>
              <a:xfrm>
                <a:off x="360760" y="632669"/>
                <a:ext cx="6093618" cy="5940088"/>
              </a:xfrm>
              <a:prstGeom prst="rect">
                <a:avLst/>
              </a:prstGeom>
              <a:blipFill>
                <a:blip r:embed="rId2"/>
                <a:stretch>
                  <a:fillRect l="-1040" t="-426" r="-1040" b="-853"/>
                </a:stretch>
              </a:blipFill>
            </p:spPr>
            <p:txBody>
              <a:bodyPr/>
              <a:lstStyle/>
              <a:p>
                <a:r>
                  <a:rPr lang="ru-UA">
                    <a:noFill/>
                  </a:rPr>
                  <a:t> </a:t>
                </a:r>
              </a:p>
            </p:txBody>
          </p:sp>
        </mc:Fallback>
      </mc:AlternateContent>
      <p:pic>
        <p:nvPicPr>
          <p:cNvPr id="9" name="Picture 15" descr="Купити Декоративна наклейка на стіну «Зайці-кроки». Вінілова ...">
            <a:extLst>
              <a:ext uri="{FF2B5EF4-FFF2-40B4-BE49-F238E27FC236}">
                <a16:creationId xmlns:a16="http://schemas.microsoft.com/office/drawing/2014/main" id="{B3BA52B4-342C-1DFE-9D64-208336679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7900" y="1498600"/>
            <a:ext cx="3860800" cy="386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464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EECCF9-35EC-CD9B-61D8-8440F6A54FEF}"/>
              </a:ext>
            </a:extLst>
          </p:cNvPr>
          <p:cNvSpPr txBox="1"/>
          <p:nvPr/>
        </p:nvSpPr>
        <p:spPr>
          <a:xfrm>
            <a:off x="659607" y="-20919"/>
            <a:ext cx="10912077" cy="954107"/>
          </a:xfrm>
          <a:prstGeom prst="rect">
            <a:avLst/>
          </a:prstGeom>
          <a:noFill/>
        </p:spPr>
        <p:txBody>
          <a:bodyPr wrap="square">
            <a:spAutoFit/>
          </a:bodyPr>
          <a:lstStyle/>
          <a:p>
            <a:pPr algn="ctr"/>
            <a:r>
              <a:rPr lang="ru-RU" sz="2800" b="1" dirty="0">
                <a:solidFill>
                  <a:schemeClr val="bg1"/>
                </a:solidFill>
                <a:effectLst/>
              </a:rPr>
              <a:t>Модель </a:t>
            </a:r>
            <a:r>
              <a:rPr lang="ru-RU" sz="2800" b="1" dirty="0" err="1">
                <a:solidFill>
                  <a:schemeClr val="bg1"/>
                </a:solidFill>
                <a:effectLst/>
              </a:rPr>
              <a:t>зміни</a:t>
            </a:r>
            <a:r>
              <a:rPr lang="ru-RU" sz="2800" b="1" dirty="0">
                <a:solidFill>
                  <a:schemeClr val="bg1"/>
                </a:solidFill>
                <a:effectLst/>
              </a:rPr>
              <a:t> </a:t>
            </a:r>
            <a:r>
              <a:rPr lang="ru-RU" sz="2800" b="1" dirty="0" err="1">
                <a:solidFill>
                  <a:schemeClr val="bg1"/>
                </a:solidFill>
                <a:effectLst/>
              </a:rPr>
              <a:t>чисельності</a:t>
            </a:r>
            <a:r>
              <a:rPr lang="ru-RU" sz="2800" b="1" dirty="0">
                <a:solidFill>
                  <a:schemeClr val="bg1"/>
                </a:solidFill>
                <a:effectLst/>
              </a:rPr>
              <a:t> </a:t>
            </a:r>
            <a:r>
              <a:rPr lang="ru-RU" sz="2800" b="1" dirty="0" err="1">
                <a:solidFill>
                  <a:schemeClr val="bg1"/>
                </a:solidFill>
                <a:effectLst/>
              </a:rPr>
              <a:t>популяції</a:t>
            </a:r>
            <a:r>
              <a:rPr lang="ru-RU" sz="2800" b="1" dirty="0">
                <a:solidFill>
                  <a:schemeClr val="bg1"/>
                </a:solidFill>
                <a:effectLst/>
              </a:rPr>
              <a:t> з </a:t>
            </a:r>
            <a:r>
              <a:rPr lang="ru-RU" sz="2800" b="1" dirty="0" err="1">
                <a:solidFill>
                  <a:schemeClr val="bg1"/>
                </a:solidFill>
                <a:effectLst/>
              </a:rPr>
              <a:t>урахуванням</a:t>
            </a:r>
            <a:r>
              <a:rPr lang="ru-RU" sz="2800" b="1" dirty="0">
                <a:solidFill>
                  <a:schemeClr val="bg1"/>
                </a:solidFill>
                <a:effectLst/>
              </a:rPr>
              <a:t> </a:t>
            </a:r>
            <a:r>
              <a:rPr lang="ru-RU" sz="2800" b="1" dirty="0" err="1">
                <a:solidFill>
                  <a:schemeClr val="bg1"/>
                </a:solidFill>
                <a:effectLst/>
              </a:rPr>
              <a:t>конкуренції</a:t>
            </a:r>
            <a:r>
              <a:rPr lang="ru-RU" sz="2800" b="1" dirty="0">
                <a:solidFill>
                  <a:schemeClr val="bg1"/>
                </a:solidFill>
                <a:effectLst/>
              </a:rPr>
              <a:t> </a:t>
            </a:r>
            <a:r>
              <a:rPr lang="ru-RU" sz="2800" b="1" dirty="0" err="1">
                <a:solidFill>
                  <a:schemeClr val="bg1"/>
                </a:solidFill>
                <a:effectLst/>
              </a:rPr>
              <a:t>між</a:t>
            </a:r>
            <a:r>
              <a:rPr lang="ru-RU" sz="2800" b="1" dirty="0">
                <a:solidFill>
                  <a:schemeClr val="bg1"/>
                </a:solidFill>
                <a:effectLst/>
              </a:rPr>
              <a:t> особами (модель </a:t>
            </a:r>
            <a:r>
              <a:rPr lang="ru-RU" sz="2800" b="1" dirty="0" err="1">
                <a:solidFill>
                  <a:schemeClr val="bg1"/>
                </a:solidFill>
                <a:effectLst/>
              </a:rPr>
              <a:t>Ферхюльста</a:t>
            </a:r>
            <a:r>
              <a:rPr lang="ru-RU" sz="2800" b="1" dirty="0">
                <a:solidFill>
                  <a:schemeClr val="bg1"/>
                </a:solidFill>
                <a:effectLst/>
              </a:rPr>
              <a:t>)</a:t>
            </a:r>
            <a:endParaRPr lang="ru-RU" sz="2800" b="1" dirty="0">
              <a:solidFill>
                <a:schemeClr val="bg1"/>
              </a:solidFill>
            </a:endParaRPr>
          </a:p>
        </p:txBody>
      </p:sp>
      <p:sp>
        <p:nvSpPr>
          <p:cNvPr id="4" name="TextBox 3">
            <a:extLst>
              <a:ext uri="{FF2B5EF4-FFF2-40B4-BE49-F238E27FC236}">
                <a16:creationId xmlns:a16="http://schemas.microsoft.com/office/drawing/2014/main" id="{9E2A2F63-CC19-9E71-862D-BB194689CBBC}"/>
              </a:ext>
            </a:extLst>
          </p:cNvPr>
          <p:cNvSpPr txBox="1"/>
          <p:nvPr/>
        </p:nvSpPr>
        <p:spPr>
          <a:xfrm>
            <a:off x="481806" y="1131838"/>
            <a:ext cx="11811793" cy="1631216"/>
          </a:xfrm>
          <a:prstGeom prst="rect">
            <a:avLst/>
          </a:prstGeom>
          <a:noFill/>
        </p:spPr>
        <p:txBody>
          <a:bodyPr wrap="square">
            <a:spAutoFit/>
          </a:bodyPr>
          <a:lstStyle/>
          <a:p>
            <a:r>
              <a:rPr lang="ru-UA" sz="2000" dirty="0">
                <a:solidFill>
                  <a:schemeClr val="bg1"/>
                </a:solidFill>
              </a:rPr>
              <a:t>Ускладнимо розглянуту вище модель. З метою отримання рішення, краще описуваного досліджуваний об'єкт, серед допущень, наведених у моделі I, знімемо припущення 3. Нехай існує боротьба між особинами, наприклад, за місце проживання, тим самим додається додаткове джерело загибелі . Вважаючи, що швидкість загибелі за рахунок конкуренції між особами пропорційна ймовірності зустрічей двох особин, можна записати</a:t>
            </a:r>
          </a:p>
        </p:txBody>
      </p:sp>
      <p:pic>
        <p:nvPicPr>
          <p:cNvPr id="6" name="Рисунок 5">
            <a:extLst>
              <a:ext uri="{FF2B5EF4-FFF2-40B4-BE49-F238E27FC236}">
                <a16:creationId xmlns:a16="http://schemas.microsoft.com/office/drawing/2014/main" id="{2694EDDC-7601-C9B6-4B52-CD54814DCF88}"/>
              </a:ext>
            </a:extLst>
          </p:cNvPr>
          <p:cNvPicPr>
            <a:picLocks noChangeAspect="1"/>
          </p:cNvPicPr>
          <p:nvPr/>
        </p:nvPicPr>
        <p:blipFill>
          <a:blip r:embed="rId2"/>
          <a:stretch>
            <a:fillRect/>
          </a:stretch>
        </p:blipFill>
        <p:spPr>
          <a:xfrm>
            <a:off x="5048250" y="2763054"/>
            <a:ext cx="2108230" cy="538946"/>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5F97AC4-AF37-7BB9-7632-ADCFBA87433B}"/>
                  </a:ext>
                </a:extLst>
              </p:cNvPr>
              <p:cNvSpPr txBox="1"/>
              <p:nvPr/>
            </p:nvSpPr>
            <p:spPr>
              <a:xfrm>
                <a:off x="659607" y="3584004"/>
                <a:ext cx="3649012"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ru-UA" sz="2000" i="0" smtClean="0">
                          <a:solidFill>
                            <a:schemeClr val="bg1"/>
                          </a:solidFill>
                          <a:latin typeface="Cambria Math" panose="02040503050406030204" pitchFamily="18" charset="0"/>
                          <a:ea typeface="Cambria Math" panose="02040503050406030204" pitchFamily="18" charset="0"/>
                        </a:rPr>
                        <m:t>δ</m:t>
                      </m:r>
                      <m:r>
                        <a:rPr lang="uk-UA" sz="2000" b="0" i="0" smtClean="0">
                          <a:solidFill>
                            <a:schemeClr val="bg1"/>
                          </a:solidFill>
                          <a:latin typeface="Cambria Math" panose="02040503050406030204" pitchFamily="18" charset="0"/>
                          <a:ea typeface="Cambria Math" panose="02040503050406030204" pitchFamily="18" charset="0"/>
                        </a:rPr>
                        <m:t>−</m:t>
                      </m:r>
                      <m:r>
                        <a:rPr lang="uk-UA" sz="2000" b="0" i="0" smtClean="0">
                          <a:solidFill>
                            <a:schemeClr val="bg1"/>
                          </a:solidFill>
                          <a:latin typeface="Cambria Math" panose="02040503050406030204" pitchFamily="18" charset="0"/>
                          <a:ea typeface="Cambria Math" panose="02040503050406030204" pitchFamily="18" charset="0"/>
                        </a:rPr>
                        <m:t>коефіцієнт</m:t>
                      </m:r>
                      <m:r>
                        <a:rPr lang="uk-UA" sz="2000" b="0" i="0" smtClean="0">
                          <a:solidFill>
                            <a:schemeClr val="bg1"/>
                          </a:solidFill>
                          <a:latin typeface="Cambria Math" panose="02040503050406030204" pitchFamily="18" charset="0"/>
                          <a:ea typeface="Cambria Math" panose="02040503050406030204" pitchFamily="18" charset="0"/>
                        </a:rPr>
                        <m:t> </m:t>
                      </m:r>
                      <m:r>
                        <a:rPr lang="uk-UA" sz="2000" b="0" i="0" smtClean="0">
                          <a:solidFill>
                            <a:schemeClr val="bg1"/>
                          </a:solidFill>
                          <a:latin typeface="Cambria Math" panose="02040503050406030204" pitchFamily="18" charset="0"/>
                          <a:ea typeface="Cambria Math" panose="02040503050406030204" pitchFamily="18" charset="0"/>
                        </a:rPr>
                        <m:t>пропорційності</m:t>
                      </m:r>
                    </m:oMath>
                  </m:oMathPara>
                </a14:m>
                <a:endParaRPr lang="ru-UA" sz="2000" dirty="0">
                  <a:solidFill>
                    <a:schemeClr val="bg1"/>
                  </a:solidFill>
                </a:endParaRPr>
              </a:p>
            </p:txBody>
          </p:sp>
        </mc:Choice>
        <mc:Fallback xmlns="">
          <p:sp>
            <p:nvSpPr>
              <p:cNvPr id="9" name="TextBox 8">
                <a:extLst>
                  <a:ext uri="{FF2B5EF4-FFF2-40B4-BE49-F238E27FC236}">
                    <a16:creationId xmlns:a16="http://schemas.microsoft.com/office/drawing/2014/main" id="{F5F97AC4-AF37-7BB9-7632-ADCFBA87433B}"/>
                  </a:ext>
                </a:extLst>
              </p:cNvPr>
              <p:cNvSpPr txBox="1">
                <a:spLocks noRot="1" noChangeAspect="1" noMove="1" noResize="1" noEditPoints="1" noAdjustHandles="1" noChangeArrowheads="1" noChangeShapeType="1" noTextEdit="1"/>
              </p:cNvSpPr>
              <p:nvPr/>
            </p:nvSpPr>
            <p:spPr>
              <a:xfrm>
                <a:off x="659607" y="3584004"/>
                <a:ext cx="3649012" cy="307777"/>
              </a:xfrm>
              <a:prstGeom prst="rect">
                <a:avLst/>
              </a:prstGeom>
              <a:blipFill>
                <a:blip r:embed="rId3"/>
                <a:stretch>
                  <a:fillRect l="-1038" t="-8000" r="-1730" b="-36000"/>
                </a:stretch>
              </a:blipFill>
            </p:spPr>
            <p:txBody>
              <a:bodyPr/>
              <a:lstStyle/>
              <a:p>
                <a:r>
                  <a:rPr lang="ru-UA">
                    <a:noFill/>
                  </a:rPr>
                  <a:t> </a:t>
                </a:r>
              </a:p>
            </p:txBody>
          </p:sp>
        </mc:Fallback>
      </mc:AlternateContent>
      <p:sp>
        <p:nvSpPr>
          <p:cNvPr id="11" name="TextBox 10">
            <a:extLst>
              <a:ext uri="{FF2B5EF4-FFF2-40B4-BE49-F238E27FC236}">
                <a16:creationId xmlns:a16="http://schemas.microsoft.com/office/drawing/2014/main" id="{BACDDD9D-66C6-DA90-C4F3-74E2496B12CB}"/>
              </a:ext>
            </a:extLst>
          </p:cNvPr>
          <p:cNvSpPr txBox="1"/>
          <p:nvPr/>
        </p:nvSpPr>
        <p:spPr>
          <a:xfrm>
            <a:off x="659607" y="4343399"/>
            <a:ext cx="6191250" cy="400110"/>
          </a:xfrm>
          <a:prstGeom prst="rect">
            <a:avLst/>
          </a:prstGeom>
          <a:noFill/>
        </p:spPr>
        <p:txBody>
          <a:bodyPr wrap="square">
            <a:spAutoFit/>
          </a:bodyPr>
          <a:lstStyle/>
          <a:p>
            <a:r>
              <a:rPr lang="ru-UA" sz="2000" dirty="0">
                <a:solidFill>
                  <a:schemeClr val="bg1"/>
                </a:solidFill>
              </a:rPr>
              <a:t>Тоді рівняння балансу чисельності особин:</a:t>
            </a:r>
          </a:p>
        </p:txBody>
      </p:sp>
      <p:pic>
        <p:nvPicPr>
          <p:cNvPr id="13" name="Рисунок 12" descr="Изображение выглядит как Шрифт, текст, рукописный текст, белый&#10;&#10;Автоматически созданное описание">
            <a:extLst>
              <a:ext uri="{FF2B5EF4-FFF2-40B4-BE49-F238E27FC236}">
                <a16:creationId xmlns:a16="http://schemas.microsoft.com/office/drawing/2014/main" id="{98178F59-0207-C095-FE67-AAB5C81FCFDF}"/>
              </a:ext>
            </a:extLst>
          </p:cNvPr>
          <p:cNvPicPr>
            <a:picLocks noChangeAspect="1"/>
          </p:cNvPicPr>
          <p:nvPr/>
        </p:nvPicPr>
        <p:blipFill>
          <a:blip r:embed="rId4"/>
          <a:stretch>
            <a:fillRect/>
          </a:stretch>
        </p:blipFill>
        <p:spPr>
          <a:xfrm>
            <a:off x="5708650" y="3784670"/>
            <a:ext cx="2679700" cy="1219200"/>
          </a:xfrm>
          <a:prstGeom prst="rect">
            <a:avLst/>
          </a:prstGeom>
        </p:spPr>
      </p:pic>
      <p:pic>
        <p:nvPicPr>
          <p:cNvPr id="15" name="Рисунок 14" descr="Изображение выглядит как Шрифт, белый, символ, Графика&#10;&#10;Автоматически созданное описание">
            <a:extLst>
              <a:ext uri="{FF2B5EF4-FFF2-40B4-BE49-F238E27FC236}">
                <a16:creationId xmlns:a16="http://schemas.microsoft.com/office/drawing/2014/main" id="{C9A391E8-C762-C682-6920-7006DC6962C6}"/>
              </a:ext>
            </a:extLst>
          </p:cNvPr>
          <p:cNvPicPr>
            <a:picLocks noChangeAspect="1"/>
          </p:cNvPicPr>
          <p:nvPr/>
        </p:nvPicPr>
        <p:blipFill>
          <a:blip r:embed="rId5"/>
          <a:stretch>
            <a:fillRect/>
          </a:stretch>
        </p:blipFill>
        <p:spPr>
          <a:xfrm>
            <a:off x="9144752" y="3784670"/>
            <a:ext cx="2718676" cy="1219200"/>
          </a:xfrm>
          <a:prstGeom prst="rect">
            <a:avLst/>
          </a:prstGeom>
        </p:spPr>
      </p:pic>
      <p:sp>
        <p:nvSpPr>
          <p:cNvPr id="16" name="TextBox 15">
            <a:extLst>
              <a:ext uri="{FF2B5EF4-FFF2-40B4-BE49-F238E27FC236}">
                <a16:creationId xmlns:a16="http://schemas.microsoft.com/office/drawing/2014/main" id="{A14F1C5F-F1F3-266B-2BFB-A76AC325A545}"/>
              </a:ext>
            </a:extLst>
          </p:cNvPr>
          <p:cNvSpPr txBox="1"/>
          <p:nvPr/>
        </p:nvSpPr>
        <p:spPr>
          <a:xfrm>
            <a:off x="8479453" y="4234476"/>
            <a:ext cx="574196" cy="400110"/>
          </a:xfrm>
          <a:prstGeom prst="rect">
            <a:avLst/>
          </a:prstGeom>
          <a:noFill/>
        </p:spPr>
        <p:txBody>
          <a:bodyPr wrap="none" rtlCol="0">
            <a:spAutoFit/>
          </a:bodyPr>
          <a:lstStyle/>
          <a:p>
            <a:r>
              <a:rPr lang="ru-UA" sz="2000" dirty="0">
                <a:solidFill>
                  <a:schemeClr val="bg1"/>
                </a:solidFill>
              </a:rPr>
              <a:t>або</a:t>
            </a:r>
          </a:p>
        </p:txBody>
      </p:sp>
      <p:sp>
        <p:nvSpPr>
          <p:cNvPr id="18" name="TextBox 17">
            <a:extLst>
              <a:ext uri="{FF2B5EF4-FFF2-40B4-BE49-F238E27FC236}">
                <a16:creationId xmlns:a16="http://schemas.microsoft.com/office/drawing/2014/main" id="{874F3C9C-7A4E-CFBD-F76F-A060DB6502AC}"/>
              </a:ext>
            </a:extLst>
          </p:cNvPr>
          <p:cNvSpPr txBox="1"/>
          <p:nvPr/>
        </p:nvSpPr>
        <p:spPr>
          <a:xfrm>
            <a:off x="659607" y="5379155"/>
            <a:ext cx="6191250" cy="707886"/>
          </a:xfrm>
          <a:prstGeom prst="rect">
            <a:avLst/>
          </a:prstGeom>
          <a:noFill/>
        </p:spPr>
        <p:txBody>
          <a:bodyPr wrap="square">
            <a:spAutoFit/>
          </a:bodyPr>
          <a:lstStyle/>
          <a:p>
            <a:r>
              <a:rPr lang="ru-UA" sz="2000" dirty="0">
                <a:solidFill>
                  <a:schemeClr val="bg1"/>
                </a:solidFill>
              </a:rPr>
              <a:t>Це нелінійне диференціальне рівняння. Зробимо заміну змінних:</a:t>
            </a:r>
          </a:p>
        </p:txBody>
      </p:sp>
      <p:pic>
        <p:nvPicPr>
          <p:cNvPr id="20" name="Рисунок 19">
            <a:extLst>
              <a:ext uri="{FF2B5EF4-FFF2-40B4-BE49-F238E27FC236}">
                <a16:creationId xmlns:a16="http://schemas.microsoft.com/office/drawing/2014/main" id="{6CA247E7-55AF-7C76-E930-3710348617EB}"/>
              </a:ext>
            </a:extLst>
          </p:cNvPr>
          <p:cNvPicPr>
            <a:picLocks noChangeAspect="1"/>
          </p:cNvPicPr>
          <p:nvPr/>
        </p:nvPicPr>
        <p:blipFill>
          <a:blip r:embed="rId6"/>
          <a:stretch>
            <a:fillRect/>
          </a:stretch>
        </p:blipFill>
        <p:spPr>
          <a:xfrm>
            <a:off x="2028032" y="5797609"/>
            <a:ext cx="1727200" cy="596900"/>
          </a:xfrm>
          <a:prstGeom prst="rect">
            <a:avLst/>
          </a:prstGeom>
        </p:spPr>
      </p:pic>
      <p:sp>
        <p:nvSpPr>
          <p:cNvPr id="22" name="TextBox 21">
            <a:extLst>
              <a:ext uri="{FF2B5EF4-FFF2-40B4-BE49-F238E27FC236}">
                <a16:creationId xmlns:a16="http://schemas.microsoft.com/office/drawing/2014/main" id="{184EE0DE-846C-6434-B201-47CB78275C12}"/>
              </a:ext>
            </a:extLst>
          </p:cNvPr>
          <p:cNvSpPr txBox="1"/>
          <p:nvPr/>
        </p:nvSpPr>
        <p:spPr>
          <a:xfrm>
            <a:off x="5026169" y="5879691"/>
            <a:ext cx="6191250" cy="646331"/>
          </a:xfrm>
          <a:prstGeom prst="rect">
            <a:avLst/>
          </a:prstGeom>
          <a:noFill/>
        </p:spPr>
        <p:txBody>
          <a:bodyPr wrap="square">
            <a:spAutoFit/>
          </a:bodyPr>
          <a:lstStyle/>
          <a:p>
            <a:r>
              <a:rPr lang="uk-UA" sz="1800" dirty="0">
                <a:solidFill>
                  <a:schemeClr val="bg1"/>
                </a:solidFill>
              </a:rPr>
              <a:t>Тоді з урахуванням того, що при </a:t>
            </a:r>
            <a:r>
              <a:rPr lang="en-US" sz="1800" dirty="0">
                <a:solidFill>
                  <a:schemeClr val="bg1"/>
                </a:solidFill>
              </a:rPr>
              <a:t>t</a:t>
            </a:r>
            <a:r>
              <a:rPr lang="uk-UA" sz="1800" dirty="0">
                <a:solidFill>
                  <a:schemeClr val="bg1"/>
                </a:solidFill>
              </a:rPr>
              <a:t>=0, чисельність особин  </a:t>
            </a:r>
            <a:r>
              <a:rPr lang="en-US" sz="1800" dirty="0">
                <a:solidFill>
                  <a:schemeClr val="bg1"/>
                </a:solidFill>
              </a:rPr>
              <a:t>x=x </a:t>
            </a:r>
            <a:r>
              <a:rPr lang="en-US" sz="1800" baseline="-25000" dirty="0">
                <a:solidFill>
                  <a:schemeClr val="bg1"/>
                </a:solidFill>
              </a:rPr>
              <a:t>0</a:t>
            </a:r>
            <a:endParaRPr lang="uk-UA" sz="1800" baseline="-25000" dirty="0">
              <a:solidFill>
                <a:schemeClr val="bg1"/>
              </a:solidFill>
            </a:endParaRPr>
          </a:p>
          <a:p>
            <a:r>
              <a:rPr lang="uk-UA" sz="1800" dirty="0">
                <a:solidFill>
                  <a:schemeClr val="bg1"/>
                </a:solidFill>
              </a:rPr>
              <a:t>Отримуємо  рівняння: </a:t>
            </a:r>
            <a:endParaRPr lang="ru-UA" dirty="0"/>
          </a:p>
        </p:txBody>
      </p:sp>
    </p:spTree>
    <p:extLst>
      <p:ext uri="{BB962C8B-B14F-4D97-AF65-F5344CB8AC3E}">
        <p14:creationId xmlns:p14="http://schemas.microsoft.com/office/powerpoint/2010/main" val="416942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Шрифт, типография, рукописный текст, каллиграфия&#10;&#10;Автоматически созданное описание">
            <a:extLst>
              <a:ext uri="{FF2B5EF4-FFF2-40B4-BE49-F238E27FC236}">
                <a16:creationId xmlns:a16="http://schemas.microsoft.com/office/drawing/2014/main" id="{A0528EEB-F746-8FED-F6A2-F231C989606E}"/>
              </a:ext>
            </a:extLst>
          </p:cNvPr>
          <p:cNvPicPr>
            <a:picLocks noChangeAspect="1"/>
          </p:cNvPicPr>
          <p:nvPr/>
        </p:nvPicPr>
        <p:blipFill>
          <a:blip r:embed="rId2"/>
          <a:stretch>
            <a:fillRect/>
          </a:stretch>
        </p:blipFill>
        <p:spPr>
          <a:xfrm>
            <a:off x="368300" y="330200"/>
            <a:ext cx="4419600" cy="787400"/>
          </a:xfrm>
          <a:prstGeom prst="rect">
            <a:avLst/>
          </a:prstGeom>
        </p:spPr>
      </p:pic>
      <p:pic>
        <p:nvPicPr>
          <p:cNvPr id="5" name="Рисунок 4" descr="Изображение выглядит как рукописный текст, Шрифт, текст, линия&#10;&#10;Автоматически созданное описание">
            <a:extLst>
              <a:ext uri="{FF2B5EF4-FFF2-40B4-BE49-F238E27FC236}">
                <a16:creationId xmlns:a16="http://schemas.microsoft.com/office/drawing/2014/main" id="{1E22CDF3-2E6C-11FE-8542-71FC5149470C}"/>
              </a:ext>
            </a:extLst>
          </p:cNvPr>
          <p:cNvPicPr>
            <a:picLocks noChangeAspect="1"/>
          </p:cNvPicPr>
          <p:nvPr/>
        </p:nvPicPr>
        <p:blipFill>
          <a:blip r:embed="rId3"/>
          <a:stretch>
            <a:fillRect/>
          </a:stretch>
        </p:blipFill>
        <p:spPr>
          <a:xfrm>
            <a:off x="6802891" y="330200"/>
            <a:ext cx="4178300" cy="1409700"/>
          </a:xfrm>
          <a:prstGeom prst="rect">
            <a:avLst/>
          </a:prstGeom>
        </p:spPr>
      </p:pic>
      <p:sp>
        <p:nvSpPr>
          <p:cNvPr id="6" name="TextBox 5">
            <a:extLst>
              <a:ext uri="{FF2B5EF4-FFF2-40B4-BE49-F238E27FC236}">
                <a16:creationId xmlns:a16="http://schemas.microsoft.com/office/drawing/2014/main" id="{A100BAC5-96FE-D195-A9C5-56627D5D7DD4}"/>
              </a:ext>
            </a:extLst>
          </p:cNvPr>
          <p:cNvSpPr txBox="1"/>
          <p:nvPr/>
        </p:nvSpPr>
        <p:spPr>
          <a:xfrm>
            <a:off x="5295900" y="523845"/>
            <a:ext cx="998991" cy="400110"/>
          </a:xfrm>
          <a:prstGeom prst="rect">
            <a:avLst/>
          </a:prstGeom>
          <a:noFill/>
        </p:spPr>
        <p:txBody>
          <a:bodyPr wrap="none" rtlCol="0">
            <a:spAutoFit/>
          </a:bodyPr>
          <a:lstStyle/>
          <a:p>
            <a:r>
              <a:rPr lang="ru-UA" sz="2000" dirty="0">
                <a:solidFill>
                  <a:schemeClr val="bg1"/>
                </a:solidFill>
              </a:rPr>
              <a:t>Звідки: </a:t>
            </a:r>
          </a:p>
        </p:txBody>
      </p:sp>
      <p:sp>
        <p:nvSpPr>
          <p:cNvPr id="8" name="TextBox 7">
            <a:extLst>
              <a:ext uri="{FF2B5EF4-FFF2-40B4-BE49-F238E27FC236}">
                <a16:creationId xmlns:a16="http://schemas.microsoft.com/office/drawing/2014/main" id="{5572E25F-4E75-9DCE-B5D3-65C5D09F5A63}"/>
              </a:ext>
            </a:extLst>
          </p:cNvPr>
          <p:cNvSpPr txBox="1"/>
          <p:nvPr/>
        </p:nvSpPr>
        <p:spPr>
          <a:xfrm>
            <a:off x="198891" y="1739900"/>
            <a:ext cx="6096000" cy="400110"/>
          </a:xfrm>
          <a:prstGeom prst="rect">
            <a:avLst/>
          </a:prstGeom>
          <a:noFill/>
        </p:spPr>
        <p:txBody>
          <a:bodyPr wrap="square">
            <a:spAutoFit/>
          </a:bodyPr>
          <a:lstStyle/>
          <a:p>
            <a:r>
              <a:rPr lang="ru-UA" sz="2000" dirty="0">
                <a:solidFill>
                  <a:schemeClr val="bg1"/>
                </a:solidFill>
              </a:rPr>
              <a:t>Графік залежності x(t) наведено на рис. 1.2.</a:t>
            </a:r>
          </a:p>
        </p:txBody>
      </p:sp>
      <p:pic>
        <p:nvPicPr>
          <p:cNvPr id="10" name="Рисунок 9" descr="Изображение выглядит как линия, диаграмма, зарисовка&#10;&#10;Автоматически созданное описание">
            <a:extLst>
              <a:ext uri="{FF2B5EF4-FFF2-40B4-BE49-F238E27FC236}">
                <a16:creationId xmlns:a16="http://schemas.microsoft.com/office/drawing/2014/main" id="{09982CE3-0283-E7C6-5057-EBBBB8E63A9B}"/>
              </a:ext>
            </a:extLst>
          </p:cNvPr>
          <p:cNvPicPr>
            <a:picLocks noChangeAspect="1"/>
          </p:cNvPicPr>
          <p:nvPr/>
        </p:nvPicPr>
        <p:blipFill>
          <a:blip r:embed="rId4"/>
          <a:stretch>
            <a:fillRect/>
          </a:stretch>
        </p:blipFill>
        <p:spPr>
          <a:xfrm>
            <a:off x="368300" y="2241550"/>
            <a:ext cx="4660900" cy="3314700"/>
          </a:xfrm>
          <a:prstGeom prst="rect">
            <a:avLst/>
          </a:prstGeom>
        </p:spPr>
      </p:pic>
      <p:sp>
        <p:nvSpPr>
          <p:cNvPr id="12" name="TextBox 11">
            <a:extLst>
              <a:ext uri="{FF2B5EF4-FFF2-40B4-BE49-F238E27FC236}">
                <a16:creationId xmlns:a16="http://schemas.microsoft.com/office/drawing/2014/main" id="{A2B90C09-7A71-81C4-2410-694DFF00EC5A}"/>
              </a:ext>
            </a:extLst>
          </p:cNvPr>
          <p:cNvSpPr txBox="1"/>
          <p:nvPr/>
        </p:nvSpPr>
        <p:spPr>
          <a:xfrm>
            <a:off x="-300605" y="5826323"/>
            <a:ext cx="6096000" cy="1015663"/>
          </a:xfrm>
          <a:prstGeom prst="rect">
            <a:avLst/>
          </a:prstGeom>
          <a:noFill/>
        </p:spPr>
        <p:txBody>
          <a:bodyPr wrap="square">
            <a:spAutoFit/>
          </a:bodyPr>
          <a:lstStyle/>
          <a:p>
            <a:pPr algn="ctr"/>
            <a:r>
              <a:rPr lang="ru-UA" sz="2000" dirty="0">
                <a:solidFill>
                  <a:schemeClr val="bg1"/>
                </a:solidFill>
              </a:rPr>
              <a:t>Рисунок 1.2- Зміна чисельності населення з урахуванням конкуренції</a:t>
            </a:r>
          </a:p>
          <a:p>
            <a:pPr algn="ctr"/>
            <a:r>
              <a:rPr lang="ru-UA" sz="2000" dirty="0">
                <a:solidFill>
                  <a:schemeClr val="bg1"/>
                </a:solidFill>
              </a:rPr>
              <a:t>між особинами</a:t>
            </a:r>
          </a:p>
        </p:txBody>
      </p:sp>
      <p:sp>
        <p:nvSpPr>
          <p:cNvPr id="14" name="TextBox 13">
            <a:extLst>
              <a:ext uri="{FF2B5EF4-FFF2-40B4-BE49-F238E27FC236}">
                <a16:creationId xmlns:a16="http://schemas.microsoft.com/office/drawing/2014/main" id="{62021D39-1BEB-DE50-DD58-C6F43992B88A}"/>
              </a:ext>
            </a:extLst>
          </p:cNvPr>
          <p:cNvSpPr txBox="1"/>
          <p:nvPr/>
        </p:nvSpPr>
        <p:spPr>
          <a:xfrm>
            <a:off x="5981702" y="2232679"/>
            <a:ext cx="5372098" cy="707886"/>
          </a:xfrm>
          <a:prstGeom prst="rect">
            <a:avLst/>
          </a:prstGeom>
          <a:noFill/>
        </p:spPr>
        <p:txBody>
          <a:bodyPr wrap="square">
            <a:spAutoFit/>
          </a:bodyPr>
          <a:lstStyle/>
          <a:p>
            <a:r>
              <a:rPr lang="ru-UA" sz="2000" dirty="0">
                <a:solidFill>
                  <a:schemeClr val="bg1"/>
                </a:solidFill>
              </a:rPr>
              <a:t>Видно, що з часом х не йде в нескінченність, а виходить на стаціонарний рівень,</a:t>
            </a:r>
          </a:p>
        </p:txBody>
      </p:sp>
      <p:pic>
        <p:nvPicPr>
          <p:cNvPr id="16" name="Рисунок 15" descr="Изображение выглядит как текст, Шрифт, белый, символ&#10;&#10;Автоматически созданное описание">
            <a:extLst>
              <a:ext uri="{FF2B5EF4-FFF2-40B4-BE49-F238E27FC236}">
                <a16:creationId xmlns:a16="http://schemas.microsoft.com/office/drawing/2014/main" id="{E7E7AB25-77B5-42DA-528A-8A25947580F5}"/>
              </a:ext>
            </a:extLst>
          </p:cNvPr>
          <p:cNvPicPr>
            <a:picLocks noChangeAspect="1"/>
          </p:cNvPicPr>
          <p:nvPr/>
        </p:nvPicPr>
        <p:blipFill>
          <a:blip r:embed="rId5"/>
          <a:stretch>
            <a:fillRect/>
          </a:stretch>
        </p:blipFill>
        <p:spPr>
          <a:xfrm>
            <a:off x="10064750" y="2586622"/>
            <a:ext cx="1104900" cy="800100"/>
          </a:xfrm>
          <a:prstGeom prst="rect">
            <a:avLst/>
          </a:prstGeom>
        </p:spPr>
      </p:pic>
      <p:sp>
        <p:nvSpPr>
          <p:cNvPr id="18" name="TextBox 17">
            <a:extLst>
              <a:ext uri="{FF2B5EF4-FFF2-40B4-BE49-F238E27FC236}">
                <a16:creationId xmlns:a16="http://schemas.microsoft.com/office/drawing/2014/main" id="{5CB675A6-5142-7837-C3AD-CAA8E24D6375}"/>
              </a:ext>
            </a:extLst>
          </p:cNvPr>
          <p:cNvSpPr txBox="1"/>
          <p:nvPr/>
        </p:nvSpPr>
        <p:spPr>
          <a:xfrm>
            <a:off x="6070602" y="3740665"/>
            <a:ext cx="5283198" cy="1323439"/>
          </a:xfrm>
          <a:prstGeom prst="rect">
            <a:avLst/>
          </a:prstGeom>
          <a:noFill/>
        </p:spPr>
        <p:txBody>
          <a:bodyPr wrap="square">
            <a:spAutoFit/>
          </a:bodyPr>
          <a:lstStyle/>
          <a:p>
            <a:r>
              <a:rPr lang="ru-UA" sz="2000" dirty="0">
                <a:solidFill>
                  <a:schemeClr val="bg1"/>
                </a:solidFill>
              </a:rPr>
              <a:t>Моделі І та ІІ є основою моделювання процесів та біотехнології (наприклад, для встановлення оптимальних режимів вирощування різних мікроорганізмів).</a:t>
            </a:r>
          </a:p>
        </p:txBody>
      </p:sp>
      <p:pic>
        <p:nvPicPr>
          <p:cNvPr id="5122" name="Picture 2" descr="корисні мікроорганізми для відтворення родючості ґрунтів ...">
            <a:extLst>
              <a:ext uri="{FF2B5EF4-FFF2-40B4-BE49-F238E27FC236}">
                <a16:creationId xmlns:a16="http://schemas.microsoft.com/office/drawing/2014/main" id="{C0189DE3-D95D-FAAE-F6DA-7D16BD1FA6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8191" y="4911704"/>
            <a:ext cx="2286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520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09BBF7-40A7-DA1F-9D86-C26BB891398D}"/>
              </a:ext>
            </a:extLst>
          </p:cNvPr>
          <p:cNvSpPr txBox="1"/>
          <p:nvPr/>
        </p:nvSpPr>
        <p:spPr>
          <a:xfrm>
            <a:off x="3048000" y="170934"/>
            <a:ext cx="6477000" cy="461665"/>
          </a:xfrm>
          <a:prstGeom prst="rect">
            <a:avLst/>
          </a:prstGeom>
          <a:noFill/>
        </p:spPr>
        <p:txBody>
          <a:bodyPr wrap="square">
            <a:spAutoFit/>
          </a:bodyPr>
          <a:lstStyle/>
          <a:p>
            <a:pPr algn="ctr"/>
            <a:r>
              <a:rPr lang="ru-UA" sz="2400" b="1" dirty="0">
                <a:solidFill>
                  <a:schemeClr val="bg1"/>
                </a:solidFill>
              </a:rPr>
              <a:t>Модель "хижак-жертва" (модель Вольтерра)</a:t>
            </a:r>
          </a:p>
        </p:txBody>
      </p:sp>
      <p:sp>
        <p:nvSpPr>
          <p:cNvPr id="5" name="TextBox 4">
            <a:extLst>
              <a:ext uri="{FF2B5EF4-FFF2-40B4-BE49-F238E27FC236}">
                <a16:creationId xmlns:a16="http://schemas.microsoft.com/office/drawing/2014/main" id="{8EB41073-B60D-875C-186A-3CE777414759}"/>
              </a:ext>
            </a:extLst>
          </p:cNvPr>
          <p:cNvSpPr txBox="1"/>
          <p:nvPr/>
        </p:nvSpPr>
        <p:spPr>
          <a:xfrm>
            <a:off x="215900" y="972454"/>
            <a:ext cx="11760200" cy="2246769"/>
          </a:xfrm>
          <a:prstGeom prst="rect">
            <a:avLst/>
          </a:prstGeom>
          <a:noFill/>
        </p:spPr>
        <p:txBody>
          <a:bodyPr wrap="square">
            <a:spAutoFit/>
          </a:bodyPr>
          <a:lstStyle/>
          <a:p>
            <a:pPr algn="just"/>
            <a:r>
              <a:rPr lang="ru-UA" sz="2000" dirty="0">
                <a:solidFill>
                  <a:schemeClr val="bg1"/>
                </a:solidFill>
              </a:rPr>
              <a:t>Серед припущень, введених у моделі I, знімемо припущення 4. Нехай у деякому просторі живуть два види особин: зайці (жертви) та рисі (хижаки). Зайці харчуються рослинною їжею, яка є завжди в достатній кількості (між ними відсутня внутрішньовидова боротьба). Риси можуть харчуватися тільки зайцями.</a:t>
            </a:r>
          </a:p>
          <a:p>
            <a:pPr algn="just"/>
            <a:endParaRPr lang="ru-UA" sz="2000" dirty="0">
              <a:solidFill>
                <a:schemeClr val="bg1"/>
              </a:solidFill>
            </a:endParaRPr>
          </a:p>
          <a:p>
            <a:pPr algn="just"/>
            <a:r>
              <a:rPr lang="ru-UA" sz="2000" dirty="0">
                <a:solidFill>
                  <a:schemeClr val="bg1"/>
                </a:solidFill>
              </a:rPr>
              <a:t>Введемо величини:</a:t>
            </a:r>
          </a:p>
          <a:p>
            <a:pPr algn="just"/>
            <a:r>
              <a:rPr lang="ru-UA" sz="2000" dirty="0">
                <a:solidFill>
                  <a:schemeClr val="bg1"/>
                </a:solidFill>
              </a:rPr>
              <a:t>х - кількість жертв у момент t;</a:t>
            </a:r>
          </a:p>
          <a:p>
            <a:pPr algn="just"/>
            <a:r>
              <a:rPr lang="ru-UA" sz="2000" dirty="0">
                <a:solidFill>
                  <a:schemeClr val="bg1"/>
                </a:solidFill>
              </a:rPr>
              <a:t>у - число хижаків у момент t.</a:t>
            </a:r>
          </a:p>
        </p:txBody>
      </p:sp>
      <p:sp>
        <p:nvSpPr>
          <p:cNvPr id="7" name="TextBox 6">
            <a:extLst>
              <a:ext uri="{FF2B5EF4-FFF2-40B4-BE49-F238E27FC236}">
                <a16:creationId xmlns:a16="http://schemas.microsoft.com/office/drawing/2014/main" id="{DEE9A549-E544-171A-C016-BDA3B0EFE23E}"/>
              </a:ext>
            </a:extLst>
          </p:cNvPr>
          <p:cNvSpPr txBox="1"/>
          <p:nvPr/>
        </p:nvSpPr>
        <p:spPr>
          <a:xfrm>
            <a:off x="215900" y="3400793"/>
            <a:ext cx="10490200" cy="400110"/>
          </a:xfrm>
          <a:prstGeom prst="rect">
            <a:avLst/>
          </a:prstGeom>
          <a:noFill/>
        </p:spPr>
        <p:txBody>
          <a:bodyPr wrap="square">
            <a:spAutoFit/>
          </a:bodyPr>
          <a:lstStyle/>
          <a:p>
            <a:r>
              <a:rPr lang="ru-UA" sz="2000" dirty="0">
                <a:solidFill>
                  <a:schemeClr val="bg1"/>
                </a:solidFill>
              </a:rPr>
              <a:t>Рівняння балансу між чисельністю народжених особин  та тих,що гинуть :</a:t>
            </a:r>
          </a:p>
        </p:txBody>
      </p:sp>
      <p:sp>
        <p:nvSpPr>
          <p:cNvPr id="12" name="TextBox 11">
            <a:extLst>
              <a:ext uri="{FF2B5EF4-FFF2-40B4-BE49-F238E27FC236}">
                <a16:creationId xmlns:a16="http://schemas.microsoft.com/office/drawing/2014/main" id="{4F66C96F-DA45-155C-1DB7-D0133BC3D062}"/>
              </a:ext>
            </a:extLst>
          </p:cNvPr>
          <p:cNvSpPr txBox="1"/>
          <p:nvPr/>
        </p:nvSpPr>
        <p:spPr>
          <a:xfrm>
            <a:off x="2527300" y="5377714"/>
            <a:ext cx="6883400" cy="1015663"/>
          </a:xfrm>
          <a:prstGeom prst="rect">
            <a:avLst/>
          </a:prstGeom>
          <a:noFill/>
        </p:spPr>
        <p:txBody>
          <a:bodyPr wrap="square">
            <a:spAutoFit/>
          </a:bodyPr>
          <a:lstStyle/>
          <a:p>
            <a:r>
              <a:rPr lang="ru-UA" sz="2000" dirty="0">
                <a:solidFill>
                  <a:schemeClr val="bg1"/>
                </a:solidFill>
              </a:rPr>
              <a:t>швидкість                  швидкість                  швидкість загибелі</a:t>
            </a:r>
          </a:p>
          <a:p>
            <a:r>
              <a:rPr lang="ru-UA" sz="2000" dirty="0">
                <a:solidFill>
                  <a:schemeClr val="bg1"/>
                </a:solidFill>
              </a:rPr>
              <a:t>розмноження           природної                за рахунок зустрічі</a:t>
            </a:r>
          </a:p>
          <a:p>
            <a:r>
              <a:rPr lang="ru-UA" sz="2000" dirty="0">
                <a:solidFill>
                  <a:schemeClr val="bg1"/>
                </a:solidFill>
              </a:rPr>
              <a:t>                                       загибелі                       з хижаком</a:t>
            </a:r>
          </a:p>
        </p:txBody>
      </p:sp>
      <p:pic>
        <p:nvPicPr>
          <p:cNvPr id="14" name="Рисунок 13" descr="Изображение выглядит как зарисовка, белый, черно-белый, черный&#10;&#10;Автоматически созданное описание">
            <a:extLst>
              <a:ext uri="{FF2B5EF4-FFF2-40B4-BE49-F238E27FC236}">
                <a16:creationId xmlns:a16="http://schemas.microsoft.com/office/drawing/2014/main" id="{4B55B4D0-A9D8-EDD1-B157-D5ACD7C2AAD8}"/>
              </a:ext>
            </a:extLst>
          </p:cNvPr>
          <p:cNvPicPr>
            <a:picLocks noChangeAspect="1"/>
          </p:cNvPicPr>
          <p:nvPr/>
        </p:nvPicPr>
        <p:blipFill>
          <a:blip r:embed="rId2"/>
          <a:stretch>
            <a:fillRect/>
          </a:stretch>
        </p:blipFill>
        <p:spPr>
          <a:xfrm>
            <a:off x="850900" y="3982473"/>
            <a:ext cx="7708900" cy="1130300"/>
          </a:xfrm>
          <a:prstGeom prst="rect">
            <a:avLst/>
          </a:prstGeom>
        </p:spPr>
      </p:pic>
      <p:sp>
        <p:nvSpPr>
          <p:cNvPr id="16" name="TextBox 15">
            <a:extLst>
              <a:ext uri="{FF2B5EF4-FFF2-40B4-BE49-F238E27FC236}">
                <a16:creationId xmlns:a16="http://schemas.microsoft.com/office/drawing/2014/main" id="{2B4CE492-1659-C6B2-4976-5AE01C50A576}"/>
              </a:ext>
            </a:extLst>
          </p:cNvPr>
          <p:cNvSpPr txBox="1"/>
          <p:nvPr/>
        </p:nvSpPr>
        <p:spPr>
          <a:xfrm>
            <a:off x="9505950" y="4219976"/>
            <a:ext cx="2400300" cy="400110"/>
          </a:xfrm>
          <a:prstGeom prst="rect">
            <a:avLst/>
          </a:prstGeom>
          <a:noFill/>
        </p:spPr>
        <p:txBody>
          <a:bodyPr wrap="square">
            <a:spAutoFit/>
          </a:bodyPr>
          <a:lstStyle/>
          <a:p>
            <a:r>
              <a:rPr lang="ru-UA" sz="2000" b="1" dirty="0">
                <a:solidFill>
                  <a:schemeClr val="bg1"/>
                </a:solidFill>
              </a:rPr>
              <a:t>Жертви:</a:t>
            </a:r>
          </a:p>
        </p:txBody>
      </p:sp>
    </p:spTree>
    <p:extLst>
      <p:ext uri="{BB962C8B-B14F-4D97-AF65-F5344CB8AC3E}">
        <p14:creationId xmlns:p14="http://schemas.microsoft.com/office/powerpoint/2010/main" val="15571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9644C0-F321-9FD3-4F46-9A918FEBE82C}"/>
              </a:ext>
            </a:extLst>
          </p:cNvPr>
          <p:cNvSpPr txBox="1"/>
          <p:nvPr/>
        </p:nvSpPr>
        <p:spPr>
          <a:xfrm>
            <a:off x="432198" y="343971"/>
            <a:ext cx="1368028" cy="400110"/>
          </a:xfrm>
          <a:prstGeom prst="rect">
            <a:avLst/>
          </a:prstGeom>
          <a:noFill/>
        </p:spPr>
        <p:txBody>
          <a:bodyPr wrap="square">
            <a:spAutoFit/>
          </a:bodyPr>
          <a:lstStyle/>
          <a:p>
            <a:r>
              <a:rPr lang="ru-UA" sz="2000" b="1" dirty="0">
                <a:solidFill>
                  <a:schemeClr val="bg1"/>
                </a:solidFill>
              </a:rPr>
              <a:t>Хижаки:</a:t>
            </a:r>
          </a:p>
        </p:txBody>
      </p:sp>
      <p:pic>
        <p:nvPicPr>
          <p:cNvPr id="5" name="Рисунок 4" descr="Изображение выглядит как Шрифт, белый, типография, дизайн&#10;&#10;Автоматически созданное описание">
            <a:extLst>
              <a:ext uri="{FF2B5EF4-FFF2-40B4-BE49-F238E27FC236}">
                <a16:creationId xmlns:a16="http://schemas.microsoft.com/office/drawing/2014/main" id="{6AC8FD4B-C730-5B7A-5B02-F11D8DDC93C3}"/>
              </a:ext>
            </a:extLst>
          </p:cNvPr>
          <p:cNvPicPr>
            <a:picLocks noChangeAspect="1"/>
          </p:cNvPicPr>
          <p:nvPr/>
        </p:nvPicPr>
        <p:blipFill>
          <a:blip r:embed="rId2"/>
          <a:stretch>
            <a:fillRect/>
          </a:stretch>
        </p:blipFill>
        <p:spPr>
          <a:xfrm>
            <a:off x="2538413" y="331331"/>
            <a:ext cx="5257800" cy="825500"/>
          </a:xfrm>
          <a:prstGeom prst="rect">
            <a:avLst/>
          </a:prstGeom>
        </p:spPr>
      </p:pic>
      <p:sp>
        <p:nvSpPr>
          <p:cNvPr id="7" name="TextBox 6">
            <a:extLst>
              <a:ext uri="{FF2B5EF4-FFF2-40B4-BE49-F238E27FC236}">
                <a16:creationId xmlns:a16="http://schemas.microsoft.com/office/drawing/2014/main" id="{B10F21DD-4924-8C43-812F-D7D9D80AB947}"/>
              </a:ext>
            </a:extLst>
          </p:cNvPr>
          <p:cNvSpPr txBox="1"/>
          <p:nvPr/>
        </p:nvSpPr>
        <p:spPr>
          <a:xfrm>
            <a:off x="4218385" y="1319897"/>
            <a:ext cx="6093618" cy="707886"/>
          </a:xfrm>
          <a:prstGeom prst="rect">
            <a:avLst/>
          </a:prstGeom>
          <a:noFill/>
        </p:spPr>
        <p:txBody>
          <a:bodyPr wrap="square">
            <a:spAutoFit/>
          </a:bodyPr>
          <a:lstStyle/>
          <a:p>
            <a:r>
              <a:rPr lang="ru-UA" sz="2000" dirty="0">
                <a:solidFill>
                  <a:schemeClr val="bg1"/>
                </a:solidFill>
              </a:rPr>
              <a:t>швидкість                  швидкість </a:t>
            </a:r>
          </a:p>
          <a:p>
            <a:r>
              <a:rPr lang="ru-UA" sz="2000" dirty="0">
                <a:solidFill>
                  <a:schemeClr val="bg1"/>
                </a:solidFill>
              </a:rPr>
              <a:t>розмноження      природної загибелі</a:t>
            </a:r>
          </a:p>
        </p:txBody>
      </p:sp>
      <p:pic>
        <p:nvPicPr>
          <p:cNvPr id="9" name="Рисунок 8" descr="Изображение выглядит как рукописный текст, текст, Шрифт, белый&#10;&#10;Автоматически созданное описание">
            <a:extLst>
              <a:ext uri="{FF2B5EF4-FFF2-40B4-BE49-F238E27FC236}">
                <a16:creationId xmlns:a16="http://schemas.microsoft.com/office/drawing/2014/main" id="{48F1C740-EADB-3911-30AA-272FB9BD197A}"/>
              </a:ext>
            </a:extLst>
          </p:cNvPr>
          <p:cNvPicPr>
            <a:picLocks noChangeAspect="1"/>
          </p:cNvPicPr>
          <p:nvPr/>
        </p:nvPicPr>
        <p:blipFill>
          <a:blip r:embed="rId3"/>
          <a:stretch>
            <a:fillRect/>
          </a:stretch>
        </p:blipFill>
        <p:spPr>
          <a:xfrm>
            <a:off x="432198" y="2320925"/>
            <a:ext cx="2743200" cy="1701800"/>
          </a:xfrm>
          <a:prstGeom prst="rect">
            <a:avLst/>
          </a:prstGeom>
        </p:spPr>
      </p:pic>
      <p:sp>
        <p:nvSpPr>
          <p:cNvPr id="11" name="TextBox 10">
            <a:extLst>
              <a:ext uri="{FF2B5EF4-FFF2-40B4-BE49-F238E27FC236}">
                <a16:creationId xmlns:a16="http://schemas.microsoft.com/office/drawing/2014/main" id="{5E8FA2B3-28D6-F328-EB04-F7946BFC9D71}"/>
              </a:ext>
            </a:extLst>
          </p:cNvPr>
          <p:cNvSpPr txBox="1"/>
          <p:nvPr/>
        </p:nvSpPr>
        <p:spPr>
          <a:xfrm>
            <a:off x="3732609" y="2320925"/>
            <a:ext cx="6182915" cy="1631216"/>
          </a:xfrm>
          <a:prstGeom prst="rect">
            <a:avLst/>
          </a:prstGeom>
          <a:noFill/>
        </p:spPr>
        <p:txBody>
          <a:bodyPr wrap="square">
            <a:spAutoFit/>
          </a:bodyPr>
          <a:lstStyle/>
          <a:p>
            <a:pPr algn="just"/>
            <a:r>
              <a:rPr lang="ru-UA" sz="2000" dirty="0">
                <a:solidFill>
                  <a:schemeClr val="bg1"/>
                </a:solidFill>
              </a:rPr>
              <a:t>Це складна система нелінійних диференціальних рівнянь. Спочатку знайдемо стаціонарне рішення </a:t>
            </a:r>
          </a:p>
          <a:p>
            <a:pPr algn="just"/>
            <a:r>
              <a:rPr lang="ru-UA" sz="2000" dirty="0">
                <a:solidFill>
                  <a:schemeClr val="bg1"/>
                </a:solidFill>
              </a:rPr>
              <a:t>х = const, у = const, тобто dx/dt = 0, dy/dt = 0. </a:t>
            </a:r>
          </a:p>
          <a:p>
            <a:pPr algn="just"/>
            <a:r>
              <a:rPr lang="ru-UA" sz="2000" dirty="0">
                <a:solidFill>
                  <a:schemeClr val="bg1"/>
                </a:solidFill>
              </a:rPr>
              <a:t>Система диференціальних рівнянь </a:t>
            </a:r>
          </a:p>
          <a:p>
            <a:pPr algn="just"/>
            <a:r>
              <a:rPr lang="ru-UA" sz="2000" dirty="0">
                <a:solidFill>
                  <a:schemeClr val="bg1"/>
                </a:solidFill>
              </a:rPr>
              <a:t>зводиться до алгебраїчних:</a:t>
            </a:r>
          </a:p>
        </p:txBody>
      </p:sp>
      <p:pic>
        <p:nvPicPr>
          <p:cNvPr id="13" name="Рисунок 12" descr="Изображение выглядит как Шрифт, белый, текст, типография&#10;&#10;Автоматически созданное описание">
            <a:extLst>
              <a:ext uri="{FF2B5EF4-FFF2-40B4-BE49-F238E27FC236}">
                <a16:creationId xmlns:a16="http://schemas.microsoft.com/office/drawing/2014/main" id="{CE1A9F10-728F-1701-8873-92195A62E05D}"/>
              </a:ext>
            </a:extLst>
          </p:cNvPr>
          <p:cNvPicPr>
            <a:picLocks noChangeAspect="1"/>
          </p:cNvPicPr>
          <p:nvPr/>
        </p:nvPicPr>
        <p:blipFill>
          <a:blip r:embed="rId4"/>
          <a:stretch>
            <a:fillRect/>
          </a:stretch>
        </p:blipFill>
        <p:spPr>
          <a:xfrm>
            <a:off x="3953866" y="4245283"/>
            <a:ext cx="2870200" cy="1003300"/>
          </a:xfrm>
          <a:prstGeom prst="rect">
            <a:avLst/>
          </a:prstGeom>
        </p:spPr>
      </p:pic>
      <p:sp>
        <p:nvSpPr>
          <p:cNvPr id="15" name="TextBox 14">
            <a:extLst>
              <a:ext uri="{FF2B5EF4-FFF2-40B4-BE49-F238E27FC236}">
                <a16:creationId xmlns:a16="http://schemas.microsoft.com/office/drawing/2014/main" id="{91C1099F-DCEA-03C4-60C5-2B9DA2D91DF3}"/>
              </a:ext>
            </a:extLst>
          </p:cNvPr>
          <p:cNvSpPr txBox="1"/>
          <p:nvPr/>
        </p:nvSpPr>
        <p:spPr>
          <a:xfrm>
            <a:off x="432198" y="5973247"/>
            <a:ext cx="6093618" cy="400110"/>
          </a:xfrm>
          <a:prstGeom prst="rect">
            <a:avLst/>
          </a:prstGeom>
          <a:noFill/>
        </p:spPr>
        <p:txBody>
          <a:bodyPr wrap="square">
            <a:spAutoFit/>
          </a:bodyPr>
          <a:lstStyle/>
          <a:p>
            <a:r>
              <a:rPr lang="ru-UA" sz="2000" dirty="0">
                <a:solidFill>
                  <a:schemeClr val="bg1"/>
                </a:solidFill>
              </a:rPr>
              <a:t>Розглянемо рішення:</a:t>
            </a:r>
          </a:p>
        </p:txBody>
      </p:sp>
      <p:sp>
        <p:nvSpPr>
          <p:cNvPr id="16" name="TextBox 15">
            <a:extLst>
              <a:ext uri="{FF2B5EF4-FFF2-40B4-BE49-F238E27FC236}">
                <a16:creationId xmlns:a16="http://schemas.microsoft.com/office/drawing/2014/main" id="{1E8A7FF2-D980-5D88-D956-A844E5DCC38F}"/>
              </a:ext>
            </a:extLst>
          </p:cNvPr>
          <p:cNvSpPr txBox="1"/>
          <p:nvPr/>
        </p:nvSpPr>
        <p:spPr>
          <a:xfrm>
            <a:off x="7796213" y="4362529"/>
            <a:ext cx="716863" cy="400110"/>
          </a:xfrm>
          <a:prstGeom prst="rect">
            <a:avLst/>
          </a:prstGeom>
          <a:noFill/>
        </p:spPr>
        <p:txBody>
          <a:bodyPr wrap="none" rtlCol="0">
            <a:spAutoFit/>
          </a:bodyPr>
          <a:lstStyle/>
          <a:p>
            <a:r>
              <a:rPr lang="ru-UA" sz="2000" dirty="0">
                <a:solidFill>
                  <a:schemeClr val="bg1"/>
                </a:solidFill>
              </a:rPr>
              <a:t>(1.4)</a:t>
            </a:r>
          </a:p>
        </p:txBody>
      </p:sp>
    </p:spTree>
    <p:extLst>
      <p:ext uri="{BB962C8B-B14F-4D97-AF65-F5344CB8AC3E}">
        <p14:creationId xmlns:p14="http://schemas.microsoft.com/office/powerpoint/2010/main" val="2477327172"/>
      </p:ext>
    </p:extLst>
  </p:cSld>
  <p:clrMapOvr>
    <a:masterClrMapping/>
  </p:clrMapOvr>
</p:sld>
</file>

<file path=ppt/theme/theme1.xml><?xml version="1.0" encoding="utf-8"?>
<a:theme xmlns:a="http://schemas.openxmlformats.org/drawingml/2006/main" name="PortalVTI">
  <a:themeElements>
    <a:clrScheme name="AnalogousFromLightSeedRightStep">
      <a:dk1>
        <a:srgbClr val="000000"/>
      </a:dk1>
      <a:lt1>
        <a:srgbClr val="FFFFFF"/>
      </a:lt1>
      <a:dk2>
        <a:srgbClr val="412624"/>
      </a:dk2>
      <a:lt2>
        <a:srgbClr val="E2E8E8"/>
      </a:lt2>
      <a:accent1>
        <a:srgbClr val="C69996"/>
      </a:accent1>
      <a:accent2>
        <a:srgbClr val="BA9B7F"/>
      </a:accent2>
      <a:accent3>
        <a:srgbClr val="A9A580"/>
      </a:accent3>
      <a:accent4>
        <a:srgbClr val="99AA74"/>
      </a:accent4>
      <a:accent5>
        <a:srgbClr val="8DAC82"/>
      </a:accent5>
      <a:accent6>
        <a:srgbClr val="78AF80"/>
      </a:accent6>
      <a:hlink>
        <a:srgbClr val="578D91"/>
      </a:hlink>
      <a:folHlink>
        <a:srgbClr val="7F7F7F"/>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docProps/app.xml><?xml version="1.0" encoding="utf-8"?>
<Properties xmlns="http://schemas.openxmlformats.org/officeDocument/2006/extended-properties" xmlns:vt="http://schemas.openxmlformats.org/officeDocument/2006/docPropsVTypes">
  <TotalTime>345</TotalTime>
  <Words>1779</Words>
  <Application>Microsoft Macintosh PowerPoint</Application>
  <PresentationFormat>Широкоэкранный</PresentationFormat>
  <Paragraphs>122</Paragraphs>
  <Slides>21</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8" baseType="lpstr">
      <vt:lpstr>Arial</vt:lpstr>
      <vt:lpstr>Cambria Math</vt:lpstr>
      <vt:lpstr>TimesNewRomanPS</vt:lpstr>
      <vt:lpstr>Trade Gothic Next Cond</vt:lpstr>
      <vt:lpstr>Trade Gothic Next Light</vt:lpstr>
      <vt:lpstr>PortalVTI</vt:lpstr>
      <vt:lpstr>Equation.3</vt:lpstr>
      <vt:lpstr>Математичне та комп'ютерне моделювання в біології̈ та медицині. Математичні моделі зростання чисельності популяції̈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Математичне та комп'ютерне моделювання в біології̈ та медицині. Математичні моделі зростання чисельності популяції̈  </dc:title>
  <dc:creator>ivanovvl</dc:creator>
  <cp:lastModifiedBy>ivanovvl</cp:lastModifiedBy>
  <cp:revision>2</cp:revision>
  <dcterms:created xsi:type="dcterms:W3CDTF">2023-09-28T07:52:49Z</dcterms:created>
  <dcterms:modified xsi:type="dcterms:W3CDTF">2023-10-05T09:01:09Z</dcterms:modified>
</cp:coreProperties>
</file>