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4"/>
  </p:notesMasterIdLst>
  <p:sldIdLst>
    <p:sldId id="256" r:id="rId5"/>
    <p:sldId id="257" r:id="rId6"/>
    <p:sldId id="260" r:id="rId7"/>
    <p:sldId id="258" r:id="rId8"/>
    <p:sldId id="259" r:id="rId9"/>
    <p:sldId id="261" r:id="rId10"/>
    <p:sldId id="263" r:id="rId11"/>
    <p:sldId id="284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6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 varScale="1">
        <p:scale>
          <a:sx n="73" d="100"/>
          <a:sy n="73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003F6-DC25-4F7B-B4B6-4D8ACC17E6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EBF5BB3-C3FC-45B6-84E8-4761B3D2CAE9}">
      <dgm:prSet/>
      <dgm:spPr/>
      <dgm:t>
        <a:bodyPr/>
        <a:lstStyle/>
        <a:p>
          <a:pPr rtl="0"/>
          <a:r>
            <a:rPr lang="ru-RU" b="1"/>
            <a:t>спеціалізовані органи,які не мають вивідних проток і виділяють свій секрет в кров,лімфу,цереброспіальну рідину через міжклітинні щілини</a:t>
          </a:r>
          <a:endParaRPr lang="ru-RU"/>
        </a:p>
      </dgm:t>
    </dgm:pt>
    <dgm:pt modelId="{6324FE0C-975E-41CC-86DD-5B8C1FDDC62A}" type="parTrans" cxnId="{39948E5E-7176-48D1-B528-64194807FC02}">
      <dgm:prSet/>
      <dgm:spPr/>
      <dgm:t>
        <a:bodyPr/>
        <a:lstStyle/>
        <a:p>
          <a:endParaRPr lang="ru-RU"/>
        </a:p>
      </dgm:t>
    </dgm:pt>
    <dgm:pt modelId="{6B311BBD-1120-4D0F-993D-A7D4785A6972}" type="sibTrans" cxnId="{39948E5E-7176-48D1-B528-64194807FC02}">
      <dgm:prSet/>
      <dgm:spPr/>
      <dgm:t>
        <a:bodyPr/>
        <a:lstStyle/>
        <a:p>
          <a:endParaRPr lang="ru-RU"/>
        </a:p>
      </dgm:t>
    </dgm:pt>
    <dgm:pt modelId="{829B91AC-C91C-4D37-9BF5-40F4E914BA1D}">
      <dgm:prSet/>
      <dgm:spPr/>
      <dgm:t>
        <a:bodyPr/>
        <a:lstStyle/>
        <a:p>
          <a:pPr rtl="0"/>
          <a:r>
            <a:rPr lang="uk-UA"/>
            <a:t>Ендокринні залози інервуються вегетативною нервовою системою;</a:t>
          </a:r>
          <a:endParaRPr lang="ru-RU"/>
        </a:p>
      </dgm:t>
    </dgm:pt>
    <dgm:pt modelId="{F6D6ED76-CFCB-44C4-8B02-9A94531301E9}" type="parTrans" cxnId="{F9F5C7EE-8290-4883-849D-FB0F92EFA80F}">
      <dgm:prSet/>
      <dgm:spPr/>
      <dgm:t>
        <a:bodyPr/>
        <a:lstStyle/>
        <a:p>
          <a:endParaRPr lang="ru-RU"/>
        </a:p>
      </dgm:t>
    </dgm:pt>
    <dgm:pt modelId="{A02C49F0-3636-492B-99B1-60099578622E}" type="sibTrans" cxnId="{F9F5C7EE-8290-4883-849D-FB0F92EFA80F}">
      <dgm:prSet/>
      <dgm:spPr/>
      <dgm:t>
        <a:bodyPr/>
        <a:lstStyle/>
        <a:p>
          <a:endParaRPr lang="ru-RU"/>
        </a:p>
      </dgm:t>
    </dgm:pt>
    <dgm:pt modelId="{E60EE63B-855F-4344-B688-B1BC5875D476}">
      <dgm:prSet/>
      <dgm:spPr/>
      <dgm:t>
        <a:bodyPr/>
        <a:lstStyle/>
        <a:p>
          <a:pPr rtl="0"/>
          <a:r>
            <a:rPr lang="uk-UA"/>
            <a:t>Відрізняються гарним кровопостачанням,та великою кількістю рецепторів;</a:t>
          </a:r>
          <a:endParaRPr lang="ru-RU"/>
        </a:p>
      </dgm:t>
    </dgm:pt>
    <dgm:pt modelId="{7EC38CC2-2659-480D-9B97-F43BEA22CB76}" type="parTrans" cxnId="{812A6E14-998D-4921-BE81-C37F7EBCBE9B}">
      <dgm:prSet/>
      <dgm:spPr/>
      <dgm:t>
        <a:bodyPr/>
        <a:lstStyle/>
        <a:p>
          <a:endParaRPr lang="ru-RU"/>
        </a:p>
      </dgm:t>
    </dgm:pt>
    <dgm:pt modelId="{F2936AE0-9AEF-4F9C-995C-C4CA7B2B9ECD}" type="sibTrans" cxnId="{812A6E14-998D-4921-BE81-C37F7EBCBE9B}">
      <dgm:prSet/>
      <dgm:spPr/>
      <dgm:t>
        <a:bodyPr/>
        <a:lstStyle/>
        <a:p>
          <a:endParaRPr lang="ru-RU"/>
        </a:p>
      </dgm:t>
    </dgm:pt>
    <dgm:pt modelId="{10238663-3867-47EB-96A3-165A34B1200A}">
      <dgm:prSet/>
      <dgm:spPr/>
      <dgm:t>
        <a:bodyPr/>
        <a:lstStyle/>
        <a:p>
          <a:pPr rtl="0"/>
          <a:r>
            <a:rPr lang="ru-RU" b="1"/>
            <a:t>2 групи ендокринних залоз:</a:t>
          </a:r>
          <a:endParaRPr lang="ru-RU"/>
        </a:p>
      </dgm:t>
    </dgm:pt>
    <dgm:pt modelId="{B11D8237-3D33-4DD5-AE2E-AB455F06884C}" type="parTrans" cxnId="{762DFFB1-C4FF-4FE9-8759-8891E866C52E}">
      <dgm:prSet/>
      <dgm:spPr/>
      <dgm:t>
        <a:bodyPr/>
        <a:lstStyle/>
        <a:p>
          <a:endParaRPr lang="ru-RU"/>
        </a:p>
      </dgm:t>
    </dgm:pt>
    <dgm:pt modelId="{9CFAB7BF-1D0C-45AA-91B2-979E593ACF18}" type="sibTrans" cxnId="{762DFFB1-C4FF-4FE9-8759-8891E866C52E}">
      <dgm:prSet/>
      <dgm:spPr/>
      <dgm:t>
        <a:bodyPr/>
        <a:lstStyle/>
        <a:p>
          <a:endParaRPr lang="ru-RU"/>
        </a:p>
      </dgm:t>
    </dgm:pt>
    <dgm:pt modelId="{D2D33F14-4EC5-49F0-A4D2-F45D47A8AD42}">
      <dgm:prSet/>
      <dgm:spPr/>
      <dgm:t>
        <a:bodyPr/>
        <a:lstStyle/>
        <a:p>
          <a:pPr rtl="0"/>
          <a:r>
            <a:rPr lang="uk-UA"/>
            <a:t>Змішаної секреції(статеві залози,підшлункова залоза);</a:t>
          </a:r>
          <a:endParaRPr lang="ru-RU"/>
        </a:p>
      </dgm:t>
    </dgm:pt>
    <dgm:pt modelId="{AFDF3DBF-43F1-4849-B76E-3240512DE55E}" type="parTrans" cxnId="{7102C559-B896-4460-BA50-A0A7D9B5B669}">
      <dgm:prSet/>
      <dgm:spPr/>
      <dgm:t>
        <a:bodyPr/>
        <a:lstStyle/>
        <a:p>
          <a:endParaRPr lang="ru-RU"/>
        </a:p>
      </dgm:t>
    </dgm:pt>
    <dgm:pt modelId="{5387731F-C607-42EE-AF05-CDAEBBCACA57}" type="sibTrans" cxnId="{7102C559-B896-4460-BA50-A0A7D9B5B669}">
      <dgm:prSet/>
      <dgm:spPr/>
      <dgm:t>
        <a:bodyPr/>
        <a:lstStyle/>
        <a:p>
          <a:endParaRPr lang="ru-RU"/>
        </a:p>
      </dgm:t>
    </dgm:pt>
    <dgm:pt modelId="{28AD9322-4010-4F60-8A90-907F0DDE9A60}">
      <dgm:prSet/>
      <dgm:spPr/>
      <dgm:t>
        <a:bodyPr/>
        <a:lstStyle/>
        <a:p>
          <a:pPr rtl="0"/>
          <a:r>
            <a:rPr lang="uk-UA"/>
            <a:t>Внутрішньої секреції(гіпофіз,наднирники,щитовидні та паращитовидні залози,тимус,м/б епіфіз)</a:t>
          </a:r>
          <a:endParaRPr lang="ru-RU"/>
        </a:p>
      </dgm:t>
    </dgm:pt>
    <dgm:pt modelId="{133C4C26-2008-4EFA-B69C-1D149BD9F882}" type="parTrans" cxnId="{F128D25C-402D-4A6C-A913-30B2397134DA}">
      <dgm:prSet/>
      <dgm:spPr/>
      <dgm:t>
        <a:bodyPr/>
        <a:lstStyle/>
        <a:p>
          <a:endParaRPr lang="ru-RU"/>
        </a:p>
      </dgm:t>
    </dgm:pt>
    <dgm:pt modelId="{0959211E-3EBF-4EDB-8599-CB6DA0F3EFB7}" type="sibTrans" cxnId="{F128D25C-402D-4A6C-A913-30B2397134DA}">
      <dgm:prSet/>
      <dgm:spPr/>
      <dgm:t>
        <a:bodyPr/>
        <a:lstStyle/>
        <a:p>
          <a:endParaRPr lang="ru-RU"/>
        </a:p>
      </dgm:t>
    </dgm:pt>
    <dgm:pt modelId="{67CB7864-4FC2-48CB-95C8-8D574A26AF96}">
      <dgm:prSet/>
      <dgm:spPr/>
      <dgm:t>
        <a:bodyPr/>
        <a:lstStyle/>
        <a:p>
          <a:pPr rtl="0"/>
          <a:r>
            <a:rPr lang="ru-RU" b="1"/>
            <a:t>Ендокринні клітини присутні також в в деяких органах і тканинах (нирки, серцевий м</a:t>
          </a:r>
          <a:r>
            <a:rPr lang="en-US" b="1"/>
            <a:t>’</a:t>
          </a:r>
          <a:r>
            <a:rPr lang="uk-UA" b="1"/>
            <a:t>яз</a:t>
          </a:r>
          <a:r>
            <a:rPr lang="ru-RU" b="1"/>
            <a:t>, вегетативні ганглії, утворюючи дифузну эндокринну систему).</a:t>
          </a:r>
          <a:endParaRPr lang="ru-RU"/>
        </a:p>
      </dgm:t>
    </dgm:pt>
    <dgm:pt modelId="{C9F58D32-DB8E-410E-A892-C3101776EE17}" type="parTrans" cxnId="{62FC41ED-6609-49B9-815A-DA6561F8FAA6}">
      <dgm:prSet/>
      <dgm:spPr/>
      <dgm:t>
        <a:bodyPr/>
        <a:lstStyle/>
        <a:p>
          <a:endParaRPr lang="ru-RU"/>
        </a:p>
      </dgm:t>
    </dgm:pt>
    <dgm:pt modelId="{16FC8898-B2AA-4C5F-9357-3EE293F04291}" type="sibTrans" cxnId="{62FC41ED-6609-49B9-815A-DA6561F8FAA6}">
      <dgm:prSet/>
      <dgm:spPr/>
      <dgm:t>
        <a:bodyPr/>
        <a:lstStyle/>
        <a:p>
          <a:endParaRPr lang="ru-RU"/>
        </a:p>
      </dgm:t>
    </dgm:pt>
    <dgm:pt modelId="{4CF0B253-BFAB-4C62-A6F0-299E128A259E}" type="pres">
      <dgm:prSet presAssocID="{8F8003F6-DC25-4F7B-B4B6-4D8ACC17E6B9}" presName="linear" presStyleCnt="0">
        <dgm:presLayoutVars>
          <dgm:animLvl val="lvl"/>
          <dgm:resizeHandles val="exact"/>
        </dgm:presLayoutVars>
      </dgm:prSet>
      <dgm:spPr/>
    </dgm:pt>
    <dgm:pt modelId="{64AE3B03-9299-483F-A143-7C76F3523DA8}" type="pres">
      <dgm:prSet presAssocID="{CEBF5BB3-C3FC-45B6-84E8-4761B3D2CA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3F386C-F78E-435E-AF8A-66F07EFCA3B0}" type="pres">
      <dgm:prSet presAssocID="{CEBF5BB3-C3FC-45B6-84E8-4761B3D2CAE9}" presName="childText" presStyleLbl="revTx" presStyleIdx="0" presStyleCnt="1">
        <dgm:presLayoutVars>
          <dgm:bulletEnabled val="1"/>
        </dgm:presLayoutVars>
      </dgm:prSet>
      <dgm:spPr/>
    </dgm:pt>
    <dgm:pt modelId="{052258EB-943B-4A8E-836E-C58316114C29}" type="pres">
      <dgm:prSet presAssocID="{67CB7864-4FC2-48CB-95C8-8D574A26AF9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12A6E14-998D-4921-BE81-C37F7EBCBE9B}" srcId="{CEBF5BB3-C3FC-45B6-84E8-4761B3D2CAE9}" destId="{E60EE63B-855F-4344-B688-B1BC5875D476}" srcOrd="1" destOrd="0" parTransId="{7EC38CC2-2659-480D-9B97-F43BEA22CB76}" sibTransId="{F2936AE0-9AEF-4F9C-995C-C4CA7B2B9ECD}"/>
    <dgm:cxn modelId="{F128D25C-402D-4A6C-A913-30B2397134DA}" srcId="{10238663-3867-47EB-96A3-165A34B1200A}" destId="{28AD9322-4010-4F60-8A90-907F0DDE9A60}" srcOrd="1" destOrd="0" parTransId="{133C4C26-2008-4EFA-B69C-1D149BD9F882}" sibTransId="{0959211E-3EBF-4EDB-8599-CB6DA0F3EFB7}"/>
    <dgm:cxn modelId="{39948E5E-7176-48D1-B528-64194807FC02}" srcId="{8F8003F6-DC25-4F7B-B4B6-4D8ACC17E6B9}" destId="{CEBF5BB3-C3FC-45B6-84E8-4761B3D2CAE9}" srcOrd="0" destOrd="0" parTransId="{6324FE0C-975E-41CC-86DD-5B8C1FDDC62A}" sibTransId="{6B311BBD-1120-4D0F-993D-A7D4785A6972}"/>
    <dgm:cxn modelId="{A8AF8B4A-71F8-4D81-936D-400BC01B4FEA}" type="presOf" srcId="{67CB7864-4FC2-48CB-95C8-8D574A26AF96}" destId="{052258EB-943B-4A8E-836E-C58316114C29}" srcOrd="0" destOrd="0" presId="urn:microsoft.com/office/officeart/2005/8/layout/vList2"/>
    <dgm:cxn modelId="{34D42B6F-5671-4188-903D-E03BE059525D}" type="presOf" srcId="{D2D33F14-4EC5-49F0-A4D2-F45D47A8AD42}" destId="{5F3F386C-F78E-435E-AF8A-66F07EFCA3B0}" srcOrd="0" destOrd="3" presId="urn:microsoft.com/office/officeart/2005/8/layout/vList2"/>
    <dgm:cxn modelId="{7102C559-B896-4460-BA50-A0A7D9B5B669}" srcId="{10238663-3867-47EB-96A3-165A34B1200A}" destId="{D2D33F14-4EC5-49F0-A4D2-F45D47A8AD42}" srcOrd="0" destOrd="0" parTransId="{AFDF3DBF-43F1-4849-B76E-3240512DE55E}" sibTransId="{5387731F-C607-42EE-AF05-CDAEBBCACA57}"/>
    <dgm:cxn modelId="{D0110C83-CD2C-40E4-B4D0-7A70053E88AE}" type="presOf" srcId="{10238663-3867-47EB-96A3-165A34B1200A}" destId="{5F3F386C-F78E-435E-AF8A-66F07EFCA3B0}" srcOrd="0" destOrd="2" presId="urn:microsoft.com/office/officeart/2005/8/layout/vList2"/>
    <dgm:cxn modelId="{85CC2098-01D7-4749-814E-E750127FA31B}" type="presOf" srcId="{E60EE63B-855F-4344-B688-B1BC5875D476}" destId="{5F3F386C-F78E-435E-AF8A-66F07EFCA3B0}" srcOrd="0" destOrd="1" presId="urn:microsoft.com/office/officeart/2005/8/layout/vList2"/>
    <dgm:cxn modelId="{F685D8AB-0E40-424A-A914-A0FFFFAF2878}" type="presOf" srcId="{829B91AC-C91C-4D37-9BF5-40F4E914BA1D}" destId="{5F3F386C-F78E-435E-AF8A-66F07EFCA3B0}" srcOrd="0" destOrd="0" presId="urn:microsoft.com/office/officeart/2005/8/layout/vList2"/>
    <dgm:cxn modelId="{762DFFB1-C4FF-4FE9-8759-8891E866C52E}" srcId="{CEBF5BB3-C3FC-45B6-84E8-4761B3D2CAE9}" destId="{10238663-3867-47EB-96A3-165A34B1200A}" srcOrd="2" destOrd="0" parTransId="{B11D8237-3D33-4DD5-AE2E-AB455F06884C}" sibTransId="{9CFAB7BF-1D0C-45AA-91B2-979E593ACF18}"/>
    <dgm:cxn modelId="{0A53FBD6-F67F-41AE-B770-912FEC06F273}" type="presOf" srcId="{8F8003F6-DC25-4F7B-B4B6-4D8ACC17E6B9}" destId="{4CF0B253-BFAB-4C62-A6F0-299E128A259E}" srcOrd="0" destOrd="0" presId="urn:microsoft.com/office/officeart/2005/8/layout/vList2"/>
    <dgm:cxn modelId="{45DD03E4-0309-43B1-931E-506425C5289C}" type="presOf" srcId="{28AD9322-4010-4F60-8A90-907F0DDE9A60}" destId="{5F3F386C-F78E-435E-AF8A-66F07EFCA3B0}" srcOrd="0" destOrd="4" presId="urn:microsoft.com/office/officeart/2005/8/layout/vList2"/>
    <dgm:cxn modelId="{62FC41ED-6609-49B9-815A-DA6561F8FAA6}" srcId="{8F8003F6-DC25-4F7B-B4B6-4D8ACC17E6B9}" destId="{67CB7864-4FC2-48CB-95C8-8D574A26AF96}" srcOrd="1" destOrd="0" parTransId="{C9F58D32-DB8E-410E-A892-C3101776EE17}" sibTransId="{16FC8898-B2AA-4C5F-9357-3EE293F04291}"/>
    <dgm:cxn modelId="{F9F5C7EE-8290-4883-849D-FB0F92EFA80F}" srcId="{CEBF5BB3-C3FC-45B6-84E8-4761B3D2CAE9}" destId="{829B91AC-C91C-4D37-9BF5-40F4E914BA1D}" srcOrd="0" destOrd="0" parTransId="{F6D6ED76-CFCB-44C4-8B02-9A94531301E9}" sibTransId="{A02C49F0-3636-492B-99B1-60099578622E}"/>
    <dgm:cxn modelId="{553BC1F3-5727-4D1D-950A-D469614428B0}" type="presOf" srcId="{CEBF5BB3-C3FC-45B6-84E8-4761B3D2CAE9}" destId="{64AE3B03-9299-483F-A143-7C76F3523DA8}" srcOrd="0" destOrd="0" presId="urn:microsoft.com/office/officeart/2005/8/layout/vList2"/>
    <dgm:cxn modelId="{0DE8B963-8BF3-4A35-8EB6-B9FB967FCEF8}" type="presParOf" srcId="{4CF0B253-BFAB-4C62-A6F0-299E128A259E}" destId="{64AE3B03-9299-483F-A143-7C76F3523DA8}" srcOrd="0" destOrd="0" presId="urn:microsoft.com/office/officeart/2005/8/layout/vList2"/>
    <dgm:cxn modelId="{80237A01-6DD3-4BE6-85FE-B20D91576E91}" type="presParOf" srcId="{4CF0B253-BFAB-4C62-A6F0-299E128A259E}" destId="{5F3F386C-F78E-435E-AF8A-66F07EFCA3B0}" srcOrd="1" destOrd="0" presId="urn:microsoft.com/office/officeart/2005/8/layout/vList2"/>
    <dgm:cxn modelId="{CEE5F4D7-AF76-4E89-A67A-304E2E4996A7}" type="presParOf" srcId="{4CF0B253-BFAB-4C62-A6F0-299E128A259E}" destId="{052258EB-943B-4A8E-836E-C58316114C2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6A113-DD68-4E70-B083-B9D603056FC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72F695-8965-425D-8707-F34EA0704645}">
      <dgm:prSet/>
      <dgm:spPr/>
      <dgm:t>
        <a:bodyPr>
          <a:prstTxWarp prst="textPlain">
            <a:avLst/>
          </a:prstTxWarp>
        </a:bodyPr>
        <a:lstStyle/>
        <a:p>
          <a:pPr rtl="0"/>
          <a:r>
            <a:rPr lang="uk-UA" b="1" dirty="0"/>
            <a:t>1.Гіпофіз;</a:t>
          </a:r>
          <a:br>
            <a:rPr lang="uk-UA" b="1" dirty="0"/>
          </a:br>
          <a:r>
            <a:rPr lang="uk-UA" b="1" dirty="0"/>
            <a:t>епіфіз;</a:t>
          </a:r>
          <a:br>
            <a:rPr lang="uk-UA" b="1" dirty="0"/>
          </a:br>
          <a:r>
            <a:rPr lang="uk-UA" b="1" dirty="0"/>
            <a:t>2.Щитовидна,</a:t>
          </a:r>
          <a:br>
            <a:rPr lang="uk-UA" b="1" dirty="0"/>
          </a:br>
          <a:r>
            <a:rPr lang="uk-UA" b="1" dirty="0" err="1"/>
            <a:t>паращитовидні</a:t>
          </a:r>
          <a:r>
            <a:rPr lang="uk-UA" b="1" dirty="0"/>
            <a:t> залози;</a:t>
          </a:r>
          <a:br>
            <a:rPr lang="uk-UA" b="1" dirty="0"/>
          </a:br>
          <a:r>
            <a:rPr lang="uk-UA" b="1" dirty="0"/>
            <a:t>3.Підшлункова     залоза;</a:t>
          </a:r>
          <a:br>
            <a:rPr lang="uk-UA" b="1" dirty="0"/>
          </a:br>
          <a:r>
            <a:rPr lang="uk-UA" b="1" dirty="0"/>
            <a:t>4.Наднирники;</a:t>
          </a:r>
          <a:br>
            <a:rPr lang="uk-UA" b="1" dirty="0"/>
          </a:br>
          <a:r>
            <a:rPr lang="uk-UA" b="1" dirty="0"/>
            <a:t>5.яєчко;</a:t>
          </a:r>
          <a:br>
            <a:rPr lang="uk-UA" b="1" dirty="0"/>
          </a:br>
          <a:r>
            <a:rPr lang="uk-UA" b="1" dirty="0"/>
            <a:t>6.яєчник.</a:t>
          </a:r>
          <a:br>
            <a:rPr lang="uk-UA" b="1" dirty="0"/>
          </a:br>
          <a:br>
            <a:rPr lang="uk-UA" b="1" dirty="0"/>
          </a:br>
          <a:endParaRPr lang="ru-RU" dirty="0"/>
        </a:p>
      </dgm:t>
    </dgm:pt>
    <dgm:pt modelId="{C82D793C-F2C7-412C-A588-DF2B9D5CAC38}" type="parTrans" cxnId="{C10BC99F-1440-4F63-A0EB-FD4EFBC566A9}">
      <dgm:prSet/>
      <dgm:spPr/>
      <dgm:t>
        <a:bodyPr/>
        <a:lstStyle/>
        <a:p>
          <a:endParaRPr lang="ru-RU"/>
        </a:p>
      </dgm:t>
    </dgm:pt>
    <dgm:pt modelId="{7EE9C197-846B-45FF-AD0F-6F7E036C5326}" type="sibTrans" cxnId="{C10BC99F-1440-4F63-A0EB-FD4EFBC566A9}">
      <dgm:prSet/>
      <dgm:spPr/>
      <dgm:t>
        <a:bodyPr/>
        <a:lstStyle/>
        <a:p>
          <a:endParaRPr lang="ru-RU"/>
        </a:p>
      </dgm:t>
    </dgm:pt>
    <dgm:pt modelId="{17828297-8B79-47C0-B736-B2884E1981C1}" type="pres">
      <dgm:prSet presAssocID="{57C6A113-DD68-4E70-B083-B9D603056FCB}" presName="linear" presStyleCnt="0">
        <dgm:presLayoutVars>
          <dgm:animLvl val="lvl"/>
          <dgm:resizeHandles val="exact"/>
        </dgm:presLayoutVars>
      </dgm:prSet>
      <dgm:spPr/>
    </dgm:pt>
    <dgm:pt modelId="{49C99592-047A-4CA6-965A-E816518F4A9C}" type="pres">
      <dgm:prSet presAssocID="{E772F695-8965-425D-8707-F34EA0704645}" presName="parentText" presStyleLbl="node1" presStyleIdx="0" presStyleCnt="1" custScaleY="126192">
        <dgm:presLayoutVars>
          <dgm:chMax val="0"/>
          <dgm:bulletEnabled val="1"/>
        </dgm:presLayoutVars>
      </dgm:prSet>
      <dgm:spPr/>
    </dgm:pt>
  </dgm:ptLst>
  <dgm:cxnLst>
    <dgm:cxn modelId="{E791B429-5263-4FA6-A958-CC8C973CD12E}" type="presOf" srcId="{57C6A113-DD68-4E70-B083-B9D603056FCB}" destId="{17828297-8B79-47C0-B736-B2884E1981C1}" srcOrd="0" destOrd="0" presId="urn:microsoft.com/office/officeart/2005/8/layout/vList2"/>
    <dgm:cxn modelId="{C10BC99F-1440-4F63-A0EB-FD4EFBC566A9}" srcId="{57C6A113-DD68-4E70-B083-B9D603056FCB}" destId="{E772F695-8965-425D-8707-F34EA0704645}" srcOrd="0" destOrd="0" parTransId="{C82D793C-F2C7-412C-A588-DF2B9D5CAC38}" sibTransId="{7EE9C197-846B-45FF-AD0F-6F7E036C5326}"/>
    <dgm:cxn modelId="{D8DD08B3-7454-40A8-9224-D9D2B79AB1CC}" type="presOf" srcId="{E772F695-8965-425D-8707-F34EA0704645}" destId="{49C99592-047A-4CA6-965A-E816518F4A9C}" srcOrd="0" destOrd="0" presId="urn:microsoft.com/office/officeart/2005/8/layout/vList2"/>
    <dgm:cxn modelId="{95446965-9A84-4384-A2E2-1270B1C08649}" type="presParOf" srcId="{17828297-8B79-47C0-B736-B2884E1981C1}" destId="{49C99592-047A-4CA6-965A-E816518F4A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098A4A-DFF4-4495-B78C-07011E776213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89EE28EC-96B9-41B1-ABD7-DD447C4CD5B9}">
      <dgm:prSet/>
      <dgm:spPr/>
      <dgm:t>
        <a:bodyPr/>
        <a:lstStyle/>
        <a:p>
          <a:pPr rtl="0"/>
          <a:r>
            <a:rPr lang="ru-RU" b="1"/>
            <a:t>Залоза внутрішньої секреції,яка локал</a:t>
          </a:r>
          <a:r>
            <a:rPr lang="uk-UA" b="1"/>
            <a:t>ізується в </a:t>
          </a:r>
          <a:r>
            <a:rPr lang="ru-RU" b="1"/>
            <a:t>гіпофізарній ямці тіла клиновидної кістки (турецьке сідло);</a:t>
          </a:r>
          <a:endParaRPr lang="ru-RU"/>
        </a:p>
      </dgm:t>
    </dgm:pt>
    <dgm:pt modelId="{06586C8E-C7DB-4D9F-9BD8-9F7D07011583}" type="parTrans" cxnId="{EA801FE8-2484-4888-BA51-AD9ABADA01D9}">
      <dgm:prSet/>
      <dgm:spPr/>
      <dgm:t>
        <a:bodyPr/>
        <a:lstStyle/>
        <a:p>
          <a:endParaRPr lang="ru-RU"/>
        </a:p>
      </dgm:t>
    </dgm:pt>
    <dgm:pt modelId="{61CFB1F8-7925-4287-9E0F-10FDE43C196A}" type="sibTrans" cxnId="{EA801FE8-2484-4888-BA51-AD9ABADA01D9}">
      <dgm:prSet/>
      <dgm:spPr/>
      <dgm:t>
        <a:bodyPr/>
        <a:lstStyle/>
        <a:p>
          <a:endParaRPr lang="ru-RU"/>
        </a:p>
      </dgm:t>
    </dgm:pt>
    <dgm:pt modelId="{8A94F2AB-34E2-49B6-9756-7A8EBE8D4645}">
      <dgm:prSet/>
      <dgm:spPr/>
      <dgm:t>
        <a:bodyPr/>
        <a:lstStyle/>
        <a:p>
          <a:pPr rtl="0"/>
          <a:r>
            <a:rPr lang="ru-RU" b="1"/>
            <a:t>Складається з трьох долей:</a:t>
          </a:r>
          <a:endParaRPr lang="ru-RU"/>
        </a:p>
      </dgm:t>
    </dgm:pt>
    <dgm:pt modelId="{38A79653-2FE7-4E76-97A4-60AAE3151441}" type="parTrans" cxnId="{B0FF4CD5-FF2F-4BF0-843C-E9E70212775C}">
      <dgm:prSet/>
      <dgm:spPr/>
      <dgm:t>
        <a:bodyPr/>
        <a:lstStyle/>
        <a:p>
          <a:endParaRPr lang="ru-RU"/>
        </a:p>
      </dgm:t>
    </dgm:pt>
    <dgm:pt modelId="{1E18697E-5C84-4F31-94AB-14D2226B8A31}" type="sibTrans" cxnId="{B0FF4CD5-FF2F-4BF0-843C-E9E70212775C}">
      <dgm:prSet/>
      <dgm:spPr/>
      <dgm:t>
        <a:bodyPr/>
        <a:lstStyle/>
        <a:p>
          <a:endParaRPr lang="ru-RU"/>
        </a:p>
      </dgm:t>
    </dgm:pt>
    <dgm:pt modelId="{AAD45C9E-12B1-4622-981C-174C30D960BF}">
      <dgm:prSet/>
      <dgm:spPr/>
      <dgm:t>
        <a:bodyPr/>
        <a:lstStyle/>
        <a:p>
          <a:pPr rtl="0"/>
          <a:r>
            <a:rPr lang="ru-RU" b="1"/>
            <a:t>Передня (аденогіпофіз)</a:t>
          </a:r>
          <a:endParaRPr lang="ru-RU"/>
        </a:p>
      </dgm:t>
    </dgm:pt>
    <dgm:pt modelId="{B8B7A37E-C40A-4AAF-9836-FE1475BA471E}" type="parTrans" cxnId="{C049CDD5-FF27-4702-946A-EF9CEEB13AC4}">
      <dgm:prSet/>
      <dgm:spPr/>
      <dgm:t>
        <a:bodyPr/>
        <a:lstStyle/>
        <a:p>
          <a:endParaRPr lang="ru-RU"/>
        </a:p>
      </dgm:t>
    </dgm:pt>
    <dgm:pt modelId="{4A33BF96-CD6A-49F5-9163-22E13DD66A78}" type="sibTrans" cxnId="{C049CDD5-FF27-4702-946A-EF9CEEB13AC4}">
      <dgm:prSet/>
      <dgm:spPr/>
      <dgm:t>
        <a:bodyPr/>
        <a:lstStyle/>
        <a:p>
          <a:endParaRPr lang="ru-RU"/>
        </a:p>
      </dgm:t>
    </dgm:pt>
    <dgm:pt modelId="{3D6B0C58-14FD-4BDF-AD35-6A03FB1DE28A}">
      <dgm:prSet/>
      <dgm:spPr/>
      <dgm:t>
        <a:bodyPr/>
        <a:lstStyle/>
        <a:p>
          <a:pPr rtl="0"/>
          <a:r>
            <a:rPr lang="ru-RU" b="1"/>
            <a:t>Задня (нейрогіпофіз)</a:t>
          </a:r>
          <a:endParaRPr lang="ru-RU"/>
        </a:p>
      </dgm:t>
    </dgm:pt>
    <dgm:pt modelId="{D57F3A1E-9281-429E-8427-C7C5FECDB74A}" type="parTrans" cxnId="{A77049B8-67EF-4FEF-8180-B2394E5A9318}">
      <dgm:prSet/>
      <dgm:spPr/>
      <dgm:t>
        <a:bodyPr/>
        <a:lstStyle/>
        <a:p>
          <a:endParaRPr lang="ru-RU"/>
        </a:p>
      </dgm:t>
    </dgm:pt>
    <dgm:pt modelId="{AF570204-66AB-4D07-90D5-9DF4254BF1E6}" type="sibTrans" cxnId="{A77049B8-67EF-4FEF-8180-B2394E5A9318}">
      <dgm:prSet/>
      <dgm:spPr/>
      <dgm:t>
        <a:bodyPr/>
        <a:lstStyle/>
        <a:p>
          <a:endParaRPr lang="ru-RU"/>
        </a:p>
      </dgm:t>
    </dgm:pt>
    <dgm:pt modelId="{DFFA126B-97B3-4600-A3A3-6BFFD7DE6546}">
      <dgm:prSet/>
      <dgm:spPr/>
      <dgm:t>
        <a:bodyPr/>
        <a:lstStyle/>
        <a:p>
          <a:pPr rtl="0"/>
          <a:r>
            <a:rPr lang="ru-RU" b="1"/>
            <a:t>Проміжна  </a:t>
          </a:r>
          <a:endParaRPr lang="ru-RU"/>
        </a:p>
      </dgm:t>
    </dgm:pt>
    <dgm:pt modelId="{E29641C0-A672-4F85-87B9-6A56EC1F0122}" type="parTrans" cxnId="{3E973B21-9281-43A4-A404-9F7590D7B24D}">
      <dgm:prSet/>
      <dgm:spPr/>
      <dgm:t>
        <a:bodyPr/>
        <a:lstStyle/>
        <a:p>
          <a:endParaRPr lang="ru-RU"/>
        </a:p>
      </dgm:t>
    </dgm:pt>
    <dgm:pt modelId="{B13C74EF-925D-4857-B049-C5E9767E5209}" type="sibTrans" cxnId="{3E973B21-9281-43A4-A404-9F7590D7B24D}">
      <dgm:prSet/>
      <dgm:spPr/>
      <dgm:t>
        <a:bodyPr/>
        <a:lstStyle/>
        <a:p>
          <a:endParaRPr lang="ru-RU"/>
        </a:p>
      </dgm:t>
    </dgm:pt>
    <dgm:pt modelId="{448050E8-DD5C-4B8B-B7DE-5476C58E80FB}" type="pres">
      <dgm:prSet presAssocID="{DF098A4A-DFF4-4495-B78C-07011E776213}" presName="linear" presStyleCnt="0">
        <dgm:presLayoutVars>
          <dgm:animLvl val="lvl"/>
          <dgm:resizeHandles val="exact"/>
        </dgm:presLayoutVars>
      </dgm:prSet>
      <dgm:spPr/>
    </dgm:pt>
    <dgm:pt modelId="{72198895-81BE-4E26-BDEA-8B60AEBF9662}" type="pres">
      <dgm:prSet presAssocID="{89EE28EC-96B9-41B1-ABD7-DD447C4CD5B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2B9D5DC-B668-427D-A98B-9C41E1141218}" type="pres">
      <dgm:prSet presAssocID="{89EE28EC-96B9-41B1-ABD7-DD447C4CD5B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C557806-C0AC-4359-8169-4517DB9F5805}" type="presOf" srcId="{DFFA126B-97B3-4600-A3A3-6BFFD7DE6546}" destId="{E2B9D5DC-B668-427D-A98B-9C41E1141218}" srcOrd="0" destOrd="3" presId="urn:microsoft.com/office/officeart/2005/8/layout/vList2"/>
    <dgm:cxn modelId="{3E973B21-9281-43A4-A404-9F7590D7B24D}" srcId="{8A94F2AB-34E2-49B6-9756-7A8EBE8D4645}" destId="{DFFA126B-97B3-4600-A3A3-6BFFD7DE6546}" srcOrd="2" destOrd="0" parTransId="{E29641C0-A672-4F85-87B9-6A56EC1F0122}" sibTransId="{B13C74EF-925D-4857-B049-C5E9767E5209}"/>
    <dgm:cxn modelId="{8530DA39-2F20-4F47-8E4E-226FFCED3FFE}" type="presOf" srcId="{89EE28EC-96B9-41B1-ABD7-DD447C4CD5B9}" destId="{72198895-81BE-4E26-BDEA-8B60AEBF9662}" srcOrd="0" destOrd="0" presId="urn:microsoft.com/office/officeart/2005/8/layout/vList2"/>
    <dgm:cxn modelId="{8704114F-A98F-4402-9489-B18D209836F0}" type="presOf" srcId="{AAD45C9E-12B1-4622-981C-174C30D960BF}" destId="{E2B9D5DC-B668-427D-A98B-9C41E1141218}" srcOrd="0" destOrd="1" presId="urn:microsoft.com/office/officeart/2005/8/layout/vList2"/>
    <dgm:cxn modelId="{65739570-44F5-4DCC-B376-05FD91EEF0A9}" type="presOf" srcId="{DF098A4A-DFF4-4495-B78C-07011E776213}" destId="{448050E8-DD5C-4B8B-B7DE-5476C58E80FB}" srcOrd="0" destOrd="0" presId="urn:microsoft.com/office/officeart/2005/8/layout/vList2"/>
    <dgm:cxn modelId="{6AA07B93-3E35-46AA-B536-E7D24948D43F}" type="presOf" srcId="{3D6B0C58-14FD-4BDF-AD35-6A03FB1DE28A}" destId="{E2B9D5DC-B668-427D-A98B-9C41E1141218}" srcOrd="0" destOrd="2" presId="urn:microsoft.com/office/officeart/2005/8/layout/vList2"/>
    <dgm:cxn modelId="{5044ADA1-C87B-4945-9F54-65E2B69D3C21}" type="presOf" srcId="{8A94F2AB-34E2-49B6-9756-7A8EBE8D4645}" destId="{E2B9D5DC-B668-427D-A98B-9C41E1141218}" srcOrd="0" destOrd="0" presId="urn:microsoft.com/office/officeart/2005/8/layout/vList2"/>
    <dgm:cxn modelId="{A77049B8-67EF-4FEF-8180-B2394E5A9318}" srcId="{8A94F2AB-34E2-49B6-9756-7A8EBE8D4645}" destId="{3D6B0C58-14FD-4BDF-AD35-6A03FB1DE28A}" srcOrd="1" destOrd="0" parTransId="{D57F3A1E-9281-429E-8427-C7C5FECDB74A}" sibTransId="{AF570204-66AB-4D07-90D5-9DF4254BF1E6}"/>
    <dgm:cxn modelId="{B0FF4CD5-FF2F-4BF0-843C-E9E70212775C}" srcId="{89EE28EC-96B9-41B1-ABD7-DD447C4CD5B9}" destId="{8A94F2AB-34E2-49B6-9756-7A8EBE8D4645}" srcOrd="0" destOrd="0" parTransId="{38A79653-2FE7-4E76-97A4-60AAE3151441}" sibTransId="{1E18697E-5C84-4F31-94AB-14D2226B8A31}"/>
    <dgm:cxn modelId="{C049CDD5-FF27-4702-946A-EF9CEEB13AC4}" srcId="{8A94F2AB-34E2-49B6-9756-7A8EBE8D4645}" destId="{AAD45C9E-12B1-4622-981C-174C30D960BF}" srcOrd="0" destOrd="0" parTransId="{B8B7A37E-C40A-4AAF-9836-FE1475BA471E}" sibTransId="{4A33BF96-CD6A-49F5-9163-22E13DD66A78}"/>
    <dgm:cxn modelId="{EA801FE8-2484-4888-BA51-AD9ABADA01D9}" srcId="{DF098A4A-DFF4-4495-B78C-07011E776213}" destId="{89EE28EC-96B9-41B1-ABD7-DD447C4CD5B9}" srcOrd="0" destOrd="0" parTransId="{06586C8E-C7DB-4D9F-9BD8-9F7D07011583}" sibTransId="{61CFB1F8-7925-4287-9E0F-10FDE43C196A}"/>
    <dgm:cxn modelId="{D4E06A6E-EBED-447E-95E0-240ADCF50FA3}" type="presParOf" srcId="{448050E8-DD5C-4B8B-B7DE-5476C58E80FB}" destId="{72198895-81BE-4E26-BDEA-8B60AEBF9662}" srcOrd="0" destOrd="0" presId="urn:microsoft.com/office/officeart/2005/8/layout/vList2"/>
    <dgm:cxn modelId="{0C4BC4B1-6360-4694-A55A-8F4204515EF8}" type="presParOf" srcId="{448050E8-DD5C-4B8B-B7DE-5476C58E80FB}" destId="{E2B9D5DC-B668-427D-A98B-9C41E11412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3A5AF3-E306-42E4-B667-60ACBB5185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6AF3F4A-AC43-481A-98DC-BD38D15405DA}">
      <dgm:prSet/>
      <dgm:spPr/>
      <dgm:t>
        <a:bodyPr>
          <a:prstTxWarp prst="textPlain">
            <a:avLst/>
          </a:prstTxWarp>
        </a:bodyPr>
        <a:lstStyle/>
        <a:p>
          <a:pPr rtl="0"/>
          <a:r>
            <a:rPr lang="ru-RU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Фолікулостимулюючий</a:t>
          </a:r>
          <a:r>
            <a: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гормон (ФСГ), </a:t>
          </a:r>
          <a:r>
            <a:rPr lang="ru-RU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</a:t>
          </a:r>
          <a:r>
            <a: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ru-RU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фоллітропін</a:t>
          </a:r>
          <a:r>
            <a: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, </a:t>
          </a:r>
        </a:p>
        <a:p>
          <a:pPr rtl="0"/>
          <a:r>
            <a:rPr lang="ru-RU" b="1" dirty="0"/>
            <a:t> </a:t>
          </a:r>
          <a:r>
            <a:rPr lang="ru-RU" dirty="0" err="1"/>
            <a:t>ріст</a:t>
          </a:r>
          <a:r>
            <a:rPr lang="ru-RU" dirty="0"/>
            <a:t> та </a:t>
          </a:r>
          <a:r>
            <a:rPr lang="ru-RU" dirty="0" err="1"/>
            <a:t>дозрівання</a:t>
          </a:r>
          <a:r>
            <a:rPr lang="ru-RU" dirty="0"/>
            <a:t> </a:t>
          </a:r>
          <a:r>
            <a:rPr lang="ru-RU" dirty="0" err="1"/>
            <a:t>фолікулів</a:t>
          </a:r>
          <a:r>
            <a:rPr lang="ru-RU" dirty="0"/>
            <a:t> </a:t>
          </a:r>
          <a:r>
            <a:rPr lang="ru-RU" dirty="0" err="1"/>
            <a:t>яєчників</a:t>
          </a:r>
          <a:r>
            <a:rPr lang="ru-RU" dirty="0"/>
            <a:t> та </a:t>
          </a:r>
          <a:r>
            <a:rPr lang="ru-RU" dirty="0" err="1"/>
            <a:t>їх</a:t>
          </a:r>
          <a:r>
            <a:rPr lang="ru-RU" dirty="0"/>
            <a:t> </a:t>
          </a:r>
          <a:r>
            <a:rPr lang="ru-RU" dirty="0" err="1"/>
            <a:t>підготовку</a:t>
          </a:r>
          <a:r>
            <a:rPr lang="ru-RU" dirty="0"/>
            <a:t> до </a:t>
          </a:r>
          <a:r>
            <a:rPr lang="ru-RU" dirty="0" err="1"/>
            <a:t>овуляції</a:t>
          </a:r>
          <a:r>
            <a:rPr lang="ru-RU" dirty="0"/>
            <a:t>. </a:t>
          </a:r>
        </a:p>
        <a:p>
          <a:pPr rtl="0"/>
          <a:r>
            <a:rPr lang="ru-RU" dirty="0"/>
            <a:t>У </a:t>
          </a:r>
          <a:r>
            <a:rPr lang="ru-RU" dirty="0" err="1"/>
            <a:t>чоловіків</a:t>
          </a:r>
          <a:r>
            <a:rPr lang="ru-RU" dirty="0"/>
            <a:t> </a:t>
          </a:r>
          <a:r>
            <a:rPr lang="ru-RU" dirty="0" err="1"/>
            <a:t>під</a:t>
          </a:r>
          <a:r>
            <a:rPr lang="ru-RU" dirty="0"/>
            <a:t> </a:t>
          </a:r>
          <a:r>
            <a:rPr lang="ru-RU" dirty="0" err="1"/>
            <a:t>впливом</a:t>
          </a:r>
          <a:r>
            <a:rPr lang="ru-RU" dirty="0"/>
            <a:t> ФСГ </a:t>
          </a:r>
          <a:r>
            <a:rPr lang="ru-RU" dirty="0" err="1"/>
            <a:t>відбувається</a:t>
          </a:r>
          <a:r>
            <a:rPr lang="ru-RU" dirty="0"/>
            <a:t> </a:t>
          </a:r>
          <a:r>
            <a:rPr lang="ru-RU" dirty="0" err="1"/>
            <a:t>утворення</a:t>
          </a:r>
          <a:r>
            <a:rPr lang="ru-RU" dirty="0"/>
            <a:t> </a:t>
          </a:r>
          <a:r>
            <a:rPr lang="ru-RU" dirty="0" err="1"/>
            <a:t>сперматозоїдів</a:t>
          </a:r>
          <a:r>
            <a:rPr lang="ru-RU" dirty="0"/>
            <a:t>.</a:t>
          </a:r>
        </a:p>
      </dgm:t>
    </dgm:pt>
    <dgm:pt modelId="{903CEB2D-8039-4BC1-950D-9FC41D70352B}" type="parTrans" cxnId="{8615A85F-B4E2-4011-B05C-35A0F4378851}">
      <dgm:prSet/>
      <dgm:spPr/>
      <dgm:t>
        <a:bodyPr/>
        <a:lstStyle/>
        <a:p>
          <a:endParaRPr lang="ru-RU"/>
        </a:p>
      </dgm:t>
    </dgm:pt>
    <dgm:pt modelId="{36A1785E-15D0-4556-8409-465B911C03A7}" type="sibTrans" cxnId="{8615A85F-B4E2-4011-B05C-35A0F4378851}">
      <dgm:prSet/>
      <dgm:spPr/>
      <dgm:t>
        <a:bodyPr/>
        <a:lstStyle/>
        <a:p>
          <a:endParaRPr lang="ru-RU"/>
        </a:p>
      </dgm:t>
    </dgm:pt>
    <dgm:pt modelId="{FA435054-7E7E-444B-A90A-12337AD438B1}">
      <dgm:prSet custT="1"/>
      <dgm:spPr/>
      <dgm:t>
        <a:bodyPr/>
        <a:lstStyle/>
        <a:p>
          <a:pPr rtl="0"/>
          <a:r>
            <a:rPr lang="ru-RU" sz="2000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Лютеїнізуючий</a:t>
          </a:r>
          <a:r>
            <a: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гормон (ЛГ), </a:t>
          </a:r>
          <a:r>
            <a:rPr lang="ru-RU" sz="2000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</a:t>
          </a:r>
          <a:r>
            <a: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ru-RU" sz="2000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лютропін</a:t>
          </a:r>
          <a:r>
            <a:rPr lang="ru-RU" sz="2000" b="1" dirty="0"/>
            <a:t>, </a:t>
          </a:r>
        </a:p>
        <a:p>
          <a:pPr rtl="0"/>
          <a:r>
            <a:rPr lang="ru-RU" sz="1900" dirty="0" err="1"/>
            <a:t>сприяє</a:t>
          </a:r>
          <a:r>
            <a:rPr lang="ru-RU" sz="1900" dirty="0"/>
            <a:t> </a:t>
          </a:r>
          <a:r>
            <a:rPr lang="ru-RU" sz="1900" dirty="0" err="1"/>
            <a:t>овуляції</a:t>
          </a:r>
          <a:r>
            <a:rPr lang="ru-RU" sz="1900" dirty="0"/>
            <a:t> і </a:t>
          </a:r>
          <a:r>
            <a:rPr lang="ru-RU" sz="1900" dirty="0" err="1"/>
            <a:t>утворення</a:t>
          </a:r>
          <a:r>
            <a:rPr lang="ru-RU" sz="1900" dirty="0"/>
            <a:t> </a:t>
          </a:r>
          <a:r>
            <a:rPr lang="ru-RU" sz="1900" dirty="0" err="1"/>
            <a:t>жовтого</a:t>
          </a:r>
          <a:r>
            <a:rPr lang="ru-RU" sz="1900" dirty="0"/>
            <a:t> </a:t>
          </a:r>
          <a:r>
            <a:rPr lang="ru-RU" sz="1900" dirty="0" err="1"/>
            <a:t>тіла</a:t>
          </a:r>
          <a:r>
            <a:rPr lang="ru-RU" sz="1900" dirty="0"/>
            <a:t>. </a:t>
          </a:r>
        </a:p>
        <a:p>
          <a:pPr rtl="0"/>
          <a:r>
            <a:rPr lang="ru-RU" sz="1900" dirty="0" err="1"/>
            <a:t>утворення</a:t>
          </a:r>
          <a:r>
            <a:rPr lang="ru-RU" sz="1900" dirty="0"/>
            <a:t> </a:t>
          </a:r>
          <a:r>
            <a:rPr lang="ru-RU" sz="1900" dirty="0" err="1"/>
            <a:t>жіночих</a:t>
          </a:r>
          <a:r>
            <a:rPr lang="ru-RU" sz="1900" dirty="0"/>
            <a:t> </a:t>
          </a:r>
          <a:r>
            <a:rPr lang="ru-RU" sz="1900" dirty="0" err="1"/>
            <a:t>статевих</a:t>
          </a:r>
          <a:r>
            <a:rPr lang="ru-RU" sz="1900" dirty="0"/>
            <a:t> </a:t>
          </a:r>
          <a:r>
            <a:rPr lang="ru-RU" sz="1900" dirty="0" err="1"/>
            <a:t>гормонів</a:t>
          </a:r>
          <a:r>
            <a:rPr lang="ru-RU" sz="1900" dirty="0"/>
            <a:t> - </a:t>
          </a:r>
          <a:r>
            <a:rPr lang="ru-RU" sz="1900" dirty="0" err="1"/>
            <a:t>естрогену</a:t>
          </a:r>
          <a:r>
            <a:rPr lang="ru-RU" sz="1900" dirty="0"/>
            <a:t>. </a:t>
          </a:r>
        </a:p>
        <a:p>
          <a:pPr rtl="0"/>
          <a:r>
            <a:rPr lang="ru-RU" sz="1900" dirty="0" err="1"/>
            <a:t>утворенню</a:t>
          </a:r>
          <a:r>
            <a:rPr lang="ru-RU" sz="1900" dirty="0"/>
            <a:t> </a:t>
          </a:r>
          <a:r>
            <a:rPr lang="ru-RU" sz="1900" dirty="0" err="1"/>
            <a:t>чоловічих</a:t>
          </a:r>
          <a:r>
            <a:rPr lang="ru-RU" sz="1900" dirty="0"/>
            <a:t> </a:t>
          </a:r>
          <a:r>
            <a:rPr lang="ru-RU" sz="1900" dirty="0" err="1"/>
            <a:t>статевих</a:t>
          </a:r>
          <a:r>
            <a:rPr lang="ru-RU" sz="1900" dirty="0"/>
            <a:t> </a:t>
          </a:r>
          <a:r>
            <a:rPr lang="ru-RU" sz="1900" dirty="0" err="1"/>
            <a:t>гормонів</a:t>
          </a:r>
          <a:r>
            <a:rPr lang="ru-RU" sz="1900" dirty="0"/>
            <a:t> - </a:t>
          </a:r>
          <a:r>
            <a:rPr lang="ru-RU" sz="1900" dirty="0" err="1"/>
            <a:t>андрогенів</a:t>
          </a:r>
          <a:r>
            <a:rPr lang="ru-RU" sz="1900" dirty="0"/>
            <a:t>.</a:t>
          </a:r>
        </a:p>
      </dgm:t>
    </dgm:pt>
    <dgm:pt modelId="{F8EF4C4C-1783-4948-A8CB-822D9A494459}" type="parTrans" cxnId="{CD216C88-6E20-4F93-B082-EF2E3D2B91F8}">
      <dgm:prSet/>
      <dgm:spPr/>
      <dgm:t>
        <a:bodyPr/>
        <a:lstStyle/>
        <a:p>
          <a:endParaRPr lang="ru-RU"/>
        </a:p>
      </dgm:t>
    </dgm:pt>
    <dgm:pt modelId="{74D4BACC-2259-49B1-A02F-97DD4AEF0967}" type="sibTrans" cxnId="{CD216C88-6E20-4F93-B082-EF2E3D2B91F8}">
      <dgm:prSet/>
      <dgm:spPr/>
      <dgm:t>
        <a:bodyPr/>
        <a:lstStyle/>
        <a:p>
          <a:endParaRPr lang="ru-RU"/>
        </a:p>
      </dgm:t>
    </dgm:pt>
    <dgm:pt modelId="{AEF4C1B1-6D34-4BD5-B672-E3927675A96E}">
      <dgm:prSet custT="1"/>
      <dgm:spPr/>
      <dgm:t>
        <a:bodyPr/>
        <a:lstStyle/>
        <a:p>
          <a:pPr rtl="0"/>
          <a:r>
            <a:rPr lang="ru-RU" sz="2000" dirty="0" err="1"/>
            <a:t>Секреція</a:t>
          </a:r>
          <a:r>
            <a:rPr lang="ru-RU" sz="2000" dirty="0"/>
            <a:t> ФСГ і ЛС </a:t>
          </a:r>
          <a:r>
            <a:rPr lang="ru-RU" sz="2000" dirty="0" err="1"/>
            <a:t>регулюється</a:t>
          </a:r>
          <a:r>
            <a:rPr lang="ru-RU" sz="2000" dirty="0"/>
            <a:t> </a:t>
          </a:r>
          <a:r>
            <a:rPr lang="ru-RU" sz="2000" b="1" dirty="0" err="1"/>
            <a:t>гонадолиберином</a:t>
          </a:r>
          <a:r>
            <a:rPr lang="ru-RU" sz="2000" b="1" dirty="0"/>
            <a:t> </a:t>
          </a:r>
          <a:r>
            <a:rPr lang="ru-RU" sz="2000" b="1" dirty="0" err="1"/>
            <a:t>гіпоталамуса</a:t>
          </a:r>
          <a:r>
            <a:rPr lang="ru-RU" sz="2000" b="1" dirty="0"/>
            <a:t>. </a:t>
          </a:r>
          <a:r>
            <a:rPr lang="ru-RU" sz="2000" dirty="0" err="1"/>
            <a:t>Виробл</a:t>
          </a:r>
          <a:r>
            <a:rPr lang="ru-RU" sz="2000" dirty="0"/>
            <a:t>. </a:t>
          </a:r>
          <a:r>
            <a:rPr lang="ru-RU" sz="2000" dirty="0" err="1"/>
            <a:t>гонадоліберину</a:t>
          </a:r>
          <a:r>
            <a:rPr lang="ru-RU" sz="2000" dirty="0"/>
            <a:t>, ФСГ і ЛГ </a:t>
          </a:r>
          <a:r>
            <a:rPr lang="ru-RU" sz="2000" dirty="0" err="1"/>
            <a:t>залежить</a:t>
          </a:r>
          <a:r>
            <a:rPr lang="ru-RU" sz="2000" dirty="0"/>
            <a:t> </a:t>
          </a:r>
          <a:r>
            <a:rPr lang="ru-RU" sz="2000" dirty="0" err="1"/>
            <a:t>від</a:t>
          </a:r>
          <a:r>
            <a:rPr lang="ru-RU" sz="2000" dirty="0"/>
            <a:t> </a:t>
          </a:r>
          <a:r>
            <a:rPr lang="ru-RU" sz="2000" dirty="0" err="1"/>
            <a:t>рівня</a:t>
          </a:r>
          <a:r>
            <a:rPr lang="ru-RU" sz="2000" dirty="0"/>
            <a:t> </a:t>
          </a:r>
          <a:r>
            <a:rPr lang="ru-RU" sz="2000" dirty="0" err="1"/>
            <a:t>естрогенів</a:t>
          </a:r>
          <a:r>
            <a:rPr lang="ru-RU" sz="2000" dirty="0"/>
            <a:t> і </a:t>
          </a:r>
          <a:r>
            <a:rPr lang="ru-RU" sz="2000" dirty="0" err="1"/>
            <a:t>андрогенів</a:t>
          </a:r>
          <a:r>
            <a:rPr lang="ru-RU" sz="2000" dirty="0"/>
            <a:t> і </a:t>
          </a:r>
          <a:r>
            <a:rPr lang="ru-RU" sz="2000" dirty="0" err="1"/>
            <a:t>регулюється</a:t>
          </a:r>
          <a:r>
            <a:rPr lang="ru-RU" sz="2000" dirty="0"/>
            <a:t> за </a:t>
          </a:r>
          <a:r>
            <a:rPr lang="ru-RU" sz="2000" dirty="0" err="1"/>
            <a:t>механізмом</a:t>
          </a:r>
          <a:r>
            <a:rPr lang="ru-RU" sz="2000" dirty="0"/>
            <a:t> </a:t>
          </a:r>
          <a:r>
            <a:rPr lang="ru-RU" sz="2000" dirty="0" err="1"/>
            <a:t>зворотного</a:t>
          </a:r>
          <a:r>
            <a:rPr lang="ru-RU" sz="2000" dirty="0"/>
            <a:t> </a:t>
          </a:r>
          <a:r>
            <a:rPr lang="ru-RU" sz="2000" dirty="0" err="1"/>
            <a:t>зв'язку</a:t>
          </a:r>
          <a:r>
            <a:rPr lang="ru-RU" sz="2000" dirty="0"/>
            <a:t>. Гормон </a:t>
          </a:r>
          <a:r>
            <a:rPr lang="ru-RU" sz="2000" dirty="0" err="1"/>
            <a:t>аденогіпофіза</a:t>
          </a:r>
          <a:r>
            <a:rPr lang="ru-RU" sz="2000" dirty="0"/>
            <a:t> пролактин </a:t>
          </a:r>
          <a:r>
            <a:rPr lang="ru-RU" sz="2000" dirty="0" err="1"/>
            <a:t>пригнічує</a:t>
          </a:r>
          <a:r>
            <a:rPr lang="ru-RU" sz="2000" dirty="0"/>
            <a:t> </a:t>
          </a:r>
          <a:r>
            <a:rPr lang="ru-RU" sz="2000" dirty="0" err="1"/>
            <a:t>продукцію</a:t>
          </a:r>
          <a:r>
            <a:rPr lang="ru-RU" sz="2000" dirty="0"/>
            <a:t> </a:t>
          </a:r>
          <a:r>
            <a:rPr lang="ru-RU" sz="2000" dirty="0" err="1"/>
            <a:t>гонадотропних</a:t>
          </a:r>
          <a:r>
            <a:rPr lang="ru-RU" sz="2000" dirty="0"/>
            <a:t> </a:t>
          </a:r>
          <a:r>
            <a:rPr lang="ru-RU" sz="2000" dirty="0" err="1"/>
            <a:t>гормонів</a:t>
          </a:r>
          <a:r>
            <a:rPr lang="ru-RU" sz="2000" dirty="0"/>
            <a:t>. </a:t>
          </a:r>
          <a:r>
            <a:rPr lang="ru-RU" sz="2000" dirty="0" err="1"/>
            <a:t>Гальмівну</a:t>
          </a:r>
          <a:r>
            <a:rPr lang="ru-RU" sz="2000" dirty="0"/>
            <a:t> </a:t>
          </a:r>
          <a:r>
            <a:rPr lang="ru-RU" sz="2000" dirty="0" err="1"/>
            <a:t>дію</a:t>
          </a:r>
          <a:r>
            <a:rPr lang="ru-RU" sz="2000" dirty="0"/>
            <a:t> на </a:t>
          </a:r>
          <a:r>
            <a:rPr lang="ru-RU" sz="2000" dirty="0" err="1"/>
            <a:t>виділення</a:t>
          </a:r>
          <a:r>
            <a:rPr lang="ru-RU" sz="2000" dirty="0"/>
            <a:t> ЛГ </a:t>
          </a:r>
          <a:r>
            <a:rPr lang="ru-RU" sz="2000" dirty="0" err="1"/>
            <a:t>надають</a:t>
          </a:r>
          <a:r>
            <a:rPr lang="ru-RU" sz="2000" dirty="0"/>
            <a:t> </a:t>
          </a:r>
          <a:r>
            <a:rPr lang="ru-RU" sz="2000" dirty="0" err="1"/>
            <a:t>глюкокортикоїди</a:t>
          </a:r>
          <a:r>
            <a:rPr lang="ru-RU" sz="500" dirty="0"/>
            <a:t>.</a:t>
          </a:r>
        </a:p>
      </dgm:t>
    </dgm:pt>
    <dgm:pt modelId="{F44344C3-A76B-41F2-A287-6DD82A1A96A0}" type="parTrans" cxnId="{F90B7771-8B40-47C4-BDB6-DCD022D9C23D}">
      <dgm:prSet/>
      <dgm:spPr/>
      <dgm:t>
        <a:bodyPr/>
        <a:lstStyle/>
        <a:p>
          <a:endParaRPr lang="ru-RU"/>
        </a:p>
      </dgm:t>
    </dgm:pt>
    <dgm:pt modelId="{1C80AD56-FB7C-40C3-80DA-5B67F7ADCA02}" type="sibTrans" cxnId="{F90B7771-8B40-47C4-BDB6-DCD022D9C23D}">
      <dgm:prSet/>
      <dgm:spPr/>
      <dgm:t>
        <a:bodyPr/>
        <a:lstStyle/>
        <a:p>
          <a:endParaRPr lang="ru-RU"/>
        </a:p>
      </dgm:t>
    </dgm:pt>
    <dgm:pt modelId="{3E992081-F10A-4797-BFCD-D0DDBB5F399F}" type="pres">
      <dgm:prSet presAssocID="{8E3A5AF3-E306-42E4-B667-60ACBB518547}" presName="linear" presStyleCnt="0">
        <dgm:presLayoutVars>
          <dgm:animLvl val="lvl"/>
          <dgm:resizeHandles val="exact"/>
        </dgm:presLayoutVars>
      </dgm:prSet>
      <dgm:spPr/>
    </dgm:pt>
    <dgm:pt modelId="{D75BBEE2-4121-4B4C-9298-7DDCD4C95725}" type="pres">
      <dgm:prSet presAssocID="{16AF3F4A-AC43-481A-98DC-BD38D15405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7E971B-BE23-49BE-BED8-7C22AC34AB72}" type="pres">
      <dgm:prSet presAssocID="{36A1785E-15D0-4556-8409-465B911C03A7}" presName="spacer" presStyleCnt="0"/>
      <dgm:spPr/>
    </dgm:pt>
    <dgm:pt modelId="{51667199-2075-44FC-873B-D8F57E5C7DB1}" type="pres">
      <dgm:prSet presAssocID="{FA435054-7E7E-444B-A90A-12337AD438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C6872C-3A94-42E2-96AE-60B0698AAA5D}" type="pres">
      <dgm:prSet presAssocID="{74D4BACC-2259-49B1-A02F-97DD4AEF0967}" presName="spacer" presStyleCnt="0"/>
      <dgm:spPr/>
    </dgm:pt>
    <dgm:pt modelId="{7418990D-B8B4-40FF-9A37-EB77624155E8}" type="pres">
      <dgm:prSet presAssocID="{AEF4C1B1-6D34-4BD5-B672-E3927675A96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BAD820-0BBB-40DE-8791-591D7DC6ACB8}" type="presOf" srcId="{8E3A5AF3-E306-42E4-B667-60ACBB518547}" destId="{3E992081-F10A-4797-BFCD-D0DDBB5F399F}" srcOrd="0" destOrd="0" presId="urn:microsoft.com/office/officeart/2005/8/layout/vList2"/>
    <dgm:cxn modelId="{8615A85F-B4E2-4011-B05C-35A0F4378851}" srcId="{8E3A5AF3-E306-42E4-B667-60ACBB518547}" destId="{16AF3F4A-AC43-481A-98DC-BD38D15405DA}" srcOrd="0" destOrd="0" parTransId="{903CEB2D-8039-4BC1-950D-9FC41D70352B}" sibTransId="{36A1785E-15D0-4556-8409-465B911C03A7}"/>
    <dgm:cxn modelId="{F90B7771-8B40-47C4-BDB6-DCD022D9C23D}" srcId="{8E3A5AF3-E306-42E4-B667-60ACBB518547}" destId="{AEF4C1B1-6D34-4BD5-B672-E3927675A96E}" srcOrd="2" destOrd="0" parTransId="{F44344C3-A76B-41F2-A287-6DD82A1A96A0}" sibTransId="{1C80AD56-FB7C-40C3-80DA-5B67F7ADCA02}"/>
    <dgm:cxn modelId="{F9578452-26A3-4E27-B70C-0ABFD03F9BA6}" type="presOf" srcId="{FA435054-7E7E-444B-A90A-12337AD438B1}" destId="{51667199-2075-44FC-873B-D8F57E5C7DB1}" srcOrd="0" destOrd="0" presId="urn:microsoft.com/office/officeart/2005/8/layout/vList2"/>
    <dgm:cxn modelId="{CD216C88-6E20-4F93-B082-EF2E3D2B91F8}" srcId="{8E3A5AF3-E306-42E4-B667-60ACBB518547}" destId="{FA435054-7E7E-444B-A90A-12337AD438B1}" srcOrd="1" destOrd="0" parTransId="{F8EF4C4C-1783-4948-A8CB-822D9A494459}" sibTransId="{74D4BACC-2259-49B1-A02F-97DD4AEF0967}"/>
    <dgm:cxn modelId="{511027AA-8048-4C2C-BC8E-2085DB803FDF}" type="presOf" srcId="{AEF4C1B1-6D34-4BD5-B672-E3927675A96E}" destId="{7418990D-B8B4-40FF-9A37-EB77624155E8}" srcOrd="0" destOrd="0" presId="urn:microsoft.com/office/officeart/2005/8/layout/vList2"/>
    <dgm:cxn modelId="{4D2242AB-2672-4AA4-9B36-708DD31E6F05}" type="presOf" srcId="{16AF3F4A-AC43-481A-98DC-BD38D15405DA}" destId="{D75BBEE2-4121-4B4C-9298-7DDCD4C95725}" srcOrd="0" destOrd="0" presId="urn:microsoft.com/office/officeart/2005/8/layout/vList2"/>
    <dgm:cxn modelId="{85DF2245-79C5-4280-91ED-86252E89AE3A}" type="presParOf" srcId="{3E992081-F10A-4797-BFCD-D0DDBB5F399F}" destId="{D75BBEE2-4121-4B4C-9298-7DDCD4C95725}" srcOrd="0" destOrd="0" presId="urn:microsoft.com/office/officeart/2005/8/layout/vList2"/>
    <dgm:cxn modelId="{9D85FFA7-A45F-4572-8D0D-B43F3D2925EE}" type="presParOf" srcId="{3E992081-F10A-4797-BFCD-D0DDBB5F399F}" destId="{527E971B-BE23-49BE-BED8-7C22AC34AB72}" srcOrd="1" destOrd="0" presId="urn:microsoft.com/office/officeart/2005/8/layout/vList2"/>
    <dgm:cxn modelId="{35B92A85-BEA6-4533-AC00-3CCBE45DD30B}" type="presParOf" srcId="{3E992081-F10A-4797-BFCD-D0DDBB5F399F}" destId="{51667199-2075-44FC-873B-D8F57E5C7DB1}" srcOrd="2" destOrd="0" presId="urn:microsoft.com/office/officeart/2005/8/layout/vList2"/>
    <dgm:cxn modelId="{59CCC18B-2E00-473F-903B-0CDDE305D7F4}" type="presParOf" srcId="{3E992081-F10A-4797-BFCD-D0DDBB5F399F}" destId="{F8C6872C-3A94-42E2-96AE-60B0698AAA5D}" srcOrd="3" destOrd="0" presId="urn:microsoft.com/office/officeart/2005/8/layout/vList2"/>
    <dgm:cxn modelId="{016BC125-4191-4449-94CC-825EEEF22319}" type="presParOf" srcId="{3E992081-F10A-4797-BFCD-D0DDBB5F399F}" destId="{7418990D-B8B4-40FF-9A37-EB77624155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29E9B4-B71E-4A19-A50B-AF07AA20D41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B24369-F8D4-4FAD-9F3D-452C78410ADB}">
      <dgm:prSet custT="1"/>
      <dgm:spPr/>
      <dgm:t>
        <a:bodyPr/>
        <a:lstStyle/>
        <a:p>
          <a:pPr rtl="0"/>
          <a:r>
            <a: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Пролактин </a:t>
          </a:r>
          <a:br>
            <a:rPr lang="ru-RU" sz="2500" b="1" dirty="0"/>
          </a:br>
          <a:r>
            <a:rPr lang="ru-RU" sz="2500" b="1" dirty="0" err="1"/>
            <a:t>стимулює</a:t>
          </a:r>
          <a:r>
            <a:rPr lang="ru-RU" sz="2500" b="1" dirty="0"/>
            <a:t> </a:t>
          </a:r>
          <a:r>
            <a:rPr lang="ru-RU" sz="2500" b="1" dirty="0" err="1"/>
            <a:t>ріст</a:t>
          </a:r>
          <a:r>
            <a:rPr lang="ru-RU" sz="2500" b="1" dirty="0"/>
            <a:t> </a:t>
          </a:r>
          <a:r>
            <a:rPr lang="ru-RU" sz="2500" b="1" dirty="0" err="1"/>
            <a:t>молочних</a:t>
          </a:r>
          <a:r>
            <a:rPr lang="ru-RU" sz="2500" b="1" dirty="0"/>
            <a:t> </a:t>
          </a:r>
          <a:r>
            <a:rPr lang="ru-RU" sz="2500" b="1" dirty="0" err="1"/>
            <a:t>залоз</a:t>
          </a:r>
          <a:r>
            <a:rPr lang="ru-RU" sz="2500" b="1" dirty="0"/>
            <a:t> і </a:t>
          </a:r>
          <a:r>
            <a:rPr lang="ru-RU" sz="2500" b="1" dirty="0" err="1"/>
            <a:t>сприяє</a:t>
          </a:r>
          <a:r>
            <a:rPr lang="ru-RU" sz="2500" b="1" dirty="0"/>
            <a:t> </a:t>
          </a:r>
          <a:r>
            <a:rPr lang="ru-RU" sz="2500" b="1" dirty="0" err="1"/>
            <a:t>утворенню</a:t>
          </a:r>
          <a:r>
            <a:rPr lang="ru-RU" sz="2500" b="1" dirty="0"/>
            <a:t> молока;</a:t>
          </a:r>
          <a:br>
            <a:rPr lang="ru-RU" sz="2500" b="1" dirty="0"/>
          </a:br>
          <a:r>
            <a:rPr lang="ru-RU" sz="2500" b="1" dirty="0" err="1"/>
            <a:t>утворення</a:t>
          </a:r>
          <a:r>
            <a:rPr lang="ru-RU" sz="2500" b="1" dirty="0"/>
            <a:t> </a:t>
          </a:r>
          <a:r>
            <a:rPr lang="ru-RU" sz="2500" b="1" dirty="0" err="1"/>
            <a:t>жовтого</a:t>
          </a:r>
          <a:r>
            <a:rPr lang="ru-RU" sz="2500" b="1" dirty="0"/>
            <a:t> </a:t>
          </a:r>
          <a:r>
            <a:rPr lang="ru-RU" sz="2500" b="1" dirty="0" err="1"/>
            <a:t>тіла</a:t>
          </a:r>
          <a:r>
            <a:rPr lang="ru-RU" sz="2500" b="1" dirty="0"/>
            <a:t>;</a:t>
          </a:r>
          <a:br>
            <a:rPr lang="ru-RU" sz="2500" b="1" dirty="0"/>
          </a:br>
          <a:r>
            <a:rPr lang="ru-RU" sz="2500" b="1" dirty="0" err="1"/>
            <a:t>затримка</a:t>
          </a:r>
          <a:r>
            <a:rPr lang="ru-RU" sz="2500" b="1" dirty="0"/>
            <a:t> води та </a:t>
          </a:r>
          <a:r>
            <a:rPr lang="ru-RU" sz="2500" b="1" dirty="0" err="1"/>
            <a:t>натрію</a:t>
          </a:r>
          <a:r>
            <a:rPr lang="ru-RU" sz="2500" b="1" dirty="0"/>
            <a:t> в </a:t>
          </a:r>
          <a:r>
            <a:rPr lang="ru-RU" sz="2500" b="1" dirty="0" err="1"/>
            <a:t>організмі</a:t>
          </a:r>
          <a:r>
            <a:rPr lang="ru-RU" sz="2500" b="1" dirty="0"/>
            <a:t>;</a:t>
          </a:r>
          <a:br>
            <a:rPr lang="ru-RU" sz="2500" b="1" dirty="0"/>
          </a:br>
          <a:r>
            <a:rPr lang="ru-RU" sz="2500" b="1" dirty="0" err="1"/>
            <a:t>Вироблення</a:t>
          </a:r>
          <a:r>
            <a:rPr lang="ru-RU" sz="2500" b="1" dirty="0"/>
            <a:t> пролактину </a:t>
          </a:r>
          <a:r>
            <a:rPr lang="ru-RU" sz="2500" b="1" dirty="0" err="1"/>
            <a:t>регулюється</a:t>
          </a:r>
          <a:r>
            <a:rPr lang="ru-RU" sz="2500" b="1" dirty="0"/>
            <a:t> </a:t>
          </a:r>
          <a:r>
            <a:rPr lang="ru-RU" sz="2500" b="1" i="1" dirty="0" err="1"/>
            <a:t>пролактоліберіном</a:t>
          </a:r>
          <a:r>
            <a:rPr lang="ru-RU" sz="2500" b="1" dirty="0"/>
            <a:t> і </a:t>
          </a:r>
          <a:r>
            <a:rPr lang="ru-RU" sz="2500" b="1" i="1" dirty="0" err="1"/>
            <a:t>пролактостатіном</a:t>
          </a:r>
          <a:r>
            <a:rPr lang="ru-RU" sz="2500" b="1" i="1" dirty="0"/>
            <a:t> </a:t>
          </a:r>
          <a:r>
            <a:rPr lang="ru-RU" sz="2500" b="1" dirty="0" err="1"/>
            <a:t>гіпоталамуса</a:t>
          </a:r>
          <a:r>
            <a:rPr lang="ru-RU" sz="2500" b="1" dirty="0"/>
            <a:t>.</a:t>
          </a:r>
          <a:br>
            <a:rPr lang="ru-RU" sz="2500" b="1" dirty="0"/>
          </a:br>
          <a:endParaRPr lang="ru-RU" sz="2500" dirty="0"/>
        </a:p>
      </dgm:t>
    </dgm:pt>
    <dgm:pt modelId="{DCAC4155-D5F6-4CC4-B97B-2EA5F6F437A7}" type="parTrans" cxnId="{D1C463C2-62E3-4E62-AAD0-12E4FAC181E4}">
      <dgm:prSet/>
      <dgm:spPr/>
      <dgm:t>
        <a:bodyPr/>
        <a:lstStyle/>
        <a:p>
          <a:endParaRPr lang="ru-RU"/>
        </a:p>
      </dgm:t>
    </dgm:pt>
    <dgm:pt modelId="{53169E11-C7CA-4A09-BDD9-08D4208A1227}" type="sibTrans" cxnId="{D1C463C2-62E3-4E62-AAD0-12E4FAC181E4}">
      <dgm:prSet/>
      <dgm:spPr/>
      <dgm:t>
        <a:bodyPr/>
        <a:lstStyle/>
        <a:p>
          <a:endParaRPr lang="ru-RU"/>
        </a:p>
      </dgm:t>
    </dgm:pt>
    <dgm:pt modelId="{388C7443-EAA9-43A0-B66F-C62036D2C58F}" type="pres">
      <dgm:prSet presAssocID="{EE29E9B4-B71E-4A19-A50B-AF07AA20D41D}" presName="linearFlow" presStyleCnt="0">
        <dgm:presLayoutVars>
          <dgm:dir/>
          <dgm:resizeHandles val="exact"/>
        </dgm:presLayoutVars>
      </dgm:prSet>
      <dgm:spPr/>
    </dgm:pt>
    <dgm:pt modelId="{27D3BF09-D40A-4A97-8AEB-DDD511609AAB}" type="pres">
      <dgm:prSet presAssocID="{41B24369-F8D4-4FAD-9F3D-452C78410ADB}" presName="composite" presStyleCnt="0"/>
      <dgm:spPr/>
    </dgm:pt>
    <dgm:pt modelId="{BBDBB378-927D-4A69-86A8-B218AE1A5ECC}" type="pres">
      <dgm:prSet presAssocID="{41B24369-F8D4-4FAD-9F3D-452C78410ADB}" presName="imgShp" presStyleLbl="fgImgPlace1" presStyleIdx="0" presStyleCnt="1"/>
      <dgm:spPr/>
    </dgm:pt>
    <dgm:pt modelId="{FB9D3450-BF79-49F6-9067-4791A0FE0C49}" type="pres">
      <dgm:prSet presAssocID="{41B24369-F8D4-4FAD-9F3D-452C78410ADB}" presName="txShp" presStyleLbl="node1" presStyleIdx="0" presStyleCnt="1" custScaleX="108392" custScaleY="141089" custLinFactNeighborX="-5620" custLinFactNeighborY="817">
        <dgm:presLayoutVars>
          <dgm:bulletEnabled val="1"/>
        </dgm:presLayoutVars>
      </dgm:prSet>
      <dgm:spPr/>
    </dgm:pt>
  </dgm:ptLst>
  <dgm:cxnLst>
    <dgm:cxn modelId="{A7B2404B-B533-4DDB-AD8E-7228EB1F46E9}" type="presOf" srcId="{EE29E9B4-B71E-4A19-A50B-AF07AA20D41D}" destId="{388C7443-EAA9-43A0-B66F-C62036D2C58F}" srcOrd="0" destOrd="0" presId="urn:microsoft.com/office/officeart/2005/8/layout/vList3"/>
    <dgm:cxn modelId="{D1C463C2-62E3-4E62-AAD0-12E4FAC181E4}" srcId="{EE29E9B4-B71E-4A19-A50B-AF07AA20D41D}" destId="{41B24369-F8D4-4FAD-9F3D-452C78410ADB}" srcOrd="0" destOrd="0" parTransId="{DCAC4155-D5F6-4CC4-B97B-2EA5F6F437A7}" sibTransId="{53169E11-C7CA-4A09-BDD9-08D4208A1227}"/>
    <dgm:cxn modelId="{5DE9B5DA-41E9-440F-95CC-8ADC87264951}" type="presOf" srcId="{41B24369-F8D4-4FAD-9F3D-452C78410ADB}" destId="{FB9D3450-BF79-49F6-9067-4791A0FE0C49}" srcOrd="0" destOrd="0" presId="urn:microsoft.com/office/officeart/2005/8/layout/vList3"/>
    <dgm:cxn modelId="{17936661-11E6-4E10-A54E-7F8268CB5DEC}" type="presParOf" srcId="{388C7443-EAA9-43A0-B66F-C62036D2C58F}" destId="{27D3BF09-D40A-4A97-8AEB-DDD511609AAB}" srcOrd="0" destOrd="0" presId="urn:microsoft.com/office/officeart/2005/8/layout/vList3"/>
    <dgm:cxn modelId="{37DF655D-E341-42C6-981D-1F59525A4E1D}" type="presParOf" srcId="{27D3BF09-D40A-4A97-8AEB-DDD511609AAB}" destId="{BBDBB378-927D-4A69-86A8-B218AE1A5ECC}" srcOrd="0" destOrd="0" presId="urn:microsoft.com/office/officeart/2005/8/layout/vList3"/>
    <dgm:cxn modelId="{C8479E4C-91E1-4A97-B3A3-B4CB046E8E14}" type="presParOf" srcId="{27D3BF09-D40A-4A97-8AEB-DDD511609AAB}" destId="{FB9D3450-BF79-49F6-9067-4791A0FE0C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686DB-02C4-49A0-91E9-A70327AFEB1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C285002-406F-42BA-8A5C-7CA800817F73}">
      <dgm:prSet/>
      <dgm:spPr/>
      <dgm:t>
        <a:bodyPr/>
        <a:lstStyle/>
        <a:p>
          <a:pPr rtl="0"/>
          <a:r>
            <a:rPr lang="ru-RU" b="1" dirty="0">
              <a:solidFill>
                <a:schemeClr val="tx1"/>
              </a:solidFill>
            </a:rPr>
            <a:t>Щитовидна </a:t>
          </a:r>
          <a:r>
            <a:rPr lang="ru-RU" b="1" dirty="0" err="1">
              <a:solidFill>
                <a:schemeClr val="tx1"/>
              </a:solidFill>
            </a:rPr>
            <a:t>залоза</a:t>
          </a:r>
          <a:r>
            <a:rPr lang="ru-RU" b="1" dirty="0">
              <a:solidFill>
                <a:schemeClr val="tx1"/>
              </a:solidFill>
            </a:rPr>
            <a:t> </a:t>
          </a:r>
          <a:r>
            <a:rPr lang="ru-RU" b="1" dirty="0" err="1">
              <a:solidFill>
                <a:schemeClr val="tx1"/>
              </a:solidFill>
            </a:rPr>
            <a:t>складається</a:t>
          </a:r>
          <a:r>
            <a:rPr lang="ru-RU" b="1" dirty="0">
              <a:solidFill>
                <a:schemeClr val="tx1"/>
              </a:solidFill>
            </a:rPr>
            <a:t> з </a:t>
          </a:r>
          <a:r>
            <a:rPr lang="ru-RU" b="1" dirty="0" err="1">
              <a:solidFill>
                <a:schemeClr val="tx1"/>
              </a:solidFill>
            </a:rPr>
            <a:t>двох</a:t>
          </a:r>
          <a:r>
            <a:rPr lang="ru-RU" b="1" dirty="0">
              <a:solidFill>
                <a:schemeClr val="tx1"/>
              </a:solidFill>
            </a:rPr>
            <a:t> </a:t>
          </a:r>
          <a:r>
            <a:rPr lang="ru-RU" b="1" dirty="0" err="1">
              <a:solidFill>
                <a:schemeClr val="tx1"/>
              </a:solidFill>
            </a:rPr>
            <a:t>частин</a:t>
          </a:r>
          <a:r>
            <a:rPr lang="ru-RU" b="1" dirty="0">
              <a:solidFill>
                <a:schemeClr val="tx1"/>
              </a:solidFill>
            </a:rPr>
            <a:t>, </a:t>
          </a:r>
          <a:r>
            <a:rPr lang="ru-RU" b="1" dirty="0" err="1">
              <a:solidFill>
                <a:schemeClr val="tx1"/>
              </a:solidFill>
            </a:rPr>
            <a:t>з'єднаних</a:t>
          </a:r>
          <a:r>
            <a:rPr lang="ru-RU" b="1" dirty="0">
              <a:solidFill>
                <a:schemeClr val="tx1"/>
              </a:solidFill>
            </a:rPr>
            <a:t> </a:t>
          </a:r>
          <a:r>
            <a:rPr lang="ru-RU" b="1" dirty="0" err="1">
              <a:solidFill>
                <a:schemeClr val="tx1"/>
              </a:solidFill>
            </a:rPr>
            <a:t>перешийком</a:t>
          </a:r>
          <a:r>
            <a:rPr lang="ru-RU" b="1" dirty="0">
              <a:solidFill>
                <a:schemeClr val="tx1"/>
              </a:solidFill>
            </a:rPr>
            <a:t> і </a:t>
          </a:r>
          <a:r>
            <a:rPr lang="ru-RU" b="1" dirty="0" err="1">
              <a:solidFill>
                <a:schemeClr val="tx1"/>
              </a:solidFill>
            </a:rPr>
            <a:t>розташованих</a:t>
          </a:r>
          <a:r>
            <a:rPr lang="ru-RU" b="1" dirty="0">
              <a:solidFill>
                <a:schemeClr val="tx1"/>
              </a:solidFill>
            </a:rPr>
            <a:t> на </a:t>
          </a:r>
          <a:r>
            <a:rPr lang="ru-RU" b="1" dirty="0" err="1">
              <a:solidFill>
                <a:schemeClr val="tx1"/>
              </a:solidFill>
            </a:rPr>
            <a:t>шиї</a:t>
          </a:r>
          <a:r>
            <a:rPr lang="ru-RU" b="1" dirty="0">
              <a:solidFill>
                <a:schemeClr val="tx1"/>
              </a:solidFill>
            </a:rPr>
            <a:t> по </a:t>
          </a:r>
          <a:r>
            <a:rPr lang="ru-RU" b="1" dirty="0" err="1">
              <a:solidFill>
                <a:schemeClr val="tx1"/>
              </a:solidFill>
            </a:rPr>
            <a:t>обидва</a:t>
          </a:r>
          <a:r>
            <a:rPr lang="ru-RU" b="1" dirty="0">
              <a:solidFill>
                <a:schemeClr val="tx1"/>
              </a:solidFill>
            </a:rPr>
            <a:t> боки </a:t>
          </a:r>
          <a:r>
            <a:rPr lang="ru-RU" b="1" dirty="0" err="1">
              <a:solidFill>
                <a:schemeClr val="tx1"/>
              </a:solidFill>
            </a:rPr>
            <a:t>трахеї</a:t>
          </a:r>
          <a:r>
            <a:rPr lang="ru-RU" b="1" dirty="0">
              <a:solidFill>
                <a:schemeClr val="tx1"/>
              </a:solidFill>
            </a:rPr>
            <a:t> </a:t>
          </a:r>
          <a:r>
            <a:rPr lang="ru-RU" b="1" dirty="0" err="1">
              <a:solidFill>
                <a:schemeClr val="tx1"/>
              </a:solidFill>
            </a:rPr>
            <a:t>нижче</a:t>
          </a:r>
          <a:r>
            <a:rPr lang="ru-RU" b="1" dirty="0">
              <a:solidFill>
                <a:schemeClr val="tx1"/>
              </a:solidFill>
            </a:rPr>
            <a:t> щитовидного хряща;</a:t>
          </a:r>
          <a:endParaRPr lang="ru-RU" dirty="0">
            <a:solidFill>
              <a:schemeClr val="tx1"/>
            </a:solidFill>
          </a:endParaRPr>
        </a:p>
      </dgm:t>
    </dgm:pt>
    <dgm:pt modelId="{E03DE5C2-E71C-435A-B679-C5B737B08416}" type="parTrans" cxnId="{D5A2F7C8-A8F8-41FD-A91B-11FBDF63B65A}">
      <dgm:prSet/>
      <dgm:spPr/>
      <dgm:t>
        <a:bodyPr/>
        <a:lstStyle/>
        <a:p>
          <a:endParaRPr lang="ru-RU"/>
        </a:p>
      </dgm:t>
    </dgm:pt>
    <dgm:pt modelId="{97DE753F-E341-4E0E-8952-D91B974A9236}" type="sibTrans" cxnId="{D5A2F7C8-A8F8-41FD-A91B-11FBDF63B65A}">
      <dgm:prSet/>
      <dgm:spPr/>
      <dgm:t>
        <a:bodyPr/>
        <a:lstStyle/>
        <a:p>
          <a:endParaRPr lang="ru-RU"/>
        </a:p>
      </dgm:t>
    </dgm:pt>
    <dgm:pt modelId="{7DA9EA5C-80DA-4E9C-B122-AC0ED4DEC313}">
      <dgm:prSet custT="1"/>
      <dgm:spPr/>
      <dgm:t>
        <a:bodyPr/>
        <a:lstStyle/>
        <a:p>
          <a:pPr rtl="0"/>
          <a:r>
            <a:rPr lang="ru-RU" sz="2000" b="1" dirty="0" err="1">
              <a:solidFill>
                <a:schemeClr val="accent1">
                  <a:lumMod val="50000"/>
                </a:schemeClr>
              </a:solidFill>
            </a:rPr>
            <a:t>Йодовмісні</a:t>
          </a:r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b="1" dirty="0" err="1">
              <a:solidFill>
                <a:schemeClr val="accent1">
                  <a:lumMod val="50000"/>
                </a:schemeClr>
              </a:solidFill>
            </a:rPr>
            <a:t>гормони</a:t>
          </a:r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ru-RU" sz="2000" b="1" dirty="0" err="1">
              <a:solidFill>
                <a:schemeClr val="accent1">
                  <a:lumMod val="50000"/>
                </a:schemeClr>
              </a:solidFill>
            </a:rPr>
            <a:t>тироксин,трийодтиронін</a:t>
          </a:r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,</a:t>
          </a:r>
        </a:p>
        <a:p>
          <a:pPr rtl="0"/>
          <a:r>
            <a:rPr lang="ru-RU" sz="2000" b="1" dirty="0" err="1">
              <a:solidFill>
                <a:schemeClr val="accent1">
                  <a:lumMod val="50000"/>
                </a:schemeClr>
              </a:solidFill>
            </a:rPr>
            <a:t>тетрайодтиронін</a:t>
          </a:r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)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907B62EA-C364-464B-9365-2429DB39590E}" type="parTrans" cxnId="{57507D03-0391-4A01-A004-04CEED63ED3A}">
      <dgm:prSet/>
      <dgm:spPr/>
      <dgm:t>
        <a:bodyPr/>
        <a:lstStyle/>
        <a:p>
          <a:endParaRPr lang="ru-RU"/>
        </a:p>
      </dgm:t>
    </dgm:pt>
    <dgm:pt modelId="{C4BBC051-7D6C-4DE5-A13A-AB7DE013C38A}" type="sibTrans" cxnId="{57507D03-0391-4A01-A004-04CEED63ED3A}">
      <dgm:prSet/>
      <dgm:spPr/>
      <dgm:t>
        <a:bodyPr/>
        <a:lstStyle/>
        <a:p>
          <a:endParaRPr lang="ru-RU"/>
        </a:p>
      </dgm:t>
    </dgm:pt>
    <dgm:pt modelId="{04285E58-941E-4E8D-A737-91BF68250087}">
      <dgm:prSet/>
      <dgm:spPr/>
      <dgm:t>
        <a:bodyPr/>
        <a:lstStyle/>
        <a:p>
          <a:pPr rtl="0"/>
          <a:r>
            <a:rPr lang="ru-RU" b="1"/>
            <a:t>1) посилення всіх видів обміну (білкового, ліпідного, вуглеводного), підвищення основного обміну та посилення енергоутворення в організмі;</a:t>
          </a:r>
          <a:endParaRPr lang="ru-RU"/>
        </a:p>
      </dgm:t>
    </dgm:pt>
    <dgm:pt modelId="{3324574E-C20A-4C1C-8EF4-C722EB495A0D}" type="parTrans" cxnId="{A50C2D4C-2EB7-4D2F-A130-79D66ECD338C}">
      <dgm:prSet/>
      <dgm:spPr/>
      <dgm:t>
        <a:bodyPr/>
        <a:lstStyle/>
        <a:p>
          <a:endParaRPr lang="ru-RU"/>
        </a:p>
      </dgm:t>
    </dgm:pt>
    <dgm:pt modelId="{EEE15046-F7E2-426C-AA38-32BD11A7E1E7}" type="sibTrans" cxnId="{A50C2D4C-2EB7-4D2F-A130-79D66ECD338C}">
      <dgm:prSet/>
      <dgm:spPr/>
      <dgm:t>
        <a:bodyPr/>
        <a:lstStyle/>
        <a:p>
          <a:endParaRPr lang="ru-RU"/>
        </a:p>
      </dgm:t>
    </dgm:pt>
    <dgm:pt modelId="{CA770CBC-C595-428F-A98A-1B9188C7ED37}">
      <dgm:prSet/>
      <dgm:spPr/>
      <dgm:t>
        <a:bodyPr/>
        <a:lstStyle/>
        <a:p>
          <a:pPr rtl="0"/>
          <a:r>
            <a:rPr lang="ru-RU" b="1"/>
            <a:t>2) вплив на процеси росту, фізичний і розумовий розвиток;</a:t>
          </a:r>
          <a:endParaRPr lang="ru-RU"/>
        </a:p>
      </dgm:t>
    </dgm:pt>
    <dgm:pt modelId="{61CEEC52-FBD5-4DD0-967E-F2C85CF77620}" type="parTrans" cxnId="{AE1325D3-E774-42BE-874A-E173E1B4B8EC}">
      <dgm:prSet/>
      <dgm:spPr/>
      <dgm:t>
        <a:bodyPr/>
        <a:lstStyle/>
        <a:p>
          <a:endParaRPr lang="ru-RU"/>
        </a:p>
      </dgm:t>
    </dgm:pt>
    <dgm:pt modelId="{7A8F15F6-ED01-4AAA-ADD2-13D7A3D6401F}" type="sibTrans" cxnId="{AE1325D3-E774-42BE-874A-E173E1B4B8EC}">
      <dgm:prSet/>
      <dgm:spPr/>
      <dgm:t>
        <a:bodyPr/>
        <a:lstStyle/>
        <a:p>
          <a:endParaRPr lang="ru-RU"/>
        </a:p>
      </dgm:t>
    </dgm:pt>
    <dgm:pt modelId="{F10AF124-B8EB-4C68-9994-E05880D50B2E}">
      <dgm:prSet/>
      <dgm:spPr/>
      <dgm:t>
        <a:bodyPr/>
        <a:lstStyle/>
        <a:p>
          <a:pPr rtl="0"/>
          <a:r>
            <a:rPr lang="ru-RU" b="1"/>
            <a:t>3) збільшення частоти серцевих скорочень; 4) стимуляція діяльності травного тракту: підвищення апетиту, посилення перистальтики кишечника, збільшення секреції травних соків; </a:t>
          </a:r>
          <a:endParaRPr lang="ru-RU"/>
        </a:p>
      </dgm:t>
    </dgm:pt>
    <dgm:pt modelId="{5E9645F8-A699-4DBA-B9D6-DC0C7054DA96}" type="parTrans" cxnId="{97A6E811-65B9-44C5-AC02-3B21CE23B02E}">
      <dgm:prSet/>
      <dgm:spPr/>
      <dgm:t>
        <a:bodyPr/>
        <a:lstStyle/>
        <a:p>
          <a:endParaRPr lang="ru-RU"/>
        </a:p>
      </dgm:t>
    </dgm:pt>
    <dgm:pt modelId="{950C9CE7-ECFA-4303-930B-A7B4E87BC4D4}" type="sibTrans" cxnId="{97A6E811-65B9-44C5-AC02-3B21CE23B02E}">
      <dgm:prSet/>
      <dgm:spPr/>
      <dgm:t>
        <a:bodyPr/>
        <a:lstStyle/>
        <a:p>
          <a:endParaRPr lang="ru-RU"/>
        </a:p>
      </dgm:t>
    </dgm:pt>
    <dgm:pt modelId="{8564E811-55FC-45FE-97FA-C63ABA297AE0}">
      <dgm:prSet/>
      <dgm:spPr/>
      <dgm:t>
        <a:bodyPr/>
        <a:lstStyle/>
        <a:p>
          <a:pPr rtl="0"/>
          <a:r>
            <a:rPr lang="ru-RU" b="1"/>
            <a:t>5) підвищення температури тіла за рахунок посилення теплопродукції;</a:t>
          </a:r>
          <a:endParaRPr lang="ru-RU"/>
        </a:p>
      </dgm:t>
    </dgm:pt>
    <dgm:pt modelId="{E563AE2C-F998-44F3-A99C-E1F9991AE886}" type="parTrans" cxnId="{44F8E084-483B-4665-8F0E-D0AF2F8323B3}">
      <dgm:prSet/>
      <dgm:spPr/>
      <dgm:t>
        <a:bodyPr/>
        <a:lstStyle/>
        <a:p>
          <a:endParaRPr lang="ru-RU"/>
        </a:p>
      </dgm:t>
    </dgm:pt>
    <dgm:pt modelId="{F841CE52-B817-4D08-9D66-1D8371037167}" type="sibTrans" cxnId="{44F8E084-483B-4665-8F0E-D0AF2F8323B3}">
      <dgm:prSet/>
      <dgm:spPr/>
      <dgm:t>
        <a:bodyPr/>
        <a:lstStyle/>
        <a:p>
          <a:endParaRPr lang="ru-RU"/>
        </a:p>
      </dgm:t>
    </dgm:pt>
    <dgm:pt modelId="{2E87ADED-A624-4C20-8C4E-9A05D6223E20}">
      <dgm:prSet/>
      <dgm:spPr/>
      <dgm:t>
        <a:bodyPr/>
        <a:lstStyle/>
        <a:p>
          <a:pPr rtl="0"/>
          <a:r>
            <a:rPr lang="ru-RU" b="1"/>
            <a:t>6) підвищення збудливості симпатичної нервової системи.</a:t>
          </a:r>
          <a:endParaRPr lang="ru-RU"/>
        </a:p>
      </dgm:t>
    </dgm:pt>
    <dgm:pt modelId="{06BAE4D9-824B-4806-A6E9-7C887A58DF96}" type="parTrans" cxnId="{D4328E4B-CA13-44D9-BA13-1D19678A9790}">
      <dgm:prSet/>
      <dgm:spPr/>
      <dgm:t>
        <a:bodyPr/>
        <a:lstStyle/>
        <a:p>
          <a:endParaRPr lang="ru-RU"/>
        </a:p>
      </dgm:t>
    </dgm:pt>
    <dgm:pt modelId="{5F2D7E2B-7ED8-4DFF-89F6-26AD8909BDD0}" type="sibTrans" cxnId="{D4328E4B-CA13-44D9-BA13-1D19678A9790}">
      <dgm:prSet/>
      <dgm:spPr/>
      <dgm:t>
        <a:bodyPr/>
        <a:lstStyle/>
        <a:p>
          <a:endParaRPr lang="ru-RU"/>
        </a:p>
      </dgm:t>
    </dgm:pt>
    <dgm:pt modelId="{486AC4C5-9678-48E5-B4A6-D3AF2959A58E}" type="pres">
      <dgm:prSet presAssocID="{1E5686DB-02C4-49A0-91E9-A70327AFEB1D}" presName="linear" presStyleCnt="0">
        <dgm:presLayoutVars>
          <dgm:animLvl val="lvl"/>
          <dgm:resizeHandles val="exact"/>
        </dgm:presLayoutVars>
      </dgm:prSet>
      <dgm:spPr/>
    </dgm:pt>
    <dgm:pt modelId="{D1E3455D-3158-4FF8-9511-F4E065D969C8}" type="pres">
      <dgm:prSet presAssocID="{FC285002-406F-42BA-8A5C-7CA800817F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146E067-EA4C-4C39-9D31-D3F194DA87ED}" type="pres">
      <dgm:prSet presAssocID="{97DE753F-E341-4E0E-8952-D91B974A9236}" presName="spacer" presStyleCnt="0"/>
      <dgm:spPr/>
    </dgm:pt>
    <dgm:pt modelId="{C75B7125-9620-4347-A60C-ED0BCE54E903}" type="pres">
      <dgm:prSet presAssocID="{7DA9EA5C-80DA-4E9C-B122-AC0ED4DEC31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D35BB47-C40A-4E7F-8B7B-B3CFA771A747}" type="pres">
      <dgm:prSet presAssocID="{7DA9EA5C-80DA-4E9C-B122-AC0ED4DEC31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7507D03-0391-4A01-A004-04CEED63ED3A}" srcId="{1E5686DB-02C4-49A0-91E9-A70327AFEB1D}" destId="{7DA9EA5C-80DA-4E9C-B122-AC0ED4DEC313}" srcOrd="1" destOrd="0" parTransId="{907B62EA-C364-464B-9365-2429DB39590E}" sibTransId="{C4BBC051-7D6C-4DE5-A13A-AB7DE013C38A}"/>
    <dgm:cxn modelId="{97A6E811-65B9-44C5-AC02-3B21CE23B02E}" srcId="{7DA9EA5C-80DA-4E9C-B122-AC0ED4DEC313}" destId="{F10AF124-B8EB-4C68-9994-E05880D50B2E}" srcOrd="2" destOrd="0" parTransId="{5E9645F8-A699-4DBA-B9D6-DC0C7054DA96}" sibTransId="{950C9CE7-ECFA-4303-930B-A7B4E87BC4D4}"/>
    <dgm:cxn modelId="{29B74818-30AB-40AE-94C8-B11FEA695B33}" type="presOf" srcId="{2E87ADED-A624-4C20-8C4E-9A05D6223E20}" destId="{7D35BB47-C40A-4E7F-8B7B-B3CFA771A747}" srcOrd="0" destOrd="4" presId="urn:microsoft.com/office/officeart/2005/8/layout/vList2"/>
    <dgm:cxn modelId="{45112C1D-3DF1-483A-ADAF-F9D589DF55A5}" type="presOf" srcId="{1E5686DB-02C4-49A0-91E9-A70327AFEB1D}" destId="{486AC4C5-9678-48E5-B4A6-D3AF2959A58E}" srcOrd="0" destOrd="0" presId="urn:microsoft.com/office/officeart/2005/8/layout/vList2"/>
    <dgm:cxn modelId="{D3D4AB1D-71B2-4385-A358-5A2699655C91}" type="presOf" srcId="{FC285002-406F-42BA-8A5C-7CA800817F73}" destId="{D1E3455D-3158-4FF8-9511-F4E065D969C8}" srcOrd="0" destOrd="0" presId="urn:microsoft.com/office/officeart/2005/8/layout/vList2"/>
    <dgm:cxn modelId="{EC917238-3A19-4729-8C02-5A2946E2F6E1}" type="presOf" srcId="{8564E811-55FC-45FE-97FA-C63ABA297AE0}" destId="{7D35BB47-C40A-4E7F-8B7B-B3CFA771A747}" srcOrd="0" destOrd="3" presId="urn:microsoft.com/office/officeart/2005/8/layout/vList2"/>
    <dgm:cxn modelId="{D4328E4B-CA13-44D9-BA13-1D19678A9790}" srcId="{7DA9EA5C-80DA-4E9C-B122-AC0ED4DEC313}" destId="{2E87ADED-A624-4C20-8C4E-9A05D6223E20}" srcOrd="4" destOrd="0" parTransId="{06BAE4D9-824B-4806-A6E9-7C887A58DF96}" sibTransId="{5F2D7E2B-7ED8-4DFF-89F6-26AD8909BDD0}"/>
    <dgm:cxn modelId="{A50C2D4C-2EB7-4D2F-A130-79D66ECD338C}" srcId="{7DA9EA5C-80DA-4E9C-B122-AC0ED4DEC313}" destId="{04285E58-941E-4E8D-A737-91BF68250087}" srcOrd="0" destOrd="0" parTransId="{3324574E-C20A-4C1C-8EF4-C722EB495A0D}" sibTransId="{EEE15046-F7E2-426C-AA38-32BD11A7E1E7}"/>
    <dgm:cxn modelId="{E5D26070-9540-401D-9A9B-6125CA455F77}" type="presOf" srcId="{F10AF124-B8EB-4C68-9994-E05880D50B2E}" destId="{7D35BB47-C40A-4E7F-8B7B-B3CFA771A747}" srcOrd="0" destOrd="2" presId="urn:microsoft.com/office/officeart/2005/8/layout/vList2"/>
    <dgm:cxn modelId="{90CEED58-F986-4FFD-A5F7-0BD497AEC264}" type="presOf" srcId="{CA770CBC-C595-428F-A98A-1B9188C7ED37}" destId="{7D35BB47-C40A-4E7F-8B7B-B3CFA771A747}" srcOrd="0" destOrd="1" presId="urn:microsoft.com/office/officeart/2005/8/layout/vList2"/>
    <dgm:cxn modelId="{6EE5367E-9233-4B17-BA6B-384564410591}" type="presOf" srcId="{04285E58-941E-4E8D-A737-91BF68250087}" destId="{7D35BB47-C40A-4E7F-8B7B-B3CFA771A747}" srcOrd="0" destOrd="0" presId="urn:microsoft.com/office/officeart/2005/8/layout/vList2"/>
    <dgm:cxn modelId="{44F8E084-483B-4665-8F0E-D0AF2F8323B3}" srcId="{7DA9EA5C-80DA-4E9C-B122-AC0ED4DEC313}" destId="{8564E811-55FC-45FE-97FA-C63ABA297AE0}" srcOrd="3" destOrd="0" parTransId="{E563AE2C-F998-44F3-A99C-E1F9991AE886}" sibTransId="{F841CE52-B817-4D08-9D66-1D8371037167}"/>
    <dgm:cxn modelId="{D5A2F7C8-A8F8-41FD-A91B-11FBDF63B65A}" srcId="{1E5686DB-02C4-49A0-91E9-A70327AFEB1D}" destId="{FC285002-406F-42BA-8A5C-7CA800817F73}" srcOrd="0" destOrd="0" parTransId="{E03DE5C2-E71C-435A-B679-C5B737B08416}" sibTransId="{97DE753F-E341-4E0E-8952-D91B974A9236}"/>
    <dgm:cxn modelId="{AE1325D3-E774-42BE-874A-E173E1B4B8EC}" srcId="{7DA9EA5C-80DA-4E9C-B122-AC0ED4DEC313}" destId="{CA770CBC-C595-428F-A98A-1B9188C7ED37}" srcOrd="1" destOrd="0" parTransId="{61CEEC52-FBD5-4DD0-967E-F2C85CF77620}" sibTransId="{7A8F15F6-ED01-4AAA-ADD2-13D7A3D6401F}"/>
    <dgm:cxn modelId="{A0A04AD4-E74A-4B53-AE7F-E89B645B5635}" type="presOf" srcId="{7DA9EA5C-80DA-4E9C-B122-AC0ED4DEC313}" destId="{C75B7125-9620-4347-A60C-ED0BCE54E903}" srcOrd="0" destOrd="0" presId="urn:microsoft.com/office/officeart/2005/8/layout/vList2"/>
    <dgm:cxn modelId="{4EDB2DD8-3102-487D-8C1E-4E18D504BCD9}" type="presParOf" srcId="{486AC4C5-9678-48E5-B4A6-D3AF2959A58E}" destId="{D1E3455D-3158-4FF8-9511-F4E065D969C8}" srcOrd="0" destOrd="0" presId="urn:microsoft.com/office/officeart/2005/8/layout/vList2"/>
    <dgm:cxn modelId="{D374B2DC-EE9A-4959-A4BD-8A9414473F63}" type="presParOf" srcId="{486AC4C5-9678-48E5-B4A6-D3AF2959A58E}" destId="{E146E067-EA4C-4C39-9D31-D3F194DA87ED}" srcOrd="1" destOrd="0" presId="urn:microsoft.com/office/officeart/2005/8/layout/vList2"/>
    <dgm:cxn modelId="{69AC3490-5608-434A-98EB-CE1F8A935EDF}" type="presParOf" srcId="{486AC4C5-9678-48E5-B4A6-D3AF2959A58E}" destId="{C75B7125-9620-4347-A60C-ED0BCE54E903}" srcOrd="2" destOrd="0" presId="urn:microsoft.com/office/officeart/2005/8/layout/vList2"/>
    <dgm:cxn modelId="{5ABC7F00-240F-464D-8669-A5EB158A2442}" type="presParOf" srcId="{486AC4C5-9678-48E5-B4A6-D3AF2959A58E}" destId="{7D35BB47-C40A-4E7F-8B7B-B3CFA771A7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9B5561-AE92-473B-9BFA-540CFAF3F8D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0B39E72-9608-42E3-9B9E-29AD785C6445}">
      <dgm:prSet/>
      <dgm:spPr/>
      <dgm:t>
        <a:bodyPr>
          <a:prstTxWarp prst="textPlain">
            <a:avLst/>
          </a:prstTxWarp>
        </a:bodyPr>
        <a:lstStyle/>
        <a:p>
          <a:pPr rtl="0"/>
          <a:r>
            <a:rPr lang="ru-RU" dirty="0"/>
            <a:t> </a:t>
          </a:r>
          <a:r>
            <a:rPr lang="ru-RU" dirty="0" err="1"/>
            <a:t>катехоламіни</a:t>
          </a:r>
          <a:r>
            <a:rPr lang="ru-RU" dirty="0"/>
            <a:t>; </a:t>
          </a:r>
          <a:r>
            <a:rPr lang="ru-RU" b="1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адреналін</a:t>
          </a:r>
          <a:r>
            <a: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ru-RU" dirty="0"/>
            <a:t>і </a:t>
          </a:r>
          <a:r>
            <a:rPr lang="ru-RU" b="1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норадреналін</a:t>
          </a:r>
          <a:endParaRPr lang="ru-RU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D6A09E6-ABF7-4486-9F87-3CF149950C5C}" type="parTrans" cxnId="{7FE726D9-C9C7-45F1-9984-00A1628B2B71}">
      <dgm:prSet/>
      <dgm:spPr/>
      <dgm:t>
        <a:bodyPr/>
        <a:lstStyle/>
        <a:p>
          <a:endParaRPr lang="ru-RU"/>
        </a:p>
      </dgm:t>
    </dgm:pt>
    <dgm:pt modelId="{34BC8925-AF18-4D96-BAAA-052FDEAF6344}" type="sibTrans" cxnId="{7FE726D9-C9C7-45F1-9984-00A1628B2B71}">
      <dgm:prSet/>
      <dgm:spPr/>
      <dgm:t>
        <a:bodyPr/>
        <a:lstStyle/>
        <a:p>
          <a:endParaRPr lang="ru-RU"/>
        </a:p>
      </dgm:t>
    </dgm:pt>
    <dgm:pt modelId="{59BABE83-1B1D-4A73-AE4A-AF13D2FFC88C}">
      <dgm:prSet/>
      <dgm:spPr/>
      <dgm:t>
        <a:bodyPr/>
        <a:lstStyle/>
        <a:p>
          <a:pPr rtl="0"/>
          <a:r>
            <a:rPr lang="ru-RU" b="1" dirty="0"/>
            <a:t>. </a:t>
          </a:r>
          <a:r>
            <a:rPr lang="ru-RU" b="1" dirty="0" err="1">
              <a:solidFill>
                <a:srgbClr val="002060"/>
              </a:solidFill>
            </a:rPr>
            <a:t>Адреналін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стимулює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діяльність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серця</a:t>
          </a:r>
          <a:r>
            <a:rPr lang="ru-RU" b="1" dirty="0">
              <a:solidFill>
                <a:srgbClr val="002060"/>
              </a:solidFill>
            </a:rPr>
            <a:t>, </a:t>
          </a:r>
          <a:r>
            <a:rPr lang="ru-RU" b="1" dirty="0" err="1">
              <a:solidFill>
                <a:srgbClr val="002060"/>
              </a:solidFill>
            </a:rPr>
            <a:t>звужує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судини</a:t>
          </a:r>
          <a:r>
            <a:rPr lang="ru-RU" b="1" dirty="0">
              <a:solidFill>
                <a:srgbClr val="002060"/>
              </a:solidFill>
            </a:rPr>
            <a:t>, </a:t>
          </a:r>
          <a:r>
            <a:rPr lang="ru-RU" b="1" dirty="0" err="1">
              <a:solidFill>
                <a:srgbClr val="002060"/>
              </a:solidFill>
            </a:rPr>
            <a:t>крім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коронарних</a:t>
          </a:r>
          <a:r>
            <a:rPr lang="ru-RU" b="1" dirty="0">
              <a:solidFill>
                <a:srgbClr val="002060"/>
              </a:solidFill>
            </a:rPr>
            <a:t>, </a:t>
          </a:r>
          <a:r>
            <a:rPr lang="ru-RU" b="1" dirty="0" err="1">
              <a:solidFill>
                <a:srgbClr val="002060"/>
              </a:solidFill>
            </a:rPr>
            <a:t>судин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легенів</a:t>
          </a:r>
          <a:r>
            <a:rPr lang="ru-RU" b="1" dirty="0">
              <a:solidFill>
                <a:srgbClr val="002060"/>
              </a:solidFill>
            </a:rPr>
            <a:t>, головного </a:t>
          </a:r>
          <a:r>
            <a:rPr lang="ru-RU" b="1" dirty="0" err="1">
              <a:solidFill>
                <a:srgbClr val="002060"/>
              </a:solidFill>
            </a:rPr>
            <a:t>мозку</a:t>
          </a:r>
          <a:r>
            <a:rPr lang="ru-RU" b="1" dirty="0">
              <a:solidFill>
                <a:srgbClr val="002060"/>
              </a:solidFill>
            </a:rPr>
            <a:t>, </a:t>
          </a:r>
          <a:r>
            <a:rPr lang="ru-RU" b="1" dirty="0" err="1">
              <a:solidFill>
                <a:srgbClr val="002060"/>
              </a:solidFill>
            </a:rPr>
            <a:t>працюючих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м'язів</a:t>
          </a:r>
          <a:r>
            <a:rPr lang="ru-RU" b="1" dirty="0">
              <a:solidFill>
                <a:srgbClr val="002060"/>
              </a:solidFill>
            </a:rPr>
            <a:t>, на </a:t>
          </a:r>
          <a:r>
            <a:rPr lang="ru-RU" b="1" dirty="0" err="1">
              <a:solidFill>
                <a:srgbClr val="002060"/>
              </a:solidFill>
            </a:rPr>
            <a:t>які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він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має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судинорозширювальну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дію</a:t>
          </a:r>
          <a:r>
            <a:rPr lang="ru-RU" b="1" dirty="0">
              <a:solidFill>
                <a:srgbClr val="002060"/>
              </a:solidFill>
            </a:rPr>
            <a:t>;</a:t>
          </a:r>
        </a:p>
      </dgm:t>
    </dgm:pt>
    <dgm:pt modelId="{ECE7C7C5-298C-40CB-81E9-2C6C9C1490B7}" type="parTrans" cxnId="{005DABF3-D2AF-4C32-BEA2-6F158BD19C2A}">
      <dgm:prSet/>
      <dgm:spPr/>
      <dgm:t>
        <a:bodyPr/>
        <a:lstStyle/>
        <a:p>
          <a:endParaRPr lang="ru-RU"/>
        </a:p>
      </dgm:t>
    </dgm:pt>
    <dgm:pt modelId="{FFCA8BDB-D13B-458E-B7BC-3146ABB735CB}" type="sibTrans" cxnId="{005DABF3-D2AF-4C32-BEA2-6F158BD19C2A}">
      <dgm:prSet/>
      <dgm:spPr/>
      <dgm:t>
        <a:bodyPr/>
        <a:lstStyle/>
        <a:p>
          <a:endParaRPr lang="ru-RU"/>
        </a:p>
      </dgm:t>
    </dgm:pt>
    <dgm:pt modelId="{3855AE3B-2BDB-4DC1-BD9E-E5F5D409E807}">
      <dgm:prSet/>
      <dgm:spPr/>
      <dgm:t>
        <a:bodyPr/>
        <a:lstStyle/>
        <a:p>
          <a:pPr rtl="0"/>
          <a:r>
            <a:rPr lang="ru-RU" b="1"/>
            <a:t>розслаблює м'язи бронхів, гальмує перистальтику і секрецію кишечника і підвищує тонус сфінктерів, розширює зіницю, зменшує потовиділення, посилює процеси катаболізму і утворення енергії</a:t>
          </a:r>
          <a:endParaRPr lang="ru-RU"/>
        </a:p>
      </dgm:t>
    </dgm:pt>
    <dgm:pt modelId="{F43E8C0E-55DF-4FD8-BC14-DC544823FE37}" type="parTrans" cxnId="{7F022325-3E84-4B1A-A11E-C6A94B741A79}">
      <dgm:prSet/>
      <dgm:spPr/>
      <dgm:t>
        <a:bodyPr/>
        <a:lstStyle/>
        <a:p>
          <a:endParaRPr lang="ru-RU"/>
        </a:p>
      </dgm:t>
    </dgm:pt>
    <dgm:pt modelId="{40E32050-D9DB-4102-AA44-2C1879EEE41A}" type="sibTrans" cxnId="{7F022325-3E84-4B1A-A11E-C6A94B741A79}">
      <dgm:prSet/>
      <dgm:spPr/>
      <dgm:t>
        <a:bodyPr/>
        <a:lstStyle/>
        <a:p>
          <a:endParaRPr lang="ru-RU"/>
        </a:p>
      </dgm:t>
    </dgm:pt>
    <dgm:pt modelId="{BA6F485C-2CAC-437A-AFD9-3677FB60DDFD}">
      <dgm:prSet/>
      <dgm:spPr/>
      <dgm:t>
        <a:bodyPr/>
        <a:lstStyle/>
        <a:p>
          <a:pPr rtl="0"/>
          <a:r>
            <a:rPr lang="uk-UA" b="1" dirty="0">
              <a:solidFill>
                <a:schemeClr val="bg2">
                  <a:lumMod val="10000"/>
                </a:schemeClr>
              </a:solidFill>
            </a:rPr>
            <a:t>Підвищує рівень глюкози в крові (гіперглікемія)</a:t>
          </a:r>
          <a:r>
            <a:rPr lang="uk-UA" dirty="0"/>
            <a:t>;</a:t>
          </a:r>
          <a:endParaRPr lang="ru-RU" dirty="0"/>
        </a:p>
      </dgm:t>
    </dgm:pt>
    <dgm:pt modelId="{495AC5DC-26A7-41DA-B56D-EC29AC2019D1}" type="parTrans" cxnId="{97A00891-CF87-4E8E-82B5-15CD657F5CCE}">
      <dgm:prSet/>
      <dgm:spPr/>
      <dgm:t>
        <a:bodyPr/>
        <a:lstStyle/>
        <a:p>
          <a:endParaRPr lang="ru-RU"/>
        </a:p>
      </dgm:t>
    </dgm:pt>
    <dgm:pt modelId="{BCE51222-8DAC-4352-840C-7B27AB52AE9F}" type="sibTrans" cxnId="{97A00891-CF87-4E8E-82B5-15CD657F5CCE}">
      <dgm:prSet/>
      <dgm:spPr/>
      <dgm:t>
        <a:bodyPr/>
        <a:lstStyle/>
        <a:p>
          <a:endParaRPr lang="ru-RU"/>
        </a:p>
      </dgm:t>
    </dgm:pt>
    <dgm:pt modelId="{5531444D-1A23-4DCE-9087-F99A814F3DB6}">
      <dgm:prSet/>
      <dgm:spPr/>
      <dgm:t>
        <a:bodyPr/>
        <a:lstStyle/>
        <a:p>
          <a:pPr rtl="0"/>
          <a:r>
            <a:rPr lang="uk-UA" b="1" dirty="0" err="1">
              <a:solidFill>
                <a:schemeClr val="accent2">
                  <a:lumMod val="50000"/>
                </a:schemeClr>
              </a:solidFill>
            </a:rPr>
            <a:t>Гіпоталамо-гіпофізарно-наднирникова</a:t>
          </a:r>
          <a:r>
            <a:rPr lang="uk-UA" b="1" dirty="0">
              <a:solidFill>
                <a:schemeClr val="accent2">
                  <a:lumMod val="50000"/>
                </a:schemeClr>
              </a:solidFill>
            </a:rPr>
            <a:t> система регулює виникнення адаптаційного синдрому </a:t>
          </a:r>
          <a:r>
            <a:rPr lang="uk-UA" b="1" dirty="0" err="1">
              <a:solidFill>
                <a:schemeClr val="accent2">
                  <a:lumMod val="50000"/>
                </a:schemeClr>
              </a:solidFill>
            </a:rPr>
            <a:t>Сельє</a:t>
          </a:r>
          <a:r>
            <a:rPr lang="uk-UA" b="1" dirty="0">
              <a:solidFill>
                <a:schemeClr val="accent2">
                  <a:lumMod val="50000"/>
                </a:schemeClr>
              </a:solidFill>
            </a:rPr>
            <a:t>(стрес-синдром)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BE79A16C-0718-461E-8B4B-E692D0DB94D4}" type="parTrans" cxnId="{319F1E56-1523-4BA3-A668-9158612FC309}">
      <dgm:prSet/>
      <dgm:spPr/>
      <dgm:t>
        <a:bodyPr/>
        <a:lstStyle/>
        <a:p>
          <a:endParaRPr lang="ru-RU"/>
        </a:p>
      </dgm:t>
    </dgm:pt>
    <dgm:pt modelId="{8EC09E0D-E466-4EEF-A8A6-69D4B8D6FAA4}" type="sibTrans" cxnId="{319F1E56-1523-4BA3-A668-9158612FC309}">
      <dgm:prSet/>
      <dgm:spPr/>
      <dgm:t>
        <a:bodyPr/>
        <a:lstStyle/>
        <a:p>
          <a:endParaRPr lang="ru-RU"/>
        </a:p>
      </dgm:t>
    </dgm:pt>
    <dgm:pt modelId="{0DD289C4-D554-4FD1-BEDC-4B8F82F0B0EA}" type="pres">
      <dgm:prSet presAssocID="{849B5561-AE92-473B-9BFA-540CFAF3F8D9}" presName="linear" presStyleCnt="0">
        <dgm:presLayoutVars>
          <dgm:animLvl val="lvl"/>
          <dgm:resizeHandles val="exact"/>
        </dgm:presLayoutVars>
      </dgm:prSet>
      <dgm:spPr/>
    </dgm:pt>
    <dgm:pt modelId="{D5283DC0-6D1C-4B35-B7E4-0682E4787E94}" type="pres">
      <dgm:prSet presAssocID="{D0B39E72-9608-42E3-9B9E-29AD785C64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F9E3B0-4EE2-4F4B-9D9B-8B9B67B0E6B8}" type="pres">
      <dgm:prSet presAssocID="{34BC8925-AF18-4D96-BAAA-052FDEAF6344}" presName="spacer" presStyleCnt="0"/>
      <dgm:spPr/>
    </dgm:pt>
    <dgm:pt modelId="{434A5D6A-BF57-4A85-9F0B-4B7CE1595D4D}" type="pres">
      <dgm:prSet presAssocID="{59BABE83-1B1D-4A73-AE4A-AF13D2FFC88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70657E0-0657-4DA9-B1C3-5358BFEF81A0}" type="pres">
      <dgm:prSet presAssocID="{FFCA8BDB-D13B-458E-B7BC-3146ABB735CB}" presName="spacer" presStyleCnt="0"/>
      <dgm:spPr/>
    </dgm:pt>
    <dgm:pt modelId="{9B4D5A7B-7986-4D66-B28A-2FF2E6DC996F}" type="pres">
      <dgm:prSet presAssocID="{3855AE3B-2BDB-4DC1-BD9E-E5F5D409E80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761B65C-EEA2-47B0-966A-4473A3D0E1BC}" type="pres">
      <dgm:prSet presAssocID="{40E32050-D9DB-4102-AA44-2C1879EEE41A}" presName="spacer" presStyleCnt="0"/>
      <dgm:spPr/>
    </dgm:pt>
    <dgm:pt modelId="{0B7D3738-D8C6-4BA6-ADFE-768C6974A892}" type="pres">
      <dgm:prSet presAssocID="{BA6F485C-2CAC-437A-AFD9-3677FB60DDF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EBF34E7-FB9A-433E-A3D3-07E0E0E90981}" type="pres">
      <dgm:prSet presAssocID="{BCE51222-8DAC-4352-840C-7B27AB52AE9F}" presName="spacer" presStyleCnt="0"/>
      <dgm:spPr/>
    </dgm:pt>
    <dgm:pt modelId="{2E30E8BC-116D-4EDD-898F-4B3565971C01}" type="pres">
      <dgm:prSet presAssocID="{5531444D-1A23-4DCE-9087-F99A814F3DB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F022325-3E84-4B1A-A11E-C6A94B741A79}" srcId="{849B5561-AE92-473B-9BFA-540CFAF3F8D9}" destId="{3855AE3B-2BDB-4DC1-BD9E-E5F5D409E807}" srcOrd="2" destOrd="0" parTransId="{F43E8C0E-55DF-4FD8-BC14-DC544823FE37}" sibTransId="{40E32050-D9DB-4102-AA44-2C1879EEE41A}"/>
    <dgm:cxn modelId="{39F64A39-6557-42E3-BD2E-1F53DC34859D}" type="presOf" srcId="{849B5561-AE92-473B-9BFA-540CFAF3F8D9}" destId="{0DD289C4-D554-4FD1-BEDC-4B8F82F0B0EA}" srcOrd="0" destOrd="0" presId="urn:microsoft.com/office/officeart/2005/8/layout/vList2"/>
    <dgm:cxn modelId="{CB01E34C-1A1A-43F6-8E3F-381A4E22CB42}" type="presOf" srcId="{5531444D-1A23-4DCE-9087-F99A814F3DB6}" destId="{2E30E8BC-116D-4EDD-898F-4B3565971C01}" srcOrd="0" destOrd="0" presId="urn:microsoft.com/office/officeart/2005/8/layout/vList2"/>
    <dgm:cxn modelId="{543A0571-BD78-4927-A910-0B5B1A1576BB}" type="presOf" srcId="{BA6F485C-2CAC-437A-AFD9-3677FB60DDFD}" destId="{0B7D3738-D8C6-4BA6-ADFE-768C6974A892}" srcOrd="0" destOrd="0" presId="urn:microsoft.com/office/officeart/2005/8/layout/vList2"/>
    <dgm:cxn modelId="{319F1E56-1523-4BA3-A668-9158612FC309}" srcId="{849B5561-AE92-473B-9BFA-540CFAF3F8D9}" destId="{5531444D-1A23-4DCE-9087-F99A814F3DB6}" srcOrd="4" destOrd="0" parTransId="{BE79A16C-0718-461E-8B4B-E692D0DB94D4}" sibTransId="{8EC09E0D-E466-4EEF-A8A6-69D4B8D6FAA4}"/>
    <dgm:cxn modelId="{55AC7F86-BB53-478C-A046-FE9FE39FD053}" type="presOf" srcId="{D0B39E72-9608-42E3-9B9E-29AD785C6445}" destId="{D5283DC0-6D1C-4B35-B7E4-0682E4787E94}" srcOrd="0" destOrd="0" presId="urn:microsoft.com/office/officeart/2005/8/layout/vList2"/>
    <dgm:cxn modelId="{97A00891-CF87-4E8E-82B5-15CD657F5CCE}" srcId="{849B5561-AE92-473B-9BFA-540CFAF3F8D9}" destId="{BA6F485C-2CAC-437A-AFD9-3677FB60DDFD}" srcOrd="3" destOrd="0" parTransId="{495AC5DC-26A7-41DA-B56D-EC29AC2019D1}" sibTransId="{BCE51222-8DAC-4352-840C-7B27AB52AE9F}"/>
    <dgm:cxn modelId="{2A3AE1B8-1185-4B92-85F8-D0ACC4B44BE9}" type="presOf" srcId="{59BABE83-1B1D-4A73-AE4A-AF13D2FFC88C}" destId="{434A5D6A-BF57-4A85-9F0B-4B7CE1595D4D}" srcOrd="0" destOrd="0" presId="urn:microsoft.com/office/officeart/2005/8/layout/vList2"/>
    <dgm:cxn modelId="{7FE726D9-C9C7-45F1-9984-00A1628B2B71}" srcId="{849B5561-AE92-473B-9BFA-540CFAF3F8D9}" destId="{D0B39E72-9608-42E3-9B9E-29AD785C6445}" srcOrd="0" destOrd="0" parTransId="{BD6A09E6-ABF7-4486-9F87-3CF149950C5C}" sibTransId="{34BC8925-AF18-4D96-BAAA-052FDEAF6344}"/>
    <dgm:cxn modelId="{25A65BE1-E70B-4AB8-BDD7-8667509EAB52}" type="presOf" srcId="{3855AE3B-2BDB-4DC1-BD9E-E5F5D409E807}" destId="{9B4D5A7B-7986-4D66-B28A-2FF2E6DC996F}" srcOrd="0" destOrd="0" presId="urn:microsoft.com/office/officeart/2005/8/layout/vList2"/>
    <dgm:cxn modelId="{005DABF3-D2AF-4C32-BEA2-6F158BD19C2A}" srcId="{849B5561-AE92-473B-9BFA-540CFAF3F8D9}" destId="{59BABE83-1B1D-4A73-AE4A-AF13D2FFC88C}" srcOrd="1" destOrd="0" parTransId="{ECE7C7C5-298C-40CB-81E9-2C6C9C1490B7}" sibTransId="{FFCA8BDB-D13B-458E-B7BC-3146ABB735CB}"/>
    <dgm:cxn modelId="{50EE7CE1-139B-4AF4-9DF2-5C3660B3DB9F}" type="presParOf" srcId="{0DD289C4-D554-4FD1-BEDC-4B8F82F0B0EA}" destId="{D5283DC0-6D1C-4B35-B7E4-0682E4787E94}" srcOrd="0" destOrd="0" presId="urn:microsoft.com/office/officeart/2005/8/layout/vList2"/>
    <dgm:cxn modelId="{8E14FC44-5736-4F22-B5CE-9942640B7215}" type="presParOf" srcId="{0DD289C4-D554-4FD1-BEDC-4B8F82F0B0EA}" destId="{CEF9E3B0-4EE2-4F4B-9D9B-8B9B67B0E6B8}" srcOrd="1" destOrd="0" presId="urn:microsoft.com/office/officeart/2005/8/layout/vList2"/>
    <dgm:cxn modelId="{90B4815A-A316-4B11-9CC8-E88886BEC929}" type="presParOf" srcId="{0DD289C4-D554-4FD1-BEDC-4B8F82F0B0EA}" destId="{434A5D6A-BF57-4A85-9F0B-4B7CE1595D4D}" srcOrd="2" destOrd="0" presId="urn:microsoft.com/office/officeart/2005/8/layout/vList2"/>
    <dgm:cxn modelId="{6C1DB220-588E-4CC7-A598-F022DF7C90B6}" type="presParOf" srcId="{0DD289C4-D554-4FD1-BEDC-4B8F82F0B0EA}" destId="{870657E0-0657-4DA9-B1C3-5358BFEF81A0}" srcOrd="3" destOrd="0" presId="urn:microsoft.com/office/officeart/2005/8/layout/vList2"/>
    <dgm:cxn modelId="{1B216DA9-C23F-4A44-BDF3-AD9F4B803E86}" type="presParOf" srcId="{0DD289C4-D554-4FD1-BEDC-4B8F82F0B0EA}" destId="{9B4D5A7B-7986-4D66-B28A-2FF2E6DC996F}" srcOrd="4" destOrd="0" presId="urn:microsoft.com/office/officeart/2005/8/layout/vList2"/>
    <dgm:cxn modelId="{12624760-3E9C-4130-9170-4692E5085299}" type="presParOf" srcId="{0DD289C4-D554-4FD1-BEDC-4B8F82F0B0EA}" destId="{F761B65C-EEA2-47B0-966A-4473A3D0E1BC}" srcOrd="5" destOrd="0" presId="urn:microsoft.com/office/officeart/2005/8/layout/vList2"/>
    <dgm:cxn modelId="{82B63F00-DFEA-4817-8CE4-6293FC22A92B}" type="presParOf" srcId="{0DD289C4-D554-4FD1-BEDC-4B8F82F0B0EA}" destId="{0B7D3738-D8C6-4BA6-ADFE-768C6974A892}" srcOrd="6" destOrd="0" presId="urn:microsoft.com/office/officeart/2005/8/layout/vList2"/>
    <dgm:cxn modelId="{6C3409FF-05F4-4B85-A005-748B82CB21DD}" type="presParOf" srcId="{0DD289C4-D554-4FD1-BEDC-4B8F82F0B0EA}" destId="{BEBF34E7-FB9A-433E-A3D3-07E0E0E90981}" srcOrd="7" destOrd="0" presId="urn:microsoft.com/office/officeart/2005/8/layout/vList2"/>
    <dgm:cxn modelId="{A0E0EF1A-5D6F-4229-9434-3F38A997CC9D}" type="presParOf" srcId="{0DD289C4-D554-4FD1-BEDC-4B8F82F0B0EA}" destId="{2E30E8BC-116D-4EDD-898F-4B3565971C0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E3B03-9299-483F-A143-7C76F3523DA8}">
      <dsp:nvSpPr>
        <dsp:cNvPr id="0" name=""/>
        <dsp:cNvSpPr/>
      </dsp:nvSpPr>
      <dsp:spPr>
        <a:xfrm>
          <a:off x="0" y="49939"/>
          <a:ext cx="9036496" cy="1484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спеціалізовані органи,які не мають вивідних проток і виділяють свій секрет в кров,лімфу,цереброспіальну рідину через міжклітинні щілини</a:t>
          </a:r>
          <a:endParaRPr lang="ru-RU" sz="2700" kern="1200"/>
        </a:p>
      </dsp:txBody>
      <dsp:txXfrm>
        <a:off x="72479" y="122418"/>
        <a:ext cx="8891538" cy="1339772"/>
      </dsp:txXfrm>
    </dsp:sp>
    <dsp:sp modelId="{5F3F386C-F78E-435E-AF8A-66F07EFCA3B0}">
      <dsp:nvSpPr>
        <dsp:cNvPr id="0" name=""/>
        <dsp:cNvSpPr/>
      </dsp:nvSpPr>
      <dsp:spPr>
        <a:xfrm>
          <a:off x="0" y="1534669"/>
          <a:ext cx="9036496" cy="24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0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/>
            <a:t>Ендокринні залози інервуються вегетативною нервовою системою;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/>
            <a:t>Відрізняються гарним кровопостачанням,та великою кількістю рецепторів;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b="1" kern="1200"/>
            <a:t>2 групи ендокринних залоз:</a:t>
          </a:r>
          <a:endParaRPr lang="ru-RU" sz="2100" kern="120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/>
            <a:t>Змішаної секреції(статеві залози,підшлункова залоза);</a:t>
          </a:r>
          <a:endParaRPr lang="ru-RU" sz="2100" kern="120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/>
            <a:t>Внутрішньої секреції(гіпофіз,наднирники,щитовидні та паращитовидні залози,тимус,м/б епіфіз)</a:t>
          </a:r>
          <a:endParaRPr lang="ru-RU" sz="2100" kern="1200"/>
        </a:p>
      </dsp:txBody>
      <dsp:txXfrm>
        <a:off x="0" y="1534669"/>
        <a:ext cx="9036496" cy="2403269"/>
      </dsp:txXfrm>
    </dsp:sp>
    <dsp:sp modelId="{052258EB-943B-4A8E-836E-C58316114C29}">
      <dsp:nvSpPr>
        <dsp:cNvPr id="0" name=""/>
        <dsp:cNvSpPr/>
      </dsp:nvSpPr>
      <dsp:spPr>
        <a:xfrm>
          <a:off x="0" y="3937938"/>
          <a:ext cx="9036496" cy="1484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Ендокринні клітини присутні також в в деяких органах і тканинах (нирки, серцевий м</a:t>
          </a:r>
          <a:r>
            <a:rPr lang="en-US" sz="2700" b="1" kern="1200"/>
            <a:t>’</a:t>
          </a:r>
          <a:r>
            <a:rPr lang="uk-UA" sz="2700" b="1" kern="1200"/>
            <a:t>яз</a:t>
          </a:r>
          <a:r>
            <a:rPr lang="ru-RU" sz="2700" b="1" kern="1200"/>
            <a:t>, вегетативні ганглії, утворюючи дифузну эндокринну систему).</a:t>
          </a:r>
          <a:endParaRPr lang="ru-RU" sz="2700" kern="1200"/>
        </a:p>
      </dsp:txBody>
      <dsp:txXfrm>
        <a:off x="72479" y="4010417"/>
        <a:ext cx="8891538" cy="1339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99592-047A-4CA6-965A-E816518F4A9C}">
      <dsp:nvSpPr>
        <dsp:cNvPr id="0" name=""/>
        <dsp:cNvSpPr/>
      </dsp:nvSpPr>
      <dsp:spPr>
        <a:xfrm>
          <a:off x="0" y="116622"/>
          <a:ext cx="2986810" cy="6614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prstTxWarp prst="textPlain">
            <a:avLst/>
          </a:prstTxWarp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1.Гіпофіз;</a:t>
          </a:r>
          <a:br>
            <a:rPr lang="uk-UA" sz="2800" b="1" kern="1200" dirty="0"/>
          </a:br>
          <a:r>
            <a:rPr lang="uk-UA" sz="2800" b="1" kern="1200" dirty="0"/>
            <a:t>епіфіз;</a:t>
          </a:r>
          <a:br>
            <a:rPr lang="uk-UA" sz="2800" b="1" kern="1200" dirty="0"/>
          </a:br>
          <a:r>
            <a:rPr lang="uk-UA" sz="2800" b="1" kern="1200" dirty="0"/>
            <a:t>2.Щитовидна,</a:t>
          </a:r>
          <a:br>
            <a:rPr lang="uk-UA" sz="2800" b="1" kern="1200" dirty="0"/>
          </a:br>
          <a:r>
            <a:rPr lang="uk-UA" sz="2800" b="1" kern="1200" dirty="0" err="1"/>
            <a:t>паращитовидні</a:t>
          </a:r>
          <a:r>
            <a:rPr lang="uk-UA" sz="2800" b="1" kern="1200" dirty="0"/>
            <a:t> залози;</a:t>
          </a:r>
          <a:br>
            <a:rPr lang="uk-UA" sz="2800" b="1" kern="1200" dirty="0"/>
          </a:br>
          <a:r>
            <a:rPr lang="uk-UA" sz="2800" b="1" kern="1200" dirty="0"/>
            <a:t>3.Підшлункова     залоза;</a:t>
          </a:r>
          <a:br>
            <a:rPr lang="uk-UA" sz="2800" b="1" kern="1200" dirty="0"/>
          </a:br>
          <a:r>
            <a:rPr lang="uk-UA" sz="2800" b="1" kern="1200" dirty="0"/>
            <a:t>4.Наднирники;</a:t>
          </a:r>
          <a:br>
            <a:rPr lang="uk-UA" sz="2800" b="1" kern="1200" dirty="0"/>
          </a:br>
          <a:r>
            <a:rPr lang="uk-UA" sz="2800" b="1" kern="1200" dirty="0"/>
            <a:t>5.яєчко;</a:t>
          </a:r>
          <a:br>
            <a:rPr lang="uk-UA" sz="2800" b="1" kern="1200" dirty="0"/>
          </a:br>
          <a:r>
            <a:rPr lang="uk-UA" sz="2800" b="1" kern="1200" dirty="0"/>
            <a:t>6.яєчник.</a:t>
          </a:r>
          <a:br>
            <a:rPr lang="uk-UA" sz="2800" b="1" kern="1200" dirty="0"/>
          </a:br>
          <a:br>
            <a:rPr lang="uk-UA" sz="2800" b="1" kern="1200" dirty="0"/>
          </a:br>
          <a:endParaRPr lang="ru-RU" sz="2800" kern="1200" dirty="0"/>
        </a:p>
      </dsp:txBody>
      <dsp:txXfrm>
        <a:off x="145804" y="262426"/>
        <a:ext cx="2695202" cy="6322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98895-81BE-4E26-BDEA-8B60AEBF9662}">
      <dsp:nvSpPr>
        <dsp:cNvPr id="0" name=""/>
        <dsp:cNvSpPr/>
      </dsp:nvSpPr>
      <dsp:spPr>
        <a:xfrm>
          <a:off x="0" y="2201"/>
          <a:ext cx="5184576" cy="3809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/>
            <a:t>Залоза внутрішньої секреції,яка локал</a:t>
          </a:r>
          <a:r>
            <a:rPr lang="uk-UA" sz="3700" b="1" kern="1200"/>
            <a:t>ізується в </a:t>
          </a:r>
          <a:r>
            <a:rPr lang="ru-RU" sz="3700" b="1" kern="1200"/>
            <a:t>гіпофізарній ямці тіла клиновидної кістки (турецьке сідло);</a:t>
          </a:r>
          <a:endParaRPr lang="ru-RU" sz="3700" kern="1200"/>
        </a:p>
      </dsp:txBody>
      <dsp:txXfrm>
        <a:off x="185965" y="188166"/>
        <a:ext cx="4812646" cy="3437590"/>
      </dsp:txXfrm>
    </dsp:sp>
    <dsp:sp modelId="{E2B9D5DC-B668-427D-A98B-9C41E1141218}">
      <dsp:nvSpPr>
        <dsp:cNvPr id="0" name=""/>
        <dsp:cNvSpPr/>
      </dsp:nvSpPr>
      <dsp:spPr>
        <a:xfrm>
          <a:off x="0" y="3811722"/>
          <a:ext cx="5184576" cy="199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1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b="1" kern="1200"/>
            <a:t>Складається з трьох долей:</a:t>
          </a:r>
          <a:endParaRPr lang="ru-RU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b="1" kern="1200"/>
            <a:t>Передня (аденогіпофіз)</a:t>
          </a:r>
          <a:endParaRPr lang="ru-RU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b="1" kern="1200"/>
            <a:t>Задня (нейрогіпофіз)</a:t>
          </a:r>
          <a:endParaRPr lang="ru-RU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b="1" kern="1200"/>
            <a:t>Проміжна  </a:t>
          </a:r>
          <a:endParaRPr lang="ru-RU" sz="2900" kern="1200"/>
        </a:p>
      </dsp:txBody>
      <dsp:txXfrm>
        <a:off x="0" y="3811722"/>
        <a:ext cx="5184576" cy="1991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BBEE2-4121-4B4C-9298-7DDCD4C95725}">
      <dsp:nvSpPr>
        <dsp:cNvPr id="0" name=""/>
        <dsp:cNvSpPr/>
      </dsp:nvSpPr>
      <dsp:spPr>
        <a:xfrm>
          <a:off x="0" y="2457"/>
          <a:ext cx="9252520" cy="14454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prstTxWarp prst="textPlain">
            <a:avLst/>
          </a:prstTxWarp>
          <a:noAutofit/>
        </a:bodyPr>
        <a:lstStyle/>
        <a:p>
          <a:pPr marL="0" lvl="0" indent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Фолікулостимулюючий</a:t>
          </a:r>
          <a:r>
            <a:rPr lang="ru-RU" sz="5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гормон (ФСГ), </a:t>
          </a:r>
          <a:r>
            <a:rPr lang="ru-RU" sz="5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</a:t>
          </a:r>
          <a:r>
            <a:rPr lang="ru-RU" sz="5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ru-RU" sz="5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фоллітропін</a:t>
          </a:r>
          <a:r>
            <a:rPr lang="ru-RU" sz="5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, </a:t>
          </a:r>
        </a:p>
        <a:p>
          <a:pPr marL="0" lvl="0" indent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b="1" kern="1200" dirty="0"/>
            <a:t> </a:t>
          </a:r>
          <a:r>
            <a:rPr lang="ru-RU" sz="500" kern="1200" dirty="0" err="1"/>
            <a:t>ріст</a:t>
          </a:r>
          <a:r>
            <a:rPr lang="ru-RU" sz="500" kern="1200" dirty="0"/>
            <a:t> та </a:t>
          </a:r>
          <a:r>
            <a:rPr lang="ru-RU" sz="500" kern="1200" dirty="0" err="1"/>
            <a:t>дозрівання</a:t>
          </a:r>
          <a:r>
            <a:rPr lang="ru-RU" sz="500" kern="1200" dirty="0"/>
            <a:t> </a:t>
          </a:r>
          <a:r>
            <a:rPr lang="ru-RU" sz="500" kern="1200" dirty="0" err="1"/>
            <a:t>фолікулів</a:t>
          </a:r>
          <a:r>
            <a:rPr lang="ru-RU" sz="500" kern="1200" dirty="0"/>
            <a:t> </a:t>
          </a:r>
          <a:r>
            <a:rPr lang="ru-RU" sz="500" kern="1200" dirty="0" err="1"/>
            <a:t>яєчників</a:t>
          </a:r>
          <a:r>
            <a:rPr lang="ru-RU" sz="500" kern="1200" dirty="0"/>
            <a:t> та </a:t>
          </a:r>
          <a:r>
            <a:rPr lang="ru-RU" sz="500" kern="1200" dirty="0" err="1"/>
            <a:t>їх</a:t>
          </a:r>
          <a:r>
            <a:rPr lang="ru-RU" sz="500" kern="1200" dirty="0"/>
            <a:t> </a:t>
          </a:r>
          <a:r>
            <a:rPr lang="ru-RU" sz="500" kern="1200" dirty="0" err="1"/>
            <a:t>підготовку</a:t>
          </a:r>
          <a:r>
            <a:rPr lang="ru-RU" sz="500" kern="1200" dirty="0"/>
            <a:t> до </a:t>
          </a:r>
          <a:r>
            <a:rPr lang="ru-RU" sz="500" kern="1200" dirty="0" err="1"/>
            <a:t>овуляції</a:t>
          </a:r>
          <a:r>
            <a:rPr lang="ru-RU" sz="500" kern="1200" dirty="0"/>
            <a:t>. </a:t>
          </a:r>
        </a:p>
        <a:p>
          <a:pPr marL="0" lvl="0" indent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/>
            <a:t>У </a:t>
          </a:r>
          <a:r>
            <a:rPr lang="ru-RU" sz="500" kern="1200" dirty="0" err="1"/>
            <a:t>чоловіків</a:t>
          </a:r>
          <a:r>
            <a:rPr lang="ru-RU" sz="500" kern="1200" dirty="0"/>
            <a:t> </a:t>
          </a:r>
          <a:r>
            <a:rPr lang="ru-RU" sz="500" kern="1200" dirty="0" err="1"/>
            <a:t>під</a:t>
          </a:r>
          <a:r>
            <a:rPr lang="ru-RU" sz="500" kern="1200" dirty="0"/>
            <a:t> </a:t>
          </a:r>
          <a:r>
            <a:rPr lang="ru-RU" sz="500" kern="1200" dirty="0" err="1"/>
            <a:t>впливом</a:t>
          </a:r>
          <a:r>
            <a:rPr lang="ru-RU" sz="500" kern="1200" dirty="0"/>
            <a:t> ФСГ </a:t>
          </a:r>
          <a:r>
            <a:rPr lang="ru-RU" sz="500" kern="1200" dirty="0" err="1"/>
            <a:t>відбувається</a:t>
          </a:r>
          <a:r>
            <a:rPr lang="ru-RU" sz="500" kern="1200" dirty="0"/>
            <a:t> </a:t>
          </a:r>
          <a:r>
            <a:rPr lang="ru-RU" sz="500" kern="1200" dirty="0" err="1"/>
            <a:t>утворення</a:t>
          </a:r>
          <a:r>
            <a:rPr lang="ru-RU" sz="500" kern="1200" dirty="0"/>
            <a:t> </a:t>
          </a:r>
          <a:r>
            <a:rPr lang="ru-RU" sz="500" kern="1200" dirty="0" err="1"/>
            <a:t>сперматозоїдів</a:t>
          </a:r>
          <a:r>
            <a:rPr lang="ru-RU" sz="500" kern="1200" dirty="0"/>
            <a:t>.</a:t>
          </a:r>
        </a:p>
      </dsp:txBody>
      <dsp:txXfrm>
        <a:off x="70559" y="73016"/>
        <a:ext cx="9111402" cy="1304298"/>
      </dsp:txXfrm>
    </dsp:sp>
    <dsp:sp modelId="{51667199-2075-44FC-873B-D8F57E5C7DB1}">
      <dsp:nvSpPr>
        <dsp:cNvPr id="0" name=""/>
        <dsp:cNvSpPr/>
      </dsp:nvSpPr>
      <dsp:spPr>
        <a:xfrm>
          <a:off x="0" y="1459843"/>
          <a:ext cx="9252520" cy="1445416"/>
        </a:xfrm>
        <a:prstGeom prst="roundRect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Лютеїнізуючий</a:t>
          </a:r>
          <a:r>
            <a:rPr lang="ru-RU" sz="20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гормон (ЛГ), </a:t>
          </a:r>
          <a:r>
            <a:rPr lang="ru-RU" sz="20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</a:t>
          </a:r>
          <a:r>
            <a:rPr lang="ru-RU" sz="20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ru-RU" sz="20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лютропін</a:t>
          </a:r>
          <a:r>
            <a:rPr lang="ru-RU" sz="2000" b="1" kern="1200" dirty="0"/>
            <a:t>,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сприяє</a:t>
          </a:r>
          <a:r>
            <a:rPr lang="ru-RU" sz="1900" kern="1200" dirty="0"/>
            <a:t> </a:t>
          </a:r>
          <a:r>
            <a:rPr lang="ru-RU" sz="1900" kern="1200" dirty="0" err="1"/>
            <a:t>овуляції</a:t>
          </a:r>
          <a:r>
            <a:rPr lang="ru-RU" sz="1900" kern="1200" dirty="0"/>
            <a:t> і </a:t>
          </a:r>
          <a:r>
            <a:rPr lang="ru-RU" sz="1900" kern="1200" dirty="0" err="1"/>
            <a:t>утворення</a:t>
          </a:r>
          <a:r>
            <a:rPr lang="ru-RU" sz="1900" kern="1200" dirty="0"/>
            <a:t> </a:t>
          </a:r>
          <a:r>
            <a:rPr lang="ru-RU" sz="1900" kern="1200" dirty="0" err="1"/>
            <a:t>жовтого</a:t>
          </a:r>
          <a:r>
            <a:rPr lang="ru-RU" sz="1900" kern="1200" dirty="0"/>
            <a:t> </a:t>
          </a:r>
          <a:r>
            <a:rPr lang="ru-RU" sz="1900" kern="1200" dirty="0" err="1"/>
            <a:t>тіла</a:t>
          </a:r>
          <a:r>
            <a:rPr lang="ru-RU" sz="1900" kern="1200" dirty="0"/>
            <a:t>.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утворення</a:t>
          </a:r>
          <a:r>
            <a:rPr lang="ru-RU" sz="1900" kern="1200" dirty="0"/>
            <a:t> </a:t>
          </a:r>
          <a:r>
            <a:rPr lang="ru-RU" sz="1900" kern="1200" dirty="0" err="1"/>
            <a:t>жіночих</a:t>
          </a:r>
          <a:r>
            <a:rPr lang="ru-RU" sz="1900" kern="1200" dirty="0"/>
            <a:t> </a:t>
          </a:r>
          <a:r>
            <a:rPr lang="ru-RU" sz="1900" kern="1200" dirty="0" err="1"/>
            <a:t>статевих</a:t>
          </a:r>
          <a:r>
            <a:rPr lang="ru-RU" sz="1900" kern="1200" dirty="0"/>
            <a:t> </a:t>
          </a:r>
          <a:r>
            <a:rPr lang="ru-RU" sz="1900" kern="1200" dirty="0" err="1"/>
            <a:t>гормонів</a:t>
          </a:r>
          <a:r>
            <a:rPr lang="ru-RU" sz="1900" kern="1200" dirty="0"/>
            <a:t> - </a:t>
          </a:r>
          <a:r>
            <a:rPr lang="ru-RU" sz="1900" kern="1200" dirty="0" err="1"/>
            <a:t>естрогену</a:t>
          </a:r>
          <a:r>
            <a:rPr lang="ru-RU" sz="1900" kern="1200" dirty="0"/>
            <a:t>.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утворенню</a:t>
          </a:r>
          <a:r>
            <a:rPr lang="ru-RU" sz="1900" kern="1200" dirty="0"/>
            <a:t> </a:t>
          </a:r>
          <a:r>
            <a:rPr lang="ru-RU" sz="1900" kern="1200" dirty="0" err="1"/>
            <a:t>чоловічих</a:t>
          </a:r>
          <a:r>
            <a:rPr lang="ru-RU" sz="1900" kern="1200" dirty="0"/>
            <a:t> </a:t>
          </a:r>
          <a:r>
            <a:rPr lang="ru-RU" sz="1900" kern="1200" dirty="0" err="1"/>
            <a:t>статевих</a:t>
          </a:r>
          <a:r>
            <a:rPr lang="ru-RU" sz="1900" kern="1200" dirty="0"/>
            <a:t> </a:t>
          </a:r>
          <a:r>
            <a:rPr lang="ru-RU" sz="1900" kern="1200" dirty="0" err="1"/>
            <a:t>гормонів</a:t>
          </a:r>
          <a:r>
            <a:rPr lang="ru-RU" sz="1900" kern="1200" dirty="0"/>
            <a:t> - </a:t>
          </a:r>
          <a:r>
            <a:rPr lang="ru-RU" sz="1900" kern="1200" dirty="0" err="1"/>
            <a:t>андрогенів</a:t>
          </a:r>
          <a:r>
            <a:rPr lang="ru-RU" sz="1900" kern="1200" dirty="0"/>
            <a:t>.</a:t>
          </a:r>
        </a:p>
      </dsp:txBody>
      <dsp:txXfrm>
        <a:off x="70559" y="1530402"/>
        <a:ext cx="9111402" cy="1304298"/>
      </dsp:txXfrm>
    </dsp:sp>
    <dsp:sp modelId="{7418990D-B8B4-40FF-9A37-EB77624155E8}">
      <dsp:nvSpPr>
        <dsp:cNvPr id="0" name=""/>
        <dsp:cNvSpPr/>
      </dsp:nvSpPr>
      <dsp:spPr>
        <a:xfrm>
          <a:off x="0" y="2917229"/>
          <a:ext cx="9252520" cy="1445416"/>
        </a:xfrm>
        <a:prstGeom prst="round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Секреція</a:t>
          </a:r>
          <a:r>
            <a:rPr lang="ru-RU" sz="2000" kern="1200" dirty="0"/>
            <a:t> ФСГ і ЛС </a:t>
          </a:r>
          <a:r>
            <a:rPr lang="ru-RU" sz="2000" kern="1200" dirty="0" err="1"/>
            <a:t>регулюється</a:t>
          </a:r>
          <a:r>
            <a:rPr lang="ru-RU" sz="2000" kern="1200" dirty="0"/>
            <a:t> </a:t>
          </a:r>
          <a:r>
            <a:rPr lang="ru-RU" sz="2000" b="1" kern="1200" dirty="0" err="1"/>
            <a:t>гонадолиберином</a:t>
          </a:r>
          <a:r>
            <a:rPr lang="ru-RU" sz="2000" b="1" kern="1200" dirty="0"/>
            <a:t> </a:t>
          </a:r>
          <a:r>
            <a:rPr lang="ru-RU" sz="2000" b="1" kern="1200" dirty="0" err="1"/>
            <a:t>гіпоталамуса</a:t>
          </a:r>
          <a:r>
            <a:rPr lang="ru-RU" sz="2000" b="1" kern="1200" dirty="0"/>
            <a:t>. </a:t>
          </a:r>
          <a:r>
            <a:rPr lang="ru-RU" sz="2000" kern="1200" dirty="0" err="1"/>
            <a:t>Виробл</a:t>
          </a:r>
          <a:r>
            <a:rPr lang="ru-RU" sz="2000" kern="1200" dirty="0"/>
            <a:t>. </a:t>
          </a:r>
          <a:r>
            <a:rPr lang="ru-RU" sz="2000" kern="1200" dirty="0" err="1"/>
            <a:t>гонадоліберину</a:t>
          </a:r>
          <a:r>
            <a:rPr lang="ru-RU" sz="2000" kern="1200" dirty="0"/>
            <a:t>, ФСГ і ЛГ </a:t>
          </a:r>
          <a:r>
            <a:rPr lang="ru-RU" sz="2000" kern="1200" dirty="0" err="1"/>
            <a:t>залежить</a:t>
          </a:r>
          <a:r>
            <a:rPr lang="ru-RU" sz="2000" kern="1200" dirty="0"/>
            <a:t> </a:t>
          </a:r>
          <a:r>
            <a:rPr lang="ru-RU" sz="2000" kern="1200" dirty="0" err="1"/>
            <a:t>від</a:t>
          </a:r>
          <a:r>
            <a:rPr lang="ru-RU" sz="2000" kern="1200" dirty="0"/>
            <a:t> </a:t>
          </a:r>
          <a:r>
            <a:rPr lang="ru-RU" sz="2000" kern="1200" dirty="0" err="1"/>
            <a:t>рівня</a:t>
          </a:r>
          <a:r>
            <a:rPr lang="ru-RU" sz="2000" kern="1200" dirty="0"/>
            <a:t> </a:t>
          </a:r>
          <a:r>
            <a:rPr lang="ru-RU" sz="2000" kern="1200" dirty="0" err="1"/>
            <a:t>естрогенів</a:t>
          </a:r>
          <a:r>
            <a:rPr lang="ru-RU" sz="2000" kern="1200" dirty="0"/>
            <a:t> і </a:t>
          </a:r>
          <a:r>
            <a:rPr lang="ru-RU" sz="2000" kern="1200" dirty="0" err="1"/>
            <a:t>андрогенів</a:t>
          </a:r>
          <a:r>
            <a:rPr lang="ru-RU" sz="2000" kern="1200" dirty="0"/>
            <a:t> і </a:t>
          </a:r>
          <a:r>
            <a:rPr lang="ru-RU" sz="2000" kern="1200" dirty="0" err="1"/>
            <a:t>регулюється</a:t>
          </a:r>
          <a:r>
            <a:rPr lang="ru-RU" sz="2000" kern="1200" dirty="0"/>
            <a:t> за </a:t>
          </a:r>
          <a:r>
            <a:rPr lang="ru-RU" sz="2000" kern="1200" dirty="0" err="1"/>
            <a:t>механізмом</a:t>
          </a:r>
          <a:r>
            <a:rPr lang="ru-RU" sz="2000" kern="1200" dirty="0"/>
            <a:t> </a:t>
          </a:r>
          <a:r>
            <a:rPr lang="ru-RU" sz="2000" kern="1200" dirty="0" err="1"/>
            <a:t>зворотного</a:t>
          </a:r>
          <a:r>
            <a:rPr lang="ru-RU" sz="2000" kern="1200" dirty="0"/>
            <a:t> </a:t>
          </a:r>
          <a:r>
            <a:rPr lang="ru-RU" sz="2000" kern="1200" dirty="0" err="1"/>
            <a:t>зв'язку</a:t>
          </a:r>
          <a:r>
            <a:rPr lang="ru-RU" sz="2000" kern="1200" dirty="0"/>
            <a:t>. Гормон </a:t>
          </a:r>
          <a:r>
            <a:rPr lang="ru-RU" sz="2000" kern="1200" dirty="0" err="1"/>
            <a:t>аденогіпофіза</a:t>
          </a:r>
          <a:r>
            <a:rPr lang="ru-RU" sz="2000" kern="1200" dirty="0"/>
            <a:t> пролактин </a:t>
          </a:r>
          <a:r>
            <a:rPr lang="ru-RU" sz="2000" kern="1200" dirty="0" err="1"/>
            <a:t>пригнічує</a:t>
          </a:r>
          <a:r>
            <a:rPr lang="ru-RU" sz="2000" kern="1200" dirty="0"/>
            <a:t> </a:t>
          </a:r>
          <a:r>
            <a:rPr lang="ru-RU" sz="2000" kern="1200" dirty="0" err="1"/>
            <a:t>продукцію</a:t>
          </a:r>
          <a:r>
            <a:rPr lang="ru-RU" sz="2000" kern="1200" dirty="0"/>
            <a:t> </a:t>
          </a:r>
          <a:r>
            <a:rPr lang="ru-RU" sz="2000" kern="1200" dirty="0" err="1"/>
            <a:t>гонадотропних</a:t>
          </a:r>
          <a:r>
            <a:rPr lang="ru-RU" sz="2000" kern="1200" dirty="0"/>
            <a:t> </a:t>
          </a:r>
          <a:r>
            <a:rPr lang="ru-RU" sz="2000" kern="1200" dirty="0" err="1"/>
            <a:t>гормонів</a:t>
          </a:r>
          <a:r>
            <a:rPr lang="ru-RU" sz="2000" kern="1200" dirty="0"/>
            <a:t>. </a:t>
          </a:r>
          <a:r>
            <a:rPr lang="ru-RU" sz="2000" kern="1200" dirty="0" err="1"/>
            <a:t>Гальмівну</a:t>
          </a:r>
          <a:r>
            <a:rPr lang="ru-RU" sz="2000" kern="1200" dirty="0"/>
            <a:t> </a:t>
          </a:r>
          <a:r>
            <a:rPr lang="ru-RU" sz="2000" kern="1200" dirty="0" err="1"/>
            <a:t>дію</a:t>
          </a:r>
          <a:r>
            <a:rPr lang="ru-RU" sz="2000" kern="1200" dirty="0"/>
            <a:t> на </a:t>
          </a:r>
          <a:r>
            <a:rPr lang="ru-RU" sz="2000" kern="1200" dirty="0" err="1"/>
            <a:t>виділення</a:t>
          </a:r>
          <a:r>
            <a:rPr lang="ru-RU" sz="2000" kern="1200" dirty="0"/>
            <a:t> ЛГ </a:t>
          </a:r>
          <a:r>
            <a:rPr lang="ru-RU" sz="2000" kern="1200" dirty="0" err="1"/>
            <a:t>надають</a:t>
          </a:r>
          <a:r>
            <a:rPr lang="ru-RU" sz="2000" kern="1200" dirty="0"/>
            <a:t> </a:t>
          </a:r>
          <a:r>
            <a:rPr lang="ru-RU" sz="2000" kern="1200" dirty="0" err="1"/>
            <a:t>глюкокортикоїди</a:t>
          </a:r>
          <a:r>
            <a:rPr lang="ru-RU" sz="500" kern="1200" dirty="0"/>
            <a:t>.</a:t>
          </a:r>
        </a:p>
      </dsp:txBody>
      <dsp:txXfrm>
        <a:off x="70559" y="2987788"/>
        <a:ext cx="9111402" cy="13042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D3450-BF79-49F6-9067-4791A0FE0C49}">
      <dsp:nvSpPr>
        <dsp:cNvPr id="0" name=""/>
        <dsp:cNvSpPr/>
      </dsp:nvSpPr>
      <dsp:spPr>
        <a:xfrm rot="10800000">
          <a:off x="1871319" y="333550"/>
          <a:ext cx="7844938" cy="51390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210" tIns="121920" rIns="227584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Пролактин </a:t>
          </a:r>
          <a:br>
            <a:rPr lang="ru-RU" sz="2500" b="1" kern="1200" dirty="0"/>
          </a:br>
          <a:r>
            <a:rPr lang="ru-RU" sz="2500" b="1" kern="1200" dirty="0" err="1"/>
            <a:t>стимулює</a:t>
          </a:r>
          <a:r>
            <a:rPr lang="ru-RU" sz="2500" b="1" kern="1200" dirty="0"/>
            <a:t> </a:t>
          </a:r>
          <a:r>
            <a:rPr lang="ru-RU" sz="2500" b="1" kern="1200" dirty="0" err="1"/>
            <a:t>ріст</a:t>
          </a:r>
          <a:r>
            <a:rPr lang="ru-RU" sz="2500" b="1" kern="1200" dirty="0"/>
            <a:t> </a:t>
          </a:r>
          <a:r>
            <a:rPr lang="ru-RU" sz="2500" b="1" kern="1200" dirty="0" err="1"/>
            <a:t>молочних</a:t>
          </a:r>
          <a:r>
            <a:rPr lang="ru-RU" sz="2500" b="1" kern="1200" dirty="0"/>
            <a:t> </a:t>
          </a:r>
          <a:r>
            <a:rPr lang="ru-RU" sz="2500" b="1" kern="1200" dirty="0" err="1"/>
            <a:t>залоз</a:t>
          </a:r>
          <a:r>
            <a:rPr lang="ru-RU" sz="2500" b="1" kern="1200" dirty="0"/>
            <a:t> і </a:t>
          </a:r>
          <a:r>
            <a:rPr lang="ru-RU" sz="2500" b="1" kern="1200" dirty="0" err="1"/>
            <a:t>сприяє</a:t>
          </a:r>
          <a:r>
            <a:rPr lang="ru-RU" sz="2500" b="1" kern="1200" dirty="0"/>
            <a:t> </a:t>
          </a:r>
          <a:r>
            <a:rPr lang="ru-RU" sz="2500" b="1" kern="1200" dirty="0" err="1"/>
            <a:t>утворенню</a:t>
          </a:r>
          <a:r>
            <a:rPr lang="ru-RU" sz="2500" b="1" kern="1200" dirty="0"/>
            <a:t> молока;</a:t>
          </a:r>
          <a:br>
            <a:rPr lang="ru-RU" sz="2500" b="1" kern="1200" dirty="0"/>
          </a:br>
          <a:r>
            <a:rPr lang="ru-RU" sz="2500" b="1" kern="1200" dirty="0" err="1"/>
            <a:t>утворення</a:t>
          </a:r>
          <a:r>
            <a:rPr lang="ru-RU" sz="2500" b="1" kern="1200" dirty="0"/>
            <a:t> </a:t>
          </a:r>
          <a:r>
            <a:rPr lang="ru-RU" sz="2500" b="1" kern="1200" dirty="0" err="1"/>
            <a:t>жовтого</a:t>
          </a:r>
          <a:r>
            <a:rPr lang="ru-RU" sz="2500" b="1" kern="1200" dirty="0"/>
            <a:t> </a:t>
          </a:r>
          <a:r>
            <a:rPr lang="ru-RU" sz="2500" b="1" kern="1200" dirty="0" err="1"/>
            <a:t>тіла</a:t>
          </a:r>
          <a:r>
            <a:rPr lang="ru-RU" sz="2500" b="1" kern="1200" dirty="0"/>
            <a:t>;</a:t>
          </a:r>
          <a:br>
            <a:rPr lang="ru-RU" sz="2500" b="1" kern="1200" dirty="0"/>
          </a:br>
          <a:r>
            <a:rPr lang="ru-RU" sz="2500" b="1" kern="1200" dirty="0" err="1"/>
            <a:t>затримка</a:t>
          </a:r>
          <a:r>
            <a:rPr lang="ru-RU" sz="2500" b="1" kern="1200" dirty="0"/>
            <a:t> води та </a:t>
          </a:r>
          <a:r>
            <a:rPr lang="ru-RU" sz="2500" b="1" kern="1200" dirty="0" err="1"/>
            <a:t>натрію</a:t>
          </a:r>
          <a:r>
            <a:rPr lang="ru-RU" sz="2500" b="1" kern="1200" dirty="0"/>
            <a:t> в </a:t>
          </a:r>
          <a:r>
            <a:rPr lang="ru-RU" sz="2500" b="1" kern="1200" dirty="0" err="1"/>
            <a:t>організмі</a:t>
          </a:r>
          <a:r>
            <a:rPr lang="ru-RU" sz="2500" b="1" kern="1200" dirty="0"/>
            <a:t>;</a:t>
          </a:r>
          <a:br>
            <a:rPr lang="ru-RU" sz="2500" b="1" kern="1200" dirty="0"/>
          </a:br>
          <a:r>
            <a:rPr lang="ru-RU" sz="2500" b="1" kern="1200" dirty="0" err="1"/>
            <a:t>Вироблення</a:t>
          </a:r>
          <a:r>
            <a:rPr lang="ru-RU" sz="2500" b="1" kern="1200" dirty="0"/>
            <a:t> пролактину </a:t>
          </a:r>
          <a:r>
            <a:rPr lang="ru-RU" sz="2500" b="1" kern="1200" dirty="0" err="1"/>
            <a:t>регулюється</a:t>
          </a:r>
          <a:r>
            <a:rPr lang="ru-RU" sz="2500" b="1" kern="1200" dirty="0"/>
            <a:t> </a:t>
          </a:r>
          <a:r>
            <a:rPr lang="ru-RU" sz="2500" b="1" i="1" kern="1200" dirty="0" err="1"/>
            <a:t>пролактоліберіном</a:t>
          </a:r>
          <a:r>
            <a:rPr lang="ru-RU" sz="2500" b="1" kern="1200" dirty="0"/>
            <a:t> і </a:t>
          </a:r>
          <a:r>
            <a:rPr lang="ru-RU" sz="2500" b="1" i="1" kern="1200" dirty="0" err="1"/>
            <a:t>пролактостатіном</a:t>
          </a:r>
          <a:r>
            <a:rPr lang="ru-RU" sz="2500" b="1" i="1" kern="1200" dirty="0"/>
            <a:t> </a:t>
          </a:r>
          <a:r>
            <a:rPr lang="ru-RU" sz="2500" b="1" kern="1200" dirty="0" err="1"/>
            <a:t>гіпоталамуса</a:t>
          </a:r>
          <a:r>
            <a:rPr lang="ru-RU" sz="2500" b="1" kern="1200" dirty="0"/>
            <a:t>.</a:t>
          </a:r>
          <a:br>
            <a:rPr lang="ru-RU" sz="2500" b="1" kern="1200" dirty="0"/>
          </a:br>
          <a:endParaRPr lang="ru-RU" sz="2500" kern="1200" dirty="0"/>
        </a:p>
      </dsp:txBody>
      <dsp:txXfrm rot="10800000">
        <a:off x="3156086" y="333550"/>
        <a:ext cx="6560171" cy="5139067"/>
      </dsp:txXfrm>
    </dsp:sp>
    <dsp:sp modelId="{BBDBB378-927D-4A69-86A8-B218AE1A5ECC}">
      <dsp:nvSpPr>
        <dsp:cNvPr id="0" name=""/>
        <dsp:cNvSpPr/>
      </dsp:nvSpPr>
      <dsp:spPr>
        <a:xfrm>
          <a:off x="760543" y="1052110"/>
          <a:ext cx="3642429" cy="364242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3455D-3158-4FF8-9511-F4E065D969C8}">
      <dsp:nvSpPr>
        <dsp:cNvPr id="0" name=""/>
        <dsp:cNvSpPr/>
      </dsp:nvSpPr>
      <dsp:spPr>
        <a:xfrm>
          <a:off x="0" y="20835"/>
          <a:ext cx="6156176" cy="1357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Щитовидна </a:t>
          </a:r>
          <a:r>
            <a:rPr lang="ru-RU" sz="2000" b="1" kern="1200" dirty="0" err="1">
              <a:solidFill>
                <a:schemeClr val="tx1"/>
              </a:solidFill>
            </a:rPr>
            <a:t>залоза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складається</a:t>
          </a:r>
          <a:r>
            <a:rPr lang="ru-RU" sz="2000" b="1" kern="1200" dirty="0">
              <a:solidFill>
                <a:schemeClr val="tx1"/>
              </a:solidFill>
            </a:rPr>
            <a:t> з </a:t>
          </a:r>
          <a:r>
            <a:rPr lang="ru-RU" sz="2000" b="1" kern="1200" dirty="0" err="1">
              <a:solidFill>
                <a:schemeClr val="tx1"/>
              </a:solidFill>
            </a:rPr>
            <a:t>двох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частин</a:t>
          </a:r>
          <a:r>
            <a:rPr lang="ru-RU" sz="2000" b="1" kern="1200" dirty="0">
              <a:solidFill>
                <a:schemeClr val="tx1"/>
              </a:solidFill>
            </a:rPr>
            <a:t>, </a:t>
          </a:r>
          <a:r>
            <a:rPr lang="ru-RU" sz="2000" b="1" kern="1200" dirty="0" err="1">
              <a:solidFill>
                <a:schemeClr val="tx1"/>
              </a:solidFill>
            </a:rPr>
            <a:t>з'єднаних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перешийком</a:t>
          </a:r>
          <a:r>
            <a:rPr lang="ru-RU" sz="2000" b="1" kern="1200" dirty="0">
              <a:solidFill>
                <a:schemeClr val="tx1"/>
              </a:solidFill>
            </a:rPr>
            <a:t> і </a:t>
          </a:r>
          <a:r>
            <a:rPr lang="ru-RU" sz="2000" b="1" kern="1200" dirty="0" err="1">
              <a:solidFill>
                <a:schemeClr val="tx1"/>
              </a:solidFill>
            </a:rPr>
            <a:t>розташованих</a:t>
          </a:r>
          <a:r>
            <a:rPr lang="ru-RU" sz="2000" b="1" kern="1200" dirty="0">
              <a:solidFill>
                <a:schemeClr val="tx1"/>
              </a:solidFill>
            </a:rPr>
            <a:t> на </a:t>
          </a:r>
          <a:r>
            <a:rPr lang="ru-RU" sz="2000" b="1" kern="1200" dirty="0" err="1">
              <a:solidFill>
                <a:schemeClr val="tx1"/>
              </a:solidFill>
            </a:rPr>
            <a:t>шиї</a:t>
          </a:r>
          <a:r>
            <a:rPr lang="ru-RU" sz="2000" b="1" kern="1200" dirty="0">
              <a:solidFill>
                <a:schemeClr val="tx1"/>
              </a:solidFill>
            </a:rPr>
            <a:t> по </a:t>
          </a:r>
          <a:r>
            <a:rPr lang="ru-RU" sz="2000" b="1" kern="1200" dirty="0" err="1">
              <a:solidFill>
                <a:schemeClr val="tx1"/>
              </a:solidFill>
            </a:rPr>
            <a:t>обидва</a:t>
          </a:r>
          <a:r>
            <a:rPr lang="ru-RU" sz="2000" b="1" kern="1200" dirty="0">
              <a:solidFill>
                <a:schemeClr val="tx1"/>
              </a:solidFill>
            </a:rPr>
            <a:t> боки </a:t>
          </a:r>
          <a:r>
            <a:rPr lang="ru-RU" sz="2000" b="1" kern="1200" dirty="0" err="1">
              <a:solidFill>
                <a:schemeClr val="tx1"/>
              </a:solidFill>
            </a:rPr>
            <a:t>трахеї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нижче</a:t>
          </a:r>
          <a:r>
            <a:rPr lang="ru-RU" sz="2000" b="1" kern="1200" dirty="0">
              <a:solidFill>
                <a:schemeClr val="tx1"/>
              </a:solidFill>
            </a:rPr>
            <a:t> щитовидного хряща;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6253" y="87088"/>
        <a:ext cx="6023670" cy="1224694"/>
      </dsp:txXfrm>
    </dsp:sp>
    <dsp:sp modelId="{C75B7125-9620-4347-A60C-ED0BCE54E903}">
      <dsp:nvSpPr>
        <dsp:cNvPr id="0" name=""/>
        <dsp:cNvSpPr/>
      </dsp:nvSpPr>
      <dsp:spPr>
        <a:xfrm>
          <a:off x="0" y="1435636"/>
          <a:ext cx="6156176" cy="1357200"/>
        </a:xfrm>
        <a:prstGeom prst="round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accent1">
                  <a:lumMod val="50000"/>
                </a:schemeClr>
              </a:solidFill>
            </a:rPr>
            <a:t>Йодовмісні</a:t>
          </a: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b="1" kern="1200" dirty="0" err="1">
              <a:solidFill>
                <a:schemeClr val="accent1">
                  <a:lumMod val="50000"/>
                </a:schemeClr>
              </a:solidFill>
            </a:rPr>
            <a:t>гормони</a:t>
          </a: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ru-RU" sz="2000" b="1" kern="1200" dirty="0" err="1">
              <a:solidFill>
                <a:schemeClr val="accent1">
                  <a:lumMod val="50000"/>
                </a:schemeClr>
              </a:solidFill>
            </a:rPr>
            <a:t>тироксин,трийодтиронін</a:t>
          </a: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,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accent1">
                  <a:lumMod val="50000"/>
                </a:schemeClr>
              </a:solidFill>
            </a:rPr>
            <a:t>тетрайодтиронін</a:t>
          </a: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)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6253" y="1501889"/>
        <a:ext cx="6023670" cy="1224694"/>
      </dsp:txXfrm>
    </dsp:sp>
    <dsp:sp modelId="{7D35BB47-C40A-4E7F-8B7B-B3CFA771A747}">
      <dsp:nvSpPr>
        <dsp:cNvPr id="0" name=""/>
        <dsp:cNvSpPr/>
      </dsp:nvSpPr>
      <dsp:spPr>
        <a:xfrm>
          <a:off x="0" y="2792836"/>
          <a:ext cx="6156176" cy="306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459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/>
            <a:t>1) посилення всіх видів обміну (білкового, ліпідного, вуглеводного), підвищення основного обміну та посилення енергоутворення в організмі;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/>
            <a:t>2) вплив на процеси росту, фізичний і розумовий розвиток;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/>
            <a:t>3) збільшення частоти серцевих скорочень; 4) стимуляція діяльності травного тракту: підвищення апетиту, посилення перистальтики кишечника, збільшення секреції травних соків; 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/>
            <a:t>5) підвищення температури тіла за рахунок посилення теплопродукції;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/>
            <a:t>6) підвищення збудливості симпатичної нервової системи.</a:t>
          </a:r>
          <a:endParaRPr lang="ru-RU" sz="1600" kern="1200"/>
        </a:p>
      </dsp:txBody>
      <dsp:txXfrm>
        <a:off x="0" y="2792836"/>
        <a:ext cx="6156176" cy="3063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83DC0-6D1C-4B35-B7E4-0682E4787E94}">
      <dsp:nvSpPr>
        <dsp:cNvPr id="0" name=""/>
        <dsp:cNvSpPr/>
      </dsp:nvSpPr>
      <dsp:spPr>
        <a:xfrm>
          <a:off x="0" y="101088"/>
          <a:ext cx="9036496" cy="942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prstTxWarp prst="textPlain">
            <a:avLst/>
          </a:prstTxWarp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</a:t>
          </a:r>
          <a:r>
            <a:rPr lang="ru-RU" sz="1700" kern="1200" dirty="0" err="1"/>
            <a:t>катехоламіни</a:t>
          </a:r>
          <a:r>
            <a:rPr lang="ru-RU" sz="1700" kern="1200" dirty="0"/>
            <a:t>; </a:t>
          </a:r>
          <a:r>
            <a:rPr lang="ru-RU" sz="1700" b="1" kern="1200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адреналін</a:t>
          </a:r>
          <a:r>
            <a:rPr lang="ru-RU" sz="17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ru-RU" sz="1700" kern="1200" dirty="0"/>
            <a:t>і </a:t>
          </a:r>
          <a:r>
            <a:rPr lang="ru-RU" sz="1700" b="1" kern="1200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норадреналін</a:t>
          </a:r>
          <a:endParaRPr lang="ru-RU" sz="17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6029" y="147117"/>
        <a:ext cx="8944438" cy="850852"/>
      </dsp:txXfrm>
    </dsp:sp>
    <dsp:sp modelId="{434A5D6A-BF57-4A85-9F0B-4B7CE1595D4D}">
      <dsp:nvSpPr>
        <dsp:cNvPr id="0" name=""/>
        <dsp:cNvSpPr/>
      </dsp:nvSpPr>
      <dsp:spPr>
        <a:xfrm>
          <a:off x="0" y="1092958"/>
          <a:ext cx="9036496" cy="942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. </a:t>
          </a:r>
          <a:r>
            <a:rPr lang="ru-RU" sz="1700" b="1" kern="1200" dirty="0" err="1">
              <a:solidFill>
                <a:srgbClr val="002060"/>
              </a:solidFill>
            </a:rPr>
            <a:t>Адреналін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стимулює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діяльність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серця</a:t>
          </a:r>
          <a:r>
            <a:rPr lang="ru-RU" sz="1700" b="1" kern="1200" dirty="0">
              <a:solidFill>
                <a:srgbClr val="002060"/>
              </a:solidFill>
            </a:rPr>
            <a:t>, </a:t>
          </a:r>
          <a:r>
            <a:rPr lang="ru-RU" sz="1700" b="1" kern="1200" dirty="0" err="1">
              <a:solidFill>
                <a:srgbClr val="002060"/>
              </a:solidFill>
            </a:rPr>
            <a:t>звужує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судини</a:t>
          </a:r>
          <a:r>
            <a:rPr lang="ru-RU" sz="1700" b="1" kern="1200" dirty="0">
              <a:solidFill>
                <a:srgbClr val="002060"/>
              </a:solidFill>
            </a:rPr>
            <a:t>, </a:t>
          </a:r>
          <a:r>
            <a:rPr lang="ru-RU" sz="1700" b="1" kern="1200" dirty="0" err="1">
              <a:solidFill>
                <a:srgbClr val="002060"/>
              </a:solidFill>
            </a:rPr>
            <a:t>крім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коронарних</a:t>
          </a:r>
          <a:r>
            <a:rPr lang="ru-RU" sz="1700" b="1" kern="1200" dirty="0">
              <a:solidFill>
                <a:srgbClr val="002060"/>
              </a:solidFill>
            </a:rPr>
            <a:t>, </a:t>
          </a:r>
          <a:r>
            <a:rPr lang="ru-RU" sz="1700" b="1" kern="1200" dirty="0" err="1">
              <a:solidFill>
                <a:srgbClr val="002060"/>
              </a:solidFill>
            </a:rPr>
            <a:t>судин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легенів</a:t>
          </a:r>
          <a:r>
            <a:rPr lang="ru-RU" sz="1700" b="1" kern="1200" dirty="0">
              <a:solidFill>
                <a:srgbClr val="002060"/>
              </a:solidFill>
            </a:rPr>
            <a:t>, головного </a:t>
          </a:r>
          <a:r>
            <a:rPr lang="ru-RU" sz="1700" b="1" kern="1200" dirty="0" err="1">
              <a:solidFill>
                <a:srgbClr val="002060"/>
              </a:solidFill>
            </a:rPr>
            <a:t>мозку</a:t>
          </a:r>
          <a:r>
            <a:rPr lang="ru-RU" sz="1700" b="1" kern="1200" dirty="0">
              <a:solidFill>
                <a:srgbClr val="002060"/>
              </a:solidFill>
            </a:rPr>
            <a:t>, </a:t>
          </a:r>
          <a:r>
            <a:rPr lang="ru-RU" sz="1700" b="1" kern="1200" dirty="0" err="1">
              <a:solidFill>
                <a:srgbClr val="002060"/>
              </a:solidFill>
            </a:rPr>
            <a:t>працюючих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м'язів</a:t>
          </a:r>
          <a:r>
            <a:rPr lang="ru-RU" sz="1700" b="1" kern="1200" dirty="0">
              <a:solidFill>
                <a:srgbClr val="002060"/>
              </a:solidFill>
            </a:rPr>
            <a:t>, на </a:t>
          </a:r>
          <a:r>
            <a:rPr lang="ru-RU" sz="1700" b="1" kern="1200" dirty="0" err="1">
              <a:solidFill>
                <a:srgbClr val="002060"/>
              </a:solidFill>
            </a:rPr>
            <a:t>які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він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має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судинорозширювальну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дію</a:t>
          </a:r>
          <a:r>
            <a:rPr lang="ru-RU" sz="1700" b="1" kern="1200" dirty="0">
              <a:solidFill>
                <a:srgbClr val="002060"/>
              </a:solidFill>
            </a:rPr>
            <a:t>;</a:t>
          </a:r>
        </a:p>
      </dsp:txBody>
      <dsp:txXfrm>
        <a:off x="46029" y="1138987"/>
        <a:ext cx="8944438" cy="850852"/>
      </dsp:txXfrm>
    </dsp:sp>
    <dsp:sp modelId="{9B4D5A7B-7986-4D66-B28A-2FF2E6DC996F}">
      <dsp:nvSpPr>
        <dsp:cNvPr id="0" name=""/>
        <dsp:cNvSpPr/>
      </dsp:nvSpPr>
      <dsp:spPr>
        <a:xfrm>
          <a:off x="0" y="2084828"/>
          <a:ext cx="9036496" cy="942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/>
            <a:t>розслаблює м'язи бронхів, гальмує перистальтику і секрецію кишечника і підвищує тонус сфінктерів, розширює зіницю, зменшує потовиділення, посилює процеси катаболізму і утворення енергії</a:t>
          </a:r>
          <a:endParaRPr lang="ru-RU" sz="1700" kern="1200"/>
        </a:p>
      </dsp:txBody>
      <dsp:txXfrm>
        <a:off x="46029" y="2130857"/>
        <a:ext cx="8944438" cy="850852"/>
      </dsp:txXfrm>
    </dsp:sp>
    <dsp:sp modelId="{0B7D3738-D8C6-4BA6-ADFE-768C6974A892}">
      <dsp:nvSpPr>
        <dsp:cNvPr id="0" name=""/>
        <dsp:cNvSpPr/>
      </dsp:nvSpPr>
      <dsp:spPr>
        <a:xfrm>
          <a:off x="0" y="3076699"/>
          <a:ext cx="9036496" cy="942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bg2">
                  <a:lumMod val="10000"/>
                </a:schemeClr>
              </a:solidFill>
            </a:rPr>
            <a:t>Підвищує рівень глюкози в крові (гіперглікемія)</a:t>
          </a:r>
          <a:r>
            <a:rPr lang="uk-UA" sz="1700" kern="1200" dirty="0"/>
            <a:t>;</a:t>
          </a:r>
          <a:endParaRPr lang="ru-RU" sz="1700" kern="1200" dirty="0"/>
        </a:p>
      </dsp:txBody>
      <dsp:txXfrm>
        <a:off x="46029" y="3122728"/>
        <a:ext cx="8944438" cy="850852"/>
      </dsp:txXfrm>
    </dsp:sp>
    <dsp:sp modelId="{2E30E8BC-116D-4EDD-898F-4B3565971C01}">
      <dsp:nvSpPr>
        <dsp:cNvPr id="0" name=""/>
        <dsp:cNvSpPr/>
      </dsp:nvSpPr>
      <dsp:spPr>
        <a:xfrm>
          <a:off x="0" y="4068569"/>
          <a:ext cx="9036496" cy="942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 err="1">
              <a:solidFill>
                <a:schemeClr val="accent2">
                  <a:lumMod val="50000"/>
                </a:schemeClr>
              </a:solidFill>
            </a:rPr>
            <a:t>Гіпоталамо-гіпофізарно-наднирникова</a:t>
          </a:r>
          <a:r>
            <a:rPr lang="uk-UA" sz="1700" b="1" kern="1200" dirty="0">
              <a:solidFill>
                <a:schemeClr val="accent2">
                  <a:lumMod val="50000"/>
                </a:schemeClr>
              </a:solidFill>
            </a:rPr>
            <a:t> система регулює виникнення адаптаційного синдрому </a:t>
          </a:r>
          <a:r>
            <a:rPr lang="uk-UA" sz="1700" b="1" kern="1200" dirty="0" err="1">
              <a:solidFill>
                <a:schemeClr val="accent2">
                  <a:lumMod val="50000"/>
                </a:schemeClr>
              </a:solidFill>
            </a:rPr>
            <a:t>Сельє</a:t>
          </a:r>
          <a:r>
            <a:rPr lang="uk-UA" sz="1700" b="1" kern="1200" dirty="0">
              <a:solidFill>
                <a:schemeClr val="accent2">
                  <a:lumMod val="50000"/>
                </a:schemeClr>
              </a:solidFill>
            </a:rPr>
            <a:t>(стрес-синдром)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6029" y="4114598"/>
        <a:ext cx="8944438" cy="850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E53E5-9DE3-4040-A997-EE9328578A4A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CAC4E-D246-4135-BBC8-B4832A0C3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AC4E-D246-4135-BBC8-B4832A0C30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0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AC4E-D246-4135-BBC8-B4832A0C305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5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5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seslova.com.ua/word/%D0%9F%D1%80%D0%BE%D0%BC%D1%96%D0%B6%D0%BD%D0%B8%D0%B9_%D0%BC%D0%BE%D0%B7%D0%BE%D0%BA-63563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5724128" cy="482453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Анатомія та </a:t>
            </a:r>
            <a:r>
              <a:rPr lang="uk-U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Фізіологія</a:t>
            </a:r>
            <a:br>
              <a:rPr lang="uk-U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ендокринної </a:t>
            </a:r>
            <a:br>
              <a:rPr lang="uk-U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системи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5445224"/>
            <a:ext cx="2331368" cy="1066800"/>
          </a:xfrm>
          <a:effectLst>
            <a:outerShdw blurRad="63500" dist="25400" dir="5400000" rotWithShape="0">
              <a:srgbClr val="000000">
                <a:alpha val="43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Підготувала </a:t>
            </a:r>
          </a:p>
          <a:p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Викладач фізіології</a:t>
            </a:r>
          </a:p>
          <a:p>
            <a:r>
              <a:rPr lang="uk-UA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Дромашко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 М.В.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TEhUUEhQWFRUXGBgYFRcXFxUWHBgWGBoXFxcYGhgYHCghGBolHBcYITEhJSkrLi4uFx8zODMtNygtLiwBCgoKDg0OGhAQGywkICQsLCwsLCwsLCwsLCwsLCwsLCwsLCwsLCwsLCwsLCwsLCwsLCwsLCwsLCwsLCwsLCwsLP/AABEIAMIBAwMBIgACEQEDEQH/xAAbAAACAgMBAAAAAAAAAAAAAAAABQMEAQIGB//EAEoQAAIBAgQDBQQFCQcCBQUBAAECEQADBBIhMQVBURMiYXGBBjKRoSNCUnKxFDNigpKiwdHwBxVDc5Oy4VPTdKOz0vE0Y2SDwiT/xAAaAQADAQEBAQAAAAAAAAAAAAAAAQIDBAUG/8QALxEAAgIBBAIBAwEHBQAAAAAAAAECEQMEEiExQVETBSIy8BVSYXGBwdFCYpGhsf/aAAwDAQACEQMRAD8A9axNwjLEQeZB35Axt51tYu5hzEaEHcEVu6yIOoO9UBNtuZ0+I5H7w/CsSoRUlVcjCio7V0NsZ6+Hn0qC9i9CRoPtH+A5nx286RMccm6o3vYoKQIJ6xGgmBpz/wCKLeIzPC6rBkwRz0EHbX8Kp2cK1xS0lQfd6sT9ZvCP62qbh2FdC5cg5iIA27sifOPwFF2bzhCMXzyXqKKKbOYKKKKACiiigArS7dCiSfLmT5Aak+G9b1Ut4gK1wuGLqARpoEaFXKTpLMDPiOgBpoCXtmPuIY+0/wBGvzGaduUeNalX/wCrZHh2bH59qJ84FL7+LLGAFuMPezl1RYIUlc9vK4ErOswTG9UrGJR4EWyxUW2C3LSPmG5S2JCkmdDcmF0Gmucsm3wXtQ+a6y6uBH2lJKgfpSBlHjqNDJqcGubuF0uSoe247IFVNtAxYsBpmYXC8BYI7skzE01wmIXNkUiJykKQQtzLnyrGysveA5R6VcZKRLRfooooEFFFFABRRRQAUUUUAFFFFAFPiWOFkB2HcmHO+UHQNHSYrT+9k72jQsQQCQR4EwJjlvW3GCvZ5XbLnZUXxYmQPka5fiHBrYkJccGe+qXGQMAAYOU9enl1pqLfRSprk6LGcbtomb9LIJ0GaQIJ5daOGcXW/cfstbSCC+veuTss7gANr/zHIcV4Oh0uKWiSAzO4G+uVyRz59K6b2avWQOyte8FDtAjmV9OWm0edPY12wkl4HlFFFKyLCq2OGi/eEVZqteOZwOS95vPYD8T8KRpi/IrPbB3367ehjeorLdpeAbVQCQIG6x8tT+zW+KuQNNzt66f8+lRJbIcMOWw8IIPyNI9Br7W0OaK0tXAwkbfgeh8a3pnmVXAUUUUAFFFE0AFFaXryoJdgoG5YhR8TVH++bZ/N573jaRnX/UgJ8xSsm6GNULlqe1G5DWiD0y5Xy+cgn9cVDiMXiMrMllUAUn6R8zaCfctggz98VpZ4e5Xv4lyDqeyCW1YkzIaGf1DCmn6HFtvoT3kyHI7KAAUXO62hkIC5V1JEKWjMwMoCGYRlRjEWna5asut25aRmTsGs2TktmCz/AEQQr3lBCkzlO+9dsOD2dwgzCCHabjggzOe5JOvKocNwpFu3IW2j3reQPbtZNQbjsDJIJl828GD0NZ5Ny5o0plThvFbZZA11BdVsgt51HaEZ1IMklVViGEiQQwC94A64XFOb4zAElUdmEAZibIABHVWJ2EDSD7x5ThfDMULKC4rOQUGlu6AyxlDZiSplAozER3yDoCa7bg/DmtpaR+/dJL3W8FbOIWSF17JdNNB0FXCNA+h9RQKKZAUUUUAFFFFABRRRQAUCiigDmfbRixsWxAGY3HJ+qlvLJjmTmCgc8xpXfTtUm1o6ElCwOYtGmZgfcb3SBsCI1ANWPb/FlCjKM2RSzqNS1suqtH6S5c4PVI51UwblBmGqkAow2KmNQPLWPCs5ZK68HVDF9sb8in2m40/YhFDK96MwdYYW0Gog7S2k88piRqcf2cY24uMW28sr2nRWEEZlPaBWO/uq8Hzmk/Fm7XEG4qasq5wsn6SSjQOQzDTwiug9g0RMSGuHrbs9DdKgv+4QB1zN1FV8nNsqWN04rtHpoFFaF4oq9pxWR4i7EAe8dvDkSfD+YqIwoygyeZ8aixbRcM/YX/c8/wAPlUT3tKmzuxYftT9mbQm6o5AMfXQD8T8KlI1rXADRn9B5DT8ZrNNI1l2QMxQyD5zsfMUwwuIziYgjQj8I6iP60pJicReO1sIPtO2Yjf6lsa/tCjhWAdixe84EIMqRbBMud+8+0fWqbpmGepQtJ37H168qCWYKOrEAfE1RHG7Tfms97p2SF1/b9wfGpcPwiypzdmpb7bzcb9pyTV2nycNNi78oxD+7aS2Otx8xH6luR+/Wf7vuN+cxD+K2gtpficz/AL1MKKKDaUbHB7KkN2YZh9d5uN+3ck/Orwoop8FUZml1gAG5AC9+YAA0yqAfUCf6mmFL7ttwzEIXDEHulAVhQuWGZZEgmf0tqaLg+SQmo7msQYIZWHoZjyIketRdtrBBUxMNl22mVJBE+NR3cSF38zAZoB0BOUGATSbo2LNsRIB0zEjqM2sfP8KlwAnM5+sYH3EJA+Jlv1h0qqlwHbfaCCpnTcHUHUH1qzwlwbS7iJWDvIJGv4+tCZE+i5RRRQZBRRRQAUUUUhBRRUV3EovvOq/eZV233NMLRLQaXtx3DAx29qfBg3+2aweN2v8A7jeK2MQw8wypEetK0LcjmPa6wxxUa9+zG091S+ZQeR/HSua9nxbWyUZ2Z7VxbZzszfQ55m2CYVQDlIXp1FdP7aYwnsrgtXYGa2cyZAc+VlgkzMpppzNIbiIb2GMlSqkRoCJQ5gW5rIB33FcU57ZSXs97TpZ8MPaFNoWjb7Ps1W49y6fyhdHVFL6KRBDe8BqPnTDBYc2bFrtCc9lreYmSczMrmTA1EhZ6AVnAYBFuN3BcyOjKSAuXUkhiPeiQdZ1O1ZxSM9/D2MxIuFQ3jmYF/QBjH3T0pSyb0kjojp1CUpy82esFt4J3P40VjNG1FeinwfLtysgxeHzAdR8x08Nhr4Uqu4a5sFJ8dI+NPaKijsxameNUhRYZlUqwIMnTqJmR1GvKsteEGmd2yre8qsP0gCPnUX5Gn2fTMw+QMCjlGkdTDtoUyXIAU9Y/rYeJpvhLGRY3O584j5DSpLVpV0VQvkAPj1863oozzaj5FSVIKKKKZzhRRRQAVpevKoljzgeJ6Abk+ArGIu5VnfkBzLEwAP68dgaqqDOZjLfIDoonTz3PyDKjGyX8tXktw+dt1/3gVE+JuH3UVfvnMf2E0/foZ60LUGixo1FoySTJMSTpttpyA1+J60hu8SuWr9w6hR3YzIMwCq0quRjo2eRAnXWFEvs9JuPcPR1Nw5O53mzKzqQFcR2YdRm1Gu5yga0kk+0aKl2Q8K42Ga72mcmVb83cYsWXkESdICwQDpy2DFeJGZtpezHcdi4BPUi7k5dGBrHCrC2raqhzCAS0k5pUQdSYEbCTA0q4HpP+BDjJmlrjN4gzhLunRrInyBfQ1j+97p/w7NvwvX3tn0HY94eIMTU+epFehIh4f4mg/KmEhsOk7fnbg+IKT8PjW35LfPvYhR1yWR+LuaO07M5h7hIzDpJjN4RzG0a8tWFDSM5Y67Fw4Y/PFXyOn0A+a2gR6Gg8HQ+899vA37oHwVhTGiikTtQu/uLD/WtK/wB/Nc9YcnXxqaxwuwnuWba+SIPwFW6KKQbUYUAbaeWnyrJoopj4IsThluKUcAq24/rn415z7S+z2IS4gt4q0FIchrzFSijSBJys3eMmRttXpdc/7Qhu2sxAlbolrT3lHuEQq7MYME8p61DhGXZ0Yc88fEXSPNuG4fENeFq1dsXe0zBSl7PJy5mzEIF2XkfjXoXsn7NmwTev5WvtoIOZbS7ZUPUgCW8hS/B2HGNsMUuMMx1W32aiVZSWEbd7nXb1MccVK0jTNq8so7G+A+HwooorSkcdIKKKKYwooooAKKKKACiiigAooooApYlpugckUN5s5Kg+ihh+v4CNSa1c/SXJ37kfcy930zm78KjLUHRBcAzVoXrRmqMtUmlEhelXE1czdDEJbGXSZBBU5wToR3lOUmS1oRtV4vVbMxDWyTkLsxBGxKKoVfAEM3mwg6Gpk2+iZJ9E2HtshYNADk3EymRlMCARIMEax9saAVYD1Ua6xCLlTugDMCwkDSMsHSOU7gctBIr0LhFRXBaD1Mj1TRqmU1QizuCDsZB8jpVnAOSgndZUnqUJWfWJ9apo1WeGHuv4OZ/WAcfusKZllXkt0ViaoNxVWkWVN47HJGQHo1w90eIBLDpTMLRdu3QozMQoG5JAAHmaT4X2hDm4QoFtYIJbvspAJbssoIEzAJkgSBqK4z22xV7EYi3hs6g2yLj9nMI5BCrnPeZgrEzCjvLpNY4I93AOBdus2GuEAM0nsn1JMxs20mueeentR3YNLKUN7PTLVwMAykFSAQRzB1HnpSHj3trg8JdFrEXGViATFt2VQZjMwECf41v7KcRt3e3SySVtXYX7rqr6eGYv8K86/tYvRdxqj/pYYx5htf3RXo6LCs89r9WcWZbJNUexIwIBBkHUEcwdjWRXnXDONYwYqwGvobFx+zFvswCAAAO9OvL512vGsSUQBTlZ2yBtyvdd2YeIVDHiRXJvTtrwbz004OMX5JDxW12nZZxnMgAzqw3UHZmH2QauV5z7U8cFsjC2rAvGJYOzAWYEBlKiQx1MggzNM/7OPaK5iVu2sQw7VGlBrJskLBJJOYh8wJ392d6iORSdF5dK4R3eDs6KxNFaHJyZoorUONdRpvqNPPpQM2oqHC4pbglDPy6dfOpqE01aAKKKKYBRRRQAUCiigQtxel1vFE+TXD/Gq7mpMS83WPJQq+ZEsT+9HmDVdqR141waPcAMc4n061EWqNz3/wBQ/iKw7VLZqbFq0Nyoy1aF6ix0S563DVVz1KjUrAtpUttgdjtv5xP4EVRu4lUEuwUcp5+AHM+AqHDX7jm52ahQXHeuBgR9HaGlvQn1IqtxnKSXA7N0KCSQANyTAHmTWnDMczK3YWy+Zye0ebaECEUgkTcBVVIKiCPrVUsYFJDXJuMNQzwQp/RT3V8wJ6mnnCfzSr9gdn59n3AfCQAfWrVswyqTXogHC8+uIuG7+hGS1/pSc365b0qXiuKFjD3rsaWrT3Ao0H0aM0QPLartUeN4M3sNftDQ3LN22P10Kj8aZlFK0ea+yFksGuvq7kux6sxLE/EmnPGMQ9uyzgSB1+ZilPsZdmzBEEQCPEb1d9o8WwslVE6GfWvIf5s+pX4KhHwvjNxbAsYPtHv33Ny+6o6lZEJYTOAW0AYuCFGveE0p4/hrmGGI/KbTm4Vtu/a3FuF0Ysi95GaACrCN9K7j+yDBr2V2+fzhItjnCKB1+04M+CKOVJf7Xh9Jif8AwmG2/wA/E619f9MnCGRRxpdd/rwfL6qbk3fsWWDdtrYQIzFL30LZpbOGkLtLCRHujT41a9qvaHFO9lcTaa2bTFwQpQyQVzamSY8AN4nWJuF6jAH/APJSf2gaY/2tYS49xWgC1asZpJgPcuXguQfpKEzep66eTiePJ8ilFLvlX/Tjo9XUOWOeLm7Xn+xY4PatFGdMzNcMu7ksSYA3PlXP4/Etg8UmIt7o3eA+tbPvp6j5gdKeeyTj8mCxrp8qQ+2VwQ3l/CvIhJqZ6MoqUGmj2PD31uIroZVlVlIO6kAg+o1opf7K2iuCwisCGXD2FYdCLaAj4iivYs+Wlj5fJjjN5mdLCEqXBZ2UkEIIEAjUEk/utUOJt4W0QrpbHiQNfM1R9qmuduotNkZragsBJC57m3Tzrn7TC4R+UK182840ZRmCECWDD3u8I1rh1GRwTl6NoQ3HQEImLXIVtoFU90BQ2YwxMaHTTznwrprN9W9xlYeBFcBbwWRStpyjNqiX1yEQYIW4CQSYjcVm/fxEENhrgXUQpM9By2rljrXDwdy0kZL8qPQEuA7EHyINZBrgMPiMRmkYe5lEjViJHdEajUaH41H2uJXU2CpH1mZV1E6zpOjdeQmtP2h/tJehX7x6JFEVwi4u4y5rrd7NljMG0yweeTU6+lV1xtxVEMywSohyQQsE69fwmOlJ/UoruLHH6e5K1JHodBrz5saW1Z7hUEEasZkAldDvoR6034FjnW4ttjmRyQJOoOpB0mNF28avH9QhOSVUTk+nyjFu/wDovhpznb6S58A7AfhPrUTGnxtg7gGq93hyHkR5E13tHPHLFHNlvpG8EX5s8/7RQ5qfGYPs7zAEnMiGdvrXgB6CKq3tASZgb71kzeMrVlfE3goLMYUCSeladpP9fzqf2i9mwbANy9kuwSts5Sj7SmWMzNHMHTymVoFzLcNtZKdo2pDayzhYQlp2EgGJ501HcuCozTZtjeJW7OXOT3pygDNMCSdNgBuTU6Ncfl2S+hf+Kr5y3lSTHYRXxSJec50YZERA5YEaDVTrMaEAd4SDvTS9YxKKrdg9s3FQaPZUC7BZvoiGyggMSVCmRAGxFPHXb5Jnd89DLCYVUMiS3N2OZiOmY8vAaVPhPeuffH/p2/8AmtMLmyrnjNAzZdBMawDymavcNwXaM5mAMg2nYGlFeiXtgje2avcJaDcX9INH6LIB6S9u5UicOUbyflVi3ZVSSBBMA+IExr+sfjVmOSakuCSiaKKZieX8dwh4fi2YD/8Az32LqeSuSS9uOUHUeB8Kmx/EbJtEue7BMeMV6BxLh9u/ba1eQOjbqZ+MiCCOoINJOHew2DssHCM5Gq9pcZwP1SQp82BPjXJPS7naPUwa9Qx1JW0K/wCy3CvbS6HUpmyuqncK2qz8Z9apf2l8Dv3numzZe52mHt2wV+0ty40EzCiLkyYrs+H4V1xGIdgAj5OzMjUBdSYOnT0pnXo6bK8ElJeDzMr+Rts8nS32LYZSIKYy0hEzDFlU6z1Jpl/a3cPctyQD2ZOpgDNeBJH7PxFdPifZS09wXCzwLwv5QY+kBDDvfZkAxWcbwoXsW3aoWtHDlTtBlkgDofeIO4Irjxwf3+LbO/PqYTeNr/SuTl+F2EtWtxMbg6HTpXNfkpxuMt4ddmabh3AtKQX+Wnmwro8d7BYpJXDXkuW9lF3MrKvSQCHI66TXTex/squCVizdpef85ciBAmFUcgPiT5CufHgkpWzpz62Hx/a+ToAY0Gg5AcqK2orvPIOU9pHK4pdTBtrppG9yZJjbzpNg7ihzmMZTcBygEuc1u4oEdQwOv2N66L2uWDZfxddB1AMddg23SuVu4UNdVbBDFwZC6Ab96Y0kSCNNT4VyaiG+Mka4uJK+h7iMWEBUBdCB3jnInogXVh3oE70vfEgd4AEyT3hJmBrmbUiTp4CrHD+DXyZKKuhmTOpmDlEDSRGvKmKcDsIPpCXPiZ28JgCvNWCcu+DtlqcMHxyJbmIzBZInYkqJMrqZjYwfiBRZxcnQgxMQogAiNIGkAb6amm2M4WtqL9hVJXUqQCGG5WD7p00Iro8FfV0R02YSOR1GoPkdK2x6Jy7kS9dHxA4W5hLzoALdxiAe9kaGEggeOuta3OB3yBnsuZJJOh0hQJUNM6fOvQ6K0f02D53Ml/UZ1W1HmC8EuNCjD3AdRJS4vlq2grp+CeySIxuXVAJEBFZtNgWLCO9voK6maxWuHRRxy3NtnPl1HyKlFIof3LY/6f8A5lz/AN1Y/uWx/wBP/wAy5/7qYUV2JI5qXo5fjPCbIuLCRKNPec7HTdvE/Gll/h1sAnJtrEuZgyQBOpgV0PGh9Iv3G/EUvZaiUVZ1YoRcejX2p4LaFj8otAZbal5LOSykLsSenLSZiRvSa2oRQRYa4xcncQEbM2WWuju6qPdPPQ6GrvGLjDDXULns8jQmhEwY5T7x2mKkt2yAAeQHxgTU41sRUcSXaKvsjgB+ULaeBkUXGKgAG6XzlBHLWfIAczXQe0F0NcVBrkBLa6Zm2EeAHzHjSFLP07yBla2jDTTMrOrHzgoPSr9u0ABAAHQaUpQUpbmVt5s2QU54Cvcc/auMf2Qtv8UJ9aVIKccEP0UfZZwfPMWn1DA+taQM8/SL9FUu1eC5a2qhnXVWmEcpqcwBmJ251F+WPEhkI8FO/wC1/U1bMFFsZUUobibjmnwP86wvE7n6Hjo2nzpD+OQ4opdbxjnmn7LfzqaxcdxKvbPkrH/+vnTE4NFuaKjw75lVuoB+IB/jUlBIURRRQARRRRQAUUUUAU+L4HtrRScp0Kt9l11Vo5idxzBNc3b4jdwxIu2GB2zohdWA27yj8a7CiplFMDlBxXE3tLNh9frOOzT1JH8DVu17Lq2uJuPcY/VVmtqp37uUgnzJI8OVdAKKUYJAIOFIQlyySWNtmWTzAEq3mVINWPZfTDhfsvcHpmYj8QPSo8Vwu411yCcj5TAbLLZQpDRrHdHxpngMItpAigDcmJiSZMTtUY01JlNKixRRRWxIUUUUAFFFAoATcU1vHwtJHhL3QfjlHwFU2WmOPAN3TcIATP2mMA+IAY+GYdaqstSzqxP7So9utQlWilYCUqNbIAlSBakC1uEooTZoi0x4KNLn+Z+Fu0D8wR6VVRKvcJEWgOYZ5+9nbMfImTVJGOV8ITe0Fx0sLcttlZL18g8u82IUSPd9/IZYHbxpNw72iF0Mc2dxAuS9tSWiQ31QJHLQxk7vM9hbTuGRobl6R/8AtuUpbhlpJKWrazvlRRPnA1qpdCglRPwLD28Rb7RpYksMmYgLDEAEL70iDr1EQDUvF8BatI1xfoysRqxVtR3cgmSZ0gZulV+EXSl8Dlc7p395VLKfOMw+A6Vnj93tLoT6qbjTV2HQ9FP7x6V5zU/m74LrmhVjeIRbnMBOiCHOZjsDoGI8YyjcsQDTf2b4o+JNy6yBEOTKJl9FhswiBrsQaUX/AGbw94AXLQiZ7pKazM6Heab4TDDDCUH0J1uDUlDEZxzy9Ry3Gkg+gmiJqhtgfzafcX/atT1BgT9Hb+4n+0VPRZgFFFFABRRRQAUUUUAFFFRYo9x/uN+BoBEtFUOAf/T2/I/iav0hyjtk0AFFK+PuYtKDGe8iz0EMx/CmgosbjUU/YUVhiBqTHnUVrFW3JCXEYjcKysY9DTJpk1FFFABWCefTX4Vmq3EfzbD7UKfEOwUj4GhAU7IJGfm5zehjKPPKF+HpWHWrdwVAVps6YvgrBZ1Go60ZaxeUJLjQD3xyjm0ciBrI3jyiTBvnRWjKTIYfZZSVYbcmBHpU0OzASsgRURxQYlE3DMpJAjuhSxGuvvqvrOo3mtW4AHTqSfUk7mih2SWxW+DOV2XcMM48xlVh690+PfoVKzc0NtuSus/rhrQ/edT6VSRnNWjdEuqCuW23ecgm4w0Z2YaC2ftVDcw10/Utf6r/APZpkKKGYqcl0I7nC7p0y2v9W4Nd5BFuQdBqKLfC7o5W/Em7cJJ8Sbcn1p5RU0V8kvYrtYS6PqW/9V/+1Vq2bo/w7f8ArP8A9qrVFUJzb7FOFQ4ZVVj9DlVQdT2T6CJP+GTtPu7bEQ2rV1BBBAIIIIIBBB0Ig8qo2WNki2xJtkxaZj7pjS2zHl9ljv7u8TJn0MKKKKYwoml13jNsGBmf7qiPiSBS9rt7EXO4ezRTvOx8Y95vDYfjDmukdENPJq5cL2zoM1Fak+vjprRWvHox/oZuOFBJ0A/+IjmdYiknEuLsCUCBRlOrnUyNIC7UwxBm4F5KobzZywB9ArD9aoMRhEeZUSRqeemxnqOVZTTa4OnBCKqUkZ9nrwNlV2ZJDD1JB9R4cqZ1zvs73bzr+iQTtJtvC+sM0+XhXRUQdojUwUMjr+Yp9oD+Y/8AEWo8TqQPDamrHQz40s4rrewoO2d2jxRdPhmqbjdzLYfqwKDzbu6dNKbdWCi5KEf12ctdxDXmQnUuQII9wMJMAdBr8T4U1Tg2VldbjAoQRokGJEHuzlg9ZrTg2FJPakCIOTyJ97wECB1Bpu21Y448bpHoZZqP2R6LGFv5xOx2I313351NSrhlyHukkABU5gRre118hVi7xjDr71+yOo7RJn41uq8nl5Vtk0XarY7/AA163BP6qvcHzQVWPHbH1XL/AOXbu3PjkUxUV/iys1rJbvt9ITHZXF/wroj6QL1otWZqUbGDLUTLUH5ddO2Fux1ZsOvy7WR8K0N/EHaxbA/SxBBHoLR/Gn2a/Igxxi3cIgwjGD90mD4GKq8NlUuANIBvsp30N66F15zkY+tSY21iCja2RGui3Lk5SHjUqDMRHjXP8Pwl+ymIhyC1owVtHvXVNwxLFhrn3AiFOtUuSk7HHCVgwd2bEEj7OW+SPiLo/ZFNQtKOAIwdgxJ1uGSZJLDDTPQSpjrlb0fZaGuS+VwzRVrGNAFsn7MMf1CGn5VYRNKi4kv0F3/Lf/a1BDZZIpN/eBt3rguNNvNAMTlIAblyho81FO33PnXKK4YAt9Yy2+hbc1llk1TRrpcSm5J9HTWrysMysGHUEGt65FLjYe5KnmJEwG8D/DpXQ4Pilt4AME7K3dPkJ0bzBqceTdw+xajSSxO1yvZdooorU5QrS9aV1KuAykQQdQRULY5A/Zk96AT6zH4VO9wAZiRAEkzpHnStDlBpcrso4fE9n9HdPuglHYk9og0JJOpcaAjnoeeiniOMa6TOZbewUErI6v18By86i4viO3jdVXVRsQeT+DeHLxmKhS60d4zpuNifWufJO+EerotI4czXJq3dI2giQB5fzpv7K5sjkiFLAr4kAho8BA9ZpXZwhvOEUQsd9tO6P59K662gAAUQBoAOlTgg294/qGZKHx+f/DaiiiuykeV9v7pRumLp8UT5Ndn8R8RUeIugA61axmHzgciNj57g+H8hSfEWLoIUWmJP1swKj1AmPMCdddgYknfB14JRaSbJeD4T6ZrnRY2+s38co9ZFO6jw9kIoUf8AyeZ/roKkoiqRzZcm+Vij2gfI1i6I7lzKZ2Cv7xPovzqr7UMWazbB7rFpG2pyqDt9ntT6U+vWwwKsJU6EeFIcPwe52q9owNtAwQyJEhwN9frztplG9Kavj2bYMkVUn3Gy6xGXLsII0JEDbSNqXXsBa6OfvXLreZ7znerV7DOD7pPUqJHnA73pGnzO2HwbMdiB9ogr8AdZ8wKmmav4/wAnyRcJ4JY1fsbU6BT2aGCszEjqY/Up3asqvuKq9MqgQPSs20AAA2AAHpW1aJUcMmm7SMk1Be9+z/mn/wBG9U1RXlMoRurhvQgo3wV2PpTQkWitR5amNwVqWFXZdohK0r4rZyBDbLWyb1lTlJAKvcVWlT3SSCdSKcyOtUuLWS6AJqQ2bkIIVshHiHyH0ose5GcNhFSYG/8Az00A1OgA3PWrCpUkijMOtFhuRhUqvxUfQXv8u5/sargcVDj1z22UbkR5jmPhNFi3ILm58/41znEbS22bPOVmZwYMHMSxGbacxOldGTWjoGBBAIIgg6gjpFZTjaKw5njlZxxuZjLT8KnZgykcuXn1HSmWI9nk3tkqZmGMr/MD19Kpvwq+dAFHU5tP5x6VxvFOLZ7UdXgmlzX8yTBe0GQZboZiNmXLqOWbMRr486a8O4iLwJCXFAgAuFAaZ90hiG2qLhPCRZlic7nc7R4AcvOmVdWPelyzydTLA5P40QYrBpc99Q3QxBHkwgj0NKrvs6JlbhA3hlDfBgQfUzTyirlFPszhmnD8Wcxd4RfB2tkcobXzIZQB8T5VunALx997ajwLP8sq10gorP4YHR+0M1dr/gr4HCLaXKvWSTuSeZqxRRWiOOUnJ2wooopiCiiik+x/5CiiimIKKKKXkuHTCiiikKQUUUVRIUUUUAgooopobCiiimIKKKKACiiigAoooqWAViiis59m+L8TNFFFWYPsKKKKYBRRRQAUUUUAFFF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ведмежатко\бібліотека\фізіологія 6\олрорпа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25" y="3070682"/>
            <a:ext cx="3320075" cy="378110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78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32478" cy="1417638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uk-UA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Гіпоталамо-гіпофізарна</a:t>
            </a:r>
            <a:r>
              <a:rPr lang="uk-UA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система</a:t>
            </a:r>
            <a:endParaRPr lang="ru-RU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73852"/>
            <a:ext cx="4352966" cy="5257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Гіпоталамус виділяє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ліберини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чи 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статини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,які стимулюють чи пригнічують діяльність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аденогіпофіза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предня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частка гіпофіза);</a:t>
            </a:r>
          </a:p>
          <a:p>
            <a:r>
              <a:rPr lang="uk-UA" dirty="0" err="1"/>
              <a:t>Аденогіпофіз</a:t>
            </a:r>
            <a:r>
              <a:rPr lang="uk-UA" dirty="0"/>
              <a:t> синтезує гормони,які регулюють діяльність інших ендокринних залоз;</a:t>
            </a: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Механізм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зворотнього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зку</a:t>
            </a:r>
            <a:r>
              <a:rPr lang="uk-UA" dirty="0" err="1"/>
              <a:t>-при</a:t>
            </a:r>
            <a:r>
              <a:rPr lang="uk-UA" dirty="0"/>
              <a:t> підвищенні вироблення гормонів в залозах внутрішньої секреції знижується секреція гормонів у відділі проміжного мозку</a:t>
            </a:r>
            <a:endParaRPr lang="ru-RU" dirty="0"/>
          </a:p>
        </p:txBody>
      </p:sp>
      <p:pic>
        <p:nvPicPr>
          <p:cNvPr id="1026" name="Picture 2" descr="D:\РОБОТА\фізіологія\лекції\24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78" y="32939"/>
            <a:ext cx="4610100" cy="68250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0155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077"/>
            <a:ext cx="8229600" cy="6529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Гормони </a:t>
            </a:r>
            <a:r>
              <a:rPr lang="uk-UA" dirty="0" err="1"/>
              <a:t>аденогіпофіза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61653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 lnSpcReduction="10000"/>
          </a:bodyPr>
          <a:lstStyle/>
          <a:p>
            <a:r>
              <a:rPr lang="uk-UA" sz="3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Соматотропін</a:t>
            </a:r>
            <a:r>
              <a:rPr lang="uk-UA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(СТГ)</a:t>
            </a:r>
            <a:r>
              <a:rPr lang="uk-UA" sz="3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-гормон</a:t>
            </a:r>
            <a:r>
              <a:rPr lang="uk-UA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росту</a:t>
            </a:r>
          </a:p>
          <a:p>
            <a:r>
              <a:rPr lang="uk-UA" dirty="0">
                <a:solidFill>
                  <a:schemeClr val="tx1"/>
                </a:solidFill>
                <a:latin typeface="Comic Sans MS" panose="030F0702030302020204" pitchFamily="66" charset="0"/>
              </a:rPr>
              <a:t>Посилює синтез білків,ріст кісткової та хрящової тканини(</a:t>
            </a:r>
            <a:r>
              <a:rPr lang="uk-UA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соматомедин</a:t>
            </a:r>
            <a:r>
              <a:rPr lang="uk-UA" dirty="0">
                <a:solidFill>
                  <a:schemeClr val="tx1"/>
                </a:solidFill>
                <a:latin typeface="Comic Sans MS" panose="030F0702030302020204" pitchFamily="66" charset="0"/>
              </a:rPr>
              <a:t> в печінці),</a:t>
            </a:r>
          </a:p>
          <a:p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Посилює мобілізацію жиру з депо для участі в обміні речовин.</a:t>
            </a:r>
          </a:p>
          <a:p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Гіперфункція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: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дитячому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віці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то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призводить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посиленого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пропорційного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зростання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довжину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-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гігантизму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дорослої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коли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зростання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тіла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цілому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вже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завершено,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спостерігається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збільшення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лише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тих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частин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тіла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ще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здатні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зростати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пальці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рук і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ніг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кисті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і стопи,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ніс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нижня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щелепа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язик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органи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грудної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черевної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порожнин-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акромегалією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Причиною є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доброякісні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пухлини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гіпофіза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Гіпофункція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передньої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долі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гіпофіза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дитинстві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виражається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затримці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росту -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карликовості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("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гіпофізарний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нанізм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").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Розумовий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не порушено.</a:t>
            </a:r>
          </a:p>
        </p:txBody>
      </p:sp>
      <p:pic>
        <p:nvPicPr>
          <p:cNvPr id="2051" name="Picture 3" descr="D:\РОБОТА\фізіологія\лекції\1346423001_gipofizarnyy-gigantizm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8963"/>
            <a:ext cx="2751403" cy="22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РОБОТА\фізіологія\лекції\end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76" y="116632"/>
            <a:ext cx="1518420" cy="19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74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6632"/>
            <a:ext cx="9252520" cy="6552728"/>
          </a:xfrm>
          <a:solidFill>
            <a:schemeClr val="accent2">
              <a:alpha val="3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Тиреотропний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гормон (ТТГ),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або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тиреотропін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r>
              <a:rPr lang="uk-UA" dirty="0">
                <a:latin typeface="Comic Sans MS" pitchFamily="66" charset="0"/>
              </a:rPr>
              <a:t>Активує діяльність щитовидної залози;</a:t>
            </a:r>
          </a:p>
          <a:p>
            <a:r>
              <a:rPr lang="uk-UA" dirty="0">
                <a:latin typeface="Comic Sans MS" pitchFamily="66" charset="0"/>
              </a:rPr>
              <a:t>Стимулює вироблення тироксину та </a:t>
            </a:r>
            <a:r>
              <a:rPr lang="uk-UA" dirty="0" err="1">
                <a:latin typeface="Comic Sans MS" pitchFamily="66" charset="0"/>
              </a:rPr>
              <a:t>трийодтироніну</a:t>
            </a:r>
            <a:r>
              <a:rPr lang="uk-UA" dirty="0">
                <a:latin typeface="Comic Sans MS" pitchFamily="66" charset="0"/>
              </a:rPr>
              <a:t>;</a:t>
            </a:r>
          </a:p>
          <a:p>
            <a:r>
              <a:rPr lang="ru-RU" dirty="0" err="1">
                <a:latin typeface="Comic Sans MS" pitchFamily="66" charset="0"/>
              </a:rPr>
              <a:t>Вироблення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тиреотропіну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стимулюється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тиреоліберином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гіпоталамуса</a:t>
            </a:r>
            <a:r>
              <a:rPr lang="ru-RU" dirty="0">
                <a:latin typeface="Comic Sans MS" pitchFamily="66" charset="0"/>
              </a:rPr>
              <a:t>;</a:t>
            </a:r>
          </a:p>
          <a:p>
            <a:r>
              <a:rPr lang="ru-RU" dirty="0" err="1">
                <a:latin typeface="Comic Sans MS" pitchFamily="66" charset="0"/>
              </a:rPr>
              <a:t>Секреція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тиреоліберину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тиреотропіну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регулюється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йодовмісними</a:t>
            </a:r>
            <a:r>
              <a:rPr lang="ru-RU" dirty="0">
                <a:latin typeface="Comic Sans MS" pitchFamily="66" charset="0"/>
              </a:rPr>
              <a:t> гормонами </a:t>
            </a:r>
            <a:r>
              <a:rPr lang="ru-RU" dirty="0" err="1">
                <a:latin typeface="Comic Sans MS" pitchFamily="66" charset="0"/>
              </a:rPr>
              <a:t>щитовидної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залози</a:t>
            </a:r>
            <a:r>
              <a:rPr lang="ru-RU" dirty="0">
                <a:latin typeface="Comic Sans MS" pitchFamily="66" charset="0"/>
              </a:rPr>
              <a:t> за </a:t>
            </a:r>
            <a:r>
              <a:rPr lang="ru-RU" dirty="0" err="1">
                <a:latin typeface="Comic Sans MS" pitchFamily="66" charset="0"/>
              </a:rPr>
              <a:t>механізмом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зворотного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зв'язку</a:t>
            </a:r>
            <a:r>
              <a:rPr lang="ru-RU" dirty="0">
                <a:latin typeface="Comic Sans MS" pitchFamily="66" charset="0"/>
              </a:rPr>
              <a:t>;</a:t>
            </a:r>
          </a:p>
          <a:p>
            <a:r>
              <a:rPr lang="ru-RU" dirty="0" err="1">
                <a:latin typeface="Comic Sans MS" pitchFamily="66" charset="0"/>
              </a:rPr>
              <a:t>Надлишок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тиреотропіну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проявляється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гіперфункцією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щитовидної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залози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клінічною</a:t>
            </a:r>
            <a:r>
              <a:rPr lang="ru-RU" dirty="0">
                <a:latin typeface="Comic Sans MS" pitchFamily="66" charset="0"/>
              </a:rPr>
              <a:t> картиною тиреотоксикозу.</a:t>
            </a:r>
          </a:p>
          <a:p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Адренокортикотропний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гормон (АКТГ),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або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кортикотропін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Стимуляція кори </a:t>
            </a:r>
            <a:r>
              <a:rPr lang="uk-UA" dirty="0" err="1">
                <a:solidFill>
                  <a:schemeClr val="tx1"/>
                </a:solidFill>
                <a:latin typeface="Comic Sans MS" pitchFamily="66" charset="0"/>
              </a:rPr>
              <a:t>наднирників</a:t>
            </a: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;</a:t>
            </a:r>
          </a:p>
          <a:p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Виробл.глюкокортикостероїдів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кортизолу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583110"/>
              </p:ext>
            </p:extLst>
          </p:nvPr>
        </p:nvGraphicFramePr>
        <p:xfrm>
          <a:off x="0" y="2492896"/>
          <a:ext cx="9252520" cy="43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яичники-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3363"/>
            <a:ext cx="5076056" cy="263691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57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3508600"/>
              </p:ext>
            </p:extLst>
          </p:nvPr>
        </p:nvGraphicFramePr>
        <p:xfrm>
          <a:off x="-684584" y="404664"/>
          <a:ext cx="10883552" cy="57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139952" cy="432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uk-UA" dirty="0"/>
              <a:t>Гормони задньої долі гіпофіза(</a:t>
            </a:r>
            <a:r>
              <a:rPr lang="uk-UA" dirty="0" err="1"/>
              <a:t>нейрогіпофіз</a:t>
            </a:r>
            <a:r>
              <a:rPr lang="uk-UA" dirty="0"/>
              <a:t>)</a:t>
            </a:r>
            <a:endParaRPr lang="ru-RU" dirty="0"/>
          </a:p>
        </p:txBody>
      </p:sp>
      <p:pic>
        <p:nvPicPr>
          <p:cNvPr id="3074" name="Picture 2" descr="D:\РОБОТА\фізіологія\лекції\1375993082_040-tyzhden-vagit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3429000"/>
            <a:ext cx="403244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5257800"/>
          </a:xfrm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в </a:t>
            </a:r>
            <a:r>
              <a:rPr lang="ru-RU" dirty="0" err="1"/>
              <a:t>гіпоталамусі</a:t>
            </a:r>
            <a:r>
              <a:rPr lang="ru-RU" dirty="0"/>
              <a:t>. У </a:t>
            </a:r>
            <a:r>
              <a:rPr lang="ru-RU" dirty="0" err="1"/>
              <a:t>нейрогіпофізі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;</a:t>
            </a:r>
          </a:p>
          <a:p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Антидіуретичний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гормон (АДГ),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вазопресин</a:t>
            </a:r>
            <a:r>
              <a:rPr lang="ru-RU" dirty="0"/>
              <a:t>, </a:t>
            </a:r>
            <a:r>
              <a:rPr lang="ru-RU" dirty="0" err="1"/>
              <a:t>здійснює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2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:</a:t>
            </a:r>
          </a:p>
          <a:p>
            <a:r>
              <a:rPr lang="ru-RU" dirty="0" err="1"/>
              <a:t>Реабсорбція</a:t>
            </a:r>
            <a:r>
              <a:rPr lang="ru-RU" dirty="0"/>
              <a:t> води в </a:t>
            </a:r>
            <a:r>
              <a:rPr lang="ru-RU" dirty="0" err="1"/>
              <a:t>проксимальних</a:t>
            </a:r>
            <a:r>
              <a:rPr lang="ru-RU" dirty="0"/>
              <a:t> </a:t>
            </a:r>
            <a:r>
              <a:rPr lang="ru-RU" dirty="0" err="1"/>
              <a:t>канальцях</a:t>
            </a:r>
            <a:r>
              <a:rPr lang="ru-RU" dirty="0"/>
              <a:t> </a:t>
            </a:r>
            <a:r>
              <a:rPr lang="ru-RU" dirty="0" err="1"/>
              <a:t>нирок</a:t>
            </a:r>
            <a:r>
              <a:rPr lang="ru-RU" dirty="0"/>
              <a:t>;</a:t>
            </a:r>
          </a:p>
          <a:p>
            <a:r>
              <a:rPr lang="ru-RU" dirty="0"/>
              <a:t>У великих дозах (</a:t>
            </a:r>
            <a:r>
              <a:rPr lang="ru-RU" dirty="0" err="1"/>
              <a:t>фармакологічних</a:t>
            </a:r>
            <a:r>
              <a:rPr lang="ru-RU" dirty="0"/>
              <a:t>) АДГ </a:t>
            </a:r>
            <a:r>
              <a:rPr lang="ru-RU" dirty="0" err="1"/>
              <a:t>звужує</a:t>
            </a:r>
            <a:r>
              <a:rPr lang="ru-RU" dirty="0"/>
              <a:t> </a:t>
            </a:r>
            <a:r>
              <a:rPr lang="ru-RU" dirty="0" err="1"/>
              <a:t>артеріоли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артеріальний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.  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Окситоцин</a:t>
            </a:r>
            <a:r>
              <a:rPr lang="ru-RU" dirty="0"/>
              <a:t> </a:t>
            </a:r>
            <a:r>
              <a:rPr lang="ru-RU" dirty="0" err="1"/>
              <a:t>вибірково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гладку</a:t>
            </a:r>
            <a:r>
              <a:rPr lang="ru-RU" dirty="0"/>
              <a:t> мускулатуру матки, </a:t>
            </a:r>
            <a:r>
              <a:rPr lang="ru-RU" dirty="0" err="1"/>
              <a:t>викликаючи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при пологах. </a:t>
            </a:r>
          </a:p>
        </p:txBody>
      </p:sp>
    </p:spTree>
    <p:extLst>
      <p:ext uri="{BB962C8B-B14F-4D97-AF65-F5344CB8AC3E}">
        <p14:creationId xmlns:p14="http://schemas.microsoft.com/office/powerpoint/2010/main" val="32700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5293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uk-UA" sz="4400" dirty="0">
                <a:latin typeface="Comic Sans MS" pitchFamily="66" charset="0"/>
              </a:rPr>
              <a:t>Гормони щитовидної залози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4098" name="Picture 2" descr="D:\РОБОТА\фізіологія\лекції\images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4918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5820708"/>
              </p:ext>
            </p:extLst>
          </p:nvPr>
        </p:nvGraphicFramePr>
        <p:xfrm>
          <a:off x="2987824" y="980728"/>
          <a:ext cx="615617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8643859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105561"/>
            <a:ext cx="9144000" cy="1143000"/>
          </a:xfrm>
        </p:spPr>
        <p:txBody>
          <a:bodyPr/>
          <a:lstStyle/>
          <a:p>
            <a:pPr algn="ctr"/>
            <a:r>
              <a:rPr lang="uk-UA" dirty="0" err="1"/>
              <a:t>Паращитовидні</a:t>
            </a:r>
            <a:r>
              <a:rPr lang="uk-UA" dirty="0"/>
              <a:t> залози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91880" y="2852937"/>
            <a:ext cx="5464696" cy="399547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В товщі щитовидної залози;</a:t>
            </a:r>
          </a:p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паратгормон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паратирин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паратиреоїдний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гормон (ПТГ)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регулює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обмін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кальцію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організмі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підтримує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рівень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крові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. У </a:t>
            </a:r>
            <a:r>
              <a:rPr lang="ru-RU" sz="2400" dirty="0" err="1">
                <a:solidFill>
                  <a:schemeClr val="tx1"/>
                </a:solidFill>
              </a:rPr>
              <a:t>кістковій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тканині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паратгормон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посилює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функцію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остеокластів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призводить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демінералізації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кістки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підвищення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вмісту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кальцію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плазмі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крові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гіперкальціємія</a:t>
            </a:r>
            <a:r>
              <a:rPr lang="ru-RU" sz="2400" dirty="0">
                <a:solidFill>
                  <a:schemeClr val="tx1"/>
                </a:solidFill>
              </a:rPr>
              <a:t>).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У </a:t>
            </a:r>
            <a:r>
              <a:rPr lang="ru-RU" sz="2400" dirty="0" err="1">
                <a:solidFill>
                  <a:schemeClr val="tx1"/>
                </a:solidFill>
              </a:rPr>
              <a:t>нирках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паратгормон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посилює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реабсорбцію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кальцію</a:t>
            </a:r>
            <a:endParaRPr lang="ru-RU" sz="2400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pic>
        <p:nvPicPr>
          <p:cNvPr id="5122" name="Picture 2" descr="D:\РОБОТА\фізіологія\лекції\длд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4" y="3248007"/>
            <a:ext cx="30243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161065"/>
            <a:ext cx="6876256" cy="250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800" b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тиреокальцитонин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бере</a:t>
            </a:r>
            <a:r>
              <a:rPr lang="ru-RU" sz="2000" dirty="0"/>
              <a:t> участь у </a:t>
            </a:r>
            <a:r>
              <a:rPr lang="ru-RU" sz="2000" dirty="0" err="1"/>
              <a:t>регуляції</a:t>
            </a:r>
            <a:r>
              <a:rPr lang="ru-RU" sz="2000" dirty="0"/>
              <a:t> </a:t>
            </a:r>
            <a:r>
              <a:rPr lang="ru-RU" sz="2000" dirty="0" err="1"/>
              <a:t>кальцієвого</a:t>
            </a:r>
            <a:r>
              <a:rPr lang="ru-RU" sz="2000" dirty="0"/>
              <a:t> </a:t>
            </a:r>
            <a:r>
              <a:rPr lang="ru-RU" sz="2000" dirty="0" err="1"/>
              <a:t>обміну</a:t>
            </a:r>
            <a:r>
              <a:rPr lang="ru-RU" sz="2000" dirty="0"/>
              <a:t>,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en-US" sz="2000" dirty="0" err="1"/>
              <a:t>Ca</a:t>
            </a:r>
            <a:r>
              <a:rPr lang="en-US" sz="2000" dirty="0"/>
              <a:t> </a:t>
            </a:r>
            <a:r>
              <a:rPr lang="ru-RU" sz="2000" dirty="0" err="1"/>
              <a:t>знижується</a:t>
            </a:r>
            <a:r>
              <a:rPr lang="ru-RU" sz="2000" dirty="0"/>
              <a:t>.,</a:t>
            </a:r>
            <a:r>
              <a:rPr lang="ru-RU" sz="2000" dirty="0" err="1"/>
              <a:t>знижує</a:t>
            </a:r>
            <a:r>
              <a:rPr lang="ru-RU" sz="2000" dirty="0"/>
              <a:t> </a:t>
            </a:r>
            <a:r>
              <a:rPr lang="ru-RU" sz="2000" dirty="0" err="1"/>
              <a:t>вміст</a:t>
            </a:r>
            <a:r>
              <a:rPr lang="ru-RU" sz="2000" dirty="0"/>
              <a:t> </a:t>
            </a:r>
            <a:r>
              <a:rPr lang="ru-RU" sz="2000" dirty="0" err="1"/>
              <a:t>фосфатів</a:t>
            </a:r>
            <a:r>
              <a:rPr lang="ru-RU" sz="2000" dirty="0"/>
              <a:t> у </a:t>
            </a:r>
            <a:r>
              <a:rPr lang="ru-RU" sz="2000" dirty="0" err="1"/>
              <a:t>периферичної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гальмує</a:t>
            </a:r>
            <a:r>
              <a:rPr lang="ru-RU" sz="2000" dirty="0"/>
              <a:t> </a:t>
            </a:r>
            <a:r>
              <a:rPr lang="ru-RU" sz="2000" dirty="0" err="1"/>
              <a:t>виділення</a:t>
            </a:r>
            <a:r>
              <a:rPr lang="ru-RU" sz="2000" dirty="0"/>
              <a:t> </a:t>
            </a:r>
            <a:r>
              <a:rPr lang="ru-RU" sz="2000" dirty="0" err="1"/>
              <a:t>іонів</a:t>
            </a:r>
            <a:r>
              <a:rPr lang="ru-RU" sz="2000" dirty="0"/>
              <a:t> </a:t>
            </a:r>
            <a:r>
              <a:rPr lang="en-US" sz="2000" dirty="0" err="1"/>
              <a:t>Ca</a:t>
            </a:r>
            <a:r>
              <a:rPr lang="en-US" sz="2000" dirty="0"/>
              <a:t> </a:t>
            </a:r>
            <a:r>
              <a:rPr lang="ru-RU" sz="2000" dirty="0"/>
              <a:t>з </a:t>
            </a:r>
            <a:r>
              <a:rPr lang="ru-RU" sz="2000" dirty="0" err="1"/>
              <a:t>кісткової</a:t>
            </a:r>
            <a:r>
              <a:rPr lang="ru-RU" sz="2000" dirty="0"/>
              <a:t> </a:t>
            </a:r>
            <a:r>
              <a:rPr lang="ru-RU" sz="2000" dirty="0" err="1"/>
              <a:t>тканини</a:t>
            </a:r>
            <a:r>
              <a:rPr lang="ru-RU" sz="2000" dirty="0"/>
              <a:t> і </a:t>
            </a:r>
            <a:r>
              <a:rPr lang="ru-RU" sz="2000" dirty="0" err="1"/>
              <a:t>збільшує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відкладення</a:t>
            </a:r>
            <a:r>
              <a:rPr lang="ru-RU" sz="2000" dirty="0"/>
              <a:t> в </a:t>
            </a:r>
            <a:r>
              <a:rPr lang="ru-RU" sz="2000" dirty="0" err="1"/>
              <a:t>ній</a:t>
            </a:r>
            <a:endParaRPr lang="ru-RU" sz="20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uk-UA" b="1" cap="none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Наднирники</a:t>
            </a:r>
            <a:endParaRPr lang="ru-RU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752600"/>
            <a:ext cx="5338936" cy="49167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Наднирники</a:t>
            </a:r>
            <a:r>
              <a:rPr lang="ru-RU" b="1" dirty="0"/>
              <a:t> є </a:t>
            </a:r>
            <a:r>
              <a:rPr lang="ru-RU" b="1" dirty="0" err="1"/>
              <a:t>парними</a:t>
            </a:r>
            <a:r>
              <a:rPr lang="ru-RU" b="1" dirty="0"/>
              <a:t> </a:t>
            </a:r>
            <a:r>
              <a:rPr lang="ru-RU" b="1" dirty="0" err="1"/>
              <a:t>залозами</a:t>
            </a:r>
            <a:r>
              <a:rPr lang="ru-RU" b="1" dirty="0"/>
              <a:t>.</a:t>
            </a:r>
          </a:p>
          <a:p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ендокринний</a:t>
            </a:r>
            <a:r>
              <a:rPr lang="ru-RU" b="1" dirty="0"/>
              <a:t> орган,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життєво</a:t>
            </a:r>
            <a:r>
              <a:rPr lang="ru-RU" b="1" dirty="0"/>
              <a:t> </a:t>
            </a:r>
            <a:r>
              <a:rPr lang="ru-RU" b="1" dirty="0" err="1"/>
              <a:t>важливе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endParaRPr lang="ru-RU" b="1" dirty="0"/>
          </a:p>
          <a:p>
            <a:r>
              <a:rPr lang="ru-RU" b="1" dirty="0"/>
              <a:t>два шари -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рковий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мозковий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b="1" dirty="0"/>
              <a:t>У </a:t>
            </a:r>
            <a:r>
              <a:rPr lang="ru-RU" b="1" dirty="0" err="1"/>
              <a:t>корі</a:t>
            </a:r>
            <a:r>
              <a:rPr lang="ru-RU" b="1" dirty="0"/>
              <a:t> </a:t>
            </a:r>
            <a:r>
              <a:rPr lang="ru-RU" b="1" dirty="0" err="1"/>
              <a:t>надниркових</a:t>
            </a:r>
            <a:r>
              <a:rPr lang="ru-RU" b="1" dirty="0"/>
              <a:t> </a:t>
            </a:r>
            <a:r>
              <a:rPr lang="ru-RU" b="1" dirty="0" err="1"/>
              <a:t>залоз</a:t>
            </a:r>
            <a:r>
              <a:rPr lang="ru-RU" b="1" dirty="0"/>
              <a:t> </a:t>
            </a:r>
            <a:r>
              <a:rPr lang="ru-RU" b="1" dirty="0" err="1"/>
              <a:t>виділяють</a:t>
            </a:r>
            <a:r>
              <a:rPr lang="ru-RU" b="1" dirty="0"/>
              <a:t> 3 </a:t>
            </a:r>
            <a:r>
              <a:rPr lang="ru-RU" b="1" dirty="0" err="1"/>
              <a:t>зони</a:t>
            </a:r>
            <a:r>
              <a:rPr lang="ru-RU" b="1" dirty="0"/>
              <a:t>: </a:t>
            </a:r>
            <a:r>
              <a:rPr lang="ru-RU" b="1" dirty="0" err="1"/>
              <a:t>зовнішню</a:t>
            </a:r>
            <a:r>
              <a:rPr lang="ru-RU" b="1" dirty="0"/>
              <a:t> - </a:t>
            </a:r>
            <a:r>
              <a:rPr lang="ru-RU" b="1" dirty="0" err="1">
                <a:solidFill>
                  <a:srgbClr val="FFC000"/>
                </a:solidFill>
              </a:rPr>
              <a:t>клубочкову</a:t>
            </a:r>
            <a:r>
              <a:rPr lang="ru-RU" b="1" dirty="0"/>
              <a:t>, </a:t>
            </a:r>
            <a:r>
              <a:rPr lang="ru-RU" b="1" dirty="0" err="1"/>
              <a:t>середню</a:t>
            </a:r>
            <a:r>
              <a:rPr lang="ru-RU" b="1" dirty="0"/>
              <a:t> - </a:t>
            </a:r>
            <a:r>
              <a:rPr lang="ru-RU" b="1" dirty="0" err="1">
                <a:solidFill>
                  <a:srgbClr val="FFC000"/>
                </a:solidFill>
              </a:rPr>
              <a:t>пучкову</a:t>
            </a:r>
            <a:r>
              <a:rPr lang="ru-RU" b="1" dirty="0"/>
              <a:t> і </a:t>
            </a:r>
            <a:r>
              <a:rPr lang="ru-RU" b="1" dirty="0" err="1"/>
              <a:t>внутрішню</a:t>
            </a:r>
            <a:r>
              <a:rPr lang="ru-RU" b="1" dirty="0"/>
              <a:t> - </a:t>
            </a:r>
            <a:r>
              <a:rPr lang="ru-RU" b="1" dirty="0" err="1">
                <a:solidFill>
                  <a:srgbClr val="FFC000"/>
                </a:solidFill>
              </a:rPr>
              <a:t>сітчасту</a:t>
            </a:r>
            <a:r>
              <a:rPr lang="ru-RU" b="1" dirty="0"/>
              <a:t>. </a:t>
            </a:r>
          </a:p>
          <a:p>
            <a:r>
              <a:rPr lang="ru-RU" b="1" dirty="0"/>
              <a:t>У клубочковой </a:t>
            </a:r>
            <a:r>
              <a:rPr lang="ru-RU" b="1" dirty="0" err="1"/>
              <a:t>зоні</a:t>
            </a:r>
            <a:r>
              <a:rPr lang="ru-RU" b="1" dirty="0"/>
              <a:t> </a:t>
            </a:r>
            <a:r>
              <a:rPr lang="ru-RU" b="1" dirty="0" err="1"/>
              <a:t>продукуються</a:t>
            </a:r>
            <a:r>
              <a:rPr lang="ru-RU" b="1" dirty="0"/>
              <a:t> в основному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мінералокортикоїди</a:t>
            </a:r>
            <a:r>
              <a:rPr lang="ru-RU" b="1" dirty="0"/>
              <a:t>, в </a:t>
            </a:r>
            <a:r>
              <a:rPr lang="ru-RU" b="1" dirty="0" err="1"/>
              <a:t>пучковій</a:t>
            </a:r>
            <a:r>
              <a:rPr lang="ru-RU" b="1" dirty="0"/>
              <a:t> -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глюкокортикоїди</a:t>
            </a:r>
            <a:r>
              <a:rPr lang="ru-RU" b="1" dirty="0"/>
              <a:t>, в </a:t>
            </a:r>
            <a:r>
              <a:rPr lang="ru-RU" b="1" dirty="0" err="1"/>
              <a:t>сітчаст</a:t>
            </a:r>
            <a:r>
              <a:rPr lang="uk-UA" b="1" dirty="0"/>
              <a:t>і</a:t>
            </a:r>
            <a:r>
              <a:rPr lang="ru-RU" b="1" dirty="0"/>
              <a:t>й-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статеві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гормони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/>
              <a:t>переважно</a:t>
            </a:r>
            <a:r>
              <a:rPr lang="ru-RU" b="1" dirty="0"/>
              <a:t> </a:t>
            </a:r>
            <a:r>
              <a:rPr lang="ru-RU" b="1" dirty="0" err="1"/>
              <a:t>андрогени</a:t>
            </a:r>
            <a:r>
              <a:rPr lang="ru-RU" b="1" dirty="0"/>
              <a:t>. </a:t>
            </a:r>
          </a:p>
        </p:txBody>
      </p:sp>
      <p:pic>
        <p:nvPicPr>
          <p:cNvPr id="4" name="Рисунок 3" descr="наднирники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52" y="2348880"/>
            <a:ext cx="27146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НАДНИРНИК-ЗАЛОЗИ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vi-VN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Ендокринна система </a:t>
            </a:r>
            <a:endParaRPr lang="ru-RU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vi-V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сукупність органів, частин органів та окремих клітин, які секретують у кров і лімфу гормони</a:t>
            </a:r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vi-V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Ендокринна система разом з нервовою системою регулює і координує важливі функції організму людини: репродукцію, обмін речовин, ріст, процеси адаптації.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dirty="0"/>
          </a:p>
          <a:p>
            <a:r>
              <a:rPr lang="uk-UA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Гормони</a:t>
            </a:r>
            <a:r>
              <a:rPr lang="uk-UA" sz="2800" dirty="0">
                <a:solidFill>
                  <a:schemeClr val="accent2"/>
                </a:solidFill>
              </a:rPr>
              <a:t>-речовини з високою біологічною активністю, що регулюють ріст і діяльність клітин різноманітних органів та тканин (мішені)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198"/>
            <a:ext cx="8260672" cy="10801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Гормони </a:t>
            </a:r>
            <a:r>
              <a:rPr lang="uk-UA" sz="3600" b="1" cap="none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наднирникових</a:t>
            </a:r>
            <a:r>
              <a:rPr lang="uk-UA" sz="36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залоз</a:t>
            </a:r>
            <a:br>
              <a:rPr lang="uk-UA" dirty="0"/>
            </a:br>
            <a:r>
              <a:rPr lang="uk-UA" sz="2400" b="1" dirty="0">
                <a:solidFill>
                  <a:srgbClr val="FF0000"/>
                </a:solidFill>
              </a:rPr>
              <a:t>Гормони кори надниркових залоз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Мінералокортикоїди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.</a:t>
            </a:r>
          </a:p>
          <a:p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>
                <a:latin typeface="Comic Sans MS" pitchFamily="66" charset="0"/>
              </a:rPr>
              <a:t>цієї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групи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відносяться</a:t>
            </a:r>
            <a:r>
              <a:rPr lang="ru-RU" dirty="0">
                <a:latin typeface="Comic Sans MS" pitchFamily="66" charset="0"/>
              </a:rPr>
              <a:t> альдостерон, </a:t>
            </a:r>
            <a:r>
              <a:rPr lang="ru-RU" dirty="0" err="1">
                <a:latin typeface="Comic Sans MS" pitchFamily="66" charset="0"/>
              </a:rPr>
              <a:t>дезоксикортикостерон</a:t>
            </a:r>
            <a:r>
              <a:rPr lang="ru-RU" dirty="0">
                <a:latin typeface="Comic Sans MS" pitchFamily="66" charset="0"/>
              </a:rPr>
              <a:t>, 18-оксікортікостерон,18-оксідезоксі-кортикостерон.</a:t>
            </a:r>
          </a:p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 Альдостерон </a:t>
            </a:r>
            <a:r>
              <a:rPr lang="ru-RU" dirty="0" err="1">
                <a:latin typeface="Comic Sans MS" pitchFamily="66" charset="0"/>
              </a:rPr>
              <a:t>посилює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реабсорбцію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іонів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натрію</a:t>
            </a:r>
            <a:r>
              <a:rPr lang="ru-RU" dirty="0">
                <a:latin typeface="Comic Sans MS" pitchFamily="66" charset="0"/>
              </a:rPr>
              <a:t> і хлору в </a:t>
            </a:r>
            <a:r>
              <a:rPr lang="ru-RU" dirty="0" err="1">
                <a:latin typeface="Comic Sans MS" pitchFamily="66" charset="0"/>
              </a:rPr>
              <a:t>дистальних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ниркових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канальцях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зменшує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зворотне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всмоктування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іонів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калію</a:t>
            </a:r>
            <a:r>
              <a:rPr lang="ru-RU" dirty="0">
                <a:latin typeface="Comic Sans MS" pitchFamily="66" charset="0"/>
              </a:rPr>
              <a:t>. </a:t>
            </a:r>
          </a:p>
          <a:p>
            <a:r>
              <a:rPr lang="uk-UA" dirty="0">
                <a:latin typeface="Comic Sans MS" pitchFamily="66" charset="0"/>
              </a:rPr>
              <a:t>Сприяє запальній реакції</a:t>
            </a:r>
          </a:p>
          <a:p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Глюкокортикоїди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. </a:t>
            </a:r>
          </a:p>
          <a:p>
            <a:r>
              <a:rPr lang="ru-RU" dirty="0">
                <a:latin typeface="Comic Sans MS" pitchFamily="66" charset="0"/>
              </a:rPr>
              <a:t>кортизол, кортизон, </a:t>
            </a:r>
            <a:r>
              <a:rPr lang="ru-RU" dirty="0" err="1">
                <a:latin typeface="Comic Sans MS" pitchFamily="66" charset="0"/>
              </a:rPr>
              <a:t>кортикостерон</a:t>
            </a:r>
            <a:r>
              <a:rPr lang="ru-RU" dirty="0">
                <a:latin typeface="Comic Sans MS" pitchFamily="66" charset="0"/>
              </a:rPr>
              <a:t>, 11-дезоксикортизола, 11-дегідрокортікостерон</a:t>
            </a:r>
          </a:p>
          <a:p>
            <a:r>
              <a:rPr lang="ru-RU" dirty="0" err="1">
                <a:latin typeface="Comic Sans MS" pitchFamily="66" charset="0"/>
              </a:rPr>
              <a:t>підвищення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вмісту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глюкози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плазмі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крові</a:t>
            </a:r>
            <a:r>
              <a:rPr lang="ru-RU" dirty="0">
                <a:latin typeface="Comic Sans MS" pitchFamily="66" charset="0"/>
              </a:rPr>
              <a:t> (</a:t>
            </a:r>
            <a:r>
              <a:rPr lang="ru-RU" dirty="0" err="1">
                <a:latin typeface="Comic Sans MS" pitchFamily="66" charset="0"/>
              </a:rPr>
              <a:t>гіперглікемія</a:t>
            </a:r>
            <a:r>
              <a:rPr lang="ru-RU" dirty="0">
                <a:latin typeface="Comic Sans MS" pitchFamily="66" charset="0"/>
              </a:rPr>
              <a:t>).</a:t>
            </a:r>
          </a:p>
          <a:p>
            <a:r>
              <a:rPr lang="ru-RU" dirty="0" err="1">
                <a:latin typeface="Comic Sans MS" pitchFamily="66" charset="0"/>
              </a:rPr>
              <a:t>Антагоністи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 err="1">
                <a:latin typeface="Comic Sans MS" pitchFamily="66" charset="0"/>
              </a:rPr>
              <a:t>інсуліну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катаболічну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вплив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білковий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обмін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жировий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обмін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полягає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активації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ліполізу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пригнічують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всі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компоненти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запальної</a:t>
            </a:r>
            <a:r>
              <a:rPr lang="ru-RU" dirty="0">
                <a:latin typeface="Comic Sans MS" pitchFamily="66" charset="0"/>
              </a:rPr>
              <a:t>  та </a:t>
            </a:r>
            <a:r>
              <a:rPr lang="ru-RU" dirty="0" err="1">
                <a:latin typeface="Comic Sans MS" pitchFamily="66" charset="0"/>
              </a:rPr>
              <a:t>алергічної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реакції</a:t>
            </a:r>
            <a:endParaRPr lang="ru-RU" dirty="0">
              <a:latin typeface="Comic Sans MS" pitchFamily="66" charset="0"/>
            </a:endParaRPr>
          </a:p>
          <a:p>
            <a:r>
              <a:rPr lang="ru-RU" dirty="0" err="1">
                <a:latin typeface="Comic Sans MS" pitchFamily="66" charset="0"/>
              </a:rPr>
              <a:t>пригнічують</a:t>
            </a:r>
            <a:r>
              <a:rPr lang="ru-RU" dirty="0">
                <a:latin typeface="Comic Sans MS" pitchFamily="66" charset="0"/>
              </a:rPr>
              <a:t> як </a:t>
            </a:r>
            <a:r>
              <a:rPr lang="ru-RU" dirty="0" err="1">
                <a:latin typeface="Comic Sans MS" pitchFamily="66" charset="0"/>
              </a:rPr>
              <a:t>клітинний</a:t>
            </a:r>
            <a:r>
              <a:rPr lang="ru-RU" dirty="0">
                <a:latin typeface="Comic Sans MS" pitchFamily="66" charset="0"/>
              </a:rPr>
              <a:t>, так і </a:t>
            </a:r>
            <a:r>
              <a:rPr lang="ru-RU" dirty="0" err="1">
                <a:latin typeface="Comic Sans MS" pitchFamily="66" charset="0"/>
              </a:rPr>
              <a:t>гуморальний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імунітет</a:t>
            </a:r>
            <a:endParaRPr lang="ru-RU" dirty="0">
              <a:latin typeface="Comic Sans MS" pitchFamily="66" charset="0"/>
            </a:endParaRPr>
          </a:p>
          <a:p>
            <a:r>
              <a:rPr lang="uk-UA" dirty="0">
                <a:latin typeface="Comic Sans MS" pitchFamily="66" charset="0"/>
              </a:rPr>
              <a:t>Стимулює вироблення соляної кислоти</a:t>
            </a:r>
          </a:p>
          <a:p>
            <a:r>
              <a:rPr lang="ru-RU" sz="29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Статеві</a:t>
            </a:r>
            <a:r>
              <a:rPr lang="ru-RU" sz="2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9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гормони</a:t>
            </a:r>
            <a:r>
              <a:rPr lang="ru-RU" sz="2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r>
              <a:rPr lang="uk-UA" dirty="0">
                <a:latin typeface="Comic Sans MS" pitchFamily="66" charset="0"/>
              </a:rPr>
              <a:t>Вторинні статеві ознаки,</a:t>
            </a:r>
            <a:r>
              <a:rPr lang="uk-UA" dirty="0" err="1">
                <a:latin typeface="Comic Sans MS" pitchFamily="66" charset="0"/>
              </a:rPr>
              <a:t>посил.синтез</a:t>
            </a:r>
            <a:r>
              <a:rPr lang="uk-UA" dirty="0">
                <a:latin typeface="Comic Sans MS" pitchFamily="66" charset="0"/>
              </a:rPr>
              <a:t> білка</a:t>
            </a:r>
            <a:endParaRPr lang="ru-RU" dirty="0">
              <a:latin typeface="Comic Sans MS" pitchFamily="66" charset="0"/>
            </a:endParaRPr>
          </a:p>
          <a:p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3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мозкового</a:t>
            </a:r>
            <a:r>
              <a:rPr lang="ru-RU" dirty="0"/>
              <a:t> шару </a:t>
            </a:r>
            <a:r>
              <a:rPr lang="ru-RU" dirty="0" err="1"/>
              <a:t>надниркових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393554"/>
              </p:ext>
            </p:extLst>
          </p:nvPr>
        </p:nvGraphicFramePr>
        <p:xfrm>
          <a:off x="107504" y="1556792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9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prst="angle"/>
            <a:contourClr>
              <a:schemeClr val="accent3">
                <a:shade val="30000"/>
                <a:satMod val="15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p3d extrusionH="57150">
              <a:bevelT w="38100" h="38100" prst="angle"/>
            </a:sp3d>
          </a:bodyPr>
          <a:lstStyle/>
          <a:p>
            <a:r>
              <a:rPr lang="uk-UA" b="1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Підшлункова залоза</a:t>
            </a:r>
            <a:endParaRPr lang="ru-RU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484784"/>
            <a:ext cx="5364088" cy="5373216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Comic Sans MS" pitchFamily="66" charset="0"/>
              </a:rPr>
              <a:t>Підшлункова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залоза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відноситься</a:t>
            </a:r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>
                <a:latin typeface="Comic Sans MS" pitchFamily="66" charset="0"/>
              </a:rPr>
              <a:t>залоз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змішаною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функцією</a:t>
            </a:r>
            <a:r>
              <a:rPr lang="ru-RU" dirty="0">
                <a:latin typeface="Comic Sans MS" pitchFamily="66" charset="0"/>
              </a:rPr>
              <a:t>. </a:t>
            </a:r>
          </a:p>
          <a:p>
            <a:r>
              <a:rPr lang="ru-RU" dirty="0" err="1">
                <a:latin typeface="Comic Sans MS" pitchFamily="66" charset="0"/>
              </a:rPr>
              <a:t>Ендокринна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функція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здійснюється</a:t>
            </a:r>
            <a:r>
              <a:rPr lang="ru-RU" dirty="0">
                <a:latin typeface="Comic Sans MS" pitchFamily="66" charset="0"/>
              </a:rPr>
              <a:t> за </a:t>
            </a:r>
            <a:r>
              <a:rPr lang="ru-RU" dirty="0" err="1">
                <a:latin typeface="Comic Sans MS" pitchFamily="66" charset="0"/>
              </a:rPr>
              <a:t>рахунок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продукції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гормонів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панкреатичними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острівцями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острівцями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Лангерганса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);</a:t>
            </a:r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У </a:t>
            </a:r>
            <a:r>
              <a:rPr lang="ru-RU" dirty="0" err="1">
                <a:latin typeface="Comic Sans MS" pitchFamily="66" charset="0"/>
              </a:rPr>
              <a:t>острівцях</a:t>
            </a:r>
            <a:r>
              <a:rPr lang="ru-RU" dirty="0">
                <a:latin typeface="Comic Sans MS" pitchFamily="66" charset="0"/>
              </a:rPr>
              <a:t> є </a:t>
            </a:r>
            <a:r>
              <a:rPr lang="ru-RU" dirty="0" err="1">
                <a:latin typeface="Comic Sans MS" pitchFamily="66" charset="0"/>
              </a:rPr>
              <a:t>кілька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типів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клітин</a:t>
            </a:r>
            <a:r>
              <a:rPr lang="ru-RU" dirty="0">
                <a:latin typeface="Comic Sans MS" pitchFamily="66" charset="0"/>
              </a:rPr>
              <a:t>: </a:t>
            </a:r>
          </a:p>
          <a:p>
            <a:pPr marL="114300" indent="0">
              <a:buNone/>
            </a:pPr>
            <a:r>
              <a:rPr lang="en-US" dirty="0">
                <a:latin typeface="Comic Sans MS" pitchFamily="66" charset="0"/>
              </a:rPr>
              <a:t>a, b, d, G </a:t>
            </a:r>
            <a:r>
              <a:rPr lang="ru-RU" dirty="0">
                <a:latin typeface="Comic Sans MS" pitchFamily="66" charset="0"/>
              </a:rPr>
              <a:t>і ПП</a:t>
            </a:r>
          </a:p>
          <a:p>
            <a:r>
              <a:rPr lang="en-US" dirty="0">
                <a:latin typeface="Comic Sans MS" pitchFamily="66" charset="0"/>
              </a:rPr>
              <a:t>a-</a:t>
            </a:r>
            <a:r>
              <a:rPr lang="ru-RU" dirty="0" err="1">
                <a:latin typeface="Comic Sans MS" pitchFamily="66" charset="0"/>
              </a:rPr>
              <a:t>Клітини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виробляють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глюкагон,</a:t>
            </a:r>
          </a:p>
          <a:p>
            <a:r>
              <a:rPr lang="ru-RU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b-</a:t>
            </a:r>
            <a:r>
              <a:rPr lang="ru-RU" dirty="0" err="1">
                <a:latin typeface="Comic Sans MS" pitchFamily="66" charset="0"/>
              </a:rPr>
              <a:t>клітини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продукують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інсулін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</a:t>
            </a:r>
          </a:p>
          <a:p>
            <a:r>
              <a:rPr lang="ru-RU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d-</a:t>
            </a:r>
            <a:r>
              <a:rPr lang="ru-RU" dirty="0" err="1">
                <a:latin typeface="Comic Sans MS" pitchFamily="66" charset="0"/>
              </a:rPr>
              <a:t>клітини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синтезують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соматостатин</a:t>
            </a:r>
            <a:r>
              <a:rPr lang="ru-RU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Рисунок 4" descr="kartinka4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779912" cy="34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ОБОТА\фізіологія\лекції\фізіологія 6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-5162"/>
                <a:ext cx="8229600" cy="6863162"/>
              </a:xfr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contourW="10160" prstMaterial="dkEdge">
                <a:bevelT w="20320" h="19050" prst="angle"/>
                <a:contourClr>
                  <a:schemeClr val="accent5">
                    <a:shade val="30000"/>
                    <a:satMod val="150000"/>
                  </a:schemeClr>
                </a:contourClr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r>
                  <a:rPr lang="uk-UA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rPr>
                  <a:t>інсулін:</a:t>
                </a:r>
              </a:p>
              <a:p>
                <a:r>
                  <a:rPr lang="uk-UA" b="1" dirty="0"/>
                  <a:t>Зменшує концентрацію глюкози в крові(гіпоглікемія)(підвищення засвоєння глюкози клітинами,стимулює </a:t>
                </a:r>
                <a:r>
                  <a:rPr lang="uk-UA" b="1" dirty="0" err="1"/>
                  <a:t>глікогенез</a:t>
                </a:r>
                <a:r>
                  <a:rPr lang="uk-UA" b="1" dirty="0"/>
                  <a:t>(глюкоза</a:t>
                </a:r>
                <a14:m>
                  <m:oMath xmlns:m="http://schemas.openxmlformats.org/officeDocument/2006/math">
                    <m:r>
                      <a:rPr lang="uk-UA" b="1" i="1" smtClean="0">
                        <a:latin typeface="Cambria Math"/>
                        <a:ea typeface="Cambria Math"/>
                      </a:rPr>
                      <m:t>→глікоген в печінці та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uk-UA" b="1" i="1" smtClean="0">
                            <a:latin typeface="Cambria Math"/>
                            <a:ea typeface="Cambria Math"/>
                          </a:rPr>
                          <m:t>м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uk-UA" b="1" i="1" smtClean="0">
                        <a:latin typeface="Cambria Math"/>
                        <a:ea typeface="Cambria Math"/>
                      </a:rPr>
                      <m:t>язах</m:t>
                    </m:r>
                  </m:oMath>
                </a14:m>
                <a:r>
                  <a:rPr lang="uk-UA" b="1" dirty="0"/>
                  <a:t>));</a:t>
                </a:r>
              </a:p>
              <a:p>
                <a:r>
                  <a:rPr lang="uk-UA" b="1" dirty="0"/>
                  <a:t>Стимулює </a:t>
                </a:r>
                <a:r>
                  <a:rPr lang="uk-UA" b="1" dirty="0" err="1"/>
                  <a:t>ліпогенез</a:t>
                </a:r>
                <a:r>
                  <a:rPr lang="uk-UA" b="1" dirty="0"/>
                  <a:t>(утворення жиру);</a:t>
                </a:r>
              </a:p>
              <a:p>
                <a:r>
                  <a:rPr lang="uk-UA" b="1" dirty="0"/>
                  <a:t>Посил. анаболізм білка з а/к,пригнічує катаболізм;</a:t>
                </a:r>
              </a:p>
              <a:p>
                <a:r>
                  <a:rPr lang="uk-UA" b="1" dirty="0"/>
                  <a:t>Рівень регул. вмістом глюкози в крові(</a:t>
                </a:r>
                <a:r>
                  <a:rPr lang="uk-UA" b="1" dirty="0" err="1"/>
                  <a:t>гіперглікемія-</a:t>
                </a:r>
                <a14:m>
                  <m:oMath xmlns:m="http://schemas.openxmlformats.org/officeDocument/2006/math">
                    <m:r>
                      <a:rPr lang="uk-UA" b="1" i="1" smtClean="0">
                        <a:latin typeface="Cambria Math"/>
                        <a:ea typeface="Cambria Math"/>
                      </a:rPr>
                      <m:t>↑ </m:t>
                    </m:r>
                  </m:oMath>
                </a14:m>
                <a:r>
                  <a:rPr lang="uk-UA" b="1" dirty="0"/>
                  <a:t>інсулін,гіпоглікемія-</a:t>
                </a:r>
                <a14:m>
                  <m:oMath xmlns:m="http://schemas.openxmlformats.org/officeDocument/2006/math">
                    <m:r>
                      <a:rPr lang="uk-UA" b="1" i="1" dirty="0" smtClean="0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r>
                  <a:rPr lang="uk-UA" b="1" dirty="0"/>
                  <a:t>інсулін</a:t>
                </a:r>
              </a:p>
              <a:p>
                <a:r>
                  <a:rPr lang="uk-UA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rPr>
                  <a:t>Глюкагон</a:t>
                </a:r>
                <a:r>
                  <a:rPr lang="uk-UA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rPr>
                  <a:t>:</a:t>
                </a:r>
              </a:p>
              <a:p>
                <a:r>
                  <a:rPr lang="uk-UA" b="1" dirty="0">
                    <a:solidFill>
                      <a:schemeClr val="bg2">
                        <a:lumMod val="10000"/>
                      </a:schemeClr>
                    </a:solidFill>
                  </a:rPr>
                  <a:t>Збільшує кількість глюкози в крові(гіперглікемія)</a:t>
                </a:r>
                <a:r>
                  <a:rPr lang="uk-UA" b="1" dirty="0" err="1">
                    <a:solidFill>
                      <a:schemeClr val="bg2">
                        <a:lumMod val="10000"/>
                      </a:schemeClr>
                    </a:solidFill>
                  </a:rPr>
                  <a:t>-стимулює</a:t>
                </a:r>
                <a:r>
                  <a:rPr lang="uk-UA" b="1" dirty="0">
                    <a:solidFill>
                      <a:schemeClr val="bg2">
                        <a:lumMod val="10000"/>
                      </a:schemeClr>
                    </a:solidFill>
                  </a:rPr>
                  <a:t> розпад глікогену до глюкози в печінці(</a:t>
                </a:r>
                <a:r>
                  <a:rPr lang="uk-UA" b="1" dirty="0" err="1">
                    <a:solidFill>
                      <a:schemeClr val="bg2">
                        <a:lumMod val="10000"/>
                      </a:schemeClr>
                    </a:solidFill>
                  </a:rPr>
                  <a:t>глікогеноліз</a:t>
                </a:r>
                <a:r>
                  <a:rPr lang="uk-UA" b="1" dirty="0">
                    <a:solidFill>
                      <a:schemeClr val="bg2">
                        <a:lumMod val="10000"/>
                      </a:schemeClr>
                    </a:solidFill>
                  </a:rPr>
                  <a:t>);</a:t>
                </a:r>
              </a:p>
              <a:p>
                <a:r>
                  <a:rPr lang="uk-UA" b="1" dirty="0">
                    <a:solidFill>
                      <a:schemeClr val="bg2">
                        <a:lumMod val="10000"/>
                      </a:schemeClr>
                    </a:solidFill>
                  </a:rPr>
                  <a:t>Стимулює розпад жиру та вихід його з депо;</a:t>
                </a:r>
              </a:p>
              <a:p>
                <a:r>
                  <a:rPr lang="uk-UA" b="1" dirty="0" err="1">
                    <a:solidFill>
                      <a:schemeClr val="bg2">
                        <a:lumMod val="10000"/>
                      </a:schemeClr>
                    </a:solidFill>
                  </a:rPr>
                  <a:t>Гіперглікемія-</a:t>
                </a:r>
                <a14:m>
                  <m:oMath xmlns:m="http://schemas.openxmlformats.org/officeDocument/2006/math">
                    <m:r>
                      <a:rPr lang="uk-UA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r>
                  <a:rPr lang="uk-UA" b="1" dirty="0">
                    <a:solidFill>
                      <a:schemeClr val="bg2">
                        <a:lumMod val="10000"/>
                      </a:schemeClr>
                    </a:solidFill>
                  </a:rPr>
                  <a:t>глюкагон,гіпоглікемія-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uk-UA" b="1" dirty="0">
                    <a:solidFill>
                      <a:schemeClr val="bg2">
                        <a:lumMod val="10000"/>
                      </a:schemeClr>
                    </a:solidFill>
                  </a:rPr>
                  <a:t>глюкагон</a:t>
                </a:r>
              </a:p>
              <a:p>
                <a:endParaRPr lang="uk-UA" b="1" dirty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-5162"/>
                <a:ext cx="8229600" cy="6863162"/>
              </a:xfrm>
              <a:blipFill rotWithShape="1">
                <a:blip r:embed="rId2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6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4186808" cy="5328592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ru-RU" dirty="0" err="1"/>
              <a:t>гонади</a:t>
            </a:r>
            <a:r>
              <a:rPr lang="ru-RU" dirty="0"/>
              <a:t> - </a:t>
            </a:r>
            <a:r>
              <a:rPr lang="ru-RU" dirty="0" err="1"/>
              <a:t>сім'яники</a:t>
            </a:r>
            <a:r>
              <a:rPr lang="ru-RU" dirty="0"/>
              <a:t> (</a:t>
            </a:r>
            <a:r>
              <a:rPr lang="ru-RU" dirty="0" err="1"/>
              <a:t>яєчка</a:t>
            </a:r>
            <a:r>
              <a:rPr lang="ru-RU" dirty="0"/>
              <a:t>) у </a:t>
            </a:r>
            <a:r>
              <a:rPr lang="ru-RU" dirty="0" err="1"/>
              <a:t>чоловіків</a:t>
            </a:r>
            <a:r>
              <a:rPr lang="ru-RU" dirty="0"/>
              <a:t> і </a:t>
            </a:r>
            <a:r>
              <a:rPr lang="ru-RU" dirty="0" err="1"/>
              <a:t>яєчники</a:t>
            </a:r>
            <a:r>
              <a:rPr lang="ru-RU" dirty="0"/>
              <a:t> у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числа </a:t>
            </a:r>
            <a:r>
              <a:rPr lang="ru-RU" dirty="0" err="1"/>
              <a:t>залоз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змішаною</a:t>
            </a:r>
            <a:r>
              <a:rPr lang="ru-RU" dirty="0"/>
              <a:t> </a:t>
            </a:r>
            <a:r>
              <a:rPr lang="ru-RU" dirty="0" err="1"/>
              <a:t>секрецією</a:t>
            </a:r>
            <a:r>
              <a:rPr lang="ru-RU" dirty="0"/>
              <a:t>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секреція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чоловічих</a:t>
            </a:r>
            <a:r>
              <a:rPr lang="ru-RU" dirty="0"/>
              <a:t> і </a:t>
            </a:r>
            <a:r>
              <a:rPr lang="ru-RU" dirty="0" err="1"/>
              <a:t>жіночих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- </a:t>
            </a:r>
            <a:r>
              <a:rPr lang="ru-RU" dirty="0" err="1"/>
              <a:t>сперматозоїдів</a:t>
            </a:r>
            <a:r>
              <a:rPr lang="ru-RU" dirty="0"/>
              <a:t> і </a:t>
            </a:r>
            <a:r>
              <a:rPr lang="ru-RU" dirty="0" err="1"/>
              <a:t>яйцеклітин</a:t>
            </a:r>
            <a:r>
              <a:rPr lang="ru-RU" dirty="0"/>
              <a:t>. 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dirty="0" err="1"/>
              <a:t>Внутрішньосекреторна</a:t>
            </a:r>
            <a:r>
              <a:rPr lang="ru-RU" dirty="0"/>
              <a:t> -</a:t>
            </a:r>
            <a:r>
              <a:rPr lang="ru-RU" dirty="0" err="1"/>
              <a:t>секреція</a:t>
            </a:r>
            <a:r>
              <a:rPr lang="ru-RU" dirty="0"/>
              <a:t> </a:t>
            </a:r>
            <a:r>
              <a:rPr lang="ru-RU" dirty="0" err="1"/>
              <a:t>чоловічих</a:t>
            </a:r>
            <a:r>
              <a:rPr lang="ru-RU" dirty="0"/>
              <a:t> і </a:t>
            </a:r>
            <a:r>
              <a:rPr lang="ru-RU" dirty="0" err="1"/>
              <a:t>жіночих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гормонів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в кров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864096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Статеві залози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 descr="ЕНДОКР-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008" y="1340768"/>
            <a:ext cx="4320481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28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144000" cy="288032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uk-UA" sz="21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Андрогени </a:t>
            </a:r>
            <a:r>
              <a:rPr lang="uk-UA" sz="21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утв</a:t>
            </a:r>
            <a:r>
              <a:rPr lang="uk-UA" sz="21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в кл. </a:t>
            </a:r>
            <a:r>
              <a:rPr lang="uk-UA" sz="21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Лейдіга</a:t>
            </a:r>
            <a:r>
              <a:rPr lang="uk-UA" sz="21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яєчках,в корі </a:t>
            </a:r>
            <a:r>
              <a:rPr lang="uk-UA" sz="21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наднирників</a:t>
            </a:r>
            <a:r>
              <a:rPr lang="uk-UA" sz="21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,зовнішньому шарі яєчників у жінок;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uk-UA" sz="2200" b="1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Тестостерон:</a:t>
            </a:r>
          </a:p>
          <a:p>
            <a:pPr marL="342900" lvl="2" indent="-342900" algn="l">
              <a:buBlip>
                <a:blip r:embed="rId2"/>
              </a:buBlip>
            </a:pPr>
            <a:r>
              <a:rPr lang="uk-UA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Бере участь в дозріванні статевих клітин;</a:t>
            </a:r>
          </a:p>
          <a:p>
            <a:pPr marL="342900" lvl="2" indent="-342900" algn="l">
              <a:buBlip>
                <a:blip r:embed="rId2"/>
              </a:buBlip>
            </a:pPr>
            <a:r>
              <a:rPr lang="uk-UA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Первинні (ріст статевого члена,яєчок),вторинні (чоловічий тип </a:t>
            </a:r>
            <a:r>
              <a:rPr lang="uk-UA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оволосіння</a:t>
            </a:r>
            <a:r>
              <a:rPr lang="uk-UA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,низький голос,</a:t>
            </a:r>
            <a:r>
              <a:rPr lang="uk-UA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особлтвості</a:t>
            </a:r>
            <a:r>
              <a:rPr lang="uk-UA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психіки,поведінки)статеві ознаки,статеві рефлекси;</a:t>
            </a:r>
          </a:p>
          <a:p>
            <a:pPr marL="342900" lvl="2" indent="-342900" algn="l">
              <a:buBlip>
                <a:blip r:embed="rId2"/>
              </a:buBlip>
            </a:pPr>
            <a:r>
              <a:rPr lang="uk-UA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Анаболічна</a:t>
            </a:r>
            <a:r>
              <a:rPr lang="uk-UA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дія,стимулює </a:t>
            </a:r>
            <a:r>
              <a:rPr lang="uk-UA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еритропоез</a:t>
            </a:r>
            <a:r>
              <a:rPr lang="uk-UA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,та розпад жиру.</a:t>
            </a:r>
          </a:p>
          <a:p>
            <a:pPr marL="342900" lvl="2" indent="-342900" algn="l">
              <a:buBlip>
                <a:blip r:embed="rId2"/>
              </a:buBlip>
            </a:pP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Продукція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тестостерону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регулюється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лютеїнізуючим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гормоном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аденогіпофіза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механізмом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зворотного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зв'язку</a:t>
            </a:r>
            <a:endParaRPr lang="uk-UA" sz="1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lvl="2" indent="-342900" algn="l">
              <a:buFont typeface="Arial" pitchFamily="34" charset="0"/>
              <a:buChar char="•"/>
            </a:pPr>
            <a:endParaRPr lang="uk-UA" dirty="0"/>
          </a:p>
          <a:p>
            <a:pPr marL="342900" lvl="2" indent="-342900" algn="l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6417"/>
            <a:ext cx="8352928" cy="74828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>
                <a:latin typeface="Comic Sans MS" pitchFamily="66" charset="0"/>
              </a:rPr>
              <a:t>Чоловічі статеві гормони(андрогени)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3630920"/>
            <a:ext cx="8352928" cy="748287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>
                <a:latin typeface="Comic Sans MS" pitchFamily="66" charset="0"/>
              </a:rPr>
              <a:t>Жіночі статеві гормони(естрогени)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0" y="4379207"/>
            <a:ext cx="9144000" cy="2074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Blip>
                <a:blip r:embed="rId2"/>
              </a:buBlip>
            </a:pPr>
            <a:r>
              <a:rPr lang="uk-UA" sz="2100" b="1" dirty="0">
                <a:solidFill>
                  <a:srgbClr val="FF0000"/>
                </a:solidFill>
              </a:rPr>
              <a:t>Естроген</a:t>
            </a:r>
            <a:r>
              <a:rPr lang="uk-UA" sz="2100" b="1" dirty="0">
                <a:solidFill>
                  <a:schemeClr val="bg1"/>
                </a:solidFill>
              </a:rPr>
              <a:t>(первинні і вторинні статеві жіночі ознаки,ріст матки,піхви,яєчників,ріст матки під час вагітності,психологічні особливості по жіночому типу)</a:t>
            </a:r>
          </a:p>
          <a:p>
            <a:pPr marL="342900" indent="-342900" algn="l">
              <a:buBlip>
                <a:blip r:embed="rId2"/>
              </a:buBlip>
            </a:pPr>
            <a:r>
              <a:rPr lang="uk-UA" sz="2100" b="1" dirty="0" err="1">
                <a:solidFill>
                  <a:srgbClr val="FF0000"/>
                </a:solidFill>
              </a:rPr>
              <a:t>Прогестерон</a:t>
            </a:r>
            <a:r>
              <a:rPr lang="uk-UA" sz="2100" b="1" dirty="0">
                <a:solidFill>
                  <a:schemeClr val="bg1"/>
                </a:solidFill>
              </a:rPr>
              <a:t>(</a:t>
            </a:r>
            <a:r>
              <a:rPr lang="ru-RU" sz="2100" b="1" dirty="0" err="1">
                <a:solidFill>
                  <a:schemeClr val="bg1"/>
                </a:solidFill>
              </a:rPr>
              <a:t>підготовка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ендометрію</a:t>
            </a:r>
            <a:r>
              <a:rPr lang="ru-RU" sz="2100" b="1" dirty="0">
                <a:solidFill>
                  <a:schemeClr val="bg1"/>
                </a:solidFill>
              </a:rPr>
              <a:t> до </a:t>
            </a:r>
            <a:r>
              <a:rPr lang="ru-RU" sz="2100" b="1" dirty="0" err="1">
                <a:solidFill>
                  <a:schemeClr val="bg1"/>
                </a:solidFill>
              </a:rPr>
              <a:t>імплантації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заплідненої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яйцеклітини</a:t>
            </a:r>
            <a:r>
              <a:rPr lang="ru-RU" sz="2100" b="1" dirty="0">
                <a:solidFill>
                  <a:schemeClr val="bg1"/>
                </a:solidFill>
              </a:rPr>
              <a:t> і </a:t>
            </a:r>
            <a:r>
              <a:rPr lang="ru-RU" sz="2100" b="1" dirty="0" err="1">
                <a:solidFill>
                  <a:schemeClr val="bg1"/>
                </a:solidFill>
              </a:rPr>
              <a:t>забезпечення</a:t>
            </a:r>
            <a:r>
              <a:rPr lang="ru-RU" sz="2100" b="1" dirty="0">
                <a:solidFill>
                  <a:schemeClr val="bg1"/>
                </a:solidFill>
              </a:rPr>
              <a:t> нормального </a:t>
            </a:r>
            <a:r>
              <a:rPr lang="ru-RU" sz="2100" b="1" dirty="0" err="1">
                <a:solidFill>
                  <a:schemeClr val="bg1"/>
                </a:solidFill>
              </a:rPr>
              <a:t>перебігу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вагітності</a:t>
            </a:r>
            <a:r>
              <a:rPr lang="uk-UA" sz="2100" b="1" dirty="0">
                <a:solidFill>
                  <a:schemeClr val="bg1"/>
                </a:solidFill>
              </a:rPr>
              <a:t>);</a:t>
            </a:r>
          </a:p>
          <a:p>
            <a:pPr marL="342900" lvl="2" indent="-342900" algn="l">
              <a:buFont typeface="Arial" pitchFamily="34" charset="0"/>
              <a:buChar char="•"/>
            </a:pPr>
            <a:endParaRPr lang="uk-UA" dirty="0"/>
          </a:p>
          <a:p>
            <a:pPr marL="342900" lvl="2" indent="-342900" algn="l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9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7021" y="908720"/>
            <a:ext cx="8229600" cy="594928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/>
              <a:t>Плацента -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тимчасовий</a:t>
            </a:r>
            <a:r>
              <a:rPr lang="ru-RU" sz="2400" b="1" dirty="0"/>
              <a:t> орган,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формується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вагітності</a:t>
            </a:r>
            <a:r>
              <a:rPr lang="ru-RU" sz="2400" b="1" dirty="0"/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/>
              <a:t>Вона </a:t>
            </a:r>
            <a:r>
              <a:rPr lang="ru-RU" sz="2400" b="1" dirty="0" err="1"/>
              <a:t>забезпечує</a:t>
            </a:r>
            <a:r>
              <a:rPr lang="ru-RU" sz="2400" b="1" dirty="0"/>
              <a:t> </a:t>
            </a:r>
            <a:r>
              <a:rPr lang="ru-RU" sz="2400" b="1" dirty="0" err="1"/>
              <a:t>зв'язок</a:t>
            </a:r>
            <a:r>
              <a:rPr lang="ru-RU" sz="2400" b="1" dirty="0"/>
              <a:t> </a:t>
            </a:r>
            <a:r>
              <a:rPr lang="ru-RU" sz="2400" b="1" dirty="0" err="1"/>
              <a:t>зародка</a:t>
            </a:r>
            <a:r>
              <a:rPr lang="ru-RU" sz="2400" b="1" dirty="0"/>
              <a:t> з </a:t>
            </a:r>
            <a:r>
              <a:rPr lang="ru-RU" sz="2400" b="1" dirty="0" err="1"/>
              <a:t>організмом</a:t>
            </a:r>
            <a:r>
              <a:rPr lang="ru-RU" sz="2400" b="1" dirty="0"/>
              <a:t> </a:t>
            </a:r>
            <a:r>
              <a:rPr lang="ru-RU" sz="2400" b="1" dirty="0" err="1"/>
              <a:t>матері</a:t>
            </a:r>
            <a:r>
              <a:rPr lang="ru-RU" sz="2400" b="1" dirty="0"/>
              <a:t>: </a:t>
            </a:r>
            <a:r>
              <a:rPr lang="ru-RU" sz="2400" b="1" dirty="0" err="1"/>
              <a:t>регулює</a:t>
            </a:r>
            <a:r>
              <a:rPr lang="ru-RU" sz="2400" b="1" dirty="0"/>
              <a:t> </a:t>
            </a:r>
            <a:r>
              <a:rPr lang="ru-RU" sz="2400" b="1" dirty="0" err="1"/>
              <a:t>надходження</a:t>
            </a:r>
            <a:r>
              <a:rPr lang="ru-RU" sz="2400" b="1" dirty="0"/>
              <a:t> </a:t>
            </a:r>
            <a:r>
              <a:rPr lang="ru-RU" sz="2400" b="1" dirty="0" err="1"/>
              <a:t>кисню</a:t>
            </a:r>
            <a:r>
              <a:rPr lang="ru-RU" sz="2400" b="1" dirty="0"/>
              <a:t> і </a:t>
            </a:r>
            <a:r>
              <a:rPr lang="ru-RU" sz="2400" b="1" dirty="0" err="1"/>
              <a:t>поживних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, </a:t>
            </a:r>
            <a:r>
              <a:rPr lang="ru-RU" sz="2400" b="1" dirty="0" err="1"/>
              <a:t>видалення</a:t>
            </a:r>
            <a:r>
              <a:rPr lang="ru-RU" sz="2400" b="1" dirty="0"/>
              <a:t> </a:t>
            </a:r>
            <a:r>
              <a:rPr lang="ru-RU" sz="2400" b="1" dirty="0" err="1"/>
              <a:t>шкідливих</a:t>
            </a:r>
            <a:r>
              <a:rPr lang="ru-RU" sz="2400" b="1" dirty="0"/>
              <a:t> </a:t>
            </a:r>
            <a:r>
              <a:rPr lang="ru-RU" sz="2400" b="1" dirty="0" err="1"/>
              <a:t>продуктів</a:t>
            </a:r>
            <a:r>
              <a:rPr lang="ru-RU" sz="2400" b="1" dirty="0"/>
              <a:t> </a:t>
            </a:r>
            <a:r>
              <a:rPr lang="ru-RU" sz="2400" b="1" dirty="0" err="1"/>
              <a:t>розпаду</a:t>
            </a:r>
            <a:r>
              <a:rPr lang="ru-RU" sz="2400" b="1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/>
              <a:t> Плацента </a:t>
            </a:r>
            <a:r>
              <a:rPr lang="ru-RU" sz="2400" b="1" dirty="0" err="1"/>
              <a:t>виконує</a:t>
            </a:r>
            <a:r>
              <a:rPr lang="ru-RU" sz="2400" b="1" dirty="0"/>
              <a:t> </a:t>
            </a:r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бар'єрну</a:t>
            </a:r>
            <a:r>
              <a:rPr lang="ru-RU" sz="2400" b="1" dirty="0"/>
              <a:t> </a:t>
            </a:r>
            <a:r>
              <a:rPr lang="ru-RU" sz="2400" b="1" dirty="0" err="1"/>
              <a:t>функцію</a:t>
            </a:r>
            <a:r>
              <a:rPr lang="ru-RU" sz="2400" b="1" dirty="0"/>
              <a:t>, </a:t>
            </a:r>
            <a:r>
              <a:rPr lang="ru-RU" sz="2400" b="1" dirty="0" err="1"/>
              <a:t>забезпечуючи</a:t>
            </a:r>
            <a:r>
              <a:rPr lang="ru-RU" sz="2400" b="1" dirty="0"/>
              <a:t> </a:t>
            </a:r>
            <a:r>
              <a:rPr lang="ru-RU" sz="2400" b="1" dirty="0" err="1"/>
              <a:t>захист</a:t>
            </a:r>
            <a:r>
              <a:rPr lang="ru-RU" sz="2400" b="1" dirty="0"/>
              <a:t> плода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шкідливих</a:t>
            </a:r>
            <a:r>
              <a:rPr lang="ru-RU" sz="2400" b="1" dirty="0"/>
              <a:t> для </a:t>
            </a:r>
            <a:r>
              <a:rPr lang="ru-RU" sz="2400" b="1" dirty="0" err="1"/>
              <a:t>нього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400" b="1" dirty="0" err="1">
                <a:solidFill>
                  <a:srgbClr val="FF0000"/>
                </a:solidFill>
              </a:rPr>
              <a:t>Хоріонічний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 err="1">
                <a:solidFill>
                  <a:srgbClr val="FF0000"/>
                </a:solidFill>
              </a:rPr>
              <a:t>гонадотропін</a:t>
            </a:r>
            <a:r>
              <a:rPr lang="uk-UA" sz="2400" b="1" dirty="0">
                <a:solidFill>
                  <a:srgbClr val="FF0000"/>
                </a:solidFill>
              </a:rPr>
              <a:t>,</a:t>
            </a:r>
            <a:r>
              <a:rPr lang="ru-RU" sz="2400" b="1" dirty="0">
                <a:solidFill>
                  <a:srgbClr val="FF0000"/>
                </a:solidFill>
              </a:rPr>
              <a:t>прогестерон, </a:t>
            </a:r>
            <a:r>
              <a:rPr lang="ru-RU" sz="2400" b="1" dirty="0" err="1">
                <a:solidFill>
                  <a:srgbClr val="FF0000"/>
                </a:solidFill>
              </a:rPr>
              <a:t>попередники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естрогенів</a:t>
            </a:r>
            <a:r>
              <a:rPr lang="ru-RU" sz="2400" b="1" dirty="0">
                <a:solidFill>
                  <a:srgbClr val="FF0000"/>
                </a:solidFill>
              </a:rPr>
              <a:t>,, </a:t>
            </a:r>
            <a:r>
              <a:rPr lang="ru-RU" sz="2400" b="1" dirty="0" err="1">
                <a:solidFill>
                  <a:srgbClr val="FF0000"/>
                </a:solidFill>
              </a:rPr>
              <a:t>хориальний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соматотропін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хоріональний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тиреотропін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адренокортикотропний</a:t>
            </a:r>
            <a:r>
              <a:rPr lang="ru-RU" sz="2400" b="1" dirty="0">
                <a:solidFill>
                  <a:srgbClr val="FF0000"/>
                </a:solidFill>
              </a:rPr>
              <a:t> гормон, окситоцин. релаксин.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4114800" cy="70104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плацента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6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4500570"/>
            <a:ext cx="9144000" cy="23574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ru-RU" dirty="0"/>
              <a:t> (</a:t>
            </a:r>
            <a:r>
              <a:rPr lang="ru-RU" sz="2100" b="1" dirty="0" err="1"/>
              <a:t>верхній</a:t>
            </a:r>
            <a:r>
              <a:rPr lang="ru-RU" sz="2100" b="1" dirty="0"/>
              <a:t> </a:t>
            </a:r>
            <a:r>
              <a:rPr lang="ru-RU" sz="2100" b="1" dirty="0" err="1"/>
              <a:t>мозковий</a:t>
            </a:r>
            <a:r>
              <a:rPr lang="ru-RU" sz="2100" b="1" dirty="0"/>
              <a:t> придаток, </a:t>
            </a:r>
            <a:r>
              <a:rPr lang="ru-RU" sz="2100" b="1" dirty="0" err="1"/>
              <a:t>пинеальная</a:t>
            </a:r>
            <a:r>
              <a:rPr lang="ru-RU" sz="2100" b="1" dirty="0"/>
              <a:t> </a:t>
            </a:r>
            <a:r>
              <a:rPr lang="ru-RU" sz="2100" b="1" dirty="0" err="1"/>
              <a:t>залоза</a:t>
            </a:r>
            <a:r>
              <a:rPr lang="ru-RU" sz="2100" b="1" dirty="0"/>
              <a:t>, шишковидна </a:t>
            </a:r>
            <a:r>
              <a:rPr lang="ru-RU" sz="2100" b="1" dirty="0" err="1"/>
              <a:t>залоза</a:t>
            </a:r>
            <a:r>
              <a:rPr lang="ru-RU" sz="2100" b="1" dirty="0"/>
              <a:t>)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100" b="1" dirty="0" err="1"/>
              <a:t>Здатність</a:t>
            </a:r>
            <a:r>
              <a:rPr lang="ru-RU" sz="2100" b="1" dirty="0"/>
              <a:t> </a:t>
            </a:r>
            <a:r>
              <a:rPr lang="ru-RU" sz="2100" b="1" dirty="0" err="1"/>
              <a:t>трансформувати</a:t>
            </a:r>
            <a:r>
              <a:rPr lang="ru-RU" sz="2100" b="1" dirty="0"/>
              <a:t> </a:t>
            </a:r>
            <a:r>
              <a:rPr lang="ru-RU" sz="2100" b="1" dirty="0" err="1"/>
              <a:t>нарвові</a:t>
            </a:r>
            <a:r>
              <a:rPr lang="ru-RU" sz="2100" b="1" dirty="0"/>
              <a:t> </a:t>
            </a:r>
            <a:r>
              <a:rPr lang="ru-RU" sz="2100" b="1" dirty="0" err="1"/>
              <a:t>імпульси</a:t>
            </a:r>
            <a:r>
              <a:rPr lang="ru-RU" sz="2100" b="1" dirty="0"/>
              <a:t> з </a:t>
            </a:r>
            <a:r>
              <a:rPr lang="ru-RU" sz="2100" b="1" dirty="0" err="1"/>
              <a:t>сітківки</a:t>
            </a:r>
            <a:r>
              <a:rPr lang="ru-RU" sz="2100" b="1" dirty="0"/>
              <a:t> ока в </a:t>
            </a:r>
            <a:r>
              <a:rPr lang="ru-RU" sz="2100" b="1" dirty="0" err="1"/>
              <a:t>гуморальний</a:t>
            </a:r>
            <a:r>
              <a:rPr lang="ru-RU" sz="2100" b="1" dirty="0"/>
              <a:t> сигнал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1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Мелатонін</a:t>
            </a:r>
            <a:r>
              <a:rPr lang="ru-RU" sz="2100" b="1" dirty="0" err="1"/>
              <a:t>:гальмує</a:t>
            </a:r>
            <a:r>
              <a:rPr lang="ru-RU" sz="2100" b="1" dirty="0"/>
              <a:t> </a:t>
            </a:r>
            <a:r>
              <a:rPr lang="ru-RU" sz="2100" b="1" dirty="0" err="1"/>
              <a:t>діяльність</a:t>
            </a:r>
            <a:r>
              <a:rPr lang="ru-RU" sz="2100" b="1" dirty="0"/>
              <a:t> </a:t>
            </a:r>
            <a:r>
              <a:rPr lang="ru-RU" sz="2100" b="1" dirty="0" err="1"/>
              <a:t>гіпофізу,виробляється</a:t>
            </a:r>
            <a:r>
              <a:rPr lang="ru-RU" sz="2100" b="1" dirty="0"/>
              <a:t> в темну пору </a:t>
            </a:r>
            <a:r>
              <a:rPr lang="ru-RU" sz="2100" b="1" dirty="0" err="1"/>
              <a:t>доби;під</a:t>
            </a:r>
            <a:r>
              <a:rPr lang="ru-RU" sz="2100" b="1" dirty="0"/>
              <a:t> </a:t>
            </a:r>
            <a:r>
              <a:rPr lang="ru-RU" sz="2100" b="1" dirty="0" err="1"/>
              <a:t>дією</a:t>
            </a:r>
            <a:r>
              <a:rPr lang="ru-RU" sz="2100" b="1" dirty="0"/>
              <a:t> </a:t>
            </a:r>
            <a:r>
              <a:rPr lang="ru-RU" sz="2100" b="1" dirty="0" err="1"/>
              <a:t>світла</a:t>
            </a:r>
            <a:r>
              <a:rPr lang="ru-RU" sz="2100" b="1" dirty="0"/>
              <a:t> через </a:t>
            </a:r>
            <a:r>
              <a:rPr lang="ru-RU" sz="2100" b="1" dirty="0" err="1"/>
              <a:t>симпатичну</a:t>
            </a:r>
            <a:r>
              <a:rPr lang="ru-RU" sz="2100" b="1" dirty="0"/>
              <a:t> систему утв. </a:t>
            </a:r>
            <a:r>
              <a:rPr lang="ru-RU" sz="2100" b="1" dirty="0" err="1"/>
              <a:t>мелатоніну</a:t>
            </a:r>
            <a:r>
              <a:rPr lang="ru-RU" sz="2100" b="1" dirty="0"/>
              <a:t> </a:t>
            </a:r>
            <a:r>
              <a:rPr lang="ru-RU" sz="2100" b="1" dirty="0" err="1"/>
              <a:t>пригнічується</a:t>
            </a:r>
            <a:r>
              <a:rPr lang="ru-RU" sz="2100" b="1" dirty="0"/>
              <a:t> і </a:t>
            </a:r>
            <a:r>
              <a:rPr lang="ru-RU" sz="2100" b="1" dirty="0" err="1"/>
              <a:t>виробл</a:t>
            </a:r>
            <a:r>
              <a:rPr lang="ru-RU" sz="2100" b="1" dirty="0"/>
              <a:t>. </a:t>
            </a:r>
            <a:r>
              <a:rPr lang="ru-RU" sz="21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Серотонін</a:t>
            </a:r>
            <a:r>
              <a:rPr lang="ru-RU" sz="2100" b="1" dirty="0"/>
              <a:t> </a:t>
            </a:r>
            <a:r>
              <a:rPr lang="ru-RU" sz="2100" b="1" dirty="0" err="1"/>
              <a:t>навпаки-активується</a:t>
            </a:r>
            <a:r>
              <a:rPr lang="ru-RU" sz="2100" b="1" dirty="0"/>
              <a:t> в </a:t>
            </a:r>
            <a:r>
              <a:rPr lang="ru-RU" sz="2100" b="1" dirty="0" err="1"/>
              <a:t>денний</a:t>
            </a:r>
            <a:r>
              <a:rPr lang="ru-RU" sz="2100" b="1" dirty="0"/>
              <a:t> </a:t>
            </a:r>
            <a:r>
              <a:rPr lang="ru-RU" sz="2100" b="1" dirty="0" err="1"/>
              <a:t>час,стимулює</a:t>
            </a:r>
            <a:r>
              <a:rPr lang="ru-RU" sz="2100" b="1" dirty="0"/>
              <a:t> </a:t>
            </a:r>
            <a:r>
              <a:rPr lang="ru-RU" sz="2100" b="1" dirty="0" err="1"/>
              <a:t>гіпофіз</a:t>
            </a:r>
            <a:r>
              <a:rPr lang="ru-RU" sz="2100" b="1" dirty="0"/>
              <a:t>.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100" b="1" dirty="0" err="1"/>
              <a:t>Циркадні</a:t>
            </a:r>
            <a:r>
              <a:rPr lang="ru-RU" sz="2100" b="1" dirty="0"/>
              <a:t>(</a:t>
            </a:r>
            <a:r>
              <a:rPr lang="ru-RU" sz="2100" b="1" dirty="0" err="1"/>
              <a:t>навколодобові</a:t>
            </a:r>
            <a:r>
              <a:rPr lang="ru-RU" sz="2100" b="1" dirty="0"/>
              <a:t>) </a:t>
            </a:r>
            <a:r>
              <a:rPr lang="ru-RU" sz="2100" b="1" dirty="0" err="1"/>
              <a:t>ритми,сезонні</a:t>
            </a:r>
            <a:r>
              <a:rPr lang="ru-RU" sz="2100" b="1" dirty="0"/>
              <a:t> </a:t>
            </a:r>
            <a:r>
              <a:rPr lang="ru-RU" sz="2100" b="1" dirty="0" err="1"/>
              <a:t>ритми</a:t>
            </a:r>
            <a:r>
              <a:rPr lang="ru-RU" sz="2100" b="1" dirty="0"/>
              <a:t> </a:t>
            </a:r>
            <a:r>
              <a:rPr lang="ru-RU" sz="2100" b="1" dirty="0" err="1"/>
              <a:t>активності,менструальний</a:t>
            </a:r>
            <a:r>
              <a:rPr lang="ru-RU" sz="2100" b="1" dirty="0"/>
              <a:t> цикл у </a:t>
            </a:r>
            <a:r>
              <a:rPr lang="ru-RU" sz="2100" b="1" dirty="0" err="1"/>
              <a:t>жінок,час</a:t>
            </a:r>
            <a:r>
              <a:rPr lang="ru-RU" sz="2100" b="1" dirty="0"/>
              <a:t> </a:t>
            </a:r>
            <a:r>
              <a:rPr lang="ru-RU" sz="2100" b="1" dirty="0" err="1"/>
              <a:t>статевого</a:t>
            </a:r>
            <a:r>
              <a:rPr lang="ru-RU" sz="2100" b="1" dirty="0"/>
              <a:t> </a:t>
            </a:r>
            <a:r>
              <a:rPr lang="ru-RU" sz="2100" b="1" dirty="0" err="1"/>
              <a:t>дозрівання</a:t>
            </a:r>
            <a:r>
              <a:rPr lang="ru-RU" sz="2100" b="1" dirty="0"/>
              <a:t> </a:t>
            </a:r>
            <a:r>
              <a:rPr lang="ru-RU" sz="2100" b="1" dirty="0" err="1"/>
              <a:t>тощо</a:t>
            </a:r>
            <a:r>
              <a:rPr lang="ru-RU" sz="2100" b="1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6166" y="0"/>
            <a:ext cx="7128792" cy="70104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dirty="0">
                <a:solidFill>
                  <a:srgbClr val="FF0000"/>
                </a:solidFill>
              </a:rPr>
              <a:t>епіфіз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ЕПИФИЗ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57232"/>
            <a:ext cx="4572000" cy="3643338"/>
          </a:xfrm>
          <a:prstGeom prst="rect">
            <a:avLst/>
          </a:prstGeom>
        </p:spPr>
      </p:pic>
      <p:pic>
        <p:nvPicPr>
          <p:cNvPr id="5" name="Рисунок 4" descr="ЭПИФИ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32"/>
            <a:ext cx="4500562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39312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ОБОТА\фізіологія\original-13184280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589240"/>
            <a:ext cx="6984776" cy="701040"/>
          </a:xfrm>
        </p:spPr>
        <p:txBody>
          <a:bodyPr>
            <a:prstTxWarp prst="textDoubleWave1">
              <a:avLst/>
            </a:prstTxWarp>
            <a:noAutofit/>
          </a:bodyPr>
          <a:lstStyle/>
          <a:p>
            <a:r>
              <a:rPr lang="uk-UA" sz="4800" dirty="0">
                <a:ln w="571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Дякую за увагу</a:t>
            </a:r>
            <a:endParaRPr lang="ru-RU" sz="4800" dirty="0">
              <a:ln w="57150">
                <a:solidFill>
                  <a:srgbClr val="FFC000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50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yak-prosto.com/images/8/d/yak-zmenshiti-riven-holesterinu-v-kro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49580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4942"/>
          </a:xfrm>
          <a:effectLst>
            <a:outerShdw blurRad="63500" dist="25400" dir="5400000" rotWithShape="0">
              <a:srgbClr val="000000">
                <a:alpha val="43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400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Властивості гормонів</a:t>
            </a:r>
            <a:endParaRPr lang="ru-RU" sz="4400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7900" y="836712"/>
            <a:ext cx="6798940" cy="5904656"/>
          </a:xfrm>
          <a:effectLst>
            <a:outerShdw blurRad="63500" dist="25400" dir="5400000" rotWithShape="0">
              <a:srgbClr val="000000">
                <a:alpha val="43000"/>
              </a:srgbClr>
            </a:outerShdw>
            <a:softEdge rad="317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  <a:p>
            <a:pPr marL="457200" indent="-457200">
              <a:buFont typeface="+mj-lt"/>
              <a:buAutoNum type="arabicParenR"/>
            </a:pP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 </a:t>
            </a: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дистантний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характер </a:t>
            </a: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дії</a:t>
            </a:r>
            <a:r>
              <a:rPr lang="ru-RU" dirty="0"/>
              <a:t>(</a:t>
            </a:r>
            <a:r>
              <a:rPr lang="ru-RU" dirty="0" err="1"/>
              <a:t>органи</a:t>
            </a:r>
            <a:r>
              <a:rPr lang="ru-RU" dirty="0"/>
              <a:t> і </a:t>
            </a:r>
            <a:r>
              <a:rPr lang="ru-RU" dirty="0" err="1"/>
              <a:t>системи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гормон, </a:t>
            </a:r>
            <a:r>
              <a:rPr lang="ru-RU" dirty="0" err="1"/>
              <a:t>розміщені</a:t>
            </a:r>
            <a:r>
              <a:rPr lang="ru-RU" dirty="0"/>
              <a:t>  далеко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);</a:t>
            </a:r>
          </a:p>
          <a:p>
            <a:pPr marL="457200" indent="-457200">
              <a:buFont typeface="+mj-lt"/>
              <a:buAutoNum type="arabicParenR"/>
            </a:pP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Строга </a:t>
            </a: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специфічність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дії</a:t>
            </a:r>
            <a:r>
              <a:rPr lang="ru-RU" dirty="0"/>
              <a:t>(</a:t>
            </a:r>
            <a:r>
              <a:rPr lang="ru-RU" dirty="0" err="1"/>
              <a:t>віповідні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на </a:t>
            </a:r>
            <a:r>
              <a:rPr lang="ru-RU" dirty="0" err="1"/>
              <a:t>дію</a:t>
            </a:r>
            <a:r>
              <a:rPr lang="ru-RU" dirty="0"/>
              <a:t> гормону строго </a:t>
            </a:r>
            <a:r>
              <a:rPr lang="ru-RU" dirty="0" err="1"/>
              <a:t>специфічні</a:t>
            </a:r>
            <a:r>
              <a:rPr lang="ru-RU" dirty="0"/>
              <a:t> і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викликатися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);</a:t>
            </a:r>
          </a:p>
          <a:p>
            <a:pPr marL="457200" indent="-457200">
              <a:buFont typeface="+mj-lt"/>
              <a:buAutoNum type="arabicParenR"/>
            </a:pP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Висока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біологічна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активність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викидаються</a:t>
            </a:r>
            <a:r>
              <a:rPr lang="ru-RU" dirty="0"/>
              <a:t> </a:t>
            </a:r>
            <a:r>
              <a:rPr lang="ru-RU" dirty="0" err="1"/>
              <a:t>залозами</a:t>
            </a:r>
            <a:r>
              <a:rPr lang="ru-RU" dirty="0"/>
              <a:t> в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кількостях,швидко</a:t>
            </a:r>
            <a:r>
              <a:rPr lang="ru-RU" dirty="0"/>
              <a:t> </a:t>
            </a:r>
            <a:r>
              <a:rPr lang="ru-RU" dirty="0" err="1"/>
              <a:t>руйнуються,ефективні</a:t>
            </a:r>
            <a:r>
              <a:rPr lang="ru-RU" dirty="0"/>
              <a:t> в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концентраціях</a:t>
            </a:r>
            <a:r>
              <a:rPr lang="ru-RU" dirty="0"/>
              <a:t>, невелика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гормонів</a:t>
            </a:r>
            <a:r>
              <a:rPr lang="ru-RU" dirty="0"/>
              <a:t> </a:t>
            </a:r>
            <a:r>
              <a:rPr lang="ru-RU" dirty="0" err="1"/>
              <a:t>циркулює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у </a:t>
            </a:r>
            <a:r>
              <a:rPr lang="ru-RU" dirty="0" err="1"/>
              <a:t>вільному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6219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RelaxedModerately"/>
            <a:lightRig rig="threePt" dir="t"/>
          </a:scene3d>
        </p:spPr>
        <p:txBody>
          <a:bodyPr>
            <a:normAutofit/>
            <a:sp3d extrusionH="57150">
              <a:bevelT w="38100" h="38100" prst="angle"/>
            </a:sp3d>
          </a:bodyPr>
          <a:lstStyle/>
          <a:p>
            <a:pPr algn="ctr"/>
            <a:r>
              <a:rPr lang="uk-UA" sz="6600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Ендокринні залози</a:t>
            </a:r>
            <a:endParaRPr lang="ru-RU" sz="6600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929750"/>
              </p:ext>
            </p:extLst>
          </p:nvPr>
        </p:nvGraphicFramePr>
        <p:xfrm>
          <a:off x="107504" y="1268760"/>
          <a:ext cx="90364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74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cene3d>
            <a:camera prst="perspectiveAbove"/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Фізіологічна роль </a:t>
            </a:r>
            <a:br>
              <a:rPr lang="uk-UA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uk-UA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залоз внутрішньої секреції</a:t>
            </a:r>
            <a:endParaRPr lang="ru-RU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77" y="1447036"/>
            <a:ext cx="7206819" cy="530120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Гормони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беруть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участь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регуляції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функцій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організму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тваринних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організмах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є два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механізми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регуляції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нервовий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гуморальний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ендокринний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). два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механізми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тісно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зв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  <a:ea typeface="Cambria Math" pitchFamily="18" charset="0"/>
              </a:rPr>
              <a:t>’</a:t>
            </a:r>
            <a:r>
              <a:rPr lang="uk-UA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язані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між собою та здійснюють нейроендокринну регуляцію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Гормони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пристосовують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організм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мінливих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умов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внутрішнього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зовнішнього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середовища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Гормони</a:t>
            </a:r>
            <a:r>
              <a:rPr 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відновлюють</a:t>
            </a:r>
            <a:r>
              <a:rPr 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змінену</a:t>
            </a:r>
            <a:r>
              <a:rPr 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рівновагу</a:t>
            </a:r>
            <a:r>
              <a:rPr 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Напр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.,при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зниженні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рівня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глюкози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крові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гіпоглікемія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) з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мозкового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шару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наднирників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викидається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велика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кількість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адреналіну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посилює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глікогеноліз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перетворення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глікогена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 глюкозу)в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печінці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в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результаті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чого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нормалізуется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рівень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глюкози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крові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D:\ведмежатко\бібліотека\фізіологія 6\р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90" y="4221088"/>
            <a:ext cx="2152650" cy="2504196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8464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64258899"/>
              </p:ext>
            </p:extLst>
          </p:nvPr>
        </p:nvGraphicFramePr>
        <p:xfrm>
          <a:off x="6156176" y="10276"/>
          <a:ext cx="2986810" cy="684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 descr="ЕНДОКР-1.jp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62281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86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ЦЕНТРАЛЬНА  ЛАНКА ЕНДОКРИННОЇ  СИСТЕМИ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ъект 4" descr="END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5184576" cy="53732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8104" y="8879"/>
            <a:ext cx="3491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Гіпоталамус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</a:rPr>
              <a:t> (</a:t>
            </a:r>
            <a:r>
              <a:rPr lang="ru-RU" sz="2000" dirty="0" err="1">
                <a:latin typeface="Arial Black" panose="020B0A04020102020204" pitchFamily="34" charset="0"/>
              </a:rPr>
              <a:t>hypothalamus</a:t>
            </a:r>
            <a:r>
              <a:rPr lang="ru-RU" sz="2000" dirty="0">
                <a:latin typeface="Arial Black" panose="020B0A04020102020204" pitchFamily="34" charset="0"/>
              </a:rPr>
              <a:t>), </a:t>
            </a:r>
            <a:r>
              <a:rPr lang="ru-RU" sz="2000" dirty="0" err="1">
                <a:latin typeface="Arial Black" panose="020B0A04020102020204" pitchFamily="34" charset="0"/>
              </a:rPr>
              <a:t>пыдбугровая</a:t>
            </a:r>
            <a:r>
              <a:rPr lang="ru-RU" sz="2000" dirty="0">
                <a:latin typeface="Arial Black" panose="020B0A04020102020204" pitchFamily="34" charset="0"/>
              </a:rPr>
              <a:t> область, </a:t>
            </a:r>
            <a:r>
              <a:rPr lang="ru-RU" sz="2000" dirty="0" err="1">
                <a:latin typeface="Arial Black" panose="020B0A04020102020204" pitchFamily="34" charset="0"/>
              </a:rPr>
              <a:t>частина</a:t>
            </a:r>
            <a:r>
              <a:rPr lang="ru-RU" sz="2000" dirty="0">
                <a:latin typeface="Arial Black" panose="020B0A04020102020204" pitchFamily="34" charset="0"/>
              </a:rPr>
              <a:t> головного </a:t>
            </a:r>
            <a:r>
              <a:rPr lang="ru-RU" sz="2000" dirty="0" err="1">
                <a:latin typeface="Arial Black" panose="020B0A04020102020204" pitchFamily="34" charset="0"/>
              </a:rPr>
              <a:t>мозку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розташована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під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зоровими</a:t>
            </a:r>
            <a:r>
              <a:rPr lang="ru-RU" sz="2000" dirty="0">
                <a:latin typeface="Arial Black" panose="020B0A04020102020204" pitchFamily="34" charset="0"/>
              </a:rPr>
              <a:t> горбами; входить до складу </a:t>
            </a:r>
            <a:r>
              <a:rPr lang="ru-RU" sz="2000" i="1" u="sng" dirty="0" err="1">
                <a:latin typeface="Arial Black" panose="020B0A04020102020204" pitchFamily="34" charset="0"/>
                <a:hlinkClick r:id="rId3"/>
              </a:rPr>
              <a:t>проміжного</a:t>
            </a:r>
            <a:r>
              <a:rPr lang="ru-RU" sz="2000" i="1" u="sng" dirty="0">
                <a:latin typeface="Arial Black" panose="020B0A04020102020204" pitchFamily="34" charset="0"/>
                <a:hlinkClick r:id="rId3"/>
              </a:rPr>
              <a:t> </a:t>
            </a:r>
            <a:r>
              <a:rPr lang="ru-RU" sz="2000" i="1" u="sng" dirty="0" err="1">
                <a:latin typeface="Arial Black" panose="020B0A04020102020204" pitchFamily="34" charset="0"/>
                <a:hlinkClick r:id="rId3"/>
              </a:rPr>
              <a:t>мозку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утворює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стінки</a:t>
            </a:r>
            <a:r>
              <a:rPr lang="ru-RU" sz="2000" dirty="0">
                <a:latin typeface="Arial Black" panose="020B0A04020102020204" pitchFamily="34" charset="0"/>
              </a:rPr>
              <a:t> і дно 3-го </a:t>
            </a:r>
            <a:r>
              <a:rPr lang="ru-RU" sz="2000" dirty="0" err="1">
                <a:latin typeface="Arial Black" panose="020B0A04020102020204" pitchFamily="34" charset="0"/>
              </a:rPr>
              <a:t>шлуночку</a:t>
            </a:r>
            <a:r>
              <a:rPr lang="ru-RU" sz="2000" dirty="0">
                <a:latin typeface="Arial Black" panose="020B0A04020102020204" pitchFamily="34" charset="0"/>
              </a:rPr>
              <a:t> (</a:t>
            </a:r>
            <a:r>
              <a:rPr lang="ru-RU" sz="2000" dirty="0" err="1">
                <a:latin typeface="Arial Black" panose="020B0A04020102020204" pitchFamily="34" charset="0"/>
              </a:rPr>
              <a:t>діенцефальна</a:t>
            </a:r>
            <a:r>
              <a:rPr lang="ru-RU" sz="2000" dirty="0">
                <a:latin typeface="Arial Black" panose="020B0A04020102020204" pitchFamily="34" charset="0"/>
              </a:rPr>
              <a:t> область).</a:t>
            </a:r>
          </a:p>
          <a:p>
            <a:r>
              <a:rPr lang="ru-RU" sz="2000" dirty="0" err="1">
                <a:latin typeface="Arial Black" panose="020B0A04020102020204" pitchFamily="34" charset="0"/>
              </a:rPr>
              <a:t>виробляє</a:t>
            </a:r>
            <a:r>
              <a:rPr lang="ru-RU" sz="2000" dirty="0">
                <a:latin typeface="Arial Black" panose="020B0A04020102020204" pitchFamily="34" charset="0"/>
              </a:rPr>
              <a:t>  </a:t>
            </a:r>
            <a:r>
              <a:rPr lang="ru-RU" sz="2000" dirty="0" err="1">
                <a:latin typeface="Arial Black" panose="020B0A04020102020204" pitchFamily="34" charset="0"/>
              </a:rPr>
              <a:t>гормони:ліберини</a:t>
            </a:r>
            <a:r>
              <a:rPr lang="ru-RU" sz="2000" dirty="0">
                <a:latin typeface="Arial Black" panose="020B0A04020102020204" pitchFamily="34" charset="0"/>
              </a:rPr>
              <a:t>(</a:t>
            </a:r>
            <a:r>
              <a:rPr lang="ru-RU" sz="2000" dirty="0" err="1">
                <a:latin typeface="Arial Black" panose="020B0A04020102020204" pitchFamily="34" charset="0"/>
              </a:rPr>
              <a:t>релізінг-гормони</a:t>
            </a:r>
            <a:r>
              <a:rPr lang="ru-RU" sz="2000" dirty="0">
                <a:latin typeface="Arial Black" panose="020B0A04020102020204" pitchFamily="34" charset="0"/>
              </a:rPr>
              <a:t>),</a:t>
            </a:r>
            <a:r>
              <a:rPr lang="ru-RU" sz="2000" dirty="0" err="1">
                <a:latin typeface="Arial Black" panose="020B0A04020102020204" pitchFamily="34" charset="0"/>
              </a:rPr>
              <a:t>статини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які</a:t>
            </a:r>
            <a:r>
              <a:rPr lang="ru-RU" sz="2000" dirty="0">
                <a:latin typeface="Arial Black" panose="020B0A04020102020204" pitchFamily="34" charset="0"/>
              </a:rPr>
              <a:t>, в свою </a:t>
            </a:r>
            <a:r>
              <a:rPr lang="ru-RU" sz="2000" dirty="0" err="1">
                <a:latin typeface="Arial Black" panose="020B0A04020102020204" pitchFamily="34" charset="0"/>
              </a:rPr>
              <a:t>чергу</a:t>
            </a:r>
            <a:r>
              <a:rPr lang="ru-RU" sz="2000" dirty="0">
                <a:latin typeface="Arial Black" panose="020B0A04020102020204" pitchFamily="34" charset="0"/>
              </a:rPr>
              <a:t> ,</a:t>
            </a:r>
            <a:r>
              <a:rPr lang="ru-RU" sz="2000" dirty="0" err="1">
                <a:latin typeface="Arial Black" panose="020B0A04020102020204" pitchFamily="34" charset="0"/>
              </a:rPr>
              <a:t>стимулюють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або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пригнічують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uk-UA" sz="2000" dirty="0">
                <a:latin typeface="Arial Black" panose="020B0A04020102020204" pitchFamily="34" charset="0"/>
              </a:rPr>
              <a:t>і</a:t>
            </a:r>
            <a:r>
              <a:rPr lang="ru-RU" sz="2000" dirty="0" err="1">
                <a:latin typeface="Arial Black" panose="020B0A04020102020204" pitchFamily="34" charset="0"/>
              </a:rPr>
              <a:t>нші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ендокринні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залози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5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035773"/>
              </p:ext>
            </p:extLst>
          </p:nvPr>
        </p:nvGraphicFramePr>
        <p:xfrm>
          <a:off x="179512" y="1052736"/>
          <a:ext cx="518457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рис-24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7383" y="116632"/>
            <a:ext cx="4071934" cy="665112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7061"/>
            <a:ext cx="3898776" cy="11430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uk-UA" sz="6000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гіпофіз</a:t>
            </a:r>
            <a:endParaRPr lang="ru-RU" sz="6000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6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арк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1663</TotalTime>
  <Words>1877</Words>
  <Application>Microsoft Office PowerPoint</Application>
  <PresentationFormat>Экран (4:3)</PresentationFormat>
  <Paragraphs>158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49" baseType="lpstr">
      <vt:lpstr>Arial</vt:lpstr>
      <vt:lpstr>Arial Black</vt:lpstr>
      <vt:lpstr>Bodoni MT Black</vt:lpstr>
      <vt:lpstr>Book Antiqua</vt:lpstr>
      <vt:lpstr>Calibri</vt:lpstr>
      <vt:lpstr>Cambria Math</vt:lpstr>
      <vt:lpstr>Century Gothic</vt:lpstr>
      <vt:lpstr>Comic Sans MS</vt:lpstr>
      <vt:lpstr>Constantia</vt:lpstr>
      <vt:lpstr>Gabriola</vt:lpstr>
      <vt:lpstr>Garamond</vt:lpstr>
      <vt:lpstr>Georgia</vt:lpstr>
      <vt:lpstr>Tahoma</vt:lpstr>
      <vt:lpstr>Trebuchet MS</vt:lpstr>
      <vt:lpstr>Tw Cen MT</vt:lpstr>
      <vt:lpstr>Wingdings</vt:lpstr>
      <vt:lpstr>Паркет</vt:lpstr>
      <vt:lpstr>Воздушный поток</vt:lpstr>
      <vt:lpstr>Аптека</vt:lpstr>
      <vt:lpstr>BlackTie</vt:lpstr>
      <vt:lpstr>Анатомія та Фізіологія  ендокринної  системи</vt:lpstr>
      <vt:lpstr>Ендокринна система </vt:lpstr>
      <vt:lpstr>Властивості гормонів</vt:lpstr>
      <vt:lpstr>Ендокринні залози</vt:lpstr>
      <vt:lpstr>Фізіологічна роль  залоз внутрішньої секреції</vt:lpstr>
      <vt:lpstr>Презентация PowerPoint</vt:lpstr>
      <vt:lpstr>    ЦЕНТРАЛЬНА  ЛАНКА ЕНДОКРИННОЇ  СИСТЕМИ</vt:lpstr>
      <vt:lpstr>Презентация PowerPoint</vt:lpstr>
      <vt:lpstr>гіпофіз</vt:lpstr>
      <vt:lpstr>Гіпоталамо-гіпофізарна система</vt:lpstr>
      <vt:lpstr>Гормони аденогіпофіза</vt:lpstr>
      <vt:lpstr>Презентация PowerPoint</vt:lpstr>
      <vt:lpstr>Презентация PowerPoint</vt:lpstr>
      <vt:lpstr>Презентация PowerPoint</vt:lpstr>
      <vt:lpstr>Гормони задньої долі гіпофіза(нейрогіпофіз)</vt:lpstr>
      <vt:lpstr>Гормони щитовидної залози</vt:lpstr>
      <vt:lpstr>Паращитовидні залози</vt:lpstr>
      <vt:lpstr>Наднирники</vt:lpstr>
      <vt:lpstr>Презентация PowerPoint</vt:lpstr>
      <vt:lpstr>Гормони наднирникових залоз Гормони кори надниркових залоз</vt:lpstr>
      <vt:lpstr>Гормони мозкового шару надниркових залоз</vt:lpstr>
      <vt:lpstr>Підшлункова залоза</vt:lpstr>
      <vt:lpstr>Презентация PowerPoint</vt:lpstr>
      <vt:lpstr>Презентация PowerPoint</vt:lpstr>
      <vt:lpstr>Статеві залози</vt:lpstr>
      <vt:lpstr>Чоловічі статеві гормони(андрогени)</vt:lpstr>
      <vt:lpstr>плацента</vt:lpstr>
      <vt:lpstr>епіфіз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 ендкринної  системи</dc:title>
  <cp:lastModifiedBy>Володя</cp:lastModifiedBy>
  <cp:revision>59</cp:revision>
  <dcterms:modified xsi:type="dcterms:W3CDTF">2023-10-11T10:21:37Z</dcterms:modified>
</cp:coreProperties>
</file>