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301" r:id="rId3"/>
    <p:sldId id="302" r:id="rId4"/>
    <p:sldId id="258" r:id="rId5"/>
    <p:sldId id="259" r:id="rId6"/>
    <p:sldId id="260" r:id="rId7"/>
    <p:sldId id="261" r:id="rId8"/>
    <p:sldId id="286" r:id="rId9"/>
    <p:sldId id="287" r:id="rId10"/>
    <p:sldId id="288" r:id="rId11"/>
    <p:sldId id="289" r:id="rId12"/>
    <p:sldId id="290" r:id="rId13"/>
    <p:sldId id="291" r:id="rId14"/>
    <p:sldId id="262" r:id="rId15"/>
    <p:sldId id="263" r:id="rId16"/>
    <p:sldId id="264" r:id="rId17"/>
    <p:sldId id="267" r:id="rId18"/>
    <p:sldId id="292" r:id="rId19"/>
    <p:sldId id="275" r:id="rId20"/>
    <p:sldId id="274" r:id="rId21"/>
    <p:sldId id="276" r:id="rId22"/>
    <p:sldId id="293" r:id="rId23"/>
    <p:sldId id="280" r:id="rId24"/>
    <p:sldId id="282" r:id="rId25"/>
    <p:sldId id="284" r:id="rId26"/>
    <p:sldId id="283" r:id="rId27"/>
    <p:sldId id="285" r:id="rId28"/>
    <p:sldId id="298" r:id="rId29"/>
    <p:sldId id="294" r:id="rId30"/>
    <p:sldId id="295" r:id="rId31"/>
    <p:sldId id="297" r:id="rId32"/>
    <p:sldId id="300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665" autoAdjust="0"/>
  </p:normalViewPr>
  <p:slideViewPr>
    <p:cSldViewPr>
      <p:cViewPr>
        <p:scale>
          <a:sx n="60" d="100"/>
          <a:sy n="60" d="100"/>
        </p:scale>
        <p:origin x="18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5E5A8-5189-4D50-8758-9649D5836880}" type="datetimeFigureOut">
              <a:rPr lang="uk-UA" smtClean="0"/>
              <a:pPr/>
              <a:t>07.03.2024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1854-088E-4EEB-8B7E-29C2307D6DF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3637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11854-088E-4EEB-8B7E-29C2307D6DF2}" type="slidenum">
              <a:rPr lang="uk-UA" smtClean="0"/>
              <a:pPr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1599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i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11854-088E-4EEB-8B7E-29C2307D6DF2}" type="slidenum">
              <a:rPr lang="uk-UA" smtClean="0"/>
              <a:pPr/>
              <a:t>32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9101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66741-6696-4E21-8DFD-CF2828CB9EEA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D8A6-3665-4DDD-AB04-908070F6C8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66741-6696-4E21-8DFD-CF2828CB9EEA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D8A6-3665-4DDD-AB04-908070F6C8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66741-6696-4E21-8DFD-CF2828CB9EEA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D8A6-3665-4DDD-AB04-908070F6C8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66741-6696-4E21-8DFD-CF2828CB9EEA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D8A6-3665-4DDD-AB04-908070F6C8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66741-6696-4E21-8DFD-CF2828CB9EEA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D8A6-3665-4DDD-AB04-908070F6C8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66741-6696-4E21-8DFD-CF2828CB9EEA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D8A6-3665-4DDD-AB04-908070F6C8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66741-6696-4E21-8DFD-CF2828CB9EEA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D8A6-3665-4DDD-AB04-908070F6C8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66741-6696-4E21-8DFD-CF2828CB9EEA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D8A6-3665-4DDD-AB04-908070F6C8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66741-6696-4E21-8DFD-CF2828CB9EEA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D8A6-3665-4DDD-AB04-908070F6C8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66741-6696-4E21-8DFD-CF2828CB9EEA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D8A6-3665-4DDD-AB04-908070F6C8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66741-6696-4E21-8DFD-CF2828CB9EEA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D8A6-3665-4DDD-AB04-908070F6C8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66741-6696-4E21-8DFD-CF2828CB9EEA}" type="datetimeFigureOut">
              <a:rPr lang="ru-RU" smtClean="0"/>
              <a:pPr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4D8A6-3665-4DDD-AB04-908070F6C8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906" y="198783"/>
            <a:ext cx="7839635" cy="9778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/>
              <a:t>Лексичні засоби стилістики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869160"/>
            <a:ext cx="6858000" cy="1655762"/>
          </a:xfrm>
        </p:spPr>
        <p:txBody>
          <a:bodyPr/>
          <a:lstStyle/>
          <a:p>
            <a:pPr algn="r"/>
            <a:endParaRPr lang="ru-RU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Метафора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7"/>
            <a:ext cx="9143999" cy="93610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b="1" dirty="0" smtClean="0"/>
              <a:t>Метафора</a:t>
            </a:r>
            <a:r>
              <a:rPr lang="uk-UA" dirty="0" smtClean="0"/>
              <a:t> (від гр. </a:t>
            </a:r>
            <a:r>
              <a:rPr lang="uk-UA" i="1" dirty="0" err="1" smtClean="0"/>
              <a:t>metaphora</a:t>
            </a:r>
            <a:r>
              <a:rPr lang="uk-UA" dirty="0" smtClean="0"/>
              <a:t> — переміщення, віддалення, перенесення) — вид тропів, побудованих на основі вживання слів та висловів у переносному значенні.</a:t>
            </a:r>
          </a:p>
          <a:p>
            <a:pPr algn="just"/>
            <a:endParaRPr lang="uk-UA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7056" y="5229200"/>
            <a:ext cx="8496944" cy="144016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1600" smtClean="0"/>
              <a:t>Традиційно нейтральні з погляду експресії </a:t>
            </a:r>
            <a:r>
              <a:rPr lang="uk-UA" sz="1600" b="1" smtClean="0"/>
              <a:t>науковий та офіційно-діловий </a:t>
            </a:r>
            <a:r>
              <a:rPr lang="uk-UA" sz="1600" smtClean="0"/>
              <a:t>стилі також долучають до свого арсеналу предикативні метафори: </a:t>
            </a:r>
            <a:r>
              <a:rPr lang="uk-UA" sz="1600" i="1" smtClean="0"/>
              <a:t>магнітне старіння, живучість енергосистеми, провал напруги, європейський вектор, скласти повноваження, надати характеристику</a:t>
            </a:r>
            <a:r>
              <a:rPr lang="uk-UA" sz="1600" smtClean="0"/>
              <a:t>. Наведені предикативні метафори також унаочнюють відповідні дії, роблять їх зрозумілішими і не викликають особливих емоційних реакцій.</a:t>
            </a:r>
            <a:endParaRPr lang="uk-UA" sz="1600" i="1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7056" y="2060848"/>
            <a:ext cx="8496944" cy="792088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1600" b="1" dirty="0" smtClean="0"/>
              <a:t>У розмовному </a:t>
            </a:r>
            <a:r>
              <a:rPr lang="uk-UA" sz="1600" dirty="0" smtClean="0"/>
              <a:t>стилі функціюють </a:t>
            </a:r>
            <a:r>
              <a:rPr lang="uk-UA" sz="1600" dirty="0" err="1" smtClean="0"/>
              <a:t>еспресивні</a:t>
            </a:r>
            <a:r>
              <a:rPr lang="uk-UA" sz="1600" dirty="0" smtClean="0"/>
              <a:t> метафори-жаргонізми: </a:t>
            </a:r>
            <a:r>
              <a:rPr lang="uk-UA" sz="1600" i="1" dirty="0" smtClean="0"/>
              <a:t>підставити людину, стукнути на сусіда, </a:t>
            </a:r>
            <a:r>
              <a:rPr lang="uk-UA" sz="1600" i="1" dirty="0" err="1" smtClean="0"/>
              <a:t>бортонути</a:t>
            </a:r>
            <a:r>
              <a:rPr lang="uk-UA" sz="1600" i="1" dirty="0" smtClean="0"/>
              <a:t> когось, </a:t>
            </a:r>
            <a:r>
              <a:rPr lang="uk-UA" sz="1600" i="1" dirty="0" err="1" smtClean="0"/>
              <a:t>дерибанити</a:t>
            </a:r>
            <a:r>
              <a:rPr lang="uk-UA" sz="1600" i="1" dirty="0" smtClean="0"/>
              <a:t> гроші </a:t>
            </a:r>
            <a:r>
              <a:rPr lang="uk-UA" sz="1600" dirty="0" smtClean="0"/>
              <a:t>тощо.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7056" y="2996952"/>
            <a:ext cx="8496944" cy="2016224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1600" dirty="0" smtClean="0"/>
              <a:t>Метафора </a:t>
            </a:r>
            <a:r>
              <a:rPr lang="uk-UA" sz="1600" b="1" dirty="0" smtClean="0"/>
              <a:t>в публіцистичному </a:t>
            </a:r>
            <a:r>
              <a:rPr lang="uk-UA" sz="1600" dirty="0" smtClean="0"/>
              <a:t>стилі позначена рядом специфічних рис. Оскільки в публіцистичному тексті на першому місці стоїть документальність, життєва правдивість, оперативність зображення, то всі образні значення тут мають характер підпорядкований, другорядний. Основна частина тропів не стільки справді експресивна, скільки умовно експресивна (</a:t>
            </a:r>
            <a:r>
              <a:rPr lang="uk-UA" sz="1600" i="1" dirty="0" smtClean="0"/>
              <a:t>прописка, турнір, тріо, дуель </a:t>
            </a:r>
            <a:r>
              <a:rPr lang="uk-UA" sz="1600" dirty="0" smtClean="0"/>
              <a:t>і под.). Зокрема, метафори ЗМІ дуже швидко зношуються, поповнюють собою списки штампів: </a:t>
            </a:r>
            <a:r>
              <a:rPr lang="uk-UA" sz="1600" i="1" dirty="0" smtClean="0"/>
              <a:t>одержати прописку, фронт робіт, спортивний дует.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2132856"/>
            <a:ext cx="432048" cy="4464496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uk-UA" sz="1600" b="1" smtClean="0"/>
              <a:t>Стилістичні можливості метафор</a:t>
            </a:r>
            <a:endParaRPr lang="uk-UA" sz="1600" b="1"/>
          </a:p>
        </p:txBody>
      </p:sp>
      <p:sp>
        <p:nvSpPr>
          <p:cNvPr id="8" name="Стрелка вправо 7"/>
          <p:cNvSpPr/>
          <p:nvPr/>
        </p:nvSpPr>
        <p:spPr>
          <a:xfrm>
            <a:off x="467544" y="5877272"/>
            <a:ext cx="144016" cy="216024"/>
          </a:xfrm>
          <a:prstGeom prst="right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трелка вправо 8"/>
          <p:cNvSpPr/>
          <p:nvPr/>
        </p:nvSpPr>
        <p:spPr>
          <a:xfrm>
            <a:off x="467544" y="3789040"/>
            <a:ext cx="144016" cy="216024"/>
          </a:xfrm>
          <a:prstGeom prst="right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елка вправо 9"/>
          <p:cNvSpPr/>
          <p:nvPr/>
        </p:nvSpPr>
        <p:spPr>
          <a:xfrm>
            <a:off x="467544" y="2420888"/>
            <a:ext cx="144016" cy="216024"/>
          </a:xfrm>
          <a:prstGeom prst="right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906" y="-99391"/>
            <a:ext cx="7839635" cy="936103"/>
          </a:xfrm>
        </p:spPr>
        <p:txBody>
          <a:bodyPr/>
          <a:lstStyle/>
          <a:p>
            <a:r>
              <a:rPr lang="uk-UA" smtClean="0"/>
              <a:t>Метонімія 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9143999" cy="1368153"/>
          </a:xfrm>
        </p:spPr>
        <p:txBody>
          <a:bodyPr>
            <a:noAutofit/>
          </a:bodyPr>
          <a:lstStyle/>
          <a:p>
            <a:pPr algn="just"/>
            <a:r>
              <a:rPr lang="uk-UA" sz="1600" b="1" dirty="0" smtClean="0"/>
              <a:t>Метонімія</a:t>
            </a:r>
            <a:r>
              <a:rPr lang="uk-UA" sz="1600" dirty="0" smtClean="0"/>
              <a:t> (гр. </a:t>
            </a:r>
            <a:r>
              <a:rPr lang="uk-UA" sz="1600" i="1" dirty="0" err="1" smtClean="0"/>
              <a:t>metonymia</a:t>
            </a:r>
            <a:r>
              <a:rPr lang="uk-UA" sz="1600" dirty="0" smtClean="0"/>
              <a:t>) – це троп, побудований на перенесенні значення за суміжністю, тобто на основі тісного внутрішнього чи зовнішнього зв'язку між зіставлюваними поняттями. Зв'язок цей може бути між автором та його твором (</a:t>
            </a:r>
            <a:r>
              <a:rPr lang="uk-UA" sz="1600" i="1" dirty="0" smtClean="0"/>
              <a:t>читати Шевченка</a:t>
            </a:r>
            <a:r>
              <a:rPr lang="uk-UA" sz="1600" dirty="0" smtClean="0"/>
              <a:t>); між дією і знаряддям дії (</a:t>
            </a:r>
            <a:r>
              <a:rPr lang="uk-UA" sz="1600" i="1" dirty="0" smtClean="0"/>
              <a:t>усе пішло під ніж</a:t>
            </a:r>
            <a:r>
              <a:rPr lang="uk-UA" sz="1600" dirty="0" smtClean="0"/>
              <a:t>); між посудиною і вмістом (</a:t>
            </a:r>
            <a:r>
              <a:rPr lang="uk-UA" sz="1600" i="1" dirty="0" smtClean="0"/>
              <a:t>хоч відро випий</a:t>
            </a:r>
            <a:r>
              <a:rPr lang="uk-UA" sz="1600" dirty="0" smtClean="0"/>
              <a:t>); між предметом і матеріалом (</a:t>
            </a:r>
            <a:r>
              <a:rPr lang="uk-UA" sz="1600" i="1" dirty="0" smtClean="0"/>
              <a:t>ходити в золоті та діамантах</a:t>
            </a:r>
            <a:r>
              <a:rPr lang="uk-UA" sz="1600" dirty="0" smtClean="0"/>
              <a:t>); між місцевістю і людьми, які в ній перебувають (</a:t>
            </a:r>
            <a:r>
              <a:rPr lang="uk-UA" sz="1600" i="1" dirty="0" smtClean="0"/>
              <a:t>місто спить</a:t>
            </a:r>
            <a:r>
              <a:rPr lang="uk-UA" sz="1600" dirty="0" smtClean="0"/>
              <a:t>).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7056" y="4725144"/>
            <a:ext cx="8496944" cy="1152128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1600" b="1" smtClean="0"/>
              <a:t>В офіційно-діловому стилі </a:t>
            </a:r>
            <a:r>
              <a:rPr lang="uk-UA" sz="1600" smtClean="0"/>
              <a:t>цей троп, як правило, відсутній, проте в окремих жанрах (дипломатичні документи, комюніке, святкові накази) його можуть використовувати час від часу. </a:t>
            </a:r>
            <a:endParaRPr lang="uk-UA" sz="1600" i="1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7056" y="2060848"/>
            <a:ext cx="8496944" cy="792088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1600" b="1" dirty="0" smtClean="0"/>
              <a:t>У публіцистичному стилі </a:t>
            </a:r>
            <a:r>
              <a:rPr lang="uk-UA" sz="1600" dirty="0" smtClean="0"/>
              <a:t>найчастіше вживаються метонімії, що вказують на зв’язок між місцевістю та людьми:</a:t>
            </a:r>
            <a:r>
              <a:rPr lang="uk-UA" sz="1600" i="1" dirty="0" smtClean="0"/>
              <a:t> Тегеран і Багдад обмінялися різкими нотами протесту.</a:t>
            </a:r>
          </a:p>
          <a:p>
            <a:pPr algn="just"/>
            <a:r>
              <a:rPr lang="uk-UA" sz="1600" i="1" dirty="0" smtClean="0"/>
              <a:t>Чи може Європа спати спокійно?!” </a:t>
            </a:r>
            <a:r>
              <a:rPr lang="uk-UA" sz="1600" dirty="0" smtClean="0"/>
              <a:t>(з газ.).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7056" y="2996952"/>
            <a:ext cx="8496944" cy="1656184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1600" b="1" dirty="0" smtClean="0"/>
              <a:t>У розмовному, конфесійному та художньому стилі </a:t>
            </a:r>
            <a:r>
              <a:rPr lang="uk-UA" sz="1600" dirty="0" smtClean="0"/>
              <a:t>широко використовуються метонімії усіх типів:</a:t>
            </a:r>
            <a:r>
              <a:rPr lang="uk-UA" sz="1600" i="1" dirty="0" smtClean="0"/>
              <a:t> золото у вухах </a:t>
            </a:r>
            <a:r>
              <a:rPr lang="uk-UA" sz="1600" dirty="0" smtClean="0"/>
              <a:t>(замість: золоті сережки чи сережки з золота), </a:t>
            </a:r>
            <a:r>
              <a:rPr lang="uk-UA" sz="1600" i="1" dirty="0" smtClean="0"/>
              <a:t>кришталь на столі </a:t>
            </a:r>
            <a:r>
              <a:rPr lang="uk-UA" sz="1600" dirty="0" smtClean="0"/>
              <a:t>(мають на увазі вироби з кришталю), </a:t>
            </a:r>
            <a:r>
              <a:rPr lang="uk-UA" sz="1600" i="1" dirty="0" smtClean="0"/>
              <a:t>небеса почули </a:t>
            </a:r>
            <a:r>
              <a:rPr lang="uk-UA" sz="1600" dirty="0" smtClean="0"/>
              <a:t>(маються на увазі вищі сили, до яких звертається молільник), </a:t>
            </a:r>
            <a:r>
              <a:rPr lang="uk-UA" sz="1600" i="1" dirty="0" smtClean="0"/>
              <a:t>вивчали Шевченка </a:t>
            </a:r>
            <a:r>
              <a:rPr lang="uk-UA" sz="1600" dirty="0" smtClean="0"/>
              <a:t>(твори Шевченка), </a:t>
            </a:r>
            <a:r>
              <a:rPr lang="uk-UA" sz="1600" i="1" dirty="0" smtClean="0"/>
              <a:t>подай математику </a:t>
            </a:r>
            <a:r>
              <a:rPr lang="uk-UA" sz="1600" dirty="0" smtClean="0"/>
              <a:t>(підручник з математики), </a:t>
            </a:r>
            <a:r>
              <a:rPr lang="uk-UA" sz="1600" i="1" dirty="0" smtClean="0"/>
              <a:t>зібралася вся школа </a:t>
            </a:r>
            <a:r>
              <a:rPr lang="uk-UA" sz="1600" dirty="0" smtClean="0"/>
              <a:t>(учні й учителі школи),</a:t>
            </a:r>
            <a:r>
              <a:rPr lang="uk-UA" sz="1600" i="1" dirty="0" smtClean="0"/>
              <a:t> відділ у відпустці </a:t>
            </a:r>
            <a:r>
              <a:rPr lang="uk-UA" sz="1600" dirty="0" smtClean="0"/>
              <a:t>(співробітники відділу). </a:t>
            </a:r>
            <a:endParaRPr lang="uk-UA" sz="1600" i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132856"/>
            <a:ext cx="432048" cy="4464496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uk-UA" sz="1600" b="1" dirty="0" smtClean="0"/>
              <a:t>Стилістичні можливості метонімії</a:t>
            </a:r>
            <a:endParaRPr lang="uk-UA" sz="1600" b="1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467544" y="6165304"/>
            <a:ext cx="144016" cy="216024"/>
          </a:xfrm>
          <a:prstGeom prst="right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трелка вправо 8"/>
          <p:cNvSpPr/>
          <p:nvPr/>
        </p:nvSpPr>
        <p:spPr>
          <a:xfrm>
            <a:off x="467544" y="3501008"/>
            <a:ext cx="144016" cy="216024"/>
          </a:xfrm>
          <a:prstGeom prst="right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елка вправо 9"/>
          <p:cNvSpPr/>
          <p:nvPr/>
        </p:nvSpPr>
        <p:spPr>
          <a:xfrm>
            <a:off x="467544" y="2420888"/>
            <a:ext cx="144016" cy="216024"/>
          </a:xfrm>
          <a:prstGeom prst="right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7056" y="6021288"/>
            <a:ext cx="8496944" cy="432048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1600" b="1" dirty="0" smtClean="0"/>
              <a:t>У наукових</a:t>
            </a:r>
            <a:r>
              <a:rPr lang="uk-UA" sz="1600" dirty="0" smtClean="0"/>
              <a:t> текстах метонімія зі стилістичною метою не використовується. 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467544" y="5013176"/>
            <a:ext cx="144016" cy="216024"/>
          </a:xfrm>
          <a:prstGeom prst="right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906" y="1"/>
            <a:ext cx="7839635" cy="908719"/>
          </a:xfrm>
        </p:spPr>
        <p:txBody>
          <a:bodyPr/>
          <a:lstStyle/>
          <a:p>
            <a:r>
              <a:rPr lang="uk-UA" smtClean="0"/>
              <a:t>Синекдоха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5"/>
            <a:ext cx="9143999" cy="79208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b="1" dirty="0" smtClean="0"/>
              <a:t>Синекдоха</a:t>
            </a:r>
            <a:r>
              <a:rPr lang="uk-UA" dirty="0" smtClean="0"/>
              <a:t> (гр. </a:t>
            </a:r>
            <a:r>
              <a:rPr lang="uk-UA" i="1" dirty="0" err="1" smtClean="0"/>
              <a:t>synekdoshe</a:t>
            </a:r>
            <a:r>
              <a:rPr lang="uk-UA" dirty="0" smtClean="0"/>
              <a:t>) —троп, побудований на кількісній заміні: однина вживається замість множини, частина замість цілого, видова назва замість родової.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7056" y="5877272"/>
            <a:ext cx="8496944" cy="792088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1600" b="1" dirty="0" smtClean="0"/>
              <a:t>У науковому стилі </a:t>
            </a:r>
            <a:r>
              <a:rPr lang="uk-UA" sz="1600" dirty="0" smtClean="0"/>
              <a:t>синекдоха зі стилістичною метою не використовується.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7056" y="2060848"/>
            <a:ext cx="8496944" cy="792088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1600" b="1" dirty="0" smtClean="0"/>
              <a:t>У розмовному, конфесійному та художньому </a:t>
            </a:r>
            <a:r>
              <a:rPr lang="uk-UA" sz="1600" dirty="0" smtClean="0"/>
              <a:t>стилях синекдоху використовують як засіб посилення експресії: </a:t>
            </a:r>
            <a:r>
              <a:rPr lang="uk-UA" sz="1600" i="1" dirty="0" err="1" smtClean="0"/>
              <a:t>Врага</a:t>
            </a:r>
            <a:r>
              <a:rPr lang="uk-UA" sz="1600" i="1" dirty="0" smtClean="0"/>
              <a:t> не буде, супостата. А буде </a:t>
            </a:r>
            <a:r>
              <a:rPr lang="uk-UA" sz="1600" b="1" i="1" dirty="0" smtClean="0"/>
              <a:t>син</a:t>
            </a:r>
            <a:r>
              <a:rPr lang="uk-UA" sz="1600" i="1" dirty="0" smtClean="0"/>
              <a:t> і буде </a:t>
            </a:r>
            <a:r>
              <a:rPr lang="uk-UA" sz="1600" b="1" i="1" dirty="0" smtClean="0"/>
              <a:t>мати</a:t>
            </a:r>
            <a:r>
              <a:rPr lang="uk-UA" sz="1600" i="1" dirty="0" smtClean="0"/>
              <a:t>, і будуть </a:t>
            </a:r>
            <a:r>
              <a:rPr lang="uk-UA" sz="1600" b="1" i="1" dirty="0" smtClean="0"/>
              <a:t>люде</a:t>
            </a:r>
            <a:r>
              <a:rPr lang="uk-UA" sz="1600" i="1" dirty="0" smtClean="0"/>
              <a:t> на землі</a:t>
            </a:r>
            <a:r>
              <a:rPr lang="uk-UA" sz="1600" dirty="0" smtClean="0"/>
              <a:t> (Т. Шевченко).</a:t>
            </a:r>
            <a:r>
              <a:rPr lang="uk-UA" sz="1600" i="1" dirty="0"/>
              <a:t> Навесні бити зайця </a:t>
            </a:r>
            <a:r>
              <a:rPr lang="uk-UA" sz="1600" i="1" dirty="0" smtClean="0"/>
              <a:t>заборонено.</a:t>
            </a:r>
            <a:endParaRPr lang="uk-UA" sz="1600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7056" y="2996952"/>
            <a:ext cx="8496944" cy="2016224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1600" dirty="0" smtClean="0"/>
              <a:t>Синекдоха</a:t>
            </a:r>
            <a:r>
              <a:rPr lang="uk-UA" sz="1600" b="1" dirty="0" smtClean="0"/>
              <a:t> в публіцистичному </a:t>
            </a:r>
            <a:r>
              <a:rPr lang="uk-UA" sz="1600" dirty="0" smtClean="0"/>
              <a:t>стилі позначена рядом специфічних рис. Оскільки в публіцистичному тексті на першому місці стоїть документальність, життєва правдивість, оперативність зображення, то усі образні значення тут мають характер підпорядкований, другорядний:  </a:t>
            </a:r>
            <a:r>
              <a:rPr lang="uk-UA" sz="1600" i="1" dirty="0" smtClean="0"/>
              <a:t>Новітні </a:t>
            </a:r>
            <a:r>
              <a:rPr lang="uk-UA" sz="1600" i="1" dirty="0" err="1" smtClean="0"/>
              <a:t>фюрери</a:t>
            </a:r>
            <a:r>
              <a:rPr lang="uk-UA" sz="1600" i="1" dirty="0" smtClean="0"/>
              <a:t> – </a:t>
            </a:r>
            <a:r>
              <a:rPr lang="uk-UA" sz="1600" i="1" dirty="0" err="1" smtClean="0"/>
              <a:t>путіни</a:t>
            </a:r>
            <a:r>
              <a:rPr lang="uk-UA" sz="1600" i="1" dirty="0" smtClean="0"/>
              <a:t> й </a:t>
            </a:r>
            <a:r>
              <a:rPr lang="uk-UA" sz="1600" i="1" dirty="0" err="1" smtClean="0"/>
              <a:t>лукашенки</a:t>
            </a:r>
            <a:r>
              <a:rPr lang="uk-UA" sz="1600" i="1" dirty="0" smtClean="0"/>
              <a:t> – є породженням тоталітарного режиму.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2132856"/>
            <a:ext cx="432048" cy="4464496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uk-UA" sz="1600" b="1" smtClean="0"/>
              <a:t>Стилістичні можливості метафор</a:t>
            </a:r>
            <a:endParaRPr lang="uk-UA" sz="1600" b="1"/>
          </a:p>
        </p:txBody>
      </p:sp>
      <p:sp>
        <p:nvSpPr>
          <p:cNvPr id="8" name="Стрелка вправо 7"/>
          <p:cNvSpPr/>
          <p:nvPr/>
        </p:nvSpPr>
        <p:spPr>
          <a:xfrm>
            <a:off x="467544" y="5877272"/>
            <a:ext cx="144016" cy="216024"/>
          </a:xfrm>
          <a:prstGeom prst="right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трелка вправо 8"/>
          <p:cNvSpPr/>
          <p:nvPr/>
        </p:nvSpPr>
        <p:spPr>
          <a:xfrm>
            <a:off x="467544" y="3789040"/>
            <a:ext cx="144016" cy="216024"/>
          </a:xfrm>
          <a:prstGeom prst="right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елка вправо 9"/>
          <p:cNvSpPr/>
          <p:nvPr/>
        </p:nvSpPr>
        <p:spPr>
          <a:xfrm>
            <a:off x="467544" y="2420888"/>
            <a:ext cx="144016" cy="216024"/>
          </a:xfrm>
          <a:prstGeom prst="right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7056" y="5013176"/>
            <a:ext cx="8496944" cy="792088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1600" dirty="0" smtClean="0"/>
              <a:t>П. С. Дудик зауважує, </a:t>
            </a:r>
            <a:r>
              <a:rPr lang="uk-UA" sz="1600" b="1" dirty="0" smtClean="0"/>
              <a:t>що в офіційно-діловому </a:t>
            </a:r>
            <a:r>
              <a:rPr lang="uk-UA" sz="1600" dirty="0" smtClean="0"/>
              <a:t>стилі синекдоха   має інші функції – вона позначає предмети як суцільну множинність</a:t>
            </a:r>
            <a:r>
              <a:rPr lang="uk-UA" sz="1600" i="1" dirty="0" smtClean="0"/>
              <a:t>: Нині пересічний українець не може дозволити собі щось більше, крім споживацької корзини, затвердженої ще в довоєнні часи.</a:t>
            </a:r>
            <a:endParaRPr lang="uk-UA" sz="1600" dirty="0" smtClean="0"/>
          </a:p>
        </p:txBody>
      </p:sp>
      <p:sp>
        <p:nvSpPr>
          <p:cNvPr id="12" name="Стрелка вправо 11"/>
          <p:cNvSpPr/>
          <p:nvPr/>
        </p:nvSpPr>
        <p:spPr>
          <a:xfrm>
            <a:off x="467544" y="5229200"/>
            <a:ext cx="144016" cy="216024"/>
          </a:xfrm>
          <a:prstGeom prst="right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906" y="1"/>
            <a:ext cx="7839635" cy="764703"/>
          </a:xfrm>
        </p:spPr>
        <p:txBody>
          <a:bodyPr/>
          <a:lstStyle/>
          <a:p>
            <a:r>
              <a:rPr lang="uk-UA" dirty="0" smtClean="0"/>
              <a:t>Гіпербола та літота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3999" cy="1296145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err="1" smtClean="0"/>
              <a:t>Гіпербола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літота</a:t>
            </a:r>
            <a:r>
              <a:rPr lang="ru-RU" sz="1800" b="1" dirty="0" smtClean="0"/>
              <a:t> </a:t>
            </a:r>
            <a:r>
              <a:rPr lang="ru-RU" sz="1800" dirty="0" smtClean="0"/>
              <a:t>— </a:t>
            </a:r>
            <a:r>
              <a:rPr lang="ru-RU" sz="1800" dirty="0" err="1" smtClean="0"/>
              <a:t>образні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вислови</a:t>
            </a:r>
            <a:r>
              <a:rPr lang="ru-RU" sz="1800" dirty="0" smtClean="0"/>
              <a:t>, у </a:t>
            </a:r>
            <a:r>
              <a:rPr lang="ru-RU" sz="1800" dirty="0" err="1" smtClean="0"/>
              <a:t>яких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перебільшується</a:t>
            </a:r>
            <a:r>
              <a:rPr lang="ru-RU" sz="1800" dirty="0" smtClean="0"/>
              <a:t> (</a:t>
            </a:r>
            <a:r>
              <a:rPr lang="ru-RU" sz="1800" dirty="0" err="1" smtClean="0"/>
              <a:t>гіпербола</a:t>
            </a:r>
            <a:r>
              <a:rPr lang="ru-RU" sz="1800" dirty="0" smtClean="0"/>
              <a:t>)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применшується</a:t>
            </a:r>
            <a:r>
              <a:rPr lang="ru-RU" sz="1800" dirty="0" smtClean="0"/>
              <a:t> (</a:t>
            </a:r>
            <a:r>
              <a:rPr lang="ru-RU" sz="1800" dirty="0" err="1" smtClean="0"/>
              <a:t>літота</a:t>
            </a:r>
            <a:r>
              <a:rPr lang="ru-RU" sz="1800" dirty="0" smtClean="0"/>
              <a:t>) </a:t>
            </a:r>
            <a:r>
              <a:rPr lang="ru-RU" sz="1800" dirty="0" err="1" smtClean="0"/>
              <a:t>розмір</a:t>
            </a:r>
            <a:r>
              <a:rPr lang="ru-RU" sz="1800" dirty="0" smtClean="0"/>
              <a:t>, </a:t>
            </a:r>
            <a:r>
              <a:rPr lang="ru-RU" sz="1800" dirty="0" err="1" smtClean="0"/>
              <a:t>значення</a:t>
            </a:r>
            <a:r>
              <a:rPr lang="ru-RU" sz="1800" dirty="0" smtClean="0"/>
              <a:t>, сила, краса </a:t>
            </a:r>
            <a:r>
              <a:rPr lang="ru-RU" sz="1800" dirty="0" err="1" smtClean="0"/>
              <a:t>описуваного</a:t>
            </a:r>
            <a:r>
              <a:rPr lang="ru-RU" sz="1800" dirty="0" smtClean="0"/>
              <a:t>. При </a:t>
            </a:r>
            <a:r>
              <a:rPr lang="ru-RU" sz="1800" dirty="0" err="1" smtClean="0"/>
              <a:t>всій</a:t>
            </a:r>
            <a:r>
              <a:rPr lang="ru-RU" sz="1800" dirty="0" smtClean="0"/>
              <a:t> </a:t>
            </a:r>
            <a:r>
              <a:rPr lang="ru-RU" sz="1800" dirty="0" err="1" smtClean="0"/>
              <a:t>контрастності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цих</a:t>
            </a:r>
            <a:r>
              <a:rPr lang="ru-RU" sz="1800" dirty="0" smtClean="0"/>
              <a:t> </a:t>
            </a:r>
            <a:r>
              <a:rPr lang="ru-RU" sz="1800" dirty="0" err="1" smtClean="0"/>
              <a:t>засобів</a:t>
            </a:r>
            <a:r>
              <a:rPr lang="ru-RU" sz="1800" dirty="0" smtClean="0"/>
              <a:t> </a:t>
            </a:r>
            <a:r>
              <a:rPr lang="ru-RU" sz="1800" dirty="0" err="1" smtClean="0"/>
              <a:t>образності</a:t>
            </a:r>
            <a:r>
              <a:rPr lang="ru-RU" sz="1800" dirty="0" smtClean="0"/>
              <a:t> у них є </a:t>
            </a:r>
            <a:r>
              <a:rPr lang="ru-RU" sz="1800" dirty="0" err="1" smtClean="0"/>
              <a:t>спільна</a:t>
            </a:r>
            <a:r>
              <a:rPr lang="ru-RU" sz="1800" dirty="0" smtClean="0"/>
              <a:t> основа — </a:t>
            </a:r>
            <a:r>
              <a:rPr lang="ru-RU" sz="1800" dirty="0" err="1" smtClean="0"/>
              <a:t>відхід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об'єктивної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якісної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оцінки</a:t>
            </a:r>
            <a:r>
              <a:rPr lang="ru-RU" sz="1800" dirty="0" smtClean="0"/>
              <a:t> </a:t>
            </a:r>
            <a:r>
              <a:rPr lang="ru-RU" sz="1800" dirty="0" err="1" smtClean="0"/>
              <a:t>предметів</a:t>
            </a:r>
            <a:r>
              <a:rPr lang="ru-RU" sz="1800" dirty="0" smtClean="0"/>
              <a:t> (тому </a:t>
            </a:r>
            <a:r>
              <a:rPr lang="ru-RU" sz="1800" dirty="0" err="1" smtClean="0"/>
              <a:t>обидва</a:t>
            </a:r>
            <a:r>
              <a:rPr lang="ru-RU" sz="1800" dirty="0" smtClean="0"/>
              <a:t> </a:t>
            </a:r>
            <a:r>
              <a:rPr lang="ru-RU" sz="1800" dirty="0" err="1" smtClean="0"/>
              <a:t>ці</a:t>
            </a:r>
            <a:r>
              <a:rPr lang="ru-RU" sz="1800" dirty="0" smtClean="0"/>
              <a:t> тропи </a:t>
            </a:r>
            <a:r>
              <a:rPr lang="ru-RU" sz="1800" dirty="0" err="1" smtClean="0"/>
              <a:t>можуть</a:t>
            </a:r>
            <a:r>
              <a:rPr lang="ru-RU" sz="1800" dirty="0" smtClean="0"/>
              <a:t> </a:t>
            </a:r>
            <a:r>
              <a:rPr lang="ru-RU" sz="1800" dirty="0" err="1" smtClean="0"/>
              <a:t>уживатися</a:t>
            </a:r>
            <a:r>
              <a:rPr lang="ru-RU" sz="1800" dirty="0" smtClean="0"/>
              <a:t> в </a:t>
            </a:r>
            <a:r>
              <a:rPr lang="ru-RU" sz="1800" dirty="0" err="1" smtClean="0"/>
              <a:t>одній</a:t>
            </a:r>
            <a:r>
              <a:rPr lang="ru-RU" sz="1800" dirty="0" smtClean="0"/>
              <a:t> </a:t>
            </a:r>
            <a:r>
              <a:rPr lang="ru-RU" sz="1800" dirty="0" err="1" smtClean="0"/>
              <a:t>семантичній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площині</a:t>
            </a:r>
            <a:r>
              <a:rPr lang="ru-RU" sz="1800" dirty="0" smtClean="0"/>
              <a:t>).</a:t>
            </a:r>
            <a:endParaRPr lang="en-US" sz="1800" dirty="0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7056" y="2060848"/>
            <a:ext cx="8496944" cy="792088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err="1" smtClean="0"/>
              <a:t>Гіпербола</a:t>
            </a:r>
            <a:r>
              <a:rPr lang="ru-RU" sz="1600" dirty="0" smtClean="0"/>
              <a:t> як </a:t>
            </a:r>
            <a:r>
              <a:rPr lang="ru-RU" sz="1600" dirty="0" err="1" smtClean="0"/>
              <a:t>засіб</a:t>
            </a:r>
            <a:r>
              <a:rPr lang="ru-RU" sz="1600" dirty="0" smtClean="0"/>
              <a:t> </a:t>
            </a:r>
            <a:r>
              <a:rPr lang="ru-RU" sz="1600" dirty="0" err="1" smtClean="0"/>
              <a:t>експресивності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поширена</a:t>
            </a:r>
            <a:r>
              <a:rPr lang="ru-RU" sz="1600" dirty="0" smtClean="0"/>
              <a:t> </a:t>
            </a:r>
            <a:r>
              <a:rPr lang="ru-RU" sz="1600" b="1" dirty="0" smtClean="0"/>
              <a:t>в </a:t>
            </a:r>
            <a:r>
              <a:rPr lang="ru-RU" sz="1600" b="1" dirty="0" err="1" smtClean="0"/>
              <a:t>художньому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конфесійному</a:t>
            </a:r>
            <a:r>
              <a:rPr lang="ru-RU" sz="1600" b="1" dirty="0" smtClean="0"/>
              <a:t> та </a:t>
            </a:r>
            <a:r>
              <a:rPr lang="ru-RU" sz="1600" b="1" dirty="0" err="1" smtClean="0"/>
              <a:t>розмовному</a:t>
            </a:r>
            <a:r>
              <a:rPr lang="ru-RU" sz="1600" b="1" dirty="0" smtClean="0"/>
              <a:t> стилях</a:t>
            </a:r>
            <a:r>
              <a:rPr lang="ru-RU" sz="1600" dirty="0" smtClean="0"/>
              <a:t>: </a:t>
            </a:r>
            <a:r>
              <a:rPr lang="ru-RU" sz="1600" i="1" dirty="0" smtClean="0"/>
              <a:t>умру </a:t>
            </a:r>
            <a:r>
              <a:rPr lang="ru-RU" sz="1600" i="1" dirty="0" err="1" smtClean="0"/>
              <a:t>зі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сміху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збожеволію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від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роботи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смертний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гріх</a:t>
            </a:r>
            <a:r>
              <a:rPr lang="ru-RU" sz="1600" i="1" dirty="0" smtClean="0"/>
              <a:t> </a:t>
            </a:r>
            <a:r>
              <a:rPr lang="ru-RU" sz="1600" dirty="0" smtClean="0"/>
              <a:t>(</a:t>
            </a:r>
            <a:r>
              <a:rPr lang="ru-RU" sz="1600" dirty="0" err="1" smtClean="0"/>
              <a:t>гіперболи</a:t>
            </a:r>
            <a:r>
              <a:rPr lang="ru-RU" sz="1600" dirty="0" smtClean="0"/>
              <a:t>)</a:t>
            </a:r>
            <a:r>
              <a:rPr lang="ru-RU" sz="1600" i="1" dirty="0" smtClean="0"/>
              <a:t>. У </a:t>
            </a:r>
            <a:r>
              <a:rPr lang="ru-RU" sz="1600" i="1" dirty="0" err="1" smtClean="0"/>
              <a:t>цій</a:t>
            </a:r>
            <a:r>
              <a:rPr lang="ru-RU" sz="1600" i="1" dirty="0" smtClean="0"/>
              <a:t> же </a:t>
            </a:r>
            <a:r>
              <a:rPr lang="ru-RU" sz="1600" i="1" dirty="0" err="1" smtClean="0"/>
              <a:t>річці</a:t>
            </a:r>
            <a:r>
              <a:rPr lang="ru-RU" sz="1600" i="1" dirty="0" smtClean="0"/>
              <a:t> </a:t>
            </a:r>
            <a:r>
              <a:rPr lang="ru-RU" sz="1600" b="1" i="1" dirty="0" err="1" smtClean="0"/>
              <a:t>чаплі</a:t>
            </a:r>
            <a:r>
              <a:rPr lang="ru-RU" sz="1600" b="1" i="1" dirty="0" smtClean="0"/>
              <a:t> по </a:t>
            </a:r>
            <a:r>
              <a:rPr lang="ru-RU" sz="1600" b="1" i="1" dirty="0" err="1" smtClean="0"/>
              <a:t>коліно</a:t>
            </a:r>
            <a:r>
              <a:rPr lang="ru-RU" sz="1600" i="1" dirty="0" smtClean="0"/>
              <a:t> </a:t>
            </a:r>
            <a:r>
              <a:rPr lang="ru-RU" sz="1600" dirty="0" smtClean="0"/>
              <a:t>(</a:t>
            </a:r>
            <a:r>
              <a:rPr lang="ru-RU" sz="1600" dirty="0" err="1" smtClean="0"/>
              <a:t>літота</a:t>
            </a:r>
            <a:r>
              <a:rPr lang="ru-RU" sz="1600" dirty="0" smtClean="0"/>
              <a:t>) (Л. Костенко).</a:t>
            </a:r>
            <a:endParaRPr lang="ru-RU" sz="1600" i="1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7056" y="2996952"/>
            <a:ext cx="8496944" cy="2016224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/>
              <a:t>У </a:t>
            </a:r>
            <a:r>
              <a:rPr lang="ru-RU" sz="1600" b="1" dirty="0" err="1" smtClean="0"/>
              <a:t>публіцистичному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стилі</a:t>
            </a:r>
            <a:r>
              <a:rPr lang="ru-RU" sz="1600" b="1" dirty="0" smtClean="0"/>
              <a:t> </a:t>
            </a:r>
            <a:r>
              <a:rPr lang="ru-RU" sz="1600" dirty="0" err="1" smtClean="0"/>
              <a:t>ці</a:t>
            </a:r>
            <a:r>
              <a:rPr lang="ru-RU" sz="1600" dirty="0" smtClean="0"/>
              <a:t> </a:t>
            </a:r>
            <a:r>
              <a:rPr lang="ru-RU" sz="1600" dirty="0" err="1" smtClean="0"/>
              <a:t>засоби</a:t>
            </a:r>
            <a:r>
              <a:rPr lang="ru-RU" sz="1600" dirty="0" smtClean="0"/>
              <a:t> </a:t>
            </a:r>
            <a:r>
              <a:rPr lang="ru-RU" sz="1600" dirty="0" err="1" smtClean="0"/>
              <a:t>образності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використовується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набагато</a:t>
            </a:r>
            <a:r>
              <a:rPr lang="ru-RU" sz="1600" dirty="0" smtClean="0"/>
              <a:t> </a:t>
            </a:r>
            <a:r>
              <a:rPr lang="ru-RU" sz="1600" dirty="0" err="1" smtClean="0"/>
              <a:t>ширше</a:t>
            </a:r>
            <a:r>
              <a:rPr lang="ru-RU" sz="1600" dirty="0" smtClean="0"/>
              <a:t>. Але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огляду</a:t>
            </a:r>
            <a:r>
              <a:rPr lang="ru-RU" sz="1600" dirty="0" smtClean="0"/>
              <a:t> на </a:t>
            </a:r>
            <a:r>
              <a:rPr lang="ru-RU" sz="1600" dirty="0" err="1" smtClean="0"/>
              <a:t>основну</a:t>
            </a:r>
            <a:r>
              <a:rPr lang="ru-RU" sz="1600" dirty="0" smtClean="0"/>
              <a:t> рису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стилю – </a:t>
            </a:r>
            <a:r>
              <a:rPr lang="ru-RU" sz="1600" dirty="0" err="1" smtClean="0"/>
              <a:t>взаємну</a:t>
            </a:r>
            <a:r>
              <a:rPr lang="ru-RU" sz="1600" dirty="0" smtClean="0"/>
              <a:t> </a:t>
            </a:r>
            <a:r>
              <a:rPr lang="ru-RU" sz="1600" dirty="0" err="1" smtClean="0"/>
              <a:t>зрівноваженість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логізації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викладу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емоційно-експресивним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забарвленням</a:t>
            </a:r>
            <a:r>
              <a:rPr lang="ru-RU" sz="1600" dirty="0" smtClean="0"/>
              <a:t> – </a:t>
            </a:r>
            <a:r>
              <a:rPr lang="ru-RU" sz="1600" dirty="0" err="1" smtClean="0"/>
              <a:t>образність</a:t>
            </a:r>
            <a:r>
              <a:rPr lang="ru-RU" sz="1600" dirty="0" smtClean="0"/>
              <a:t> тут не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бути </a:t>
            </a:r>
            <a:r>
              <a:rPr lang="ru-RU" sz="1600" dirty="0" err="1" smtClean="0"/>
              <a:t>занадто</a:t>
            </a:r>
            <a:r>
              <a:rPr lang="ru-RU" sz="1600" dirty="0" smtClean="0"/>
              <a:t> </a:t>
            </a:r>
            <a:r>
              <a:rPr lang="ru-RU" sz="1600" dirty="0" err="1" smtClean="0"/>
              <a:t>яскрава</a:t>
            </a:r>
            <a:r>
              <a:rPr lang="ru-RU" sz="1600" dirty="0" smtClean="0"/>
              <a:t>, вона </a:t>
            </a:r>
            <a:r>
              <a:rPr lang="ru-RU" sz="1600" dirty="0" err="1" smtClean="0"/>
              <a:t>здебільшого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оцінна</a:t>
            </a:r>
            <a:r>
              <a:rPr lang="ru-RU" sz="1600" dirty="0" smtClean="0"/>
              <a:t>. </a:t>
            </a:r>
            <a:r>
              <a:rPr lang="ru-RU" sz="1600" dirty="0" err="1" smtClean="0"/>
              <a:t>Літоту</a:t>
            </a:r>
            <a:r>
              <a:rPr lang="ru-RU" sz="1600" dirty="0" smtClean="0"/>
              <a:t> часто </a:t>
            </a:r>
            <a:r>
              <a:rPr lang="ru-RU" sz="1600" dirty="0" err="1" smtClean="0"/>
              <a:t>використовують</a:t>
            </a:r>
            <a:r>
              <a:rPr lang="ru-RU" sz="1600" dirty="0" smtClean="0"/>
              <a:t> у </a:t>
            </a:r>
            <a:r>
              <a:rPr lang="ru-RU" sz="1600" dirty="0" err="1" smtClean="0"/>
              <a:t>своїх</a:t>
            </a:r>
            <a:r>
              <a:rPr lang="ru-RU" sz="1600" dirty="0" smtClean="0"/>
              <a:t> </a:t>
            </a:r>
            <a:r>
              <a:rPr lang="ru-RU" sz="1600" dirty="0" err="1" smtClean="0"/>
              <a:t>публічних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виступах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політики</a:t>
            </a:r>
            <a:r>
              <a:rPr lang="ru-RU" sz="1600" dirty="0" smtClean="0"/>
              <a:t> (</a:t>
            </a:r>
            <a:r>
              <a:rPr lang="ru-RU" sz="1600" dirty="0" err="1" smtClean="0"/>
              <a:t>зокрема</a:t>
            </a:r>
            <a:r>
              <a:rPr lang="ru-RU" sz="1600" dirty="0" smtClean="0"/>
              <a:t>, при </a:t>
            </a:r>
            <a:r>
              <a:rPr lang="ru-RU" sz="1600" dirty="0" err="1" smtClean="0"/>
              <a:t>агітації</a:t>
            </a:r>
            <a:r>
              <a:rPr lang="ru-RU" sz="1600" dirty="0" smtClean="0"/>
              <a:t>) та </a:t>
            </a:r>
            <a:r>
              <a:rPr lang="ru-RU" sz="1600" dirty="0" err="1" smtClean="0"/>
              <a:t>інші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відомі</a:t>
            </a:r>
            <a:r>
              <a:rPr lang="ru-RU" sz="1600" dirty="0" smtClean="0"/>
              <a:t> люди для </a:t>
            </a:r>
            <a:r>
              <a:rPr lang="ru-RU" sz="1600" dirty="0" err="1" smtClean="0"/>
              <a:t>пом’якшення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висловлювання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для</a:t>
            </a:r>
            <a:r>
              <a:rPr lang="ru-RU" sz="1600" dirty="0" smtClean="0"/>
              <a:t> того,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за </a:t>
            </a:r>
            <a:r>
              <a:rPr lang="ru-RU" sz="1600" dirty="0" err="1" smtClean="0"/>
              <a:t>ввічливо-стриманою</a:t>
            </a:r>
            <a:r>
              <a:rPr lang="ru-RU" sz="1600" dirty="0" smtClean="0"/>
              <a:t> формою </a:t>
            </a:r>
            <a:r>
              <a:rPr lang="ru-RU" sz="1600" dirty="0" err="1" smtClean="0"/>
              <a:t>висловлювання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приховати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іронію</a:t>
            </a:r>
            <a:r>
              <a:rPr lang="ru-RU" sz="1600" dirty="0" smtClean="0"/>
              <a:t>.</a:t>
            </a:r>
            <a:endParaRPr lang="ru-RU" sz="1600" i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132856"/>
            <a:ext cx="432048" cy="3888432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600" b="1" dirty="0" err="1" smtClean="0"/>
              <a:t>Стилістичні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можливості</a:t>
            </a:r>
            <a:r>
              <a:rPr lang="ru-RU" sz="1600" b="1" dirty="0" smtClean="0"/>
              <a:t> метафор</a:t>
            </a:r>
            <a:endParaRPr lang="ru-RU" sz="1600" b="1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467544" y="5445224"/>
            <a:ext cx="144016" cy="216024"/>
          </a:xfrm>
          <a:prstGeom prst="right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67544" y="3789040"/>
            <a:ext cx="144016" cy="216024"/>
          </a:xfrm>
          <a:prstGeom prst="right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467544" y="2420888"/>
            <a:ext cx="144016" cy="216024"/>
          </a:xfrm>
          <a:prstGeom prst="right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7056" y="5157192"/>
            <a:ext cx="8496944" cy="1152128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/>
              <a:t>У </a:t>
            </a:r>
            <a:r>
              <a:rPr lang="ru-RU" sz="1600" b="1" dirty="0" err="1" smtClean="0"/>
              <a:t>науковому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стилі</a:t>
            </a:r>
            <a:r>
              <a:rPr lang="ru-RU" sz="1600" b="1" dirty="0" smtClean="0"/>
              <a:t> </a:t>
            </a:r>
            <a:r>
              <a:rPr lang="ru-RU" sz="1600" dirty="0" err="1" smtClean="0"/>
              <a:t>тропеїчна</a:t>
            </a:r>
            <a:r>
              <a:rPr lang="ru-RU" sz="1600" dirty="0" smtClean="0"/>
              <a:t> </a:t>
            </a:r>
            <a:r>
              <a:rPr lang="ru-RU" sz="1600" dirty="0" err="1" smtClean="0"/>
              <a:t>образність</a:t>
            </a:r>
            <a:r>
              <a:rPr lang="ru-RU" sz="1600" dirty="0" smtClean="0"/>
              <a:t>, як правило, стерта. </a:t>
            </a:r>
            <a:r>
              <a:rPr lang="ru-RU" sz="1600" dirty="0" err="1" smtClean="0"/>
              <a:t>Образні</a:t>
            </a:r>
            <a:r>
              <a:rPr lang="ru-RU" sz="1600" dirty="0" smtClean="0"/>
              <a:t> </a:t>
            </a:r>
            <a:r>
              <a:rPr lang="ru-RU" sz="1600" dirty="0" err="1" smtClean="0"/>
              <a:t>засоби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представлені</a:t>
            </a:r>
            <a:r>
              <a:rPr lang="ru-RU" sz="1600" dirty="0" smtClean="0"/>
              <a:t> тут </a:t>
            </a:r>
            <a:r>
              <a:rPr lang="ru-RU" sz="1600" dirty="0" err="1" smtClean="0"/>
              <a:t>здебільшого</a:t>
            </a:r>
            <a:r>
              <a:rPr lang="ru-RU" sz="1600" dirty="0" smtClean="0"/>
              <a:t> як </a:t>
            </a:r>
            <a:r>
              <a:rPr lang="ru-RU" sz="1600" dirty="0" err="1" smtClean="0"/>
              <a:t>компоненти</a:t>
            </a:r>
            <a:r>
              <a:rPr lang="ru-RU" sz="1600" dirty="0" smtClean="0"/>
              <a:t> </a:t>
            </a:r>
            <a:r>
              <a:rPr lang="ru-RU" sz="1600" dirty="0" err="1" smtClean="0"/>
              <a:t>термінологічної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системи</a:t>
            </a:r>
            <a:r>
              <a:rPr lang="ru-RU" sz="1600" dirty="0" smtClean="0"/>
              <a:t>. </a:t>
            </a:r>
            <a:r>
              <a:rPr lang="ru-RU" sz="1600" dirty="0" err="1" smtClean="0"/>
              <a:t>Літота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використовуватись</a:t>
            </a:r>
            <a:r>
              <a:rPr lang="ru-RU" sz="1600" dirty="0" smtClean="0"/>
              <a:t> у </a:t>
            </a:r>
            <a:r>
              <a:rPr lang="ru-RU" sz="1600" dirty="0" err="1" smtClean="0"/>
              <a:t>наукових</a:t>
            </a:r>
            <a:r>
              <a:rPr lang="ru-RU" sz="1600" dirty="0" smtClean="0"/>
              <a:t> текстах для </a:t>
            </a:r>
            <a:r>
              <a:rPr lang="ru-RU" sz="1600" dirty="0" err="1" smtClean="0"/>
              <a:t>уникнення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категоричності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надання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висловлюванню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більшої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стриманості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коректності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: </a:t>
            </a:r>
            <a:r>
              <a:rPr lang="ru-RU" sz="1600" i="1" dirty="0" err="1" smtClean="0"/>
              <a:t>неважко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помітити</a:t>
            </a:r>
            <a:r>
              <a:rPr lang="ru-RU" sz="1600" dirty="0" smtClean="0"/>
              <a:t>.</a:t>
            </a:r>
            <a:endParaRPr lang="uk-UA" sz="1600" dirty="0" smtClean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Стилістичне використання багатозначності слова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2304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1800" b="1" dirty="0" smtClean="0"/>
              <a:t>Багатозначність (полісемія) </a:t>
            </a:r>
            <a:r>
              <a:rPr lang="uk-UA" sz="1800" dirty="0" smtClean="0"/>
              <a:t>- це наявність в одного слова 2+ значень.</a:t>
            </a:r>
          </a:p>
          <a:p>
            <a:pPr>
              <a:buNone/>
            </a:pPr>
            <a:r>
              <a:rPr lang="uk-UA" sz="1600" dirty="0" smtClean="0"/>
              <a:t>Для прикладу можна взяти слово </a:t>
            </a:r>
            <a:r>
              <a:rPr lang="uk-UA" sz="1600" b="1" dirty="0" smtClean="0"/>
              <a:t>низ</a:t>
            </a:r>
            <a:r>
              <a:rPr lang="uk-UA" sz="1600" dirty="0" smtClean="0"/>
              <a:t>: </a:t>
            </a:r>
          </a:p>
          <a:p>
            <a:pPr>
              <a:buNone/>
            </a:pPr>
            <a:r>
              <a:rPr lang="uk-UA" sz="1600" dirty="0" smtClean="0"/>
              <a:t>	1) нижня частина предмета: </a:t>
            </a:r>
            <a:r>
              <a:rPr lang="uk-UA" sz="1600" i="1" dirty="0" smtClean="0"/>
              <a:t>Ялинка затремтіла від </a:t>
            </a:r>
            <a:r>
              <a:rPr lang="uk-UA" sz="1600" b="1" i="1" dirty="0" smtClean="0"/>
              <a:t>низу</a:t>
            </a:r>
            <a:r>
              <a:rPr lang="uk-UA" sz="1600" i="1" dirty="0" smtClean="0"/>
              <a:t> до вершечка </a:t>
            </a:r>
            <a:r>
              <a:rPr lang="uk-UA" sz="1600" dirty="0" smtClean="0"/>
              <a:t>(М. Коцюбинський); </a:t>
            </a:r>
          </a:p>
          <a:p>
            <a:pPr>
              <a:buNone/>
            </a:pPr>
            <a:r>
              <a:rPr lang="uk-UA" sz="1600" dirty="0" smtClean="0"/>
              <a:t>	2) низька місцевість: </a:t>
            </a:r>
            <a:r>
              <a:rPr lang="uk-UA" sz="1600" i="1" dirty="0" smtClean="0"/>
              <a:t>Повідь </a:t>
            </a:r>
            <a:r>
              <a:rPr lang="uk-UA" sz="1600" b="1" i="1" dirty="0" smtClean="0"/>
              <a:t>низи</a:t>
            </a:r>
            <a:r>
              <a:rPr lang="uk-UA" sz="1600" i="1" dirty="0" smtClean="0"/>
              <a:t> і долини </a:t>
            </a:r>
            <a:r>
              <a:rPr lang="uk-UA" sz="1600" i="1" dirty="0" err="1" smtClean="0"/>
              <a:t>покриє</a:t>
            </a:r>
            <a:r>
              <a:rPr lang="uk-UA" sz="1600" i="1" dirty="0" smtClean="0"/>
              <a:t>  </a:t>
            </a:r>
            <a:r>
              <a:rPr lang="uk-UA" sz="1600" dirty="0" smtClean="0"/>
              <a:t>(Я. </a:t>
            </a:r>
            <a:r>
              <a:rPr lang="uk-UA" sz="1600" dirty="0" err="1" smtClean="0"/>
              <a:t>Щоголів</a:t>
            </a:r>
            <a:r>
              <a:rPr lang="uk-UA" sz="1600" dirty="0" smtClean="0"/>
              <a:t>); </a:t>
            </a:r>
          </a:p>
          <a:p>
            <a:pPr>
              <a:buNone/>
            </a:pPr>
            <a:r>
              <a:rPr lang="uk-UA" sz="1600" dirty="0" smtClean="0"/>
              <a:t>	3) нижня течія річки: </a:t>
            </a:r>
            <a:r>
              <a:rPr lang="uk-UA" sz="1600" i="1" dirty="0" smtClean="0"/>
              <a:t>3 усіх усюд піднялись козаки: від Чигирина, від Переяслава, від Батурина, від дніпровського </a:t>
            </a:r>
            <a:r>
              <a:rPr lang="uk-UA" sz="1600" b="1" i="1" dirty="0" smtClean="0"/>
              <a:t>низу</a:t>
            </a:r>
            <a:r>
              <a:rPr lang="uk-UA" sz="1600" i="1" dirty="0" smtClean="0"/>
              <a:t> </a:t>
            </a:r>
            <a:r>
              <a:rPr lang="uk-UA" sz="1600" dirty="0" smtClean="0"/>
              <a:t>(О. Довженко).</a:t>
            </a:r>
          </a:p>
          <a:p>
            <a:pPr>
              <a:buNone/>
            </a:pPr>
            <a:r>
              <a:rPr lang="uk-UA" sz="1800" b="1" dirty="0" smtClean="0"/>
              <a:t>Полісемія має великі стилістичні можливості, проте це явище неоднаково проявляється.</a:t>
            </a:r>
            <a:endParaRPr lang="uk-UA" sz="18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536" y="4941168"/>
            <a:ext cx="8496944" cy="15841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художньому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публіцистичному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стилях багатозначне слово може виконувати стилістичну функцію не тільки залежно від інших слів, а й з огляду на волю автора. Коливання значення від конкретного до загального і навпаки, дає широкий простір для створення різних стилістичних ефектів: 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від польоту м'яча по зеленому полю — невже це той 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що його має залишити після себе людина?                                  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(О. Гончар)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536" y="3284984"/>
            <a:ext cx="8496944" cy="151216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офіційно-діловому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науковому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стилях використовують лише одне із значень полісемічного слова, як правило, пряме. В офіційно-діловому і особливо в науковому стилі вживається багато термінів, що виникли шляхом метафоризації слів загальнонародної мови, однак ці метафори стерті: 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плече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важеля, 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гусениця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трактора, атомні </a:t>
            </a:r>
            <a:r>
              <a:rPr lang="uk-UA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гратки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ін.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uk-UA" smtClean="0"/>
              <a:t>Стилістичне використання омонімів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792088"/>
          </a:xfrm>
        </p:spPr>
        <p:txBody>
          <a:bodyPr>
            <a:noAutofit/>
          </a:bodyPr>
          <a:lstStyle/>
          <a:p>
            <a:pPr algn="just"/>
            <a:r>
              <a:rPr lang="uk-UA" sz="1800" b="1" dirty="0" smtClean="0"/>
              <a:t>Омоніми</a:t>
            </a:r>
            <a:r>
              <a:rPr lang="uk-UA" sz="1800" dirty="0" smtClean="0"/>
              <a:t> – слова, що мають однаковий звуковий склад, але відмінні значенням. Наприклад, </a:t>
            </a:r>
            <a:r>
              <a:rPr lang="uk-UA" sz="1800" b="1" i="1" dirty="0" smtClean="0"/>
              <a:t>стигнути</a:t>
            </a:r>
            <a:r>
              <a:rPr lang="uk-UA" sz="1800" dirty="0" smtClean="0"/>
              <a:t> (дозрівати) і </a:t>
            </a:r>
            <a:r>
              <a:rPr lang="uk-UA" sz="1800" b="1" i="1" dirty="0" smtClean="0"/>
              <a:t>стигнути</a:t>
            </a:r>
            <a:r>
              <a:rPr lang="uk-UA" sz="1800" dirty="0" smtClean="0"/>
              <a:t> (холонути); </a:t>
            </a:r>
            <a:r>
              <a:rPr lang="uk-UA" sz="1800" b="1" i="1" dirty="0" smtClean="0"/>
              <a:t>боронити</a:t>
            </a:r>
            <a:r>
              <a:rPr lang="uk-UA" sz="1800" dirty="0" smtClean="0"/>
              <a:t> (захищати) і </a:t>
            </a:r>
            <a:r>
              <a:rPr lang="uk-UA" sz="1800" b="1" i="1" dirty="0" smtClean="0"/>
              <a:t>боронити</a:t>
            </a:r>
            <a:r>
              <a:rPr lang="uk-UA" sz="1800" dirty="0" smtClean="0"/>
              <a:t> (</a:t>
            </a:r>
            <a:r>
              <a:rPr lang="uk-UA" sz="1800" dirty="0" err="1" smtClean="0"/>
              <a:t>передшкоджати</a:t>
            </a:r>
            <a:r>
              <a:rPr lang="uk-UA" sz="1800" dirty="0" smtClean="0"/>
              <a:t>).</a:t>
            </a:r>
          </a:p>
          <a:p>
            <a:endParaRPr lang="uk-UA" sz="1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1484784"/>
            <a:ext cx="8784976" cy="1584176"/>
          </a:xfrm>
          <a:prstGeom prst="round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1400" b="1" dirty="0" smtClean="0"/>
              <a:t>Увага!</a:t>
            </a:r>
            <a:r>
              <a:rPr lang="uk-UA" sz="1400" dirty="0" smtClean="0"/>
              <a:t> Хоча </a:t>
            </a:r>
            <a:r>
              <a:rPr lang="uk-UA" sz="1400" b="1" u="sng" dirty="0" smtClean="0"/>
              <a:t>омонімія подібна до полісемії</a:t>
            </a:r>
            <a:r>
              <a:rPr lang="uk-UA" sz="1400" dirty="0" smtClean="0"/>
              <a:t>, </a:t>
            </a:r>
            <a:r>
              <a:rPr lang="uk-UA" sz="1400" b="1" u="sng" dirty="0" smtClean="0"/>
              <a:t>але </a:t>
            </a:r>
            <a:r>
              <a:rPr lang="uk-UA" sz="1400" dirty="0" smtClean="0"/>
              <a:t>щодо змісту </a:t>
            </a:r>
            <a:r>
              <a:rPr lang="uk-UA" sz="1400" b="1" u="sng" dirty="0" smtClean="0"/>
              <a:t>між цими </a:t>
            </a:r>
            <a:r>
              <a:rPr lang="uk-UA" sz="1400" dirty="0" smtClean="0"/>
              <a:t>двома </a:t>
            </a:r>
            <a:r>
              <a:rPr lang="uk-UA" sz="1400" b="1" u="sng" dirty="0" smtClean="0"/>
              <a:t>явищами є істотна відмінність</a:t>
            </a:r>
            <a:r>
              <a:rPr lang="uk-UA" sz="1400" dirty="0" smtClean="0"/>
              <a:t>. Полісемія – це наявність кількох значень в одного слова, кожне переносне значення так чи інакше пов'язане з первинним: </a:t>
            </a:r>
            <a:r>
              <a:rPr lang="uk-UA" sz="1400" i="1" dirty="0" smtClean="0"/>
              <a:t>баба</a:t>
            </a:r>
            <a:r>
              <a:rPr lang="uk-UA" sz="1400" dirty="0" smtClean="0"/>
              <a:t> (мати когось із батьків; стара жінка; жінка, що приймає дітей під час пологів; ворожка, шептуха; кам'яний бовван). Тут усі значення об'єднуються навколо первісного </a:t>
            </a:r>
            <a:r>
              <a:rPr lang="uk-UA" sz="1400" b="1" i="1" dirty="0" smtClean="0"/>
              <a:t>жінка, старша від інших</a:t>
            </a:r>
            <a:r>
              <a:rPr lang="uk-UA" sz="1400" dirty="0" smtClean="0"/>
              <a:t>. Слова, пов'язані омонімічними відношеннями, такої значеннєвої єдності не мають (не мали ніколи або втратили її настільки, що не сприймаються як похідні із спільного джерела); </a:t>
            </a:r>
            <a:r>
              <a:rPr lang="uk-UA" sz="1400" i="1" dirty="0" smtClean="0"/>
              <a:t>лама</a:t>
            </a:r>
            <a:r>
              <a:rPr lang="uk-UA" sz="1400" dirty="0" smtClean="0"/>
              <a:t> (тварина), і </a:t>
            </a:r>
            <a:r>
              <a:rPr lang="uk-UA" sz="1400" i="1" dirty="0" smtClean="0"/>
              <a:t>лама</a:t>
            </a:r>
            <a:r>
              <a:rPr lang="uk-UA" sz="1400" dirty="0" smtClean="0"/>
              <a:t> (чернець-буддист); </a:t>
            </a:r>
            <a:r>
              <a:rPr lang="uk-UA" sz="1400" i="1" dirty="0" smtClean="0"/>
              <a:t>захід</a:t>
            </a:r>
            <a:r>
              <a:rPr lang="uk-UA" sz="1400" dirty="0" smtClean="0"/>
              <a:t> (одна зі сторін світу) і </a:t>
            </a:r>
            <a:r>
              <a:rPr lang="uk-UA" sz="1400" i="1" dirty="0" smtClean="0"/>
              <a:t>захід</a:t>
            </a:r>
            <a:r>
              <a:rPr lang="uk-UA" sz="1400" dirty="0" smtClean="0"/>
              <a:t> (дія, спрямована на досягнення чогось).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7056" y="5517232"/>
            <a:ext cx="8496944" cy="1152128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1600" b="1" dirty="0" smtClean="0"/>
              <a:t>Художньо-белетристичний</a:t>
            </a:r>
            <a:r>
              <a:rPr lang="uk-UA" sz="1600" dirty="0" smtClean="0"/>
              <a:t> стиль використовує можливості омонімії ширше. Тут омоніми є важливим засобом не лише для досягнення гумористичного чи іронічного ефекту. Наприкінці поетичного рядка вони часто не тільки римуються, а й наповнюються особливою виразністю : </a:t>
            </a:r>
            <a:r>
              <a:rPr lang="uk-UA" sz="1600" i="1" dirty="0" smtClean="0"/>
              <a:t>Думи мої, думи мої / Квіти, мої </a:t>
            </a:r>
            <a:r>
              <a:rPr lang="uk-UA" sz="1600" i="1" u="sng" dirty="0" smtClean="0"/>
              <a:t>діти</a:t>
            </a:r>
            <a:r>
              <a:rPr lang="uk-UA" sz="1600" i="1" dirty="0" smtClean="0"/>
              <a:t>. / Виростав вас, доглядав вас. / Де ж мені вас </a:t>
            </a:r>
            <a:r>
              <a:rPr lang="uk-UA" sz="1600" i="1" u="sng" dirty="0" smtClean="0"/>
              <a:t>діти</a:t>
            </a:r>
            <a:r>
              <a:rPr lang="uk-UA" sz="1600" i="1" dirty="0" smtClean="0"/>
              <a:t>?       </a:t>
            </a:r>
            <a:r>
              <a:rPr lang="uk-UA" sz="1600" dirty="0" smtClean="0"/>
              <a:t>(Т. Шевченко).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7056" y="3212976"/>
            <a:ext cx="8496944" cy="432048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1600" b="1" smtClean="0"/>
              <a:t>В офіційно-ділових </a:t>
            </a:r>
            <a:r>
              <a:rPr lang="uk-UA" sz="1600" smtClean="0"/>
              <a:t>і </a:t>
            </a:r>
            <a:r>
              <a:rPr lang="uk-UA" sz="1600" b="1" smtClean="0"/>
              <a:t>наукових</a:t>
            </a:r>
            <a:r>
              <a:rPr lang="uk-UA" sz="1600" smtClean="0"/>
              <a:t> текстах омонімія з стилістичною метою не використовується..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7056" y="3717032"/>
            <a:ext cx="8496944" cy="1656184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1400" dirty="0" smtClean="0"/>
              <a:t>Омоніми — як стилістичний засіб — уживаються і в </a:t>
            </a:r>
            <a:r>
              <a:rPr lang="uk-UA" sz="1400" b="1" dirty="0" smtClean="0"/>
              <a:t>публіцистиці</a:t>
            </a:r>
            <a:r>
              <a:rPr lang="uk-UA" sz="1400" dirty="0" smtClean="0"/>
              <a:t>, зокрема в газетних заголовках, у гострих, полемічних, сатиричних, яскраво експресивних текстах. Зіткнення в тексті омонімів створює напруження, необхідне для газетного викладу. Наприклад: </a:t>
            </a:r>
            <a:r>
              <a:rPr lang="uk-UA" sz="1400" i="1" u="sng" dirty="0" smtClean="0"/>
              <a:t>Це глина</a:t>
            </a:r>
            <a:r>
              <a:rPr lang="uk-UA" sz="1400" i="1" dirty="0" smtClean="0"/>
              <a:t> чи </a:t>
            </a:r>
            <a:r>
              <a:rPr lang="uk-UA" sz="1400" i="1" u="sng" dirty="0" smtClean="0"/>
              <a:t>цеглина</a:t>
            </a:r>
            <a:r>
              <a:rPr lang="uk-UA" sz="1400" dirty="0" smtClean="0"/>
              <a:t>?   (з газ.).</a:t>
            </a:r>
          </a:p>
          <a:p>
            <a:pPr algn="just"/>
            <a:r>
              <a:rPr lang="uk-UA" sz="1400" dirty="0" smtClean="0"/>
              <a:t>У публіцистичних текстах трапляються помилки,  які пояснюються існуванням такого явища, як міжмовна омонімія: </a:t>
            </a:r>
            <a:r>
              <a:rPr lang="uk-UA" sz="1400" i="1" dirty="0" smtClean="0"/>
              <a:t>Ці алмази утворилися в метеориті з графіту, що перебував спочатку під великим </a:t>
            </a:r>
            <a:r>
              <a:rPr lang="uk-UA" sz="1400" b="1" i="1" dirty="0" smtClean="0"/>
              <a:t>натиском</a:t>
            </a:r>
            <a:r>
              <a:rPr lang="uk-UA" sz="1400" i="1" dirty="0" smtClean="0"/>
              <a:t>… </a:t>
            </a:r>
            <a:r>
              <a:rPr lang="uk-UA" sz="1400" dirty="0" smtClean="0"/>
              <a:t>(журн.). Українське слово </a:t>
            </a:r>
            <a:r>
              <a:rPr lang="uk-UA" sz="1400" i="1" u="sng" dirty="0" smtClean="0"/>
              <a:t>натиск</a:t>
            </a:r>
            <a:r>
              <a:rPr lang="uk-UA" sz="1400" dirty="0" smtClean="0"/>
              <a:t> відповідає російському </a:t>
            </a:r>
            <a:r>
              <a:rPr lang="uk-UA" sz="1400" i="1" u="sng" dirty="0" err="1" smtClean="0"/>
              <a:t>давление</a:t>
            </a:r>
            <a:r>
              <a:rPr lang="uk-UA" sz="1400" dirty="0" smtClean="0"/>
              <a:t> не в усіх його значеннях (тут слід було-вжити фізичний термін </a:t>
            </a:r>
            <a:r>
              <a:rPr lang="uk-UA" sz="1400" dirty="0" err="1" smtClean="0"/>
              <a:t>“тиск”</a:t>
            </a:r>
            <a:r>
              <a:rPr lang="uk-UA" sz="1400" dirty="0" smtClean="0"/>
              <a:t>).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3140968"/>
            <a:ext cx="432048" cy="3456384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uk-UA" b="1" smtClean="0"/>
              <a:t>Стилістичні можливості омонімів</a:t>
            </a:r>
            <a:endParaRPr lang="uk-UA" b="1"/>
          </a:p>
        </p:txBody>
      </p:sp>
      <p:sp>
        <p:nvSpPr>
          <p:cNvPr id="12" name="Стрелка вправо 11"/>
          <p:cNvSpPr/>
          <p:nvPr/>
        </p:nvSpPr>
        <p:spPr>
          <a:xfrm>
            <a:off x="467544" y="5877272"/>
            <a:ext cx="144016" cy="216024"/>
          </a:xfrm>
          <a:prstGeom prst="right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Стрелка вправо 12"/>
          <p:cNvSpPr/>
          <p:nvPr/>
        </p:nvSpPr>
        <p:spPr>
          <a:xfrm>
            <a:off x="467544" y="4365104"/>
            <a:ext cx="144016" cy="216024"/>
          </a:xfrm>
          <a:prstGeom prst="right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Стрелка вправо 13"/>
          <p:cNvSpPr/>
          <p:nvPr/>
        </p:nvSpPr>
        <p:spPr>
          <a:xfrm>
            <a:off x="467544" y="3284984"/>
            <a:ext cx="144016" cy="216024"/>
          </a:xfrm>
          <a:prstGeom prst="right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uk-UA" smtClean="0"/>
              <a:t>Стилістичне використання паронімів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208823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b="1" dirty="0" smtClean="0"/>
              <a:t>Пароніми</a:t>
            </a:r>
            <a:r>
              <a:rPr lang="uk-UA" dirty="0" smtClean="0"/>
              <a:t> – слова, близькі за звучанням, але різні за значенням: </a:t>
            </a:r>
            <a:r>
              <a:rPr lang="uk-UA" i="1" dirty="0" smtClean="0"/>
              <a:t>нагода - пригода, дефектний </a:t>
            </a:r>
            <a:r>
              <a:rPr lang="uk-UA" dirty="0"/>
              <a:t>– </a:t>
            </a:r>
            <a:r>
              <a:rPr lang="uk-UA" i="1" dirty="0" smtClean="0"/>
              <a:t>дефективний, декваліфікація </a:t>
            </a:r>
            <a:r>
              <a:rPr lang="uk-UA" dirty="0"/>
              <a:t>– </a:t>
            </a:r>
            <a:r>
              <a:rPr lang="uk-UA" i="1" dirty="0" smtClean="0"/>
              <a:t>дискваліфікація</a:t>
            </a:r>
            <a:r>
              <a:rPr lang="uk-UA" dirty="0" smtClean="0"/>
              <a:t>. Не всі слова, схожі за звучанням, можна вважати паронімами. До </a:t>
            </a:r>
            <a:r>
              <a:rPr lang="uk-UA" dirty="0" err="1" smtClean="0"/>
              <a:t>паронімічних</a:t>
            </a:r>
            <a:r>
              <a:rPr lang="uk-UA" dirty="0" smtClean="0"/>
              <a:t> належать тільки ті, що мають невелику відмінність у вимові. </a:t>
            </a:r>
          </a:p>
          <a:p>
            <a:pPr algn="just"/>
            <a:r>
              <a:rPr lang="uk-UA" dirty="0" smtClean="0"/>
              <a:t>Стилістична фігура, яка полягає у зближенні далеких за походженням і значенням, але схожих за звучанням слів, зветься </a:t>
            </a:r>
            <a:r>
              <a:rPr lang="uk-UA" b="1" dirty="0" err="1" smtClean="0"/>
              <a:t>парономазією</a:t>
            </a:r>
            <a:r>
              <a:rPr lang="uk-UA" dirty="0" smtClean="0"/>
              <a:t>. 	</a:t>
            </a:r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7056" y="5517232"/>
            <a:ext cx="8496944" cy="1152128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1600" b="1" dirty="0" smtClean="0"/>
              <a:t>У публіцистиці </a:t>
            </a:r>
            <a:r>
              <a:rPr lang="uk-UA" sz="1600" dirty="0" smtClean="0"/>
              <a:t>пароніми широко використовуються в ролі заголовків:  </a:t>
            </a:r>
            <a:r>
              <a:rPr lang="uk-UA" sz="1600" i="1" u="sng" dirty="0" smtClean="0"/>
              <a:t>Шкала</a:t>
            </a:r>
            <a:r>
              <a:rPr lang="uk-UA" sz="1600" i="1" dirty="0" smtClean="0"/>
              <a:t> і </a:t>
            </a:r>
            <a:r>
              <a:rPr lang="uk-UA" sz="1600" i="1" u="sng" dirty="0" smtClean="0"/>
              <a:t>школа</a:t>
            </a:r>
            <a:r>
              <a:rPr lang="uk-UA" sz="1600" i="1" dirty="0" smtClean="0"/>
              <a:t> талантів. </a:t>
            </a:r>
            <a:r>
              <a:rPr lang="uk-UA" sz="1600" i="1" u="sng" dirty="0" smtClean="0"/>
              <a:t>Розрахунки</a:t>
            </a:r>
            <a:r>
              <a:rPr lang="uk-UA" sz="1600" i="1" dirty="0" smtClean="0"/>
              <a:t> і </a:t>
            </a:r>
            <a:r>
              <a:rPr lang="uk-UA" sz="1600" i="1" u="sng" dirty="0" smtClean="0"/>
              <a:t>прорахунки</a:t>
            </a:r>
            <a:r>
              <a:rPr lang="uk-UA" sz="1600" i="1" dirty="0" smtClean="0"/>
              <a:t>. Кличе на </a:t>
            </a:r>
            <a:r>
              <a:rPr lang="uk-UA" sz="1600" i="1" u="sng" dirty="0" smtClean="0"/>
              <a:t>матч</a:t>
            </a:r>
            <a:r>
              <a:rPr lang="uk-UA" sz="1600" i="1" dirty="0" smtClean="0"/>
              <a:t> футбольний </a:t>
            </a:r>
            <a:r>
              <a:rPr lang="uk-UA" sz="1600" i="1" u="sng" dirty="0" smtClean="0"/>
              <a:t>м ‘</a:t>
            </a:r>
            <a:r>
              <a:rPr lang="uk-UA" sz="1600" i="1" u="sng" dirty="0" err="1" smtClean="0"/>
              <a:t>яч</a:t>
            </a:r>
            <a:r>
              <a:rPr lang="uk-UA" sz="1600" dirty="0" smtClean="0"/>
              <a:t>! (з газ.).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7056" y="3212976"/>
            <a:ext cx="8496944" cy="432048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1600" b="1" smtClean="0"/>
              <a:t>В офіційно-ділових </a:t>
            </a:r>
            <a:r>
              <a:rPr lang="uk-UA" sz="1600" smtClean="0"/>
              <a:t>і </a:t>
            </a:r>
            <a:r>
              <a:rPr lang="uk-UA" sz="1600" b="1" smtClean="0"/>
              <a:t>наукових</a:t>
            </a:r>
            <a:r>
              <a:rPr lang="uk-UA" sz="1600" smtClean="0"/>
              <a:t> текстах паронімія з стилістичною метою не використовується.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7056" y="3717032"/>
            <a:ext cx="8496944" cy="1656184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1600" b="1" dirty="0" smtClean="0"/>
              <a:t>У художньому та розмовному стилі </a:t>
            </a:r>
            <a:r>
              <a:rPr lang="uk-UA" sz="1600" dirty="0" smtClean="0"/>
              <a:t>паронімія може бути використана для створення каламбурів. Вона виявляється набагато придатнішою, ніж омонімія, оскільки близькість звучання, а не точний звуковий збіг дає більші можливості для змалювання відповідних ситуацій:  </a:t>
            </a:r>
            <a:r>
              <a:rPr lang="uk-UA" sz="1600" i="1" dirty="0" smtClean="0"/>
              <a:t>У </a:t>
            </a:r>
            <a:r>
              <a:rPr lang="uk-UA" sz="1600" i="1" u="sng" dirty="0" smtClean="0"/>
              <a:t>графа</a:t>
            </a:r>
            <a:r>
              <a:rPr lang="uk-UA" sz="1600" i="1" dirty="0" smtClean="0"/>
              <a:t> профіль як у </a:t>
            </a:r>
            <a:r>
              <a:rPr lang="uk-UA" sz="1600" i="1" u="sng" dirty="0" smtClean="0"/>
              <a:t>грифа</a:t>
            </a:r>
            <a:r>
              <a:rPr lang="uk-UA" sz="1600" i="1" dirty="0" smtClean="0"/>
              <a:t>, а я бродячий менестрель </a:t>
            </a:r>
            <a:r>
              <a:rPr lang="uk-UA" sz="1600" dirty="0" smtClean="0"/>
              <a:t>(Л. Костенко).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3140968"/>
            <a:ext cx="432048" cy="3456384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uk-UA" sz="1600" b="1" smtClean="0"/>
              <a:t>Стилістичні можливості паронімів</a:t>
            </a:r>
            <a:endParaRPr lang="uk-UA" sz="1600" b="1"/>
          </a:p>
        </p:txBody>
      </p:sp>
      <p:sp>
        <p:nvSpPr>
          <p:cNvPr id="8" name="Стрелка вправо 7"/>
          <p:cNvSpPr/>
          <p:nvPr/>
        </p:nvSpPr>
        <p:spPr>
          <a:xfrm>
            <a:off x="467544" y="5877272"/>
            <a:ext cx="144016" cy="216024"/>
          </a:xfrm>
          <a:prstGeom prst="right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трелка вправо 8"/>
          <p:cNvSpPr/>
          <p:nvPr/>
        </p:nvSpPr>
        <p:spPr>
          <a:xfrm>
            <a:off x="467544" y="4365104"/>
            <a:ext cx="144016" cy="216024"/>
          </a:xfrm>
          <a:prstGeom prst="right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елка вправо 9"/>
          <p:cNvSpPr/>
          <p:nvPr/>
        </p:nvSpPr>
        <p:spPr>
          <a:xfrm>
            <a:off x="467544" y="3284984"/>
            <a:ext cx="144016" cy="216024"/>
          </a:xfrm>
          <a:prstGeom prst="right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906" y="1"/>
            <a:ext cx="7839635" cy="692695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Стилевжиток лексичної синонімії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1" cy="432048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b="1" dirty="0" smtClean="0"/>
              <a:t>Синоніми </a:t>
            </a:r>
            <a:r>
              <a:rPr lang="uk-UA" dirty="0" smtClean="0"/>
              <a:t>– слова, що позначають те саме поняття, спільні за своїм основним значенням, але відрізняються семантичними відтінками, або емоційно-експресивним забарвленням, або тим і тим водночас, і мають формальні відмінності.</a:t>
            </a:r>
          </a:p>
          <a:p>
            <a:pPr algn="just"/>
            <a:r>
              <a:rPr lang="uk-UA" dirty="0" smtClean="0"/>
              <a:t>Стилістиці властиве поширене розуміння синонімії. Тут маємо на увазі синоніміку не тільки </a:t>
            </a:r>
            <a:r>
              <a:rPr lang="uk-UA" b="1" u="sng" dirty="0" smtClean="0"/>
              <a:t>лексичну</a:t>
            </a:r>
            <a:r>
              <a:rPr lang="uk-UA" dirty="0" smtClean="0"/>
              <a:t> (</a:t>
            </a:r>
            <a:r>
              <a:rPr lang="uk-UA" i="1" dirty="0" smtClean="0"/>
              <a:t>любий, милий</a:t>
            </a:r>
            <a:r>
              <a:rPr lang="uk-UA" dirty="0" smtClean="0"/>
              <a:t>), а й </a:t>
            </a:r>
            <a:r>
              <a:rPr lang="uk-UA" b="1" u="sng" dirty="0" smtClean="0"/>
              <a:t>синтаксичну</a:t>
            </a:r>
            <a:r>
              <a:rPr lang="uk-UA" dirty="0" smtClean="0"/>
              <a:t> (</a:t>
            </a:r>
            <a:r>
              <a:rPr lang="uk-UA" i="1" dirty="0" smtClean="0"/>
              <a:t>радіти з чого, радіти від чого</a:t>
            </a:r>
            <a:r>
              <a:rPr lang="uk-UA" dirty="0" smtClean="0"/>
              <a:t>), </a:t>
            </a:r>
            <a:r>
              <a:rPr lang="uk-UA" b="1" u="sng" dirty="0" smtClean="0"/>
              <a:t>морфологічну</a:t>
            </a:r>
            <a:r>
              <a:rPr lang="uk-UA" dirty="0" smtClean="0"/>
              <a:t> (</a:t>
            </a:r>
            <a:r>
              <a:rPr lang="uk-UA" i="1" dirty="0" smtClean="0"/>
              <a:t>на блакитному небі, на блакитнім небі</a:t>
            </a:r>
            <a:r>
              <a:rPr lang="uk-UA" dirty="0" smtClean="0"/>
              <a:t>), </a:t>
            </a:r>
            <a:r>
              <a:rPr lang="uk-UA" b="1" u="sng" dirty="0" smtClean="0"/>
              <a:t>словотвірну</a:t>
            </a:r>
            <a:r>
              <a:rPr lang="uk-UA" dirty="0" smtClean="0"/>
              <a:t> (</a:t>
            </a:r>
            <a:r>
              <a:rPr lang="uk-UA" i="1" dirty="0" smtClean="0"/>
              <a:t>походив, попоходив</a:t>
            </a:r>
            <a:r>
              <a:rPr lang="uk-UA" dirty="0" smtClean="0"/>
              <a:t>), </a:t>
            </a:r>
            <a:r>
              <a:rPr lang="uk-UA" b="1" u="sng" dirty="0" smtClean="0"/>
              <a:t>фразеологічну</a:t>
            </a:r>
            <a:r>
              <a:rPr lang="uk-UA" dirty="0" smtClean="0"/>
              <a:t> (</a:t>
            </a:r>
            <a:r>
              <a:rPr lang="uk-UA" i="1" dirty="0" smtClean="0"/>
              <a:t>бере, </a:t>
            </a:r>
            <a:r>
              <a:rPr lang="uk-UA" i="1" dirty="0" err="1" smtClean="0"/>
              <a:t>бере</a:t>
            </a:r>
            <a:r>
              <a:rPr lang="uk-UA" i="1" dirty="0" smtClean="0"/>
              <a:t> вовк, та й вовка візьмуть; і на жалку кропиву мороз буває</a:t>
            </a:r>
            <a:r>
              <a:rPr lang="uk-UA" dirty="0" smtClean="0"/>
              <a:t>).</a:t>
            </a:r>
          </a:p>
          <a:p>
            <a:pPr algn="just"/>
            <a:r>
              <a:rPr lang="uk-UA" dirty="0" smtClean="0"/>
              <a:t>Серед лексичних одиниць на особливу увагу з погляду стилістики заслуговують абсолютні, ідеографічні та стилістичні синоніми.</a:t>
            </a:r>
            <a:endParaRPr lang="uk-UA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07504" y="5949280"/>
            <a:ext cx="2952328" cy="72008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абсолютні</a:t>
            </a:r>
            <a:endParaRPr lang="uk-UA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131840" y="5949280"/>
            <a:ext cx="2952328" cy="72008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ідеографічні</a:t>
            </a:r>
            <a:endParaRPr lang="uk-UA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191672" y="5949280"/>
            <a:ext cx="2952328" cy="72008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стилістичні</a:t>
            </a:r>
            <a:endParaRPr lang="uk-UA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131840" y="4581128"/>
            <a:ext cx="2952328" cy="576064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Різновиди синонімів</a:t>
            </a:r>
            <a:endParaRPr lang="uk-UA" b="1" dirty="0"/>
          </a:p>
        </p:txBody>
      </p:sp>
      <p:cxnSp>
        <p:nvCxnSpPr>
          <p:cNvPr id="38" name="Прямая со стрелкой 37"/>
          <p:cNvCxnSpPr>
            <a:endCxn id="34" idx="0"/>
          </p:cNvCxnSpPr>
          <p:nvPr/>
        </p:nvCxnSpPr>
        <p:spPr>
          <a:xfrm flipH="1">
            <a:off x="1583668" y="5301208"/>
            <a:ext cx="2988332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endCxn id="36" idx="0"/>
          </p:cNvCxnSpPr>
          <p:nvPr/>
        </p:nvCxnSpPr>
        <p:spPr>
          <a:xfrm>
            <a:off x="4644008" y="5301208"/>
            <a:ext cx="3023828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37" idx="2"/>
            <a:endCxn id="35" idx="0"/>
          </p:cNvCxnSpPr>
          <p:nvPr/>
        </p:nvCxnSpPr>
        <p:spPr>
          <a:xfrm>
            <a:off x="4608004" y="5157192"/>
            <a:ext cx="0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Кольцо 40"/>
          <p:cNvSpPr/>
          <p:nvPr/>
        </p:nvSpPr>
        <p:spPr>
          <a:xfrm>
            <a:off x="4499992" y="5157192"/>
            <a:ext cx="216024" cy="216024"/>
          </a:xfrm>
          <a:prstGeom prst="donu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Абсолютні синоніми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7" cy="532859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b="1" dirty="0" smtClean="0"/>
              <a:t>Абсолютні</a:t>
            </a:r>
            <a:r>
              <a:rPr lang="uk-UA" dirty="0" smtClean="0"/>
              <a:t> синоніми (інколи їх називають ще безвідносними) – слова, що однакові за лексичним значенням, інколи мають незначні відмінності. Наприклад, різняться сферою вживання. Зокрема, «</a:t>
            </a:r>
            <a:r>
              <a:rPr lang="uk-UA" i="1" dirty="0" smtClean="0"/>
              <a:t>оплески</a:t>
            </a:r>
            <a:r>
              <a:rPr lang="uk-UA" dirty="0" smtClean="0"/>
              <a:t>» і «</a:t>
            </a:r>
            <a:r>
              <a:rPr lang="uk-UA" i="1" dirty="0" smtClean="0"/>
              <a:t>аплодисменти</a:t>
            </a:r>
            <a:r>
              <a:rPr lang="uk-UA" dirty="0" smtClean="0"/>
              <a:t>» мають тотожне значення. Проте перше слово більш характерне для побуту, а друге для документів.</a:t>
            </a:r>
          </a:p>
          <a:p>
            <a:pPr algn="just"/>
            <a:r>
              <a:rPr lang="uk-UA" dirty="0" smtClean="0"/>
              <a:t>Часто абсолютні синоніми утворюються від запозичення іншомовних слів. Наприклад «</a:t>
            </a:r>
            <a:r>
              <a:rPr lang="uk-UA" i="1" dirty="0" smtClean="0"/>
              <a:t>азбука</a:t>
            </a:r>
            <a:r>
              <a:rPr lang="uk-UA" dirty="0" smtClean="0"/>
              <a:t>» </a:t>
            </a:r>
            <a:r>
              <a:rPr lang="uk-UA" dirty="0"/>
              <a:t>– </a:t>
            </a:r>
            <a:r>
              <a:rPr lang="uk-UA" dirty="0" smtClean="0"/>
              <a:t>старослов'янське, «</a:t>
            </a:r>
            <a:r>
              <a:rPr lang="uk-UA" i="1" dirty="0" smtClean="0"/>
              <a:t>абетка</a:t>
            </a:r>
            <a:r>
              <a:rPr lang="uk-UA" dirty="0" smtClean="0"/>
              <a:t>» </a:t>
            </a:r>
            <a:r>
              <a:rPr lang="uk-UA" dirty="0"/>
              <a:t>– </a:t>
            </a:r>
            <a:r>
              <a:rPr lang="uk-UA" dirty="0" smtClean="0"/>
              <a:t>українське, а «</a:t>
            </a:r>
            <a:r>
              <a:rPr lang="uk-UA" i="1" dirty="0" smtClean="0"/>
              <a:t>алфавіт</a:t>
            </a:r>
            <a:r>
              <a:rPr lang="uk-UA" dirty="0" smtClean="0"/>
              <a:t>» </a:t>
            </a:r>
            <a:r>
              <a:rPr lang="uk-UA" dirty="0"/>
              <a:t>– </a:t>
            </a:r>
            <a:r>
              <a:rPr lang="uk-UA" dirty="0" smtClean="0"/>
              <a:t>іншомовне.</a:t>
            </a:r>
          </a:p>
          <a:p>
            <a:pPr algn="just"/>
            <a:r>
              <a:rPr lang="uk-UA" dirty="0" smtClean="0"/>
              <a:t>Абсолютні синоніми або розподіляються між стилями, отже, перестають бути абсолютними (з синонімічної пари: </a:t>
            </a:r>
            <a:r>
              <a:rPr lang="uk-UA" i="1" dirty="0" smtClean="0"/>
              <a:t>півники — ірис</a:t>
            </a:r>
            <a:r>
              <a:rPr lang="uk-UA" dirty="0" smtClean="0"/>
              <a:t> </a:t>
            </a:r>
            <a:r>
              <a:rPr lang="uk-UA" dirty="0"/>
              <a:t> </a:t>
            </a:r>
            <a:r>
              <a:rPr lang="uk-UA" dirty="0" smtClean="0"/>
              <a:t>– перше вживається в </a:t>
            </a:r>
            <a:r>
              <a:rPr lang="uk-UA" b="1" dirty="0" smtClean="0"/>
              <a:t>усному</a:t>
            </a:r>
            <a:r>
              <a:rPr lang="uk-UA" dirty="0" smtClean="0"/>
              <a:t> мовленні, у </a:t>
            </a:r>
            <a:r>
              <a:rPr lang="uk-UA" b="1" dirty="0" smtClean="0"/>
              <a:t>художній</a:t>
            </a:r>
            <a:r>
              <a:rPr lang="uk-UA" dirty="0" smtClean="0"/>
              <a:t> літературі та </a:t>
            </a:r>
            <a:r>
              <a:rPr lang="uk-UA" b="1" dirty="0" smtClean="0"/>
              <a:t>публіцистиці</a:t>
            </a:r>
            <a:r>
              <a:rPr lang="uk-UA" dirty="0" smtClean="0"/>
              <a:t>, друге </a:t>
            </a:r>
            <a:r>
              <a:rPr lang="uk-UA" dirty="0"/>
              <a:t> </a:t>
            </a:r>
            <a:r>
              <a:rPr lang="uk-UA" dirty="0" smtClean="0"/>
              <a:t>– </a:t>
            </a:r>
            <a:r>
              <a:rPr lang="uk-UA" b="1" dirty="0" smtClean="0"/>
              <a:t>у науковій літературі</a:t>
            </a:r>
            <a:r>
              <a:rPr lang="uk-UA" dirty="0" smtClean="0"/>
              <a:t>), або один із них відходить у пасивний запас. Наприклад: </a:t>
            </a:r>
            <a:r>
              <a:rPr lang="uk-UA" i="1" dirty="0" smtClean="0"/>
              <a:t>аплодисменти, учбовий, офіціальний</a:t>
            </a:r>
            <a:r>
              <a:rPr lang="uk-UA" dirty="0" smtClean="0"/>
              <a:t> </a:t>
            </a:r>
            <a:r>
              <a:rPr lang="uk-UA" dirty="0"/>
              <a:t> </a:t>
            </a:r>
            <a:r>
              <a:rPr lang="uk-UA" dirty="0" smtClean="0"/>
              <a:t>– у сучасній літературній мові вийшли з широкого вжитку, поступившись місцем словам: </a:t>
            </a:r>
            <a:r>
              <a:rPr lang="uk-UA" i="1" dirty="0" smtClean="0"/>
              <a:t>оплески, навчальний, офіційний</a:t>
            </a:r>
            <a:r>
              <a:rPr lang="uk-UA" dirty="0" smtClean="0"/>
              <a:t>.</a:t>
            </a:r>
          </a:p>
          <a:p>
            <a:pPr algn="just"/>
            <a:endParaRPr lang="uk-UA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Ідеографічні синоніми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9"/>
            <a:ext cx="8640959" cy="352839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b="1" dirty="0" smtClean="0"/>
              <a:t>Ідеографічні (</a:t>
            </a:r>
            <a:r>
              <a:rPr lang="uk-UA" b="1" dirty="0" err="1" smtClean="0"/>
              <a:t>сематичні</a:t>
            </a:r>
            <a:r>
              <a:rPr lang="uk-UA" b="1" dirty="0" smtClean="0"/>
              <a:t>)</a:t>
            </a:r>
            <a:r>
              <a:rPr lang="uk-UA" dirty="0" smtClean="0"/>
              <a:t> відрізняються відтінками значення: </a:t>
            </a:r>
            <a:r>
              <a:rPr lang="uk-UA" i="1" dirty="0" smtClean="0"/>
              <a:t>надійний</a:t>
            </a:r>
            <a:r>
              <a:rPr lang="uk-UA" dirty="0" smtClean="0"/>
              <a:t> “такий, що заслуговує цілковитої довіри”, </a:t>
            </a:r>
            <a:r>
              <a:rPr lang="uk-UA" i="1" dirty="0" smtClean="0"/>
              <a:t>певний</a:t>
            </a:r>
            <a:r>
              <a:rPr lang="uk-UA" dirty="0" smtClean="0"/>
              <a:t> “незмінний, постійний, на якого можна покластися”, </a:t>
            </a:r>
            <a:r>
              <a:rPr lang="uk-UA" i="1" dirty="0" smtClean="0"/>
              <a:t>випробуваний</a:t>
            </a:r>
            <a:r>
              <a:rPr lang="uk-UA" dirty="0" smtClean="0"/>
              <a:t> “перевірений на ділі”; </a:t>
            </a:r>
            <a:r>
              <a:rPr lang="uk-UA" i="1" dirty="0" smtClean="0"/>
              <a:t>назва</a:t>
            </a:r>
            <a:r>
              <a:rPr lang="uk-UA" dirty="0" smtClean="0"/>
              <a:t> – вживається у всіх випадках, </a:t>
            </a:r>
            <a:r>
              <a:rPr lang="uk-UA" i="1" dirty="0" smtClean="0"/>
              <a:t>заголовок</a:t>
            </a:r>
            <a:r>
              <a:rPr lang="uk-UA" dirty="0" smtClean="0"/>
              <a:t> – застосовується лише до творів художньої літератури та публіцистики.</a:t>
            </a:r>
          </a:p>
          <a:p>
            <a:pPr algn="just"/>
            <a:r>
              <a:rPr lang="uk-UA" dirty="0" smtClean="0"/>
              <a:t>Ідеографічні синоніми дають можливість вибрати найточніше, найвідповідніше слово з синонімічного ряду, щоб якомога краще передати думку. Особливо важлива така властивість у</a:t>
            </a:r>
            <a:r>
              <a:rPr lang="uk-UA" b="1" dirty="0" smtClean="0"/>
              <a:t> офіційно-діловому, науковому й публіцистичному стилях.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95536" y="4941168"/>
            <a:ext cx="8424936" cy="1728192"/>
          </a:xfrm>
          <a:prstGeom prst="round2Diag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b="1" dirty="0" smtClean="0"/>
              <a:t>Увага!</a:t>
            </a:r>
            <a:r>
              <a:rPr lang="uk-UA" dirty="0" smtClean="0"/>
              <a:t> Не всі слова можуть мати ідеографічні синоніми. </a:t>
            </a:r>
            <a:r>
              <a:rPr lang="uk-UA" b="1" dirty="0" smtClean="0"/>
              <a:t>Не </a:t>
            </a:r>
            <a:r>
              <a:rPr lang="uk-UA" b="1" dirty="0" err="1" smtClean="0"/>
              <a:t>синонімізуються</a:t>
            </a:r>
            <a:r>
              <a:rPr lang="uk-UA" b="1" dirty="0" smtClean="0"/>
              <a:t> </a:t>
            </a:r>
            <a:r>
              <a:rPr lang="uk-UA" dirty="0" smtClean="0"/>
              <a:t>назви багатьох конкретних предметів (нога, живіт, стілець), ознак (сліпий, глухий), явищ (весна, літо), багато слів з вузьким прямим значенням; не мають синонімів і терміни.</a:t>
            </a:r>
            <a:endParaRPr lang="uk-UA" b="1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1. Стилістична диференціація української лексики.</a:t>
            </a:r>
          </a:p>
          <a:p>
            <a:pPr marL="0" indent="0">
              <a:buNone/>
            </a:pPr>
            <a:r>
              <a:rPr lang="uk-UA" dirty="0" smtClean="0"/>
              <a:t>2. Різновиди переносного вживання слів.</a:t>
            </a:r>
          </a:p>
          <a:p>
            <a:pPr marL="0" indent="0">
              <a:buNone/>
            </a:pPr>
            <a:r>
              <a:rPr lang="uk-UA" dirty="0" smtClean="0"/>
              <a:t>3. Стилістичне використання багатозначності слова.</a:t>
            </a:r>
          </a:p>
          <a:p>
            <a:pPr marL="0" indent="0">
              <a:buNone/>
            </a:pPr>
            <a:r>
              <a:rPr lang="uk-UA" dirty="0" smtClean="0"/>
              <a:t>4. </a:t>
            </a:r>
            <a:r>
              <a:rPr lang="uk-UA" dirty="0" err="1" smtClean="0"/>
              <a:t>Стилевжиток</a:t>
            </a:r>
            <a:r>
              <a:rPr lang="uk-UA" dirty="0" smtClean="0"/>
              <a:t> омонімів, паронімів, синонімів, антонімів.</a:t>
            </a:r>
          </a:p>
          <a:p>
            <a:pPr marL="0" indent="0">
              <a:buNone/>
            </a:pPr>
            <a:r>
              <a:rPr lang="uk-UA" dirty="0" smtClean="0"/>
              <a:t>5. Стилістичні функції іншомовних слів.</a:t>
            </a:r>
          </a:p>
          <a:p>
            <a:pPr marL="0" indent="0">
              <a:buNone/>
            </a:pPr>
            <a:r>
              <a:rPr lang="uk-UA" dirty="0" smtClean="0"/>
              <a:t>6. Стилістичний потенціал неологізмів.</a:t>
            </a:r>
          </a:p>
          <a:p>
            <a:pPr marL="0" indent="0">
              <a:buNone/>
            </a:pPr>
            <a:r>
              <a:rPr lang="uk-UA" dirty="0" smtClean="0"/>
              <a:t>7. Стилістичні можливості застарілої лексики.</a:t>
            </a:r>
          </a:p>
          <a:p>
            <a:pPr marL="0" indent="0">
              <a:buNone/>
            </a:pPr>
            <a:r>
              <a:rPr lang="uk-UA" dirty="0" smtClean="0"/>
              <a:t>8. Стилістична роль </a:t>
            </a:r>
            <a:r>
              <a:rPr lang="uk-UA" dirty="0" err="1" smtClean="0"/>
              <a:t>діалектизмів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0925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Стилістичні синоніми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7" cy="424847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b="1" dirty="0" smtClean="0"/>
              <a:t>Стилістичні синоніми </a:t>
            </a:r>
            <a:r>
              <a:rPr lang="uk-UA" dirty="0" smtClean="0"/>
              <a:t>характеризуються належністю до окремих стилів мовлення та різною мірою емоційно-експресивного забарвлення. Наприклад: </a:t>
            </a:r>
            <a:r>
              <a:rPr lang="uk-UA" i="1" dirty="0" smtClean="0"/>
              <a:t>кашляти</a:t>
            </a:r>
            <a:r>
              <a:rPr lang="uk-UA" dirty="0" smtClean="0"/>
              <a:t> (нейтральне), </a:t>
            </a:r>
            <a:r>
              <a:rPr lang="uk-UA" i="1" dirty="0" smtClean="0"/>
              <a:t>кахикати</a:t>
            </a:r>
            <a:r>
              <a:rPr lang="uk-UA" dirty="0" smtClean="0"/>
              <a:t> (розмовне); </a:t>
            </a:r>
            <a:r>
              <a:rPr lang="uk-UA" i="1" dirty="0" smtClean="0"/>
              <a:t>їжа</a:t>
            </a:r>
            <a:r>
              <a:rPr lang="uk-UA" dirty="0" smtClean="0"/>
              <a:t> (нейтральне), </a:t>
            </a:r>
            <a:r>
              <a:rPr lang="uk-UA" i="1" dirty="0" smtClean="0"/>
              <a:t>живлення</a:t>
            </a:r>
            <a:r>
              <a:rPr lang="uk-UA" dirty="0" smtClean="0"/>
              <a:t> (книжне). </a:t>
            </a:r>
          </a:p>
          <a:p>
            <a:pPr algn="just"/>
            <a:r>
              <a:rPr lang="uk-UA" dirty="0" smtClean="0"/>
              <a:t>Синоніми до загальновживаних слів у розмовній мові відрізняються один від одного різним ступенем метафоричної виразності. Так, загальновживане «житло» в розмовній мові конкретизується такими експресивними синонімами, як </a:t>
            </a:r>
            <a:r>
              <a:rPr lang="uk-UA" i="1" dirty="0" err="1" smtClean="0"/>
              <a:t>берлога</a:t>
            </a:r>
            <a:r>
              <a:rPr lang="uk-UA" i="1" dirty="0" smtClean="0"/>
              <a:t>, курінь, хижка, хлів </a:t>
            </a:r>
            <a:r>
              <a:rPr lang="uk-UA" dirty="0" smtClean="0"/>
              <a:t>та под.</a:t>
            </a:r>
          </a:p>
          <a:p>
            <a:pPr algn="just"/>
            <a:r>
              <a:rPr lang="uk-UA" dirty="0" smtClean="0"/>
              <a:t>Стилістичні синоніми сприяють відтворенню найтонших емоційно-експресивно-оцінних відтінків висловлювання: Добре виконує такий ряд і функцію нагнітання: </a:t>
            </a:r>
            <a:r>
              <a:rPr lang="uk-UA" i="1" dirty="0" smtClean="0"/>
              <a:t>Знову дзвеніли, бриніли, сурмили комарі, допікали, дошкулювали, діймали, жерли, гризли...</a:t>
            </a:r>
            <a:r>
              <a:rPr lang="uk-UA" dirty="0" smtClean="0"/>
              <a:t> (Ю. Яновський). 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95536" y="5517232"/>
            <a:ext cx="8352928" cy="1080120"/>
          </a:xfrm>
          <a:prstGeom prst="round2Diag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b="1" dirty="0" smtClean="0"/>
              <a:t>Увага! </a:t>
            </a:r>
            <a:r>
              <a:rPr lang="uk-UA" dirty="0" smtClean="0"/>
              <a:t>Поділ синонімів на ідеографічні та стилістичні дещо умовний, бо, як правило, стилістичні відмінності супроводжуються й деякими значеннєвими варіаціями. У деяких дослідженнях їх об’єднано у семантично-стилістичний вид.</a:t>
            </a:r>
            <a:endParaRPr lang="uk-UA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906" y="1"/>
            <a:ext cx="7839635" cy="548679"/>
          </a:xfrm>
        </p:spPr>
        <p:txBody>
          <a:bodyPr>
            <a:normAutofit fontScale="90000"/>
          </a:bodyPr>
          <a:lstStyle/>
          <a:p>
            <a:r>
              <a:rPr lang="uk-UA" smtClean="0"/>
              <a:t>Використання синонімів у різних стилях</a:t>
            </a:r>
            <a:endParaRPr lang="uk-UA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548680"/>
            <a:ext cx="8568952" cy="2520280"/>
          </a:xfrm>
          <a:prstGeom prst="round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dirty="0" smtClean="0"/>
              <a:t>Офіційно-діловий стиль, якому притаманне прагнення до граничної точності вислову (щоб уникнути неправильного тлумачення), використовує синоніми обмежено, бо вони майже завжди вносять у мовлення зміни відтінків значення. Наприклад: </a:t>
            </a:r>
            <a:r>
              <a:rPr lang="uk-UA" i="1" dirty="0" smtClean="0"/>
              <a:t>Процедура приватизації державних підприємств включає такі основні елементи: визначення підприємств або їх </a:t>
            </a:r>
            <a:r>
              <a:rPr lang="uk-UA" b="1" i="1" dirty="0" smtClean="0"/>
              <a:t>часток (акцій, паїв), </a:t>
            </a:r>
            <a:r>
              <a:rPr lang="uk-UA" i="1" dirty="0" smtClean="0"/>
              <a:t>що продаються громадянам України за приватизаційні сертифікати, а також </a:t>
            </a:r>
            <a:r>
              <a:rPr lang="uk-UA" b="1" i="1" dirty="0" smtClean="0"/>
              <a:t>часток (акцій, паїв), </a:t>
            </a:r>
            <a:r>
              <a:rPr lang="uk-UA" i="1" dirty="0" smtClean="0"/>
              <a:t>що продаються членам трудових колективів за номінальною вартістю</a:t>
            </a:r>
            <a:r>
              <a:rPr lang="uk-UA" dirty="0" smtClean="0"/>
              <a:t> (Концепція роздержавлення і приватизації підприємств, землі і житлового фонду). Тут синоніми використані </a:t>
            </a:r>
            <a:r>
              <a:rPr lang="uk-UA" u="sng" dirty="0" smtClean="0"/>
              <a:t>для пояснення й деталізації.</a:t>
            </a:r>
            <a:endParaRPr lang="uk-UA" u="sng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3140968"/>
            <a:ext cx="8568952" cy="2088232"/>
          </a:xfrm>
          <a:prstGeom prst="round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dirty="0" smtClean="0"/>
              <a:t>Синонімія як стилістичний засіб не характерна для наукової мови, хоч тут вона представлена ширше, ніж в офіційно-діловому стилі. У наукових текстах синоніми використовують як засіб контекстуального уточнення. Приклад: </a:t>
            </a:r>
            <a:r>
              <a:rPr lang="uk-UA" i="1" dirty="0" smtClean="0"/>
              <a:t>Електроліз застосовують також в електролітичному нікелюванні та хромуванні. Така обробка не тільки надає виробам </a:t>
            </a:r>
            <a:r>
              <a:rPr lang="uk-UA" b="1" i="1" dirty="0" smtClean="0"/>
              <a:t>гарного </a:t>
            </a:r>
            <a:r>
              <a:rPr lang="uk-UA" i="1" dirty="0" smtClean="0"/>
              <a:t>зовнішнього вигляду </a:t>
            </a:r>
            <a:r>
              <a:rPr lang="uk-UA" b="1" i="1" dirty="0" smtClean="0"/>
              <a:t>(блискучої поверхні трохи жовтуватого відтінку у нікельованих і злегка синюватого у хромованих виробів), а й оберігає сталеві вироби від іржавіння</a:t>
            </a:r>
            <a:r>
              <a:rPr lang="uk-UA" b="1" dirty="0" smtClean="0"/>
              <a:t> </a:t>
            </a:r>
            <a:r>
              <a:rPr lang="uk-UA" dirty="0" smtClean="0"/>
              <a:t>(з </a:t>
            </a:r>
            <a:r>
              <a:rPr lang="uk-UA" dirty="0" err="1" smtClean="0"/>
              <a:t>дис</a:t>
            </a:r>
            <a:r>
              <a:rPr lang="uk-UA" dirty="0" smtClean="0"/>
              <a:t>.). ’ </a:t>
            </a:r>
          </a:p>
        </p:txBody>
      </p:sp>
      <p:sp>
        <p:nvSpPr>
          <p:cNvPr id="7" name="Загнутый угол 6"/>
          <p:cNvSpPr/>
          <p:nvPr/>
        </p:nvSpPr>
        <p:spPr>
          <a:xfrm>
            <a:off x="251520" y="5301208"/>
            <a:ext cx="8712968" cy="1440160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dirty="0" smtClean="0">
                <a:solidFill>
                  <a:schemeClr val="tx1"/>
                </a:solidFill>
              </a:rPr>
              <a:t>У термінології так само є парні назви (</a:t>
            </a:r>
            <a:r>
              <a:rPr lang="uk-UA" sz="1600" b="1" dirty="0" smtClean="0">
                <a:solidFill>
                  <a:schemeClr val="tx1"/>
                </a:solidFill>
              </a:rPr>
              <a:t>дублети</a:t>
            </a:r>
            <a:r>
              <a:rPr lang="uk-UA" sz="1600" dirty="0" smtClean="0">
                <a:solidFill>
                  <a:schemeClr val="tx1"/>
                </a:solidFill>
              </a:rPr>
              <a:t>), які не відрізняються нічим, крім походження: </a:t>
            </a:r>
            <a:r>
              <a:rPr lang="uk-UA" sz="1600" i="1" dirty="0" smtClean="0">
                <a:solidFill>
                  <a:schemeClr val="tx1"/>
                </a:solidFill>
              </a:rPr>
              <a:t>біном — двочлен, асиміляція —уподібнення, дисперсія —розсіяння, осциляція — коливання, молюски — м’якуни, квалітативний—якісний, квантитативний — кількісний</a:t>
            </a:r>
            <a:r>
              <a:rPr lang="uk-UA" sz="1600" dirty="0" smtClean="0">
                <a:solidFill>
                  <a:schemeClr val="tx1"/>
                </a:solidFill>
              </a:rPr>
              <a:t>. Дублети або набувають ознак ідеографічних чи стилістичних синонімів і залишаються в мові, або один з них, не набувши таких ознак, переходить до розряду пасивної лексики, а то й зовсім зникає з мови</a:t>
            </a:r>
            <a:endParaRPr lang="uk-UA" sz="1600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0" y="1340768"/>
            <a:ext cx="384966" cy="772086"/>
          </a:xfrm>
          <a:prstGeom prst="rightArrow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uk-UA"/>
          </a:p>
        </p:txBody>
      </p:sp>
      <p:sp>
        <p:nvSpPr>
          <p:cNvPr id="9" name="Стрелка вправо 8"/>
          <p:cNvSpPr/>
          <p:nvPr/>
        </p:nvSpPr>
        <p:spPr>
          <a:xfrm>
            <a:off x="0" y="3789040"/>
            <a:ext cx="384966" cy="772086"/>
          </a:xfrm>
          <a:prstGeom prst="rightArrow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uk-UA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906" y="1"/>
            <a:ext cx="7839635" cy="548679"/>
          </a:xfrm>
        </p:spPr>
        <p:txBody>
          <a:bodyPr>
            <a:normAutofit fontScale="90000"/>
          </a:bodyPr>
          <a:lstStyle/>
          <a:p>
            <a:r>
              <a:rPr lang="uk-UA" smtClean="0"/>
              <a:t>Використання синонімів у різних стилях</a:t>
            </a:r>
            <a:endParaRPr lang="uk-UA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548680"/>
            <a:ext cx="8568952" cy="1152128"/>
          </a:xfrm>
          <a:prstGeom prst="round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dirty="0" smtClean="0"/>
              <a:t>У </a:t>
            </a:r>
            <a:r>
              <a:rPr lang="uk-UA" b="1" dirty="0" smtClean="0"/>
              <a:t>публіцистичному</a:t>
            </a:r>
            <a:r>
              <a:rPr lang="uk-UA" dirty="0" smtClean="0"/>
              <a:t> стилі з огляду на його нахил до експресії висловлення (поряд з </a:t>
            </a:r>
            <a:r>
              <a:rPr lang="uk-UA" dirty="0" err="1" smtClean="0"/>
              <a:t>логізацією</a:t>
            </a:r>
            <a:r>
              <a:rPr lang="uk-UA" dirty="0" smtClean="0"/>
              <a:t> викладу), орієнтацію на усно-розмовну форму мовлення синоніми використовуються досить широко, причому не лише загальномовні, а й </a:t>
            </a:r>
            <a:r>
              <a:rPr lang="uk-UA" b="1" dirty="0" smtClean="0"/>
              <a:t>контекстуальні</a:t>
            </a:r>
            <a:r>
              <a:rPr lang="uk-UA" dirty="0" smtClean="0"/>
              <a:t>. </a:t>
            </a:r>
            <a:endParaRPr lang="uk-UA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1772816"/>
            <a:ext cx="8568952" cy="3456384"/>
          </a:xfrm>
          <a:prstGeom prst="round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dirty="0" smtClean="0"/>
              <a:t>Синоніми </a:t>
            </a:r>
            <a:r>
              <a:rPr lang="uk-UA" b="1" dirty="0" smtClean="0"/>
              <a:t>в публіцистичному, розмовному </a:t>
            </a:r>
            <a:r>
              <a:rPr lang="uk-UA" dirty="0" smtClean="0"/>
              <a:t>й особливо </a:t>
            </a:r>
            <a:r>
              <a:rPr lang="uk-UA" b="1" dirty="0" smtClean="0"/>
              <a:t>в художньому стилі </a:t>
            </a:r>
            <a:r>
              <a:rPr lang="uk-UA" dirty="0" smtClean="0"/>
              <a:t>використовуються для </a:t>
            </a:r>
            <a:r>
              <a:rPr lang="uk-UA" dirty="0" err="1" smtClean="0"/>
              <a:t>врізноманітнення</a:t>
            </a:r>
            <a:r>
              <a:rPr lang="uk-UA" dirty="0" smtClean="0"/>
              <a:t> викладу, для уникнення монотонності, набридливих повторів. Кожен компонент синонімічного ряду, маючи більші чи менші семантико-стилістичні відмінності, дає можливість повніше відтворити картину зображуваного, відбити суть явища чи поняття: </a:t>
            </a:r>
            <a:r>
              <a:rPr lang="uk-UA" i="1" dirty="0" smtClean="0"/>
              <a:t>Григір Тютюнник принципово близький до натури зображення, принципово їй вірний, маючи вроджене чуття </a:t>
            </a:r>
            <a:r>
              <a:rPr lang="uk-UA" b="1" i="1" dirty="0" smtClean="0"/>
              <a:t>на подробиці, на деталі, на колоритні характерності</a:t>
            </a:r>
            <a:r>
              <a:rPr lang="uk-UA" i="1" dirty="0" smtClean="0"/>
              <a:t>, і в живописанні його не зраджує чуття міри, письменник, як то кажуть, не передає куті меду, та й самої куті в нього не багато чи мало, а рівно стільки, скільки треба</a:t>
            </a:r>
            <a:r>
              <a:rPr lang="uk-UA" dirty="0" smtClean="0"/>
              <a:t> (Є. Гуцало).</a:t>
            </a:r>
            <a:endParaRPr lang="uk-UA" dirty="0"/>
          </a:p>
        </p:txBody>
      </p:sp>
      <p:sp>
        <p:nvSpPr>
          <p:cNvPr id="7" name="Загнутый угол 6"/>
          <p:cNvSpPr/>
          <p:nvPr/>
        </p:nvSpPr>
        <p:spPr>
          <a:xfrm>
            <a:off x="251520" y="5301208"/>
            <a:ext cx="8712968" cy="1440160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solidFill>
                  <a:schemeClr val="tx1"/>
                </a:solidFill>
              </a:rPr>
              <a:t>Контекстуальними синонімами </a:t>
            </a:r>
            <a:r>
              <a:rPr lang="uk-UA" sz="1600" dirty="0" smtClean="0">
                <a:solidFill>
                  <a:schemeClr val="tx1"/>
                </a:solidFill>
              </a:rPr>
              <a:t>звуться слова, які набувають синонімічних відношень тільки в певному контексті. Наприклад, прикметники </a:t>
            </a:r>
            <a:r>
              <a:rPr lang="uk-UA" sz="1600" b="1" i="1" dirty="0" smtClean="0">
                <a:solidFill>
                  <a:schemeClr val="tx1"/>
                </a:solidFill>
              </a:rPr>
              <a:t>давній</a:t>
            </a:r>
            <a:r>
              <a:rPr lang="uk-UA" sz="1600" dirty="0" smtClean="0">
                <a:solidFill>
                  <a:schemeClr val="tx1"/>
                </a:solidFill>
              </a:rPr>
              <a:t>  та </a:t>
            </a:r>
            <a:r>
              <a:rPr lang="uk-UA" sz="1600" b="1" i="1" dirty="0" smtClean="0">
                <a:solidFill>
                  <a:schemeClr val="tx1"/>
                </a:solidFill>
              </a:rPr>
              <a:t>замріяний</a:t>
            </a:r>
            <a:r>
              <a:rPr lang="uk-UA" sz="1600" dirty="0" smtClean="0">
                <a:solidFill>
                  <a:schemeClr val="tx1"/>
                </a:solidFill>
              </a:rPr>
              <a:t>, узяті кожен сам по собі, синонімами не є; вони стануть ними, якщо їх поставити в такий контекст: </a:t>
            </a:r>
            <a:r>
              <a:rPr lang="uk-UA" sz="1600" i="1" dirty="0" smtClean="0">
                <a:solidFill>
                  <a:schemeClr val="tx1"/>
                </a:solidFill>
              </a:rPr>
              <a:t>Ідучи зеленими вулицями рідного міста після багатолітньої розлуки, я зустрів свого </a:t>
            </a:r>
            <a:r>
              <a:rPr lang="uk-UA" sz="1600" b="1" i="1" dirty="0" smtClean="0">
                <a:solidFill>
                  <a:schemeClr val="tx1"/>
                </a:solidFill>
              </a:rPr>
              <a:t>давнього</a:t>
            </a:r>
            <a:r>
              <a:rPr lang="uk-UA" sz="1600" dirty="0" smtClean="0">
                <a:solidFill>
                  <a:schemeClr val="tx1"/>
                </a:solidFill>
              </a:rPr>
              <a:t>, </a:t>
            </a:r>
            <a:r>
              <a:rPr lang="uk-UA" sz="1600" b="1" i="1" dirty="0" smtClean="0">
                <a:solidFill>
                  <a:schemeClr val="tx1"/>
                </a:solidFill>
              </a:rPr>
              <a:t>замріяного </a:t>
            </a:r>
            <a:r>
              <a:rPr lang="uk-UA" sz="1600" dirty="0" smtClean="0">
                <a:solidFill>
                  <a:schemeClr val="tx1"/>
                </a:solidFill>
              </a:rPr>
              <a:t>друга.</a:t>
            </a:r>
            <a:endParaRPr lang="uk-UA" sz="1600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0" y="764704"/>
            <a:ext cx="384966" cy="772086"/>
          </a:xfrm>
          <a:prstGeom prst="rightArrow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uk-UA"/>
          </a:p>
        </p:txBody>
      </p:sp>
      <p:sp>
        <p:nvSpPr>
          <p:cNvPr id="9" name="Стрелка вправо 8"/>
          <p:cNvSpPr/>
          <p:nvPr/>
        </p:nvSpPr>
        <p:spPr>
          <a:xfrm>
            <a:off x="0" y="3789040"/>
            <a:ext cx="384966" cy="772086"/>
          </a:xfrm>
          <a:prstGeom prst="rightArrow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uk-UA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Евфемізми та перифрази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964487" cy="5805263"/>
          </a:xfrm>
        </p:spPr>
        <p:txBody>
          <a:bodyPr>
            <a:normAutofit fontScale="85000" lnSpcReduction="20000"/>
          </a:bodyPr>
          <a:lstStyle/>
          <a:p>
            <a:r>
              <a:rPr lang="uk-UA" b="1" u="sng" dirty="0" smtClean="0"/>
              <a:t>Компонентами синонімічного ряду можуть виступати евфемізми та перифрази. </a:t>
            </a:r>
          </a:p>
          <a:p>
            <a:pPr algn="just"/>
            <a:r>
              <a:rPr lang="uk-UA" b="1" dirty="0" smtClean="0"/>
              <a:t>Евфемізм</a:t>
            </a:r>
            <a:r>
              <a:rPr lang="uk-UA" dirty="0" smtClean="0"/>
              <a:t> — слово або словосполучення, що відтворює зміст у пом’якшеній формі. Можуть вживатися в усіх стилях мови. Евфемізми виступають замінниками грубих, непристойних зворотів; уживаються з почуття страху чи сорому: замість </a:t>
            </a:r>
            <a:r>
              <a:rPr lang="uk-UA" i="1" dirty="0" smtClean="0"/>
              <a:t>дурний </a:t>
            </a:r>
            <a:r>
              <a:rPr lang="uk-UA" dirty="0" smtClean="0"/>
              <a:t>— </a:t>
            </a:r>
            <a:r>
              <a:rPr lang="uk-UA" i="1" dirty="0" smtClean="0"/>
              <a:t>немудрий</a:t>
            </a:r>
            <a:r>
              <a:rPr lang="uk-UA" dirty="0" smtClean="0"/>
              <a:t>, </a:t>
            </a:r>
            <a:r>
              <a:rPr lang="uk-UA" i="1" dirty="0" smtClean="0"/>
              <a:t>не хапає зірок з неба</a:t>
            </a:r>
            <a:r>
              <a:rPr lang="uk-UA" dirty="0" smtClean="0"/>
              <a:t>; замість </a:t>
            </a:r>
            <a:r>
              <a:rPr lang="uk-UA" i="1" dirty="0" smtClean="0"/>
              <a:t>брехня</a:t>
            </a:r>
            <a:r>
              <a:rPr lang="uk-UA" dirty="0" smtClean="0"/>
              <a:t> — </a:t>
            </a:r>
            <a:r>
              <a:rPr lang="uk-UA" i="1" dirty="0" smtClean="0"/>
              <a:t>фантазії</a:t>
            </a:r>
            <a:r>
              <a:rPr lang="uk-UA" dirty="0" smtClean="0"/>
              <a:t>, </a:t>
            </a:r>
            <a:r>
              <a:rPr lang="uk-UA" i="1" dirty="0" smtClean="0"/>
              <a:t>вигадки</a:t>
            </a:r>
            <a:r>
              <a:rPr lang="uk-UA" dirty="0" smtClean="0"/>
              <a:t>; замість п’яний — </a:t>
            </a:r>
            <a:r>
              <a:rPr lang="uk-UA" i="1" dirty="0" smtClean="0"/>
              <a:t>під градусом</a:t>
            </a:r>
            <a:r>
              <a:rPr lang="uk-UA" dirty="0" smtClean="0"/>
              <a:t>, </a:t>
            </a:r>
            <a:r>
              <a:rPr lang="uk-UA" i="1" dirty="0" smtClean="0"/>
              <a:t>під мухою</a:t>
            </a:r>
            <a:r>
              <a:rPr lang="uk-UA" dirty="0" smtClean="0"/>
              <a:t>, </a:t>
            </a:r>
            <a:r>
              <a:rPr lang="uk-UA" i="1" dirty="0" smtClean="0"/>
              <a:t>під </a:t>
            </a:r>
            <a:r>
              <a:rPr lang="uk-UA" i="1" dirty="0" err="1" smtClean="0"/>
              <a:t>Бахусом</a:t>
            </a:r>
            <a:r>
              <a:rPr lang="uk-UA" i="1" dirty="0" smtClean="0"/>
              <a:t>. </a:t>
            </a:r>
          </a:p>
          <a:p>
            <a:pPr algn="just"/>
            <a:r>
              <a:rPr lang="uk-UA" dirty="0" smtClean="0"/>
              <a:t>Як евфемізми можуть використовуватися терміни з суспільно-політичної галузі: </a:t>
            </a:r>
            <a:r>
              <a:rPr lang="uk-UA" i="1" dirty="0" smtClean="0"/>
              <a:t>лібералізація цін, вільне підприємництво</a:t>
            </a:r>
            <a:r>
              <a:rPr lang="uk-UA" dirty="0" smtClean="0"/>
              <a:t> та ін.: </a:t>
            </a:r>
            <a:r>
              <a:rPr lang="uk-UA" i="1" dirty="0" smtClean="0"/>
              <a:t>Насправді це не лібералізація, не вільне підприємництво, а дике зростання цін і неприкрита спекуляція</a:t>
            </a:r>
            <a:r>
              <a:rPr lang="uk-UA" dirty="0" smtClean="0"/>
              <a:t> (з газ.).</a:t>
            </a:r>
          </a:p>
          <a:p>
            <a:pPr algn="just"/>
            <a:r>
              <a:rPr lang="uk-UA" b="1" dirty="0" err="1" smtClean="0"/>
              <a:t>Перифраза</a:t>
            </a:r>
            <a:r>
              <a:rPr lang="uk-UA" dirty="0" err="1" smtClean="0"/>
              <a:t>—</a:t>
            </a:r>
            <a:r>
              <a:rPr lang="uk-UA" dirty="0" smtClean="0"/>
              <a:t> описовий зворот, за допомогою якого явище, предмет, особа, реалія називаються не прямо, а описово, через характерні риси їх. Найчастіше перифрази вживаються в публіцистичних та художніх текстах: Що не кажіть, не любити </a:t>
            </a:r>
            <a:r>
              <a:rPr lang="uk-UA" b="1" i="1" dirty="0" smtClean="0"/>
              <a:t>кішок </a:t>
            </a:r>
            <a:r>
              <a:rPr lang="uk-UA" dirty="0" smtClean="0"/>
              <a:t>просто неможливо. Приходиш додому, а ваша </a:t>
            </a:r>
            <a:r>
              <a:rPr lang="uk-UA" b="1" i="1" dirty="0" smtClean="0"/>
              <a:t>красуня-грація</a:t>
            </a:r>
            <a:r>
              <a:rPr lang="uk-UA" dirty="0" smtClean="0"/>
              <a:t> зустрічає біля порога. Погладиш </a:t>
            </a:r>
            <a:r>
              <a:rPr lang="uk-UA" b="1" i="1" dirty="0" smtClean="0"/>
              <a:t>пухнасте диво</a:t>
            </a:r>
            <a:r>
              <a:rPr lang="uk-UA" dirty="0" smtClean="0"/>
              <a:t> — і воно вбере в себе всі денні стреси (газ.).</a:t>
            </a:r>
          </a:p>
          <a:p>
            <a:endParaRPr lang="uk-UA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smtClean="0"/>
              <a:t>Стилістичне використання антонімів</a:t>
            </a:r>
            <a:br>
              <a:rPr lang="uk-UA" smtClean="0"/>
            </a:b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3"/>
            <a:ext cx="9143999" cy="266429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b="1" dirty="0" smtClean="0"/>
              <a:t>Антоніми</a:t>
            </a:r>
            <a:r>
              <a:rPr lang="uk-UA" dirty="0" smtClean="0"/>
              <a:t> – слова, що називають протилежні за змістом поняття. Слова з конкретним значенням здебільшого антонімів не мають. Не мають антонімів числівники, більша частина займенників. Найбільше антонімів серед прикметників, прислівників. </a:t>
            </a:r>
          </a:p>
          <a:p>
            <a:pPr algn="just"/>
            <a:r>
              <a:rPr lang="uk-UA" dirty="0" smtClean="0"/>
              <a:t>Лексеми, які вступають в антонімічні зв’язки в контексті, називаються </a:t>
            </a:r>
            <a:r>
              <a:rPr lang="uk-UA" b="1" dirty="0" smtClean="0"/>
              <a:t>контекстуальні антоніми</a:t>
            </a:r>
            <a:r>
              <a:rPr lang="uk-UA" dirty="0" smtClean="0"/>
              <a:t>. Вони переважають </a:t>
            </a:r>
            <a:r>
              <a:rPr lang="uk-UA" b="1" dirty="0" smtClean="0"/>
              <a:t>у художньому, публіцистичному, розмовному </a:t>
            </a:r>
            <a:r>
              <a:rPr lang="uk-UA" dirty="0" smtClean="0"/>
              <a:t>стилях української мови. </a:t>
            </a:r>
          </a:p>
          <a:p>
            <a:pPr algn="just"/>
            <a:r>
              <a:rPr lang="uk-UA" dirty="0" smtClean="0"/>
              <a:t>Антонімія пов’язана з полісемією: багатозначне слово може мати кілька антонімічних відповідників — на кожне значення або на частину їх. </a:t>
            </a:r>
            <a:endParaRPr lang="uk-UA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7504" y="5517232"/>
            <a:ext cx="2952328" cy="72008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mtClean="0"/>
              <a:t>антитеза</a:t>
            </a:r>
            <a:endParaRPr lang="uk-UA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1840" y="5517232"/>
            <a:ext cx="2952328" cy="72008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mtClean="0"/>
              <a:t>оксиморон</a:t>
            </a:r>
            <a:endParaRPr lang="uk-UA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91672" y="5517232"/>
            <a:ext cx="2952328" cy="72008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антонімічна іронія</a:t>
            </a:r>
            <a:endParaRPr lang="uk-UA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131840" y="4149080"/>
            <a:ext cx="2952328" cy="576064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Різновиди антонімів</a:t>
            </a:r>
            <a:endParaRPr lang="uk-UA" b="1" dirty="0"/>
          </a:p>
        </p:txBody>
      </p:sp>
      <p:cxnSp>
        <p:nvCxnSpPr>
          <p:cNvPr id="13" name="Прямая со стрелкой 12"/>
          <p:cNvCxnSpPr>
            <a:endCxn id="9" idx="0"/>
          </p:cNvCxnSpPr>
          <p:nvPr/>
        </p:nvCxnSpPr>
        <p:spPr>
          <a:xfrm flipH="1">
            <a:off x="1583668" y="4869160"/>
            <a:ext cx="2988332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11" idx="0"/>
          </p:cNvCxnSpPr>
          <p:nvPr/>
        </p:nvCxnSpPr>
        <p:spPr>
          <a:xfrm>
            <a:off x="4644008" y="4869160"/>
            <a:ext cx="3023828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2" idx="2"/>
            <a:endCxn id="10" idx="0"/>
          </p:cNvCxnSpPr>
          <p:nvPr/>
        </p:nvCxnSpPr>
        <p:spPr>
          <a:xfrm>
            <a:off x="4608004" y="4725144"/>
            <a:ext cx="0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Кольцо 19"/>
          <p:cNvSpPr/>
          <p:nvPr/>
        </p:nvSpPr>
        <p:spPr>
          <a:xfrm>
            <a:off x="4499992" y="4725144"/>
            <a:ext cx="216024" cy="216024"/>
          </a:xfrm>
          <a:prstGeom prst="donu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Кольцо 20"/>
          <p:cNvSpPr/>
          <p:nvPr/>
        </p:nvSpPr>
        <p:spPr>
          <a:xfrm>
            <a:off x="4499992" y="3933056"/>
            <a:ext cx="216024" cy="216024"/>
          </a:xfrm>
          <a:prstGeom prst="donut">
            <a:avLst/>
          </a:prstGeom>
          <a:solidFill>
            <a:schemeClr val="accent6">
              <a:lumMod val="60000"/>
              <a:lumOff val="4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051720" y="3284984"/>
            <a:ext cx="2160240" cy="504056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загальномовні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932040" y="3284984"/>
            <a:ext cx="2160240" cy="504056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контекстуальні</a:t>
            </a:r>
            <a:endParaRPr lang="ru-RU" dirty="0"/>
          </a:p>
        </p:txBody>
      </p:sp>
      <p:cxnSp>
        <p:nvCxnSpPr>
          <p:cNvPr id="25" name="Прямая со стрелкой 24"/>
          <p:cNvCxnSpPr>
            <a:stCxn id="21" idx="0"/>
          </p:cNvCxnSpPr>
          <p:nvPr/>
        </p:nvCxnSpPr>
        <p:spPr>
          <a:xfrm flipH="1" flipV="1">
            <a:off x="4211960" y="3789040"/>
            <a:ext cx="396044" cy="1440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21" idx="0"/>
          </p:cNvCxnSpPr>
          <p:nvPr/>
        </p:nvCxnSpPr>
        <p:spPr>
          <a:xfrm flipV="1">
            <a:off x="4608004" y="3789040"/>
            <a:ext cx="324036" cy="1440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2699792" y="4869160"/>
            <a:ext cx="3672408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Антонімічні стилістичні фігури</a:t>
            </a:r>
            <a:endParaRPr lang="ru-RU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79512" y="5417840"/>
            <a:ext cx="8964488" cy="14401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dirty="0" smtClean="0"/>
              <a:t>Прийом </a:t>
            </a:r>
            <a:r>
              <a:rPr lang="uk-UA" b="1" dirty="0" smtClean="0"/>
              <a:t>антонімічної іронії </a:t>
            </a:r>
            <a:r>
              <a:rPr lang="uk-UA" dirty="0" smtClean="0"/>
              <a:t>полягає в тому, що слово сприймається не в прямому, а в протилежному розумінні, тобто стає </a:t>
            </a:r>
            <a:r>
              <a:rPr lang="uk-UA" dirty="0" err="1" smtClean="0">
                <a:solidFill>
                  <a:srgbClr val="00B0F0"/>
                </a:solidFill>
              </a:rPr>
              <a:t>самоантонімом</a:t>
            </a:r>
            <a:r>
              <a:rPr lang="uk-UA" dirty="0" smtClean="0"/>
              <a:t>: </a:t>
            </a:r>
            <a:r>
              <a:rPr lang="uk-UA" i="1" dirty="0" smtClean="0"/>
              <a:t>Пожалів вовк кобилу — зоставив хвіст і гриву; Добрий баранчик, та по-вовчому виє; Така гарна, що як вигляне в вікно, то потім собаки на те вікно три дні гавкають.</a:t>
            </a:r>
            <a:endParaRPr lang="uk-UA" i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3573016"/>
            <a:ext cx="8964488" cy="16561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b="1" dirty="0" smtClean="0"/>
              <a:t>Оксиморон</a:t>
            </a:r>
            <a:r>
              <a:rPr lang="uk-UA" dirty="0" smtClean="0"/>
              <a:t> – </a:t>
            </a:r>
            <a:r>
              <a:rPr lang="uk-UA" dirty="0" err="1" smtClean="0"/>
              <a:t>мовна</a:t>
            </a:r>
            <a:r>
              <a:rPr lang="uk-UA" dirty="0" smtClean="0"/>
              <a:t> фігура, у якій поєднуються два протилежних за змістом слова, що в сукупності дають нове поняття. Такі фігури допомагають повніше відтворити складність і суперечливість зображуваних явищ. Уміле використання оксиморонів надає мовленню витонченості й дотепності, тому поети, прозаїки, публіцисти часто вдаються до цієї фігури, зокрема в заголовках: </a:t>
            </a:r>
            <a:r>
              <a:rPr lang="uk-UA" i="1" u="sng" dirty="0" smtClean="0"/>
              <a:t>Безчесна доброчесність, Отруйна протиотрута, Невлаштований благоустрій</a:t>
            </a:r>
            <a:r>
              <a:rPr lang="uk-UA" u="sng" dirty="0" smtClean="0"/>
              <a:t> </a:t>
            </a:r>
            <a:r>
              <a:rPr lang="uk-UA" dirty="0" smtClean="0"/>
              <a:t>(з газ.).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906" y="1"/>
            <a:ext cx="7839635" cy="764703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Антонімічні стилістичні фігури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764704"/>
            <a:ext cx="8964488" cy="25922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uk-UA" b="1" dirty="0" smtClean="0"/>
          </a:p>
          <a:p>
            <a:pPr algn="just"/>
            <a:r>
              <a:rPr lang="uk-UA" b="1" dirty="0" smtClean="0"/>
              <a:t>Антитеза</a:t>
            </a:r>
            <a:r>
              <a:rPr lang="uk-UA" dirty="0" smtClean="0"/>
              <a:t> – стилістична фігура, побудована на підкресленому протиставленні протилежних явищ, понять, думок, почуттів, образів. В основі антитези лежить антонімічна пара (загальномовна або контекстуальна). Різке протиставлення понять дає можливість авторові створити надзвичайно виразний, об’ємний образ. Антитеза сприяє змалюванню картин, у яких зіставляються прямі й переносні значення слів, використовується різке й несподіване зіткнення різнорідних понять. Антитези найчастіше використовують у розмовному, публіцистичному стилях : </a:t>
            </a:r>
            <a:r>
              <a:rPr lang="uk-UA" i="1" u="sng" dirty="0" smtClean="0"/>
              <a:t>У лісі був, а дров не бачив</a:t>
            </a:r>
            <a:r>
              <a:rPr lang="uk-UA" u="sng" dirty="0" smtClean="0"/>
              <a:t>; </a:t>
            </a:r>
            <a:r>
              <a:rPr lang="uk-UA" dirty="0" smtClean="0"/>
              <a:t>художньому стилі: </a:t>
            </a:r>
            <a:r>
              <a:rPr lang="uk-UA" i="1" u="sng" dirty="0" smtClean="0"/>
              <a:t>Земля пахне торішніми травами і молодою м’ятою, вічністю і миттю</a:t>
            </a:r>
            <a:r>
              <a:rPr lang="uk-UA" dirty="0" smtClean="0"/>
              <a:t> (Григір Тютюнник).</a:t>
            </a:r>
          </a:p>
          <a:p>
            <a:endParaRPr lang="uk-UA" i="1" dirty="0" smtClean="0"/>
          </a:p>
        </p:txBody>
      </p:sp>
      <p:sp>
        <p:nvSpPr>
          <p:cNvPr id="8" name="Стрелка вправо 7"/>
          <p:cNvSpPr/>
          <p:nvPr/>
        </p:nvSpPr>
        <p:spPr>
          <a:xfrm>
            <a:off x="-192483" y="1484784"/>
            <a:ext cx="384966" cy="772086"/>
          </a:xfrm>
          <a:prstGeom prst="rightArrow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uk-UA"/>
          </a:p>
        </p:txBody>
      </p:sp>
      <p:sp>
        <p:nvSpPr>
          <p:cNvPr id="9" name="Стрелка вправо 8"/>
          <p:cNvSpPr/>
          <p:nvPr/>
        </p:nvSpPr>
        <p:spPr>
          <a:xfrm>
            <a:off x="-192483" y="5805264"/>
            <a:ext cx="384966" cy="772086"/>
          </a:xfrm>
          <a:prstGeom prst="rightArrow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uk-UA"/>
          </a:p>
        </p:txBody>
      </p:sp>
      <p:sp>
        <p:nvSpPr>
          <p:cNvPr id="11" name="Стрелка вправо 10"/>
          <p:cNvSpPr/>
          <p:nvPr/>
        </p:nvSpPr>
        <p:spPr>
          <a:xfrm>
            <a:off x="-192483" y="4005064"/>
            <a:ext cx="384966" cy="772086"/>
          </a:xfrm>
          <a:prstGeom prst="rightArrow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uk-UA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906" y="-171399"/>
            <a:ext cx="7839635" cy="792087"/>
          </a:xfrm>
        </p:spPr>
        <p:txBody>
          <a:bodyPr>
            <a:normAutofit fontScale="90000"/>
          </a:bodyPr>
          <a:lstStyle/>
          <a:p>
            <a:r>
              <a:rPr lang="uk-UA" smtClean="0"/>
              <a:t>Використання антонімів у різних стилях</a:t>
            </a:r>
            <a:endParaRPr lang="uk-UA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548680"/>
            <a:ext cx="8568952" cy="11521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dirty="0" smtClean="0"/>
              <a:t>В</a:t>
            </a:r>
            <a:r>
              <a:rPr lang="uk-UA" b="1" dirty="0" smtClean="0"/>
              <a:t> офіційно-діловому  та науковому стилі</a:t>
            </a:r>
            <a:r>
              <a:rPr lang="uk-UA" dirty="0" smtClean="0"/>
              <a:t> своєрідним проявом антонімії (як правило, однокореневої) тут є наявність термінів, що позначають протилежні явища, процеси (</a:t>
            </a:r>
            <a:r>
              <a:rPr lang="uk-UA" i="1" dirty="0" smtClean="0"/>
              <a:t>циклон—антициклон, залежність — незалежність</a:t>
            </a:r>
            <a:r>
              <a:rPr lang="uk-UA" dirty="0" smtClean="0"/>
              <a:t>).</a:t>
            </a:r>
            <a:endParaRPr lang="uk-UA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1772816"/>
            <a:ext cx="8568952" cy="26642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dirty="0" smtClean="0"/>
              <a:t>Найбільше застосування як стилістичний засіб антонімія знаходить </a:t>
            </a:r>
            <a:r>
              <a:rPr lang="uk-UA" b="1" dirty="0" smtClean="0"/>
              <a:t>у публіцистичному, розмовному та художньому стилях.</a:t>
            </a:r>
            <a:r>
              <a:rPr lang="uk-UA" dirty="0" smtClean="0"/>
              <a:t> Тут вона дає невичерпні можливості для створення картин, у яких використовується пряме й переносне значення слова, різке й несподіване зіткнення різнорідних понять, зокрема в заголовках: </a:t>
            </a:r>
            <a:r>
              <a:rPr lang="uk-UA" i="1" dirty="0" smtClean="0"/>
              <a:t>“Війна і мир”, “Батьки і діти”, “Друзі й вороги”. </a:t>
            </a:r>
            <a:r>
              <a:rPr lang="uk-UA" dirty="0" smtClean="0"/>
              <a:t>Часом у ролі антонімічних заголовків виступають і семантично розмежовані на протилежні поняття синоніми: </a:t>
            </a:r>
            <a:r>
              <a:rPr lang="uk-UA" i="1" dirty="0" smtClean="0"/>
              <a:t>Базар як дзеркало ринку </a:t>
            </a:r>
            <a:r>
              <a:rPr lang="uk-UA" dirty="0" smtClean="0"/>
              <a:t>(з газ.).</a:t>
            </a:r>
            <a:endParaRPr lang="uk-UA" i="1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0" y="764704"/>
            <a:ext cx="384966" cy="772086"/>
          </a:xfrm>
          <a:prstGeom prst="rightArrow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uk-UA"/>
          </a:p>
        </p:txBody>
      </p:sp>
      <p:sp>
        <p:nvSpPr>
          <p:cNvPr id="8" name="Стрелка вправо 7"/>
          <p:cNvSpPr/>
          <p:nvPr/>
        </p:nvSpPr>
        <p:spPr>
          <a:xfrm>
            <a:off x="0" y="2780928"/>
            <a:ext cx="384966" cy="772086"/>
          </a:xfrm>
          <a:prstGeom prst="rightArrow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uk-UA"/>
          </a:p>
        </p:txBody>
      </p:sp>
      <p:sp>
        <p:nvSpPr>
          <p:cNvPr id="10" name="Стрелка вправо 9"/>
          <p:cNvSpPr/>
          <p:nvPr/>
        </p:nvSpPr>
        <p:spPr>
          <a:xfrm>
            <a:off x="0" y="5013176"/>
            <a:ext cx="384966" cy="772086"/>
          </a:xfrm>
          <a:prstGeom prst="rightArrow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uk-UA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4653136"/>
            <a:ext cx="8568952" cy="15121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b="1" smtClean="0"/>
              <a:t>Антоніми </a:t>
            </a:r>
            <a:r>
              <a:rPr lang="uk-UA" smtClean="0"/>
              <a:t>представлені й у молитвах  ( у деяких працях, які присвячено вивченню функціюванню антонімів </a:t>
            </a:r>
            <a:r>
              <a:rPr lang="uk-UA" b="1" smtClean="0"/>
              <a:t>у конфесійному </a:t>
            </a:r>
            <a:r>
              <a:rPr lang="uk-UA" smtClean="0"/>
              <a:t>стилі, зустрічається назва антилексеми). Вони становлять чималу групу серед лексичних об’єднань стилю. Наприклад: </a:t>
            </a:r>
            <a:r>
              <a:rPr lang="uk-UA" i="1" smtClean="0"/>
              <a:t>життя – смерть, душевний – тілесний, рай – пекло, день – ніч, Христос – антихрист </a:t>
            </a:r>
            <a:r>
              <a:rPr lang="uk-UA" smtClean="0"/>
              <a:t>і под. </a:t>
            </a:r>
            <a:endParaRPr lang="uk-UA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906" y="1"/>
            <a:ext cx="7839635" cy="908719"/>
          </a:xfrm>
        </p:spPr>
        <p:txBody>
          <a:bodyPr>
            <a:normAutofit fontScale="90000"/>
          </a:bodyPr>
          <a:lstStyle/>
          <a:p>
            <a:pPr lvl="0"/>
            <a:r>
              <a:rPr lang="uk-UA" smtClean="0"/>
              <a:t>Стилістичні функції іншомовних слів</a:t>
            </a:r>
            <a:br>
              <a:rPr lang="uk-UA" smtClean="0"/>
            </a:b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3"/>
            <a:ext cx="9143999" cy="446449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b="1" dirty="0" smtClean="0"/>
              <a:t>У науковому, офіційно-діловому та публіцистичному </a:t>
            </a:r>
            <a:r>
              <a:rPr lang="uk-UA" dirty="0" smtClean="0"/>
              <a:t>стилях іншомовні слова та інтернаціоналізми часто виступають як терміни або входять до словосполучень термінологічного типу як їх складники. У названих стилях помітне переважне вживання іншомовного слова при наявності українського відповідника у загальнонародній мові (</a:t>
            </a:r>
            <a:r>
              <a:rPr lang="uk-UA" i="1" dirty="0" smtClean="0"/>
              <a:t>диференціювати — розрізняти, стимулювати — заохочувати, рентабельний — вигідний, концентрувати — зосереджувати, адекватний — рівнозначний </a:t>
            </a:r>
            <a:r>
              <a:rPr lang="uk-UA" dirty="0" smtClean="0"/>
              <a:t>та ін.).</a:t>
            </a:r>
          </a:p>
          <a:p>
            <a:pPr algn="just"/>
            <a:r>
              <a:rPr lang="uk-UA" b="1" dirty="0" smtClean="0"/>
              <a:t>У публіцистичному стилі </a:t>
            </a:r>
            <a:r>
              <a:rPr lang="uk-UA" dirty="0" smtClean="0"/>
              <a:t>власне іншомовні слова та інтернаціоналізми вживаються не тільки в прямому, а й у переносному значенні, служать засобом створення образності, контрасту, гумористичних, іронічних та інших ефектів: </a:t>
            </a:r>
            <a:r>
              <a:rPr lang="uk-UA" i="1" dirty="0" smtClean="0"/>
              <a:t>Втрачає колишню силу стара </a:t>
            </a:r>
            <a:r>
              <a:rPr lang="uk-UA" b="1" i="1" dirty="0" smtClean="0"/>
              <a:t>імперська</a:t>
            </a:r>
            <a:r>
              <a:rPr lang="uk-UA" i="1" dirty="0" smtClean="0"/>
              <a:t> влада, ми стоїмо на порозі </a:t>
            </a:r>
            <a:r>
              <a:rPr lang="uk-UA" b="1" i="1" dirty="0" smtClean="0"/>
              <a:t>національної</a:t>
            </a:r>
            <a:r>
              <a:rPr lang="uk-UA" i="1" dirty="0" smtClean="0"/>
              <a:t> державності. То хай назавжди повернуться в нашу вдячну пам’ять славні імена, на які колись понавішувано брудні </a:t>
            </a:r>
            <a:r>
              <a:rPr lang="uk-UA" b="1" i="1" dirty="0" smtClean="0"/>
              <a:t>тенденційні</a:t>
            </a:r>
            <a:r>
              <a:rPr lang="uk-UA" i="1" dirty="0" smtClean="0"/>
              <a:t> ярлики </a:t>
            </a:r>
            <a:r>
              <a:rPr lang="uk-UA" dirty="0" smtClean="0"/>
              <a:t>(з газ.).</a:t>
            </a:r>
          </a:p>
          <a:p>
            <a:pPr algn="just"/>
            <a:r>
              <a:rPr lang="uk-UA" b="1" dirty="0" smtClean="0"/>
              <a:t>У художньому стилі запозичені </a:t>
            </a:r>
            <a:r>
              <a:rPr lang="uk-UA" dirty="0" smtClean="0"/>
              <a:t>слова можуть служити засобом створення образності, навіть </a:t>
            </a:r>
            <a:r>
              <a:rPr lang="uk-UA" dirty="0" err="1" smtClean="0"/>
              <a:t>персоніфікацій</a:t>
            </a:r>
            <a:r>
              <a:rPr lang="uk-UA" dirty="0" smtClean="0"/>
              <a:t>: </a:t>
            </a:r>
            <a:r>
              <a:rPr lang="uk-UA" i="1" dirty="0" smtClean="0"/>
              <a:t>Екзюпері не стільки феномен поєднання цих професій, але й живий закон їхньої гармонійної сумісності і взаємозалежності. Авжеж, </a:t>
            </a:r>
            <a:r>
              <a:rPr lang="uk-UA" b="1" i="1" dirty="0" smtClean="0"/>
              <a:t>авіація </a:t>
            </a:r>
            <a:r>
              <a:rPr lang="uk-UA" i="1" dirty="0" smtClean="0"/>
              <a:t>це — </a:t>
            </a:r>
            <a:r>
              <a:rPr lang="uk-UA" b="1" i="1" dirty="0" smtClean="0"/>
              <a:t>правнучка поезії</a:t>
            </a:r>
            <a:r>
              <a:rPr lang="uk-UA" i="1" dirty="0" smtClean="0"/>
              <a:t> </a:t>
            </a:r>
            <a:r>
              <a:rPr lang="uk-UA" dirty="0" smtClean="0"/>
              <a:t>(Д. Павличко). </a:t>
            </a:r>
            <a:endParaRPr lang="uk-UA" dirty="0"/>
          </a:p>
        </p:txBody>
      </p:sp>
      <p:sp>
        <p:nvSpPr>
          <p:cNvPr id="4" name="Загнутый угол 3"/>
          <p:cNvSpPr/>
          <p:nvPr/>
        </p:nvSpPr>
        <p:spPr>
          <a:xfrm>
            <a:off x="323528" y="4725144"/>
            <a:ext cx="8568952" cy="2016224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b="1" smtClean="0">
                <a:solidFill>
                  <a:schemeClr val="tx1"/>
                </a:solidFill>
              </a:rPr>
              <a:t>Уживання іншомовних слів повинно бути правильним і доречним, а також зрозумілим для користувачів. Щоб правильно вживати іншомовні слова, слід керуватися такими правилами:</a:t>
            </a:r>
            <a:endParaRPr lang="uk-UA" sz="160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uk-UA" sz="1600" smtClean="0">
                <a:solidFill>
                  <a:schemeClr val="tx1"/>
                </a:solidFill>
              </a:rPr>
              <a:t>не вживати в тексті іншомовні слова, коли є відповідники в українській мові;</a:t>
            </a:r>
          </a:p>
          <a:p>
            <a:pPr lvl="1">
              <a:buFont typeface="Arial" pitchFamily="34" charset="0"/>
              <a:buChar char="•"/>
            </a:pPr>
            <a:r>
              <a:rPr lang="uk-UA" sz="1600" smtClean="0">
                <a:solidFill>
                  <a:schemeClr val="tx1"/>
                </a:solidFill>
              </a:rPr>
              <a:t>уживання іншомовного слова в діловодстві допустиме лише в тому значенні, в якому воно зафіксоване в словниках;</a:t>
            </a:r>
          </a:p>
          <a:p>
            <a:pPr lvl="1">
              <a:buFont typeface="Arial" pitchFamily="34" charset="0"/>
              <a:buChar char="•"/>
            </a:pPr>
            <a:r>
              <a:rPr lang="uk-UA" sz="1600" smtClean="0">
                <a:solidFill>
                  <a:schemeClr val="tx1"/>
                </a:solidFill>
              </a:rPr>
              <a:t>не рекомендується користуватися в одному й тому ж документі іншомовним словом та його українським відповідником</a:t>
            </a:r>
            <a:endParaRPr lang="uk-UA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mtClean="0"/>
              <a:t>Стилевжиток екзотизмів і варваризмів</a:t>
            </a:r>
            <a:endParaRPr lang="uk-UA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980728"/>
            <a:ext cx="7776864" cy="28083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Екзотизми, або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етнографізми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слова, що позначають назви реалій із життя інших народів: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кюре, луїдор, сантим, полісмен, леді, лорд, драхма, асфалія, аул, кишлак, чайхана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Вживаються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науковому, публіцистичному та розмовному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стилях з метою опису якогось народу: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Оркестр 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бундесверу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виконав державні гімни Німеччини й України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 газ.).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художньому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стилі можуть вживатися й з метою етнографічної стилізації.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3608" y="3861048"/>
            <a:ext cx="7776864" cy="28083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екзотизмів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слід відрізняти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варваризми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що іноді вводяться в український текст для надання йому колориту зображуваного середовища або для посилення експресії. Як правило,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варваризми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оформляються засобами іншого алфавіту, хоча можуть відтворюватися й літерами української абетки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tete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-a-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tete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alma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хепі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енд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тощо.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179512" y="836712"/>
            <a:ext cx="720080" cy="4896544"/>
            <a:chOff x="107504" y="908720"/>
            <a:chExt cx="720080" cy="4896544"/>
          </a:xfrm>
        </p:grpSpPr>
        <p:sp>
          <p:nvSpPr>
            <p:cNvPr id="7" name="Выгнутая влево стрелка 6"/>
            <p:cNvSpPr/>
            <p:nvPr/>
          </p:nvSpPr>
          <p:spPr>
            <a:xfrm>
              <a:off x="107504" y="908720"/>
              <a:ext cx="576064" cy="4896544"/>
            </a:xfrm>
            <a:prstGeom prst="curvedRight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schemeClr val="tx1"/>
                </a:solidFill>
              </a:endParaRPr>
            </a:p>
          </p:txBody>
        </p:sp>
        <p:sp>
          <p:nvSpPr>
            <p:cNvPr id="9" name="Выгнутая влево стрелка 8"/>
            <p:cNvSpPr/>
            <p:nvPr/>
          </p:nvSpPr>
          <p:spPr>
            <a:xfrm>
              <a:off x="251520" y="908720"/>
              <a:ext cx="576064" cy="2232248"/>
            </a:xfrm>
            <a:prstGeom prst="curvedRightArrow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schemeClr val="tx1"/>
                </a:solidFill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611560" y="908720"/>
              <a:ext cx="216024" cy="14401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нутый угол 22"/>
          <p:cNvSpPr/>
          <p:nvPr/>
        </p:nvSpPr>
        <p:spPr>
          <a:xfrm>
            <a:off x="4860032" y="4437112"/>
            <a:ext cx="4176464" cy="2232248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uk-UA" sz="1600" dirty="0" smtClean="0">
              <a:solidFill>
                <a:schemeClr val="tx1"/>
              </a:solidFill>
            </a:endParaRPr>
          </a:p>
          <a:p>
            <a:pPr algn="just"/>
            <a:r>
              <a:rPr lang="uk-UA" sz="1600" dirty="0" smtClean="0">
                <a:solidFill>
                  <a:schemeClr val="tx1"/>
                </a:solidFill>
              </a:rPr>
              <a:t>можна вважати стилістичними, оскільки вони викликані прагненням дати нову назву не новому поняттю, а такому, що вже має словесне позначення в мові: </a:t>
            </a:r>
            <a:r>
              <a:rPr lang="uk-UA" sz="1600" i="1" dirty="0" err="1" smtClean="0">
                <a:solidFill>
                  <a:schemeClr val="tx1"/>
                </a:solidFill>
              </a:rPr>
              <a:t>радіснодушість</a:t>
            </a:r>
            <a:r>
              <a:rPr lang="uk-UA" sz="1600" i="1" dirty="0" smtClean="0">
                <a:solidFill>
                  <a:schemeClr val="tx1"/>
                </a:solidFill>
              </a:rPr>
              <a:t>, </a:t>
            </a:r>
            <a:r>
              <a:rPr lang="uk-UA" sz="1600" i="1" dirty="0" err="1" smtClean="0">
                <a:solidFill>
                  <a:schemeClr val="tx1"/>
                </a:solidFill>
              </a:rPr>
              <a:t>відтихну</a:t>
            </a:r>
            <a:r>
              <a:rPr lang="uk-UA" sz="1600" i="1" dirty="0" smtClean="0">
                <a:solidFill>
                  <a:schemeClr val="tx1"/>
                </a:solidFill>
              </a:rPr>
              <a:t>, відлютую, </a:t>
            </a:r>
            <a:r>
              <a:rPr lang="uk-UA" sz="1600" i="1" dirty="0" err="1" smtClean="0">
                <a:solidFill>
                  <a:schemeClr val="tx1"/>
                </a:solidFill>
              </a:rPr>
              <a:t>піднеб</a:t>
            </a:r>
            <a:r>
              <a:rPr lang="uk-UA" sz="1600" i="1" dirty="0" smtClean="0">
                <a:solidFill>
                  <a:schemeClr val="tx1"/>
                </a:solidFill>
              </a:rPr>
              <a:t> 'я, </a:t>
            </a:r>
            <a:r>
              <a:rPr lang="uk-UA" sz="1600" i="1" dirty="0" err="1" smtClean="0">
                <a:solidFill>
                  <a:schemeClr val="tx1"/>
                </a:solidFill>
              </a:rPr>
              <a:t>веселокрилий</a:t>
            </a:r>
            <a:r>
              <a:rPr lang="uk-UA" sz="1600" i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uk-UA" sz="1600" i="1" dirty="0" smtClean="0">
              <a:solidFill>
                <a:schemeClr val="tx1"/>
              </a:solidFill>
            </a:endParaRPr>
          </a:p>
          <a:p>
            <a:pPr algn="just"/>
            <a:r>
              <a:rPr lang="uk-UA" sz="1600" dirty="0" smtClean="0">
                <a:solidFill>
                  <a:schemeClr val="tx1"/>
                </a:solidFill>
              </a:rPr>
              <a:t>Цей різновид використовують переважно в художньому стилі.</a:t>
            </a:r>
          </a:p>
          <a:p>
            <a:pPr algn="just"/>
            <a:endParaRPr lang="uk-UA" sz="1600" i="1" dirty="0">
              <a:solidFill>
                <a:schemeClr val="tx1"/>
              </a:solidFill>
            </a:endParaRPr>
          </a:p>
        </p:txBody>
      </p:sp>
      <p:sp>
        <p:nvSpPr>
          <p:cNvPr id="19" name="Загнутый угол 18"/>
          <p:cNvSpPr/>
          <p:nvPr/>
        </p:nvSpPr>
        <p:spPr>
          <a:xfrm>
            <a:off x="251520" y="4437112"/>
            <a:ext cx="4176464" cy="2232248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uk-UA" sz="1600" dirty="0" smtClean="0">
              <a:solidFill>
                <a:schemeClr val="tx1"/>
              </a:solidFill>
            </a:endParaRPr>
          </a:p>
          <a:p>
            <a:pPr algn="just"/>
            <a:endParaRPr lang="uk-UA" sz="1600" dirty="0" smtClean="0">
              <a:solidFill>
                <a:schemeClr val="tx1"/>
              </a:solidFill>
            </a:endParaRPr>
          </a:p>
          <a:p>
            <a:pPr algn="just"/>
            <a:r>
              <a:rPr lang="uk-UA" sz="1600" dirty="0" smtClean="0">
                <a:solidFill>
                  <a:schemeClr val="tx1"/>
                </a:solidFill>
              </a:rPr>
              <a:t>називають нове поняття, тобто виконують номінативну функцію, отже, є нейтральними: </a:t>
            </a:r>
            <a:r>
              <a:rPr lang="uk-UA" sz="1600" i="1" dirty="0" smtClean="0">
                <a:solidFill>
                  <a:schemeClr val="tx1"/>
                </a:solidFill>
              </a:rPr>
              <a:t>біоніка, </a:t>
            </a:r>
            <a:r>
              <a:rPr lang="uk-UA" sz="1600" i="1" dirty="0" err="1" smtClean="0">
                <a:solidFill>
                  <a:schemeClr val="tx1"/>
                </a:solidFill>
              </a:rPr>
              <a:t>біонавт</a:t>
            </a:r>
            <a:r>
              <a:rPr lang="uk-UA" sz="1600" i="1" dirty="0" smtClean="0">
                <a:solidFill>
                  <a:schemeClr val="tx1"/>
                </a:solidFill>
              </a:rPr>
              <a:t>, гідропоніка, генотип, комп’ютер, </a:t>
            </a:r>
            <a:r>
              <a:rPr lang="uk-UA" sz="1600" i="1" dirty="0" err="1" smtClean="0">
                <a:solidFill>
                  <a:schemeClr val="tx1"/>
                </a:solidFill>
              </a:rPr>
              <a:t>летилан</a:t>
            </a:r>
            <a:r>
              <a:rPr lang="uk-UA" sz="1600" i="1" dirty="0" smtClean="0">
                <a:solidFill>
                  <a:schemeClr val="tx1"/>
                </a:solidFill>
              </a:rPr>
              <a:t> , інтерферон.</a:t>
            </a:r>
          </a:p>
          <a:p>
            <a:pPr algn="just"/>
            <a:endParaRPr lang="uk-UA" sz="1600" i="1" dirty="0" smtClean="0">
              <a:solidFill>
                <a:schemeClr val="tx1"/>
              </a:solidFill>
            </a:endParaRPr>
          </a:p>
          <a:p>
            <a:pPr algn="just"/>
            <a:r>
              <a:rPr lang="uk-UA" sz="1600" dirty="0" smtClean="0">
                <a:solidFill>
                  <a:schemeClr val="tx1"/>
                </a:solidFill>
              </a:rPr>
              <a:t>Цей різновид використовують у науковому, публіцистичному,	офіційно-діловому, розмовному та художньому стилях.</a:t>
            </a:r>
            <a:endParaRPr lang="uk-UA" sz="16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dirty="0" smtClean="0"/>
              <a:t>Стилістичний потенціал </a:t>
            </a:r>
            <a:r>
              <a:rPr lang="uk-UA" dirty="0" smtClean="0"/>
              <a:t>неологізмів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3" y="836713"/>
            <a:ext cx="8964487" cy="165618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dirty="0" smtClean="0"/>
              <a:t>Неологізми — нові слова, словосполучення, фразеологізми, що з’являються в мові. Виникнення неологізмів спричинене потребою давати назви новим предметам, явищам, поняттям, які постають унаслідок безперервного розвитку економіки, науки, культури, у результаті розширення й поглиблення зв’язків з іншими народами та державами.</a:t>
            </a:r>
            <a:endParaRPr lang="uk-UA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504" y="3861048"/>
            <a:ext cx="4392488" cy="72008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mtClean="0">
                <a:solidFill>
                  <a:schemeClr val="tx1"/>
                </a:solidFill>
              </a:rPr>
              <a:t>індивідуальні</a:t>
            </a:r>
            <a:endParaRPr lang="uk-UA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16016" y="3861048"/>
            <a:ext cx="4427984" cy="72008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mtClean="0">
                <a:solidFill>
                  <a:schemeClr val="tx1"/>
                </a:solidFill>
              </a:rPr>
              <a:t>загально-авторські</a:t>
            </a:r>
            <a:endParaRPr lang="uk-UA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31840" y="2492896"/>
            <a:ext cx="2952328" cy="576064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smtClean="0">
                <a:solidFill>
                  <a:schemeClr val="tx1"/>
                </a:solidFill>
              </a:rPr>
              <a:t>Різновиди неологізмів</a:t>
            </a:r>
            <a:endParaRPr lang="uk-UA" b="1">
              <a:solidFill>
                <a:schemeClr val="tx1"/>
              </a:solidFill>
            </a:endParaRPr>
          </a:p>
        </p:txBody>
      </p:sp>
      <p:cxnSp>
        <p:nvCxnSpPr>
          <p:cNvPr id="15" name="Прямая со стрелкой 14"/>
          <p:cNvCxnSpPr>
            <a:endCxn id="11" idx="0"/>
          </p:cNvCxnSpPr>
          <p:nvPr/>
        </p:nvCxnSpPr>
        <p:spPr>
          <a:xfrm flipH="1">
            <a:off x="2303748" y="3212976"/>
            <a:ext cx="2268252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13" idx="0"/>
          </p:cNvCxnSpPr>
          <p:nvPr/>
        </p:nvCxnSpPr>
        <p:spPr>
          <a:xfrm>
            <a:off x="4644008" y="3212976"/>
            <a:ext cx="2286000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Кольцо 17"/>
          <p:cNvSpPr/>
          <p:nvPr/>
        </p:nvSpPr>
        <p:spPr>
          <a:xfrm>
            <a:off x="4499992" y="3068960"/>
            <a:ext cx="216024" cy="216024"/>
          </a:xfrm>
          <a:prstGeom prst="donu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Ключові слова: 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i="1" dirty="0"/>
              <a:t>лексика, стилістично нейтральна лексика, стилістично маркована лексика, метафора, метонімія, синекдоха, гіпербола, </a:t>
            </a:r>
            <a:r>
              <a:rPr lang="uk-UA" i="1" dirty="0" err="1"/>
              <a:t>мейозис</a:t>
            </a:r>
            <a:r>
              <a:rPr lang="uk-UA" i="1" dirty="0"/>
              <a:t>, літота, полісемія, перифраз, евфемізм, </a:t>
            </a:r>
            <a:r>
              <a:rPr lang="uk-UA" i="1" dirty="0" err="1"/>
              <a:t>парономазія</a:t>
            </a:r>
            <a:r>
              <a:rPr lang="uk-UA" i="1" dirty="0"/>
              <a:t>, антитеза, оксиморон, антонімічна іронія, </a:t>
            </a:r>
            <a:r>
              <a:rPr lang="uk-UA" i="1" dirty="0" err="1"/>
              <a:t>екзотизми</a:t>
            </a:r>
            <a:r>
              <a:rPr lang="uk-UA" i="1" dirty="0"/>
              <a:t>, </a:t>
            </a:r>
            <a:r>
              <a:rPr lang="uk-UA" i="1" dirty="0" err="1"/>
              <a:t>варваризми</a:t>
            </a:r>
            <a:r>
              <a:rPr lang="uk-UA" i="1" dirty="0"/>
              <a:t>, неологізми, стилізація архаїзмів та історизмів, </a:t>
            </a:r>
            <a:r>
              <a:rPr lang="uk-UA" i="1" dirty="0" err="1" smtClean="0"/>
              <a:t>діалектизми</a:t>
            </a:r>
            <a:r>
              <a:rPr lang="uk-UA" i="1" dirty="0" smtClean="0"/>
              <a:t>.</a:t>
            </a:r>
          </a:p>
          <a:p>
            <a:pPr marL="0" indent="0" algn="just">
              <a:buNone/>
            </a:pPr>
            <a:r>
              <a:rPr lang="uk-UA" b="1" dirty="0"/>
              <a:t>Література </a:t>
            </a:r>
            <a:r>
              <a:rPr lang="uk-UA" dirty="0"/>
              <a:t>: див. сторінку дисципліни на платформі СЕЗН </a:t>
            </a:r>
            <a:r>
              <a:rPr lang="en-US" dirty="0"/>
              <a:t>Moodle</a:t>
            </a:r>
            <a:r>
              <a:rPr lang="uk-UA" dirty="0"/>
              <a:t>.</a:t>
            </a:r>
          </a:p>
          <a:p>
            <a:pPr marL="0" indent="0" algn="just">
              <a:buNone/>
            </a:pP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21598952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8783"/>
            <a:ext cx="8784976" cy="977899"/>
          </a:xfrm>
        </p:spPr>
        <p:txBody>
          <a:bodyPr>
            <a:normAutofit fontScale="90000"/>
          </a:bodyPr>
          <a:lstStyle/>
          <a:p>
            <a:pPr lvl="0"/>
            <a:r>
              <a:rPr lang="uk-UA" dirty="0" smtClean="0"/>
              <a:t>Стилістичні </a:t>
            </a:r>
            <a:r>
              <a:rPr lang="uk-UA" dirty="0" smtClean="0"/>
              <a:t>можливості  застарілої лексики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7056" y="4725144"/>
            <a:ext cx="8496944" cy="1152128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1600" b="1" smtClean="0"/>
              <a:t>У публіцистиці, </a:t>
            </a:r>
            <a:r>
              <a:rPr lang="uk-UA" sz="1600" smtClean="0"/>
              <a:t>зокрема в полемічних творах, історизми можуть бути використані для зіставлення фактів сучасності з подіями, що відбувалися в минулому, їх вживають як опорні слова перифраз: </a:t>
            </a:r>
            <a:r>
              <a:rPr lang="uk-UA" sz="1600" i="1" smtClean="0"/>
              <a:t>нащадки славних запорожців</a:t>
            </a:r>
            <a:r>
              <a:rPr lang="uk-UA" sz="1600" smtClean="0"/>
              <a:t>.</a:t>
            </a:r>
            <a:endParaRPr lang="uk-UA" sz="1600" i="1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7056" y="1052736"/>
            <a:ext cx="8496944" cy="1368152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1600" b="1" dirty="0" smtClean="0"/>
              <a:t>У науковому стилі </a:t>
            </a:r>
            <a:r>
              <a:rPr lang="uk-UA" sz="1600" dirty="0" smtClean="0"/>
              <a:t>та його різновидах </a:t>
            </a:r>
            <a:r>
              <a:rPr lang="uk-UA" sz="1600" dirty="0" err="1" smtClean="0"/>
              <a:t>історизми</a:t>
            </a:r>
            <a:r>
              <a:rPr lang="uk-UA" sz="1600" dirty="0" smtClean="0"/>
              <a:t>  й архаїзми є єдиним засобом називання реалій минулих епох, вони, не маючи жодного стилістичного навантаження, виконують суто номінативну функцію: </a:t>
            </a:r>
            <a:r>
              <a:rPr lang="uk-UA" sz="1600" i="1" dirty="0" smtClean="0"/>
              <a:t>Внаслідок цього площа селянського землекористування зменшувалась, зростало число малоземельних і безземельних селян (</a:t>
            </a:r>
            <a:r>
              <a:rPr lang="uk-UA" sz="1600" b="1" i="1" dirty="0" err="1" smtClean="0"/>
              <a:t>загородники</a:t>
            </a:r>
            <a:r>
              <a:rPr lang="uk-UA" sz="1600" b="1" i="1" dirty="0" smtClean="0"/>
              <a:t>, або городники, підсусідки, халупники, комірники</a:t>
            </a:r>
            <a:r>
              <a:rPr lang="uk-UA" sz="1600" i="1" dirty="0" smtClean="0"/>
              <a:t>) </a:t>
            </a:r>
            <a:r>
              <a:rPr lang="uk-UA" sz="1600" dirty="0" smtClean="0"/>
              <a:t> ( з дис.).</a:t>
            </a:r>
            <a:endParaRPr lang="uk-UA" sz="1600" i="1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7056" y="2564904"/>
            <a:ext cx="8496944" cy="2088232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1600" b="1" dirty="0" smtClean="0"/>
              <a:t>У художньому стилі </a:t>
            </a:r>
            <a:r>
              <a:rPr lang="uk-UA" sz="1600" dirty="0" smtClean="0"/>
              <a:t>використовуються як у номінативній функції, так і з метою стилізації, відтворення колориту епохи: </a:t>
            </a:r>
            <a:r>
              <a:rPr lang="uk-UA" sz="1600" i="1" dirty="0" smtClean="0"/>
              <a:t>На ґанку міської </a:t>
            </a:r>
            <a:r>
              <a:rPr lang="uk-UA" sz="1600" b="1" i="1" dirty="0" smtClean="0"/>
              <a:t>ратуші</a:t>
            </a:r>
            <a:r>
              <a:rPr lang="uk-UA" sz="1600" i="1" dirty="0" smtClean="0"/>
              <a:t> стояли губернатор </a:t>
            </a:r>
            <a:r>
              <a:rPr lang="uk-UA" sz="1600" i="1" dirty="0" err="1" smtClean="0"/>
              <a:t>Младанович</a:t>
            </a:r>
            <a:r>
              <a:rPr lang="uk-UA" sz="1600" i="1" dirty="0" smtClean="0"/>
              <a:t>, </a:t>
            </a:r>
            <a:r>
              <a:rPr lang="uk-UA" sz="1600" b="1" i="1" dirty="0" smtClean="0"/>
              <a:t>капітан</a:t>
            </a:r>
            <a:r>
              <a:rPr lang="uk-UA" sz="1600" i="1" dirty="0" smtClean="0"/>
              <a:t> </a:t>
            </a:r>
            <a:r>
              <a:rPr lang="uk-UA" sz="1600" i="1" dirty="0" err="1" smtClean="0"/>
              <a:t>Ленарт</a:t>
            </a:r>
            <a:r>
              <a:rPr lang="uk-UA" sz="1600" i="1" dirty="0" smtClean="0"/>
              <a:t> і ще кілька </a:t>
            </a:r>
            <a:r>
              <a:rPr lang="uk-UA" sz="1600" b="1" i="1" dirty="0" smtClean="0"/>
              <a:t>шляхтичів</a:t>
            </a:r>
            <a:r>
              <a:rPr lang="uk-UA" sz="1600" i="1" dirty="0" smtClean="0"/>
              <a:t>, а перед ними, чітко карбуючи крок, проходили </a:t>
            </a:r>
            <a:r>
              <a:rPr lang="uk-UA" sz="1600" b="1" i="1" dirty="0" smtClean="0"/>
              <a:t>лизні</a:t>
            </a:r>
            <a:r>
              <a:rPr lang="uk-UA" sz="1600" i="1" dirty="0" smtClean="0"/>
              <a:t>. Попереду </a:t>
            </a:r>
            <a:r>
              <a:rPr lang="uk-UA" sz="1600" b="1" i="1" dirty="0" smtClean="0"/>
              <a:t>сотні</a:t>
            </a:r>
            <a:r>
              <a:rPr lang="uk-UA" sz="1600" i="1" dirty="0" smtClean="0"/>
              <a:t> йшов </a:t>
            </a:r>
            <a:r>
              <a:rPr lang="uk-UA" sz="1600" b="1" i="1" dirty="0" smtClean="0"/>
              <a:t>хорунжий</a:t>
            </a:r>
            <a:r>
              <a:rPr lang="uk-UA" sz="1600" i="1" dirty="0" smtClean="0"/>
              <a:t> із </a:t>
            </a:r>
            <a:r>
              <a:rPr lang="uk-UA" sz="1600" b="1" i="1" dirty="0" smtClean="0"/>
              <a:t>шляхтичів</a:t>
            </a:r>
            <a:r>
              <a:rPr lang="uk-UA" sz="1600" i="1" dirty="0" smtClean="0"/>
              <a:t> і ніс блакитний прапор із зображенням золотого патріаршого хреста, який був гербом володаря краю </a:t>
            </a:r>
            <a:r>
              <a:rPr lang="uk-UA" sz="1600" b="1" i="1" dirty="0" smtClean="0"/>
              <a:t>графа</a:t>
            </a:r>
            <a:r>
              <a:rPr lang="uk-UA" sz="1600" i="1" dirty="0" smtClean="0"/>
              <a:t> Потоцького   </a:t>
            </a:r>
            <a:r>
              <a:rPr lang="uk-UA" sz="1600" dirty="0" smtClean="0"/>
              <a:t>(М. Глухенький). Поставлені в невідповідний контекст, архаїзми набувають іронічного, сатиричного, гумористичного звучання.</a:t>
            </a:r>
            <a:endParaRPr lang="uk-UA" sz="1600" i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1124744"/>
            <a:ext cx="432048" cy="5472608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uk-UA" sz="1600" b="1" smtClean="0"/>
              <a:t>Стилістичні можливості застарілої лексики</a:t>
            </a:r>
            <a:endParaRPr lang="uk-UA" sz="1600" b="1"/>
          </a:p>
        </p:txBody>
      </p:sp>
      <p:sp>
        <p:nvSpPr>
          <p:cNvPr id="8" name="Стрелка вправо 7"/>
          <p:cNvSpPr/>
          <p:nvPr/>
        </p:nvSpPr>
        <p:spPr>
          <a:xfrm>
            <a:off x="467544" y="6165304"/>
            <a:ext cx="144016" cy="216024"/>
          </a:xfrm>
          <a:prstGeom prst="right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трелка вправо 8"/>
          <p:cNvSpPr/>
          <p:nvPr/>
        </p:nvSpPr>
        <p:spPr>
          <a:xfrm>
            <a:off x="467544" y="3501008"/>
            <a:ext cx="144016" cy="216024"/>
          </a:xfrm>
          <a:prstGeom prst="right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елка вправо 9"/>
          <p:cNvSpPr/>
          <p:nvPr/>
        </p:nvSpPr>
        <p:spPr>
          <a:xfrm>
            <a:off x="467544" y="1412776"/>
            <a:ext cx="144016" cy="216024"/>
          </a:xfrm>
          <a:prstGeom prst="right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7056" y="5949280"/>
            <a:ext cx="8496944" cy="72008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1600" b="1" smtClean="0"/>
              <a:t>В офіційно-діловому стилі </a:t>
            </a:r>
            <a:r>
              <a:rPr lang="uk-UA" sz="1600" smtClean="0"/>
              <a:t>майже повністю відсутні, за винятком окремих термінологізованих слів та словосполучень на взірець </a:t>
            </a:r>
            <a:r>
              <a:rPr lang="uk-UA" sz="1600" i="1" smtClean="0"/>
              <a:t>глава </a:t>
            </a:r>
            <a:r>
              <a:rPr lang="uk-UA" sz="1600" smtClean="0"/>
              <a:t>(уряду).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467544" y="5013176"/>
            <a:ext cx="144016" cy="216024"/>
          </a:xfrm>
          <a:prstGeom prst="right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нутый угол 14"/>
          <p:cNvSpPr/>
          <p:nvPr/>
        </p:nvSpPr>
        <p:spPr>
          <a:xfrm>
            <a:off x="6335688" y="3356992"/>
            <a:ext cx="2808312" cy="792088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uk-UA" sz="1200" smtClean="0">
              <a:solidFill>
                <a:schemeClr val="tx1"/>
              </a:solidFill>
            </a:endParaRPr>
          </a:p>
          <a:p>
            <a:pPr algn="just"/>
            <a:r>
              <a:rPr lang="uk-UA" sz="1200" smtClean="0"/>
              <a:t>лексеми, відмінні значенням від слів загальнонародної мови: </a:t>
            </a:r>
            <a:r>
              <a:rPr lang="uk-UA" sz="1200" i="1" smtClean="0"/>
              <a:t>пироги</a:t>
            </a:r>
            <a:r>
              <a:rPr lang="uk-UA" sz="1200" smtClean="0"/>
              <a:t> (в значенні вареники), </a:t>
            </a:r>
            <a:r>
              <a:rPr lang="uk-UA" sz="1200" i="1" smtClean="0"/>
              <a:t>гора</a:t>
            </a:r>
            <a:r>
              <a:rPr lang="uk-UA" sz="1200" smtClean="0"/>
              <a:t> (горище), </a:t>
            </a:r>
            <a:r>
              <a:rPr lang="uk-UA" sz="1200" i="1" smtClean="0"/>
              <a:t>сон</a:t>
            </a:r>
            <a:r>
              <a:rPr lang="uk-UA" sz="1200" smtClean="0"/>
              <a:t> (соняшник),</a:t>
            </a:r>
            <a:endParaRPr lang="uk-UA" sz="1200">
              <a:solidFill>
                <a:schemeClr val="tx1"/>
              </a:solidFill>
            </a:endParaRPr>
          </a:p>
        </p:txBody>
      </p:sp>
      <p:sp>
        <p:nvSpPr>
          <p:cNvPr id="14" name="Загнутый угол 13"/>
          <p:cNvSpPr/>
          <p:nvPr/>
        </p:nvSpPr>
        <p:spPr>
          <a:xfrm>
            <a:off x="3203848" y="3356992"/>
            <a:ext cx="2808312" cy="792088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uk-UA" sz="1200" smtClean="0">
              <a:solidFill>
                <a:schemeClr val="tx1"/>
              </a:solidFill>
            </a:endParaRPr>
          </a:p>
          <a:p>
            <a:pPr algn="just"/>
            <a:r>
              <a:rPr lang="uk-UA" sz="1200" smtClean="0">
                <a:solidFill>
                  <a:schemeClr val="tx1"/>
                </a:solidFill>
              </a:rPr>
              <a:t>належать назви реалій і понять, не поширюваних за межі певного говору: </a:t>
            </a:r>
            <a:r>
              <a:rPr lang="uk-UA" sz="1200" i="1" smtClean="0">
                <a:solidFill>
                  <a:schemeClr val="tx1"/>
                </a:solidFill>
              </a:rPr>
              <a:t>дерга</a:t>
            </a:r>
            <a:r>
              <a:rPr lang="uk-UA" sz="1200" smtClean="0">
                <a:solidFill>
                  <a:schemeClr val="tx1"/>
                </a:solidFill>
              </a:rPr>
              <a:t> (вид запаски), </a:t>
            </a:r>
            <a:r>
              <a:rPr lang="uk-UA" sz="1200" i="1" smtClean="0">
                <a:solidFill>
                  <a:schemeClr val="tx1"/>
                </a:solidFill>
              </a:rPr>
              <a:t>баюр</a:t>
            </a:r>
            <a:r>
              <a:rPr lang="uk-UA" sz="1200" smtClean="0">
                <a:solidFill>
                  <a:schemeClr val="tx1"/>
                </a:solidFill>
              </a:rPr>
              <a:t> (вид пояса), </a:t>
            </a:r>
            <a:r>
              <a:rPr lang="uk-UA" sz="1200" i="1" smtClean="0">
                <a:solidFill>
                  <a:schemeClr val="tx1"/>
                </a:solidFill>
              </a:rPr>
              <a:t>гачі</a:t>
            </a:r>
            <a:r>
              <a:rPr lang="uk-UA" sz="1200" smtClean="0">
                <a:solidFill>
                  <a:schemeClr val="tx1"/>
                </a:solidFill>
              </a:rPr>
              <a:t> (вид штанів),</a:t>
            </a:r>
            <a:endParaRPr lang="uk-UA" sz="1200">
              <a:solidFill>
                <a:schemeClr val="tx1"/>
              </a:solidFill>
            </a:endParaRPr>
          </a:p>
        </p:txBody>
      </p:sp>
      <p:sp>
        <p:nvSpPr>
          <p:cNvPr id="13" name="Загнутый угол 12"/>
          <p:cNvSpPr/>
          <p:nvPr/>
        </p:nvSpPr>
        <p:spPr>
          <a:xfrm>
            <a:off x="179512" y="3356992"/>
            <a:ext cx="2808312" cy="792088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uk-UA" sz="1200" smtClean="0">
              <a:solidFill>
                <a:schemeClr val="tx1"/>
              </a:solidFill>
            </a:endParaRPr>
          </a:p>
          <a:p>
            <a:pPr algn="just"/>
            <a:r>
              <a:rPr lang="uk-UA" sz="1200" smtClean="0">
                <a:solidFill>
                  <a:schemeClr val="tx1"/>
                </a:solidFill>
              </a:rPr>
              <a:t>місцеві назви понять загальнонародної мови: </a:t>
            </a:r>
            <a:r>
              <a:rPr lang="uk-UA" sz="1200" i="1" smtClean="0">
                <a:solidFill>
                  <a:schemeClr val="tx1"/>
                </a:solidFill>
              </a:rPr>
              <a:t>трускавки</a:t>
            </a:r>
            <a:r>
              <a:rPr lang="uk-UA" sz="1200" smtClean="0">
                <a:solidFill>
                  <a:schemeClr val="tx1"/>
                </a:solidFill>
              </a:rPr>
              <a:t> (полуниці),</a:t>
            </a:r>
            <a:r>
              <a:rPr lang="uk-UA" sz="1200" i="1" smtClean="0">
                <a:solidFill>
                  <a:schemeClr val="tx1"/>
                </a:solidFill>
              </a:rPr>
              <a:t>мелай</a:t>
            </a:r>
            <a:r>
              <a:rPr lang="uk-UA" sz="1200" smtClean="0">
                <a:solidFill>
                  <a:schemeClr val="tx1"/>
                </a:solidFill>
              </a:rPr>
              <a:t> (кукурудза), </a:t>
            </a:r>
            <a:r>
              <a:rPr lang="uk-UA" sz="1200" i="1" smtClean="0">
                <a:solidFill>
                  <a:schemeClr val="tx1"/>
                </a:solidFill>
              </a:rPr>
              <a:t>жалива</a:t>
            </a:r>
            <a:r>
              <a:rPr lang="uk-UA" sz="1200" smtClean="0">
                <a:solidFill>
                  <a:schemeClr val="tx1"/>
                </a:solidFill>
              </a:rPr>
              <a:t> (кропива)</a:t>
            </a:r>
            <a:endParaRPr lang="uk-UA" sz="120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906" y="1"/>
            <a:ext cx="7839635" cy="1052735"/>
          </a:xfrm>
        </p:spPr>
        <p:txBody>
          <a:bodyPr>
            <a:normAutofit fontScale="90000"/>
          </a:bodyPr>
          <a:lstStyle/>
          <a:p>
            <a:pPr lvl="0"/>
            <a:r>
              <a:rPr lang="uk-UA" smtClean="0"/>
              <a:t>Стилістичні функції діалектизмів</a:t>
            </a:r>
            <a:br>
              <a:rPr lang="uk-UA" smtClean="0"/>
            </a:b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7"/>
            <a:ext cx="9143999" cy="648071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 smtClean="0"/>
              <a:t>Діалект</a:t>
            </a:r>
            <a:r>
              <a:rPr lang="uk-UA" dirty="0" smtClean="0"/>
              <a:t> – говір, місцевий різновид мови. Слова, які належать до цього говору – діалектизми. </a:t>
            </a:r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2708920"/>
            <a:ext cx="2952328" cy="72008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mtClean="0"/>
              <a:t>лексичні</a:t>
            </a:r>
            <a:endParaRPr lang="uk-UA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31840" y="2708920"/>
            <a:ext cx="2952328" cy="72008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mtClean="0"/>
              <a:t>етнографічні</a:t>
            </a:r>
            <a:endParaRPr lang="uk-UA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91672" y="2708920"/>
            <a:ext cx="2952328" cy="72008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mtClean="0"/>
              <a:t>семантичні</a:t>
            </a:r>
            <a:endParaRPr lang="uk-UA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31840" y="1340768"/>
            <a:ext cx="2952328" cy="576064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smtClean="0"/>
              <a:t>Різновиди діалектизмів</a:t>
            </a:r>
            <a:endParaRPr lang="uk-UA" b="1"/>
          </a:p>
        </p:txBody>
      </p:sp>
      <p:cxnSp>
        <p:nvCxnSpPr>
          <p:cNvPr id="8" name="Прямая со стрелкой 7"/>
          <p:cNvCxnSpPr>
            <a:endCxn id="4" idx="0"/>
          </p:cNvCxnSpPr>
          <p:nvPr/>
        </p:nvCxnSpPr>
        <p:spPr>
          <a:xfrm flipH="1">
            <a:off x="1583668" y="2060848"/>
            <a:ext cx="2988332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6" idx="0"/>
          </p:cNvCxnSpPr>
          <p:nvPr/>
        </p:nvCxnSpPr>
        <p:spPr>
          <a:xfrm>
            <a:off x="4644008" y="2060848"/>
            <a:ext cx="3023828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7" idx="2"/>
            <a:endCxn id="5" idx="0"/>
          </p:cNvCxnSpPr>
          <p:nvPr/>
        </p:nvCxnSpPr>
        <p:spPr>
          <a:xfrm>
            <a:off x="4608004" y="1916832"/>
            <a:ext cx="0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Кольцо 10"/>
          <p:cNvSpPr/>
          <p:nvPr/>
        </p:nvSpPr>
        <p:spPr>
          <a:xfrm>
            <a:off x="4499992" y="1916832"/>
            <a:ext cx="216024" cy="216024"/>
          </a:xfrm>
          <a:prstGeom prst="donu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179512" y="4365104"/>
            <a:ext cx="8856984" cy="2492896"/>
          </a:xfrm>
          <a:prstGeom prst="round2Diag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uk-UA" sz="1600" b="1" smtClean="0"/>
              <a:t>У розмовному </a:t>
            </a:r>
            <a:r>
              <a:rPr lang="uk-UA" sz="1600" smtClean="0"/>
              <a:t>мовленні вони є засобом вільного, невимушеного спілкування людей— носіїв певного говору.</a:t>
            </a:r>
          </a:p>
          <a:p>
            <a:pPr>
              <a:buFont typeface="Arial" pitchFamily="34" charset="0"/>
              <a:buChar char="•"/>
            </a:pPr>
            <a:r>
              <a:rPr lang="uk-UA" sz="1600" b="1" smtClean="0"/>
              <a:t>У художньому стилі </a:t>
            </a:r>
            <a:r>
              <a:rPr lang="uk-UA" sz="1600" smtClean="0"/>
              <a:t>діалектизми використовують для максимального наближення до дійсності, для опису життя з усіма його подробицями, для відтворення місцевого колориту, для типізації героїв.</a:t>
            </a:r>
          </a:p>
          <a:p>
            <a:pPr>
              <a:buFont typeface="Arial" pitchFamily="34" charset="0"/>
              <a:buChar char="•"/>
            </a:pPr>
            <a:r>
              <a:rPr lang="uk-UA" sz="1600" b="1" smtClean="0"/>
              <a:t>В офіційно-діловому і науковому стилях </a:t>
            </a:r>
            <a:r>
              <a:rPr lang="uk-UA" sz="1600" smtClean="0"/>
              <a:t>діалектну лексику не вживають (можуть бути як приклади).</a:t>
            </a:r>
          </a:p>
          <a:p>
            <a:pPr>
              <a:buFont typeface="Arial" pitchFamily="34" charset="0"/>
              <a:buChar char="•"/>
            </a:pPr>
            <a:r>
              <a:rPr lang="uk-UA" sz="1600" smtClean="0"/>
              <a:t>Введення діалектизмів </a:t>
            </a:r>
            <a:r>
              <a:rPr lang="uk-UA" sz="1600" b="1" smtClean="0"/>
              <a:t>у публіцистичні </a:t>
            </a:r>
            <a:r>
              <a:rPr lang="uk-UA" sz="1600" smtClean="0"/>
              <a:t>тексти можливе й доречне лише у тих випадках, коли йдеться про предмет чи поняття, для якого літературна мова не має окремої назви: </a:t>
            </a:r>
            <a:r>
              <a:rPr lang="uk-UA" sz="1600" i="1" smtClean="0"/>
              <a:t>У музеї була виставка побуту бокарашів </a:t>
            </a:r>
            <a:r>
              <a:rPr lang="uk-UA" sz="1600" smtClean="0"/>
              <a:t>(з газ.).</a:t>
            </a:r>
            <a:endParaRPr lang="uk-UA" sz="160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906" y="-171399"/>
            <a:ext cx="7839635" cy="864095"/>
          </a:xfrm>
        </p:spPr>
        <p:txBody>
          <a:bodyPr/>
          <a:lstStyle/>
          <a:p>
            <a:r>
              <a:rPr lang="uk-UA" dirty="0" smtClean="0"/>
              <a:t>Росіянізми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453650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uk-UA" b="1" dirty="0" smtClean="0"/>
              <a:t>Росіянізм</a:t>
            </a:r>
            <a:r>
              <a:rPr lang="uk-UA" dirty="0" smtClean="0"/>
              <a:t> – слово або мовний зворот, запозичений з російської мови або побудований за зразком російських слів і висловів.</a:t>
            </a:r>
          </a:p>
          <a:p>
            <a:pPr algn="just"/>
            <a:r>
              <a:rPr lang="uk-UA" dirty="0" smtClean="0"/>
              <a:t>Серед відступів від літературних норм на рівні лексики впадають в око передусім незасвоєні, невмотивовані росіянізми: </a:t>
            </a:r>
            <a:r>
              <a:rPr lang="uk-UA" i="1" dirty="0" err="1" smtClean="0"/>
              <a:t>алтар</a:t>
            </a:r>
            <a:r>
              <a:rPr lang="uk-UA" i="1" dirty="0" smtClean="0"/>
              <a:t>, </a:t>
            </a:r>
            <a:r>
              <a:rPr lang="uk-UA" i="1" dirty="0" err="1" smtClean="0"/>
              <a:t>врачування</a:t>
            </a:r>
            <a:r>
              <a:rPr lang="uk-UA" i="1" dirty="0" smtClean="0"/>
              <a:t>, </a:t>
            </a:r>
            <a:r>
              <a:rPr lang="uk-UA" i="1" dirty="0" err="1" smtClean="0"/>
              <a:t>груз</a:t>
            </a:r>
            <a:r>
              <a:rPr lang="uk-UA" i="1" dirty="0" smtClean="0"/>
              <a:t>, поставщик, </a:t>
            </a:r>
            <a:r>
              <a:rPr lang="uk-UA" i="1" dirty="0" err="1" smtClean="0"/>
              <a:t>моросити</a:t>
            </a:r>
            <a:r>
              <a:rPr lang="uk-UA" i="1" dirty="0" smtClean="0"/>
              <a:t>, </a:t>
            </a:r>
            <a:r>
              <a:rPr lang="uk-UA" i="1" dirty="0" err="1" smtClean="0"/>
              <a:t>підстрікати</a:t>
            </a:r>
            <a:r>
              <a:rPr lang="uk-UA" i="1" dirty="0" smtClean="0"/>
              <a:t>, </a:t>
            </a:r>
            <a:r>
              <a:rPr lang="uk-UA" i="1" dirty="0" err="1" smtClean="0"/>
              <a:t>получається</a:t>
            </a:r>
            <a:r>
              <a:rPr lang="uk-UA" i="1" dirty="0" smtClean="0"/>
              <a:t>, </a:t>
            </a:r>
            <a:r>
              <a:rPr lang="uk-UA" i="1" dirty="0" err="1" smtClean="0"/>
              <a:t>пушний</a:t>
            </a:r>
            <a:r>
              <a:rPr lang="uk-UA" i="1" dirty="0" smtClean="0"/>
              <a:t>, </a:t>
            </a:r>
            <a:r>
              <a:rPr lang="uk-UA" i="1" dirty="0" err="1" smtClean="0"/>
              <a:t>четвероногий</a:t>
            </a:r>
            <a:r>
              <a:rPr lang="uk-UA" i="1" dirty="0" smtClean="0"/>
              <a:t> </a:t>
            </a:r>
            <a:r>
              <a:rPr lang="uk-UA" dirty="0" smtClean="0"/>
              <a:t>іноді більш або менш пристосовані до української фонетики й морфології: </a:t>
            </a:r>
            <a:r>
              <a:rPr lang="uk-UA" i="1" dirty="0" err="1" smtClean="0"/>
              <a:t>гонимий</a:t>
            </a:r>
            <a:r>
              <a:rPr lang="uk-UA" i="1" dirty="0" smtClean="0"/>
              <a:t>, ранимий, </a:t>
            </a:r>
            <a:r>
              <a:rPr lang="uk-UA" i="1" dirty="0" err="1" smtClean="0"/>
              <a:t>замислуватий</a:t>
            </a:r>
            <a:r>
              <a:rPr lang="uk-UA" dirty="0" smtClean="0"/>
              <a:t>. Жодних підстав для запозичання цих слів немає, оскільки названі поняття мають в українській мові відповідні лексичні позначення: </a:t>
            </a:r>
            <a:r>
              <a:rPr lang="uk-UA" i="1" dirty="0" smtClean="0"/>
              <a:t>вівтар, лікування, вантаж, постачальник, мрячити, підбурювати, виходить, хутровий, чотириногий, гнаний, вразливий, вигадливий</a:t>
            </a:r>
            <a:r>
              <a:rPr lang="uk-UA" dirty="0" smtClean="0"/>
              <a:t>.</a:t>
            </a:r>
          </a:p>
          <a:p>
            <a:pPr algn="just"/>
            <a:r>
              <a:rPr lang="uk-UA" dirty="0" smtClean="0"/>
              <a:t>Тривалий час українська мова не мала державного статусу, її забороняли, витісняли з усіх сфер. Витіснення зі сфери державного життя передусім позначилося на тому, що на сьогодні досі залишаються росіянізми </a:t>
            </a:r>
            <a:r>
              <a:rPr lang="uk-UA" b="1" dirty="0" smtClean="0"/>
              <a:t>в офіційно-діловому, науковому </a:t>
            </a:r>
            <a:r>
              <a:rPr lang="uk-UA" dirty="0" smtClean="0"/>
              <a:t>(термінологія, мовні формули) </a:t>
            </a:r>
            <a:r>
              <a:rPr lang="uk-UA" b="1" dirty="0" smtClean="0"/>
              <a:t>та публіцистичному стилях</a:t>
            </a:r>
            <a:r>
              <a:rPr lang="uk-UA" dirty="0" smtClean="0"/>
              <a:t>, наприклад, </a:t>
            </a:r>
            <a:r>
              <a:rPr lang="uk-UA" i="1" u="sng" dirty="0" smtClean="0"/>
              <a:t>головуючий, пред’явлення обвинувачення, повістка денна, виписка (з протоколу); </a:t>
            </a:r>
            <a:r>
              <a:rPr lang="uk-UA" i="1" u="sng" dirty="0" err="1" smtClean="0"/>
              <a:t>малоімущі</a:t>
            </a:r>
            <a:r>
              <a:rPr lang="uk-UA" i="1" u="sng" dirty="0" smtClean="0"/>
              <a:t> громадяни,  у </a:t>
            </a:r>
            <a:r>
              <a:rPr lang="uk-UA" i="1" u="sng" dirty="0" err="1" smtClean="0"/>
              <a:t>слідуючому</a:t>
            </a:r>
            <a:r>
              <a:rPr lang="uk-UA" i="1" u="sng" dirty="0" smtClean="0"/>
              <a:t> питанні, вищий учбовий заклад, органи самоуправління; приймати участь</a:t>
            </a:r>
            <a:endParaRPr lang="uk-UA" dirty="0" smtClean="0"/>
          </a:p>
          <a:p>
            <a:pPr algn="just"/>
            <a:r>
              <a:rPr lang="uk-UA" dirty="0" smtClean="0"/>
              <a:t>У художньому стилі росіянізми використовують з певною стилістичною метою (характеристика персонажа, відтворення колориту доби): </a:t>
            </a:r>
            <a:r>
              <a:rPr lang="uk-UA" b="1" i="1" dirty="0" err="1" smtClean="0"/>
              <a:t>Нєльзя</a:t>
            </a:r>
            <a:r>
              <a:rPr lang="uk-UA" i="1" dirty="0" smtClean="0"/>
              <a:t> бути такою </a:t>
            </a:r>
            <a:r>
              <a:rPr lang="uk-UA" b="1" i="1" dirty="0" err="1" smtClean="0"/>
              <a:t>любознатєльною</a:t>
            </a:r>
            <a:r>
              <a:rPr lang="uk-UA" i="1" dirty="0" smtClean="0"/>
              <a:t>, а ви ж </a:t>
            </a:r>
            <a:r>
              <a:rPr lang="uk-UA" b="1" i="1" dirty="0" err="1" smtClean="0"/>
              <a:t>прєдставітєльніца</a:t>
            </a:r>
            <a:r>
              <a:rPr lang="uk-UA" i="1" dirty="0" smtClean="0"/>
              <a:t> цього самого народу </a:t>
            </a:r>
            <a:r>
              <a:rPr lang="uk-UA" dirty="0" smtClean="0"/>
              <a:t>(Н. Гуменюк).</a:t>
            </a:r>
          </a:p>
        </p:txBody>
      </p:sp>
      <p:sp>
        <p:nvSpPr>
          <p:cNvPr id="4" name="Загнутый угол 3"/>
          <p:cNvSpPr/>
          <p:nvPr/>
        </p:nvSpPr>
        <p:spPr>
          <a:xfrm>
            <a:off x="395536" y="4941168"/>
            <a:ext cx="8496944" cy="1916832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 sz="1600" i="1" dirty="0" smtClean="0">
              <a:solidFill>
                <a:schemeClr val="tx1"/>
              </a:solidFill>
            </a:endParaRPr>
          </a:p>
          <a:p>
            <a:endParaRPr lang="uk-UA" sz="1600" i="1" dirty="0" smtClean="0">
              <a:solidFill>
                <a:schemeClr val="tx1"/>
              </a:solidFill>
            </a:endParaRPr>
          </a:p>
          <a:p>
            <a:pPr algn="just"/>
            <a:r>
              <a:rPr lang="uk-UA" sz="1600" i="1" dirty="0" smtClean="0">
                <a:solidFill>
                  <a:schemeClr val="tx1"/>
                </a:solidFill>
              </a:rPr>
              <a:t>Після здобуття Україною незалежності свідомі громадяни почали активно обговорювати  проблему впливу російської мови на українську, а згодом були опубліковані дослідження та посібники з теми «</a:t>
            </a:r>
            <a:r>
              <a:rPr lang="uk-UA" sz="1600" i="1" dirty="0" err="1" smtClean="0">
                <a:solidFill>
                  <a:schemeClr val="tx1"/>
                </a:solidFill>
              </a:rPr>
              <a:t>Антисуржик</a:t>
            </a:r>
            <a:r>
              <a:rPr lang="uk-UA" sz="1600" i="1" dirty="0" smtClean="0">
                <a:solidFill>
                  <a:schemeClr val="tx1"/>
                </a:solidFill>
              </a:rPr>
              <a:t>». Викорінення росіянізмів розглядають як головний складник відродження української мови, у якій багато освічених українці бачать запоруку зростання національної самосвідомості. Посібники з культури мовлення є порадниками, що вказують на російські елементи в розмовній українській </a:t>
            </a:r>
            <a:r>
              <a:rPr lang="uk-UA" sz="1600" i="1" smtClean="0">
                <a:solidFill>
                  <a:schemeClr val="tx1"/>
                </a:solidFill>
              </a:rPr>
              <a:t>і прописують </a:t>
            </a:r>
            <a:r>
              <a:rPr lang="uk-UA" sz="1600" i="1" dirty="0" smtClean="0">
                <a:solidFill>
                  <a:schemeClr val="tx1"/>
                </a:solidFill>
              </a:rPr>
              <a:t>те, як можна заміняти їх іншими словами.</a:t>
            </a:r>
            <a:endParaRPr lang="uk-UA" sz="1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dirty="0" smtClean="0"/>
              <a:t>Стилістична диференціація української лексики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/>
              <a:t>	Лексика (сукупність слів) сучасної української літературної мови з погляду стилістичної диференціації поділяється на дві великі групи.</a:t>
            </a:r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4149080"/>
            <a:ext cx="3888432" cy="1512168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Стилістично нейтральна (</a:t>
            </a:r>
            <a:r>
              <a:rPr lang="uk-UA" dirty="0" err="1" smtClean="0"/>
              <a:t>міжстильова</a:t>
            </a:r>
            <a:r>
              <a:rPr lang="uk-UA" dirty="0" smtClean="0"/>
              <a:t>) лексика, яка вживається в усіх стилях мови</a:t>
            </a:r>
            <a:endParaRPr lang="uk-UA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44008" y="4149080"/>
            <a:ext cx="3888432" cy="1512168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mtClean="0"/>
              <a:t>Стилістично забарвлена лексика, що співвідноситься з одним чи з кількома (але не з усіма) функціональними стилями</a:t>
            </a:r>
            <a:endParaRPr lang="uk-UA"/>
          </a:p>
        </p:txBody>
      </p:sp>
      <p:cxnSp>
        <p:nvCxnSpPr>
          <p:cNvPr id="11" name="Прямая со стрелкой 10"/>
          <p:cNvCxnSpPr>
            <a:endCxn id="4" idx="0"/>
          </p:cNvCxnSpPr>
          <p:nvPr/>
        </p:nvCxnSpPr>
        <p:spPr>
          <a:xfrm flipH="1">
            <a:off x="2411760" y="3068960"/>
            <a:ext cx="2160240" cy="108012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4" name="Прямая со стрелкой 13"/>
          <p:cNvCxnSpPr>
            <a:endCxn id="6" idx="0"/>
          </p:cNvCxnSpPr>
          <p:nvPr/>
        </p:nvCxnSpPr>
        <p:spPr>
          <a:xfrm>
            <a:off x="4572000" y="3068960"/>
            <a:ext cx="2016224" cy="108012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539552" y="1556792"/>
            <a:ext cx="8280920" cy="1512168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Стилістично нейтральна лексика</a:t>
            </a:r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1340768"/>
            <a:ext cx="7992888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mtClean="0"/>
              <a:t>назви явищ природи: </a:t>
            </a:r>
            <a:r>
              <a:rPr lang="uk-UA" i="1" smtClean="0"/>
              <a:t>блискавка, вітер, грім, дощ, повінь, посуха; </a:t>
            </a:r>
            <a:endParaRPr lang="uk-UA" i="1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2276872"/>
            <a:ext cx="7992888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mtClean="0"/>
              <a:t>назви рослин і тварин: </a:t>
            </a:r>
            <a:r>
              <a:rPr lang="uk-UA" i="1" smtClean="0"/>
              <a:t>верба, дуб, тополя, явір, яблуня, жито, овес, пшениця; жайворонок, куріпка, одуд, ведмідь; </a:t>
            </a:r>
            <a:endParaRPr lang="uk-UA" i="1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3212976"/>
            <a:ext cx="7992888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mtClean="0"/>
              <a:t>назви органів людського тіла: </a:t>
            </a:r>
            <a:r>
              <a:rPr lang="uk-UA" i="1" smtClean="0"/>
              <a:t>голова, нога, око, рука, язик; </a:t>
            </a:r>
            <a:endParaRPr lang="uk-UA" i="1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552" y="4149080"/>
            <a:ext cx="7992888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dirty="0" smtClean="0"/>
              <a:t>назви будівель та їхніх частин: </a:t>
            </a:r>
            <a:r>
              <a:rPr lang="uk-UA" i="1" dirty="0" smtClean="0"/>
              <a:t>будинок, церква, вікно, двері, дах, склепіння, стеля, підлога;</a:t>
            </a:r>
            <a:endParaRPr lang="uk-UA" i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9552" y="5085184"/>
            <a:ext cx="7992888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mtClean="0"/>
              <a:t>назви дій і станів, місця, часу, простору: </a:t>
            </a:r>
            <a:r>
              <a:rPr lang="uk-UA" i="1" smtClean="0"/>
              <a:t>ходити, робити, носити, жити, спати, шукати; там, тут, сьогодні, вчора, далеко, близько</a:t>
            </a:r>
            <a:endParaRPr lang="uk-UA" i="1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9552" y="6065912"/>
            <a:ext cx="7992888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dirty="0" smtClean="0"/>
              <a:t>назви предметів побуту: </a:t>
            </a:r>
            <a:r>
              <a:rPr lang="uk-UA" i="1" dirty="0" smtClean="0"/>
              <a:t>стіл, стілець, крісло, шафа, комп’ютер, умивальник, праска, виделка, ніж, килим, картина, пилосос.</a:t>
            </a:r>
            <a:endParaRPr lang="uk-UA" i="1" dirty="0"/>
          </a:p>
        </p:txBody>
      </p:sp>
      <p:sp>
        <p:nvSpPr>
          <p:cNvPr id="40" name="Стрелка вправо 39"/>
          <p:cNvSpPr/>
          <p:nvPr/>
        </p:nvSpPr>
        <p:spPr>
          <a:xfrm>
            <a:off x="251520" y="6453336"/>
            <a:ext cx="28803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2" name="Стрелка вправо 41"/>
          <p:cNvSpPr/>
          <p:nvPr/>
        </p:nvSpPr>
        <p:spPr>
          <a:xfrm>
            <a:off x="251520" y="5445224"/>
            <a:ext cx="28803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sp>
        <p:nvSpPr>
          <p:cNvPr id="43" name="Стрелка вправо 42"/>
          <p:cNvSpPr/>
          <p:nvPr/>
        </p:nvSpPr>
        <p:spPr>
          <a:xfrm>
            <a:off x="251520" y="4509120"/>
            <a:ext cx="28803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sp>
        <p:nvSpPr>
          <p:cNvPr id="44" name="Стрелка вправо 43"/>
          <p:cNvSpPr/>
          <p:nvPr/>
        </p:nvSpPr>
        <p:spPr>
          <a:xfrm>
            <a:off x="251520" y="3573016"/>
            <a:ext cx="28803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sp>
        <p:nvSpPr>
          <p:cNvPr id="45" name="Стрелка вправо 44"/>
          <p:cNvSpPr/>
          <p:nvPr/>
        </p:nvSpPr>
        <p:spPr>
          <a:xfrm>
            <a:off x="251520" y="2636912"/>
            <a:ext cx="28803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sp>
        <p:nvSpPr>
          <p:cNvPr id="46" name="Стрелка вправо 45"/>
          <p:cNvSpPr/>
          <p:nvPr/>
        </p:nvSpPr>
        <p:spPr>
          <a:xfrm>
            <a:off x="251520" y="1700808"/>
            <a:ext cx="28803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cxnSp>
        <p:nvCxnSpPr>
          <p:cNvPr id="12" name="Прямая соединительная линия 11"/>
          <p:cNvCxnSpPr>
            <a:stCxn id="40" idx="1"/>
          </p:cNvCxnSpPr>
          <p:nvPr/>
        </p:nvCxnSpPr>
        <p:spPr>
          <a:xfrm flipV="1">
            <a:off x="251520" y="1124744"/>
            <a:ext cx="0" cy="53645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51520" y="1124744"/>
            <a:ext cx="842493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smtClean="0"/>
              <a:t>Стилістично забарвлена лексика</a:t>
            </a:r>
            <a:br>
              <a:rPr lang="uk-UA" sz="3600" smtClean="0"/>
            </a:br>
            <a:r>
              <a:rPr lang="uk-UA" sz="3200" smtClean="0"/>
              <a:t>(лексика вузького стилістичного призначення)</a:t>
            </a:r>
            <a:endParaRPr lang="uk-UA" sz="36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5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dirty="0" smtClean="0"/>
              <a:t>До слів вузького стилістичного призначення належать терміни, </a:t>
            </a:r>
            <a:r>
              <a:rPr lang="uk-UA" dirty="0" err="1" smtClean="0"/>
              <a:t>професіоналізми</a:t>
            </a:r>
            <a:r>
              <a:rPr lang="uk-UA" dirty="0" smtClean="0"/>
              <a:t>, жаргонізми, </a:t>
            </a:r>
            <a:r>
              <a:rPr lang="uk-UA" dirty="0" err="1" smtClean="0"/>
              <a:t>розмовно</a:t>
            </a:r>
            <a:r>
              <a:rPr lang="uk-UA" dirty="0" smtClean="0"/>
              <a:t>-просторічні лексеми, застарілі слова, поетичні неологізми тощо. </a:t>
            </a:r>
          </a:p>
          <a:p>
            <a:pPr algn="just"/>
            <a:r>
              <a:rPr lang="uk-UA" dirty="0" smtClean="0"/>
              <a:t>Стилістично забарвлені слова можуть виступати як паралелі до нейтральних, загальновживаних.</a:t>
            </a:r>
            <a:endParaRPr lang="uk-UA" dirty="0"/>
          </a:p>
        </p:txBody>
      </p:sp>
      <p:sp>
        <p:nvSpPr>
          <p:cNvPr id="4" name="Загнутый угол 3"/>
          <p:cNvSpPr/>
          <p:nvPr/>
        </p:nvSpPr>
        <p:spPr>
          <a:xfrm>
            <a:off x="971600" y="3356992"/>
            <a:ext cx="7992888" cy="3312368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Порівняйте:</a:t>
            </a:r>
          </a:p>
          <a:p>
            <a:pPr algn="ctr"/>
            <a:r>
              <a:rPr lang="uk-UA" b="1" dirty="0" smtClean="0"/>
              <a:t>Загальновживане (нейтральне) 		    Стилістично забарвлене</a:t>
            </a:r>
          </a:p>
          <a:p>
            <a:r>
              <a:rPr lang="uk-UA" dirty="0" smtClean="0"/>
              <a:t>	розуміти 					кумекати (розм.)</a:t>
            </a:r>
          </a:p>
          <a:p>
            <a:r>
              <a:rPr lang="uk-UA" dirty="0" smtClean="0"/>
              <a:t>	піти 					ушитися (розм.)</a:t>
            </a:r>
          </a:p>
          <a:p>
            <a:r>
              <a:rPr lang="uk-UA" dirty="0" smtClean="0"/>
              <a:t>	гурт 					збіговисько (розм.)</a:t>
            </a:r>
          </a:p>
          <a:p>
            <a:r>
              <a:rPr lang="uk-UA" dirty="0" smtClean="0"/>
              <a:t>	високий 					довготелесий (розм.)</a:t>
            </a:r>
          </a:p>
          <a:p>
            <a:r>
              <a:rPr lang="uk-UA" dirty="0"/>
              <a:t>	</a:t>
            </a:r>
            <a:r>
              <a:rPr lang="uk-UA" dirty="0" smtClean="0"/>
              <a:t>говорити 				</a:t>
            </a:r>
            <a:r>
              <a:rPr lang="uk-UA" dirty="0" err="1" smtClean="0"/>
              <a:t>калякати</a:t>
            </a:r>
            <a:r>
              <a:rPr lang="uk-UA" dirty="0" smtClean="0"/>
              <a:t> (розм.)</a:t>
            </a:r>
          </a:p>
          <a:p>
            <a:r>
              <a:rPr lang="uk-UA" dirty="0" smtClean="0"/>
              <a:t>	обрізати 					обчикрижити (розм.)</a:t>
            </a:r>
          </a:p>
          <a:p>
            <a:r>
              <a:rPr lang="uk-UA" dirty="0"/>
              <a:t>	</a:t>
            </a:r>
            <a:r>
              <a:rPr lang="uk-UA" dirty="0" smtClean="0"/>
              <a:t>розумний				башковитий (розм.)</a:t>
            </a:r>
            <a:endParaRPr lang="uk-UA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572000" y="3933056"/>
            <a:ext cx="792088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203848" y="5877272"/>
            <a:ext cx="3168352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203848" y="5589240"/>
            <a:ext cx="3168352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203848" y="5301208"/>
            <a:ext cx="3168352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203848" y="5013176"/>
            <a:ext cx="3168352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203848" y="4725144"/>
            <a:ext cx="3168352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203848" y="4509120"/>
            <a:ext cx="3168352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203848" y="4221088"/>
            <a:ext cx="3168352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Скругленный прямоугольник 90"/>
          <p:cNvSpPr/>
          <p:nvPr/>
        </p:nvSpPr>
        <p:spPr>
          <a:xfrm>
            <a:off x="539552" y="0"/>
            <a:ext cx="8352928" cy="8367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/>
              <a:t>Стилістично забарвлена лексика </a:t>
            </a:r>
            <a:r>
              <a:rPr lang="uk-UA" sz="3200" dirty="0" smtClean="0"/>
              <a:t/>
            </a:r>
            <a:br>
              <a:rPr lang="uk-UA" sz="3200" dirty="0" smtClean="0"/>
            </a:br>
            <a:endParaRPr lang="uk-UA" sz="16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2627784" y="842746"/>
            <a:ext cx="1944216" cy="106014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3" name="Прямая со стрелкой 12"/>
          <p:cNvCxnSpPr>
            <a:stCxn id="2" idx="2"/>
            <a:endCxn id="11" idx="0"/>
          </p:cNvCxnSpPr>
          <p:nvPr/>
        </p:nvCxnSpPr>
        <p:spPr>
          <a:xfrm>
            <a:off x="4572000" y="836712"/>
            <a:ext cx="2088232" cy="1008112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grpSp>
        <p:nvGrpSpPr>
          <p:cNvPr id="88" name="Группа 87"/>
          <p:cNvGrpSpPr/>
          <p:nvPr/>
        </p:nvGrpSpPr>
        <p:grpSpPr>
          <a:xfrm>
            <a:off x="467544" y="2492896"/>
            <a:ext cx="3744416" cy="3312368"/>
            <a:chOff x="467544" y="2492896"/>
            <a:chExt cx="3744416" cy="3312368"/>
          </a:xfrm>
        </p:grpSpPr>
        <p:grpSp>
          <p:nvGrpSpPr>
            <p:cNvPr id="49" name="Группа 48"/>
            <p:cNvGrpSpPr/>
            <p:nvPr/>
          </p:nvGrpSpPr>
          <p:grpSpPr>
            <a:xfrm>
              <a:off x="467544" y="5301208"/>
              <a:ext cx="3744416" cy="504056"/>
              <a:chOff x="467544" y="5877272"/>
              <a:chExt cx="3744416" cy="504056"/>
            </a:xfrm>
          </p:grpSpPr>
          <p:sp>
            <p:nvSpPr>
              <p:cNvPr id="50" name="Прямоугольник с одним вырезанным скругленным углом 49"/>
              <p:cNvSpPr/>
              <p:nvPr/>
            </p:nvSpPr>
            <p:spPr>
              <a:xfrm>
                <a:off x="899592" y="5877272"/>
                <a:ext cx="3312368" cy="504056"/>
              </a:xfrm>
              <a:prstGeom prst="snipRound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mtClean="0"/>
                  <a:t>офіційно-ділова</a:t>
                </a:r>
                <a:endParaRPr lang="uk-UA"/>
              </a:p>
            </p:txBody>
          </p:sp>
          <p:sp>
            <p:nvSpPr>
              <p:cNvPr id="51" name="Стрелка вправо 50"/>
              <p:cNvSpPr/>
              <p:nvPr/>
            </p:nvSpPr>
            <p:spPr>
              <a:xfrm>
                <a:off x="467544" y="6021288"/>
                <a:ext cx="432048" cy="216024"/>
              </a:xfrm>
              <a:prstGeom prst="rightArrow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</p:grpSp>
        <p:grpSp>
          <p:nvGrpSpPr>
            <p:cNvPr id="52" name="Группа 51"/>
            <p:cNvGrpSpPr/>
            <p:nvPr/>
          </p:nvGrpSpPr>
          <p:grpSpPr>
            <a:xfrm>
              <a:off x="467544" y="4725144"/>
              <a:ext cx="3744416" cy="504056"/>
              <a:chOff x="467544" y="5877272"/>
              <a:chExt cx="3744416" cy="504056"/>
            </a:xfrm>
          </p:grpSpPr>
          <p:sp>
            <p:nvSpPr>
              <p:cNvPr id="53" name="Прямоугольник с одним вырезанным скругленным углом 52"/>
              <p:cNvSpPr/>
              <p:nvPr/>
            </p:nvSpPr>
            <p:spPr>
              <a:xfrm>
                <a:off x="899592" y="5877272"/>
                <a:ext cx="3312368" cy="504056"/>
              </a:xfrm>
              <a:prstGeom prst="snipRound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mtClean="0"/>
                  <a:t>публіцистична</a:t>
                </a:r>
                <a:endParaRPr lang="uk-UA"/>
              </a:p>
            </p:txBody>
          </p:sp>
          <p:sp>
            <p:nvSpPr>
              <p:cNvPr id="54" name="Стрелка вправо 53"/>
              <p:cNvSpPr/>
              <p:nvPr/>
            </p:nvSpPr>
            <p:spPr>
              <a:xfrm>
                <a:off x="467544" y="6021288"/>
                <a:ext cx="432048" cy="216024"/>
              </a:xfrm>
              <a:prstGeom prst="rightArrow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</p:grpSp>
        <p:grpSp>
          <p:nvGrpSpPr>
            <p:cNvPr id="55" name="Группа 54"/>
            <p:cNvGrpSpPr/>
            <p:nvPr/>
          </p:nvGrpSpPr>
          <p:grpSpPr>
            <a:xfrm>
              <a:off x="467544" y="4149080"/>
              <a:ext cx="3744416" cy="504056"/>
              <a:chOff x="467544" y="5877272"/>
              <a:chExt cx="3744416" cy="504056"/>
            </a:xfrm>
          </p:grpSpPr>
          <p:sp>
            <p:nvSpPr>
              <p:cNvPr id="56" name="Прямоугольник с одним вырезанным скругленным углом 55"/>
              <p:cNvSpPr/>
              <p:nvPr/>
            </p:nvSpPr>
            <p:spPr>
              <a:xfrm>
                <a:off x="899592" y="5877272"/>
                <a:ext cx="3312368" cy="504056"/>
              </a:xfrm>
              <a:prstGeom prst="snipRound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mtClean="0"/>
                  <a:t>професійна</a:t>
                </a:r>
                <a:endParaRPr lang="uk-UA"/>
              </a:p>
            </p:txBody>
          </p:sp>
          <p:sp>
            <p:nvSpPr>
              <p:cNvPr id="57" name="Стрелка вправо 56"/>
              <p:cNvSpPr/>
              <p:nvPr/>
            </p:nvSpPr>
            <p:spPr>
              <a:xfrm>
                <a:off x="467544" y="6021288"/>
                <a:ext cx="432048" cy="216024"/>
              </a:xfrm>
              <a:prstGeom prst="rightArrow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</p:grpSp>
        <p:grpSp>
          <p:nvGrpSpPr>
            <p:cNvPr id="58" name="Группа 57"/>
            <p:cNvGrpSpPr/>
            <p:nvPr/>
          </p:nvGrpSpPr>
          <p:grpSpPr>
            <a:xfrm>
              <a:off x="467544" y="3573016"/>
              <a:ext cx="3744416" cy="504056"/>
              <a:chOff x="467544" y="5877272"/>
              <a:chExt cx="3744416" cy="504056"/>
            </a:xfrm>
          </p:grpSpPr>
          <p:sp>
            <p:nvSpPr>
              <p:cNvPr id="59" name="Прямоугольник с одним вырезанным скругленным углом 58"/>
              <p:cNvSpPr/>
              <p:nvPr/>
            </p:nvSpPr>
            <p:spPr>
              <a:xfrm>
                <a:off x="899592" y="5877272"/>
                <a:ext cx="3312368" cy="504056"/>
              </a:xfrm>
              <a:prstGeom prst="snipRound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mtClean="0"/>
                  <a:t>наукова</a:t>
                </a:r>
                <a:endParaRPr lang="uk-UA"/>
              </a:p>
            </p:txBody>
          </p:sp>
          <p:sp>
            <p:nvSpPr>
              <p:cNvPr id="60" name="Стрелка вправо 59"/>
              <p:cNvSpPr/>
              <p:nvPr/>
            </p:nvSpPr>
            <p:spPr>
              <a:xfrm>
                <a:off x="467544" y="6021288"/>
                <a:ext cx="432048" cy="216024"/>
              </a:xfrm>
              <a:prstGeom prst="rightArrow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</p:grpSp>
        <p:grpSp>
          <p:nvGrpSpPr>
            <p:cNvPr id="61" name="Группа 60"/>
            <p:cNvGrpSpPr/>
            <p:nvPr/>
          </p:nvGrpSpPr>
          <p:grpSpPr>
            <a:xfrm>
              <a:off x="467544" y="2996952"/>
              <a:ext cx="3744416" cy="504056"/>
              <a:chOff x="467544" y="5877272"/>
              <a:chExt cx="3744416" cy="504056"/>
            </a:xfrm>
          </p:grpSpPr>
          <p:sp>
            <p:nvSpPr>
              <p:cNvPr id="62" name="Прямоугольник с одним вырезанным скругленным углом 61"/>
              <p:cNvSpPr/>
              <p:nvPr/>
            </p:nvSpPr>
            <p:spPr>
              <a:xfrm>
                <a:off x="899592" y="5877272"/>
                <a:ext cx="3312368" cy="504056"/>
              </a:xfrm>
              <a:prstGeom prst="snipRound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mtClean="0"/>
                  <a:t>поетична (народно-поетична)</a:t>
                </a:r>
                <a:endParaRPr lang="uk-UA"/>
              </a:p>
            </p:txBody>
          </p:sp>
          <p:sp>
            <p:nvSpPr>
              <p:cNvPr id="63" name="Стрелка вправо 62"/>
              <p:cNvSpPr/>
              <p:nvPr/>
            </p:nvSpPr>
            <p:spPr>
              <a:xfrm>
                <a:off x="467544" y="6021288"/>
                <a:ext cx="432048" cy="216024"/>
              </a:xfrm>
              <a:prstGeom prst="rightArrow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</p:grpSp>
        <p:sp>
          <p:nvSpPr>
            <p:cNvPr id="85" name="Половина рамки 84"/>
            <p:cNvSpPr/>
            <p:nvPr/>
          </p:nvSpPr>
          <p:spPr>
            <a:xfrm>
              <a:off x="467544" y="2492896"/>
              <a:ext cx="216024" cy="3096344"/>
            </a:xfrm>
            <a:prstGeom prst="halfFrame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Группа 86"/>
          <p:cNvGrpSpPr/>
          <p:nvPr/>
        </p:nvGrpSpPr>
        <p:grpSpPr>
          <a:xfrm>
            <a:off x="4788024" y="2492896"/>
            <a:ext cx="3744416" cy="4104456"/>
            <a:chOff x="4788024" y="2492896"/>
            <a:chExt cx="3744416" cy="4104456"/>
          </a:xfrm>
        </p:grpSpPr>
        <p:grpSp>
          <p:nvGrpSpPr>
            <p:cNvPr id="64" name="Группа 63"/>
            <p:cNvGrpSpPr/>
            <p:nvPr/>
          </p:nvGrpSpPr>
          <p:grpSpPr>
            <a:xfrm>
              <a:off x="4788024" y="5517232"/>
              <a:ext cx="3744416" cy="504056"/>
              <a:chOff x="467544" y="5877272"/>
              <a:chExt cx="3744416" cy="504056"/>
            </a:xfrm>
          </p:grpSpPr>
          <p:sp>
            <p:nvSpPr>
              <p:cNvPr id="65" name="Прямоугольник с одним вырезанным скругленным углом 64"/>
              <p:cNvSpPr/>
              <p:nvPr/>
            </p:nvSpPr>
            <p:spPr>
              <a:xfrm>
                <a:off x="899592" y="5877272"/>
                <a:ext cx="3312368" cy="504056"/>
              </a:xfrm>
              <a:prstGeom prst="snipRound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mtClean="0"/>
                  <a:t>жаргонна</a:t>
                </a:r>
                <a:endParaRPr lang="uk-UA"/>
              </a:p>
            </p:txBody>
          </p:sp>
          <p:sp>
            <p:nvSpPr>
              <p:cNvPr id="66" name="Стрелка вправо 65"/>
              <p:cNvSpPr/>
              <p:nvPr/>
            </p:nvSpPr>
            <p:spPr>
              <a:xfrm>
                <a:off x="467544" y="6021288"/>
                <a:ext cx="432048" cy="216024"/>
              </a:xfrm>
              <a:prstGeom prst="rightArrow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</p:grpSp>
        <p:grpSp>
          <p:nvGrpSpPr>
            <p:cNvPr id="67" name="Группа 66"/>
            <p:cNvGrpSpPr/>
            <p:nvPr/>
          </p:nvGrpSpPr>
          <p:grpSpPr>
            <a:xfrm>
              <a:off x="4788024" y="4941168"/>
              <a:ext cx="3744416" cy="504056"/>
              <a:chOff x="467544" y="5877272"/>
              <a:chExt cx="3744416" cy="504056"/>
            </a:xfrm>
          </p:grpSpPr>
          <p:sp>
            <p:nvSpPr>
              <p:cNvPr id="68" name="Прямоугольник с одним вырезанным скругленным углом 67"/>
              <p:cNvSpPr/>
              <p:nvPr/>
            </p:nvSpPr>
            <p:spPr>
              <a:xfrm>
                <a:off x="899592" y="5877272"/>
                <a:ext cx="3312368" cy="504056"/>
              </a:xfrm>
              <a:prstGeom prst="snipRound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dirty="0" smtClean="0"/>
                  <a:t>лайлива (обсценна)</a:t>
                </a:r>
                <a:endParaRPr lang="uk-UA" dirty="0"/>
              </a:p>
            </p:txBody>
          </p:sp>
          <p:sp>
            <p:nvSpPr>
              <p:cNvPr id="69" name="Стрелка вправо 68"/>
              <p:cNvSpPr/>
              <p:nvPr/>
            </p:nvSpPr>
            <p:spPr>
              <a:xfrm>
                <a:off x="467544" y="6021288"/>
                <a:ext cx="432048" cy="216024"/>
              </a:xfrm>
              <a:prstGeom prst="rightArrow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</p:grpSp>
        <p:grpSp>
          <p:nvGrpSpPr>
            <p:cNvPr id="70" name="Группа 69"/>
            <p:cNvGrpSpPr/>
            <p:nvPr/>
          </p:nvGrpSpPr>
          <p:grpSpPr>
            <a:xfrm>
              <a:off x="4788024" y="6093296"/>
              <a:ext cx="3744416" cy="504056"/>
              <a:chOff x="467544" y="5877272"/>
              <a:chExt cx="3744416" cy="504056"/>
            </a:xfrm>
          </p:grpSpPr>
          <p:sp>
            <p:nvSpPr>
              <p:cNvPr id="71" name="Прямоугольник с одним вырезанным скругленным углом 70"/>
              <p:cNvSpPr/>
              <p:nvPr/>
            </p:nvSpPr>
            <p:spPr>
              <a:xfrm>
                <a:off x="899592" y="5877272"/>
                <a:ext cx="3312368" cy="504056"/>
              </a:xfrm>
              <a:prstGeom prst="snipRound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mtClean="0"/>
                  <a:t>арготизми</a:t>
                </a:r>
                <a:endParaRPr lang="uk-UA"/>
              </a:p>
            </p:txBody>
          </p:sp>
          <p:sp>
            <p:nvSpPr>
              <p:cNvPr id="72" name="Стрелка вправо 71"/>
              <p:cNvSpPr/>
              <p:nvPr/>
            </p:nvSpPr>
            <p:spPr>
              <a:xfrm>
                <a:off x="467544" y="6021288"/>
                <a:ext cx="432048" cy="216024"/>
              </a:xfrm>
              <a:prstGeom prst="rightArrow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</p:grpSp>
        <p:grpSp>
          <p:nvGrpSpPr>
            <p:cNvPr id="73" name="Группа 72"/>
            <p:cNvGrpSpPr/>
            <p:nvPr/>
          </p:nvGrpSpPr>
          <p:grpSpPr>
            <a:xfrm>
              <a:off x="4788024" y="3789040"/>
              <a:ext cx="3744416" cy="504056"/>
              <a:chOff x="467544" y="5877272"/>
              <a:chExt cx="3744416" cy="504056"/>
            </a:xfrm>
          </p:grpSpPr>
          <p:sp>
            <p:nvSpPr>
              <p:cNvPr id="74" name="Прямоугольник с одним вырезанным скругленным углом 73"/>
              <p:cNvSpPr/>
              <p:nvPr/>
            </p:nvSpPr>
            <p:spPr>
              <a:xfrm>
                <a:off x="899592" y="5877272"/>
                <a:ext cx="3312368" cy="504056"/>
              </a:xfrm>
              <a:prstGeom prst="snipRound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mtClean="0"/>
                  <a:t>діалектна</a:t>
                </a:r>
                <a:endParaRPr lang="uk-UA"/>
              </a:p>
            </p:txBody>
          </p:sp>
          <p:sp>
            <p:nvSpPr>
              <p:cNvPr id="75" name="Стрелка вправо 74"/>
              <p:cNvSpPr/>
              <p:nvPr/>
            </p:nvSpPr>
            <p:spPr>
              <a:xfrm>
                <a:off x="467544" y="6021288"/>
                <a:ext cx="432048" cy="216024"/>
              </a:xfrm>
              <a:prstGeom prst="rightArrow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</p:grpSp>
        <p:grpSp>
          <p:nvGrpSpPr>
            <p:cNvPr id="76" name="Группа 75"/>
            <p:cNvGrpSpPr/>
            <p:nvPr/>
          </p:nvGrpSpPr>
          <p:grpSpPr>
            <a:xfrm>
              <a:off x="4788024" y="3212976"/>
              <a:ext cx="3744416" cy="504056"/>
              <a:chOff x="467544" y="5877272"/>
              <a:chExt cx="3744416" cy="504056"/>
            </a:xfrm>
          </p:grpSpPr>
          <p:sp>
            <p:nvSpPr>
              <p:cNvPr id="77" name="Прямоугольник с одним вырезанным скругленным углом 76"/>
              <p:cNvSpPr/>
              <p:nvPr/>
            </p:nvSpPr>
            <p:spPr>
              <a:xfrm>
                <a:off x="899592" y="5877272"/>
                <a:ext cx="3312368" cy="504056"/>
              </a:xfrm>
              <a:prstGeom prst="snipRound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mtClean="0"/>
                  <a:t>просторічна</a:t>
                </a:r>
                <a:endParaRPr lang="uk-UA"/>
              </a:p>
            </p:txBody>
          </p:sp>
          <p:sp>
            <p:nvSpPr>
              <p:cNvPr id="78" name="Стрелка вправо 77"/>
              <p:cNvSpPr/>
              <p:nvPr/>
            </p:nvSpPr>
            <p:spPr>
              <a:xfrm>
                <a:off x="467544" y="6021288"/>
                <a:ext cx="432048" cy="216024"/>
              </a:xfrm>
              <a:prstGeom prst="rightArrow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</p:grpSp>
        <p:grpSp>
          <p:nvGrpSpPr>
            <p:cNvPr id="79" name="Группа 78"/>
            <p:cNvGrpSpPr/>
            <p:nvPr/>
          </p:nvGrpSpPr>
          <p:grpSpPr>
            <a:xfrm>
              <a:off x="4788024" y="2636912"/>
              <a:ext cx="3744416" cy="504056"/>
              <a:chOff x="467544" y="5877272"/>
              <a:chExt cx="3744416" cy="504056"/>
            </a:xfrm>
          </p:grpSpPr>
          <p:sp>
            <p:nvSpPr>
              <p:cNvPr id="80" name="Прямоугольник с одним вырезанным скругленным углом 79"/>
              <p:cNvSpPr/>
              <p:nvPr/>
            </p:nvSpPr>
            <p:spPr>
              <a:xfrm>
                <a:off x="899592" y="5877272"/>
                <a:ext cx="3312368" cy="504056"/>
              </a:xfrm>
              <a:prstGeom prst="snipRound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mtClean="0"/>
                  <a:t>розмовно-побутова</a:t>
                </a:r>
                <a:endParaRPr lang="uk-UA"/>
              </a:p>
            </p:txBody>
          </p:sp>
          <p:sp>
            <p:nvSpPr>
              <p:cNvPr id="81" name="Стрелка вправо 80"/>
              <p:cNvSpPr/>
              <p:nvPr/>
            </p:nvSpPr>
            <p:spPr>
              <a:xfrm>
                <a:off x="467544" y="6021288"/>
                <a:ext cx="432048" cy="216024"/>
              </a:xfrm>
              <a:prstGeom prst="rightArrow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</p:grpSp>
        <p:grpSp>
          <p:nvGrpSpPr>
            <p:cNvPr id="82" name="Группа 81"/>
            <p:cNvGrpSpPr/>
            <p:nvPr/>
          </p:nvGrpSpPr>
          <p:grpSpPr>
            <a:xfrm>
              <a:off x="4788024" y="4365104"/>
              <a:ext cx="3744416" cy="504056"/>
              <a:chOff x="467544" y="5877272"/>
              <a:chExt cx="3744416" cy="504056"/>
            </a:xfrm>
          </p:grpSpPr>
          <p:sp>
            <p:nvSpPr>
              <p:cNvPr id="83" name="Прямоугольник с одним вырезанным скругленным углом 82"/>
              <p:cNvSpPr/>
              <p:nvPr/>
            </p:nvSpPr>
            <p:spPr>
              <a:xfrm>
                <a:off x="899592" y="5877272"/>
                <a:ext cx="3312368" cy="504056"/>
              </a:xfrm>
              <a:prstGeom prst="snipRound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mtClean="0"/>
                  <a:t>вульгаризми</a:t>
                </a:r>
                <a:endParaRPr lang="uk-UA"/>
              </a:p>
            </p:txBody>
          </p:sp>
          <p:sp>
            <p:nvSpPr>
              <p:cNvPr id="84" name="Стрелка вправо 83"/>
              <p:cNvSpPr/>
              <p:nvPr/>
            </p:nvSpPr>
            <p:spPr>
              <a:xfrm>
                <a:off x="467544" y="6021288"/>
                <a:ext cx="432048" cy="216024"/>
              </a:xfrm>
              <a:prstGeom prst="rightArrow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</p:grpSp>
        <p:sp>
          <p:nvSpPr>
            <p:cNvPr id="86" name="Половина рамки 85"/>
            <p:cNvSpPr/>
            <p:nvPr/>
          </p:nvSpPr>
          <p:spPr>
            <a:xfrm>
              <a:off x="4788024" y="2492896"/>
              <a:ext cx="216024" cy="3888432"/>
            </a:xfrm>
            <a:prstGeom prst="halfFrame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schemeClr val="tx1"/>
                </a:solidFill>
              </a:endParaRPr>
            </a:p>
          </p:txBody>
        </p:sp>
      </p:grpSp>
      <p:sp>
        <p:nvSpPr>
          <p:cNvPr id="11" name="Скругленный прямоугольник 10"/>
          <p:cNvSpPr/>
          <p:nvPr/>
        </p:nvSpPr>
        <p:spPr>
          <a:xfrm>
            <a:off x="4716016" y="1844824"/>
            <a:ext cx="3888432" cy="72008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mtClean="0"/>
              <a:t>Низького стилю</a:t>
            </a:r>
            <a:endParaRPr lang="uk-UA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3568" y="1896852"/>
            <a:ext cx="3888432" cy="72008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mtClean="0"/>
              <a:t>Високого стилю</a:t>
            </a:r>
            <a:endParaRPr lang="uk-UA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Стилістично забарвлена лексика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388843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uk-UA" b="1" dirty="0" smtClean="0"/>
              <a:t>Увага! </a:t>
            </a:r>
            <a:r>
              <a:rPr lang="uk-UA" dirty="0" smtClean="0"/>
              <a:t>Уживаючись у переносному значенні, нейтральні слова набувають додаткових емоційно-експресивних відтінків. Зокрема, звуки тварин у творах слугують засобом персоніфікації, вони втрачають свою нейтральність, у них з'являється певне емоційне забарвлення: “</a:t>
            </a:r>
            <a:r>
              <a:rPr lang="uk-UA" i="1" dirty="0" smtClean="0"/>
              <a:t>Молоді </a:t>
            </a:r>
            <a:r>
              <a:rPr lang="uk-UA" b="1" i="1" dirty="0" smtClean="0"/>
              <a:t>воркували</a:t>
            </a:r>
            <a:r>
              <a:rPr lang="uk-UA" i="1" dirty="0" smtClean="0"/>
              <a:t> біля хати”.</a:t>
            </a:r>
          </a:p>
          <a:p>
            <a:pPr algn="just"/>
            <a:r>
              <a:rPr lang="uk-UA" dirty="0" smtClean="0"/>
              <a:t>Широко представлена група слів з переносним значенням для оцінної характеристики людей у розмовному мовленні. Оцінка може бути:</a:t>
            </a:r>
          </a:p>
          <a:p>
            <a:pPr lvl="1" algn="just"/>
            <a:r>
              <a:rPr lang="uk-UA" dirty="0" smtClean="0"/>
              <a:t>позитивна (</a:t>
            </a:r>
            <a:r>
              <a:rPr lang="uk-UA" i="1" dirty="0" smtClean="0"/>
              <a:t>бджілка, голуб, ластівка, соловейко, сокіл</a:t>
            </a:r>
            <a:r>
              <a:rPr lang="uk-UA" dirty="0" smtClean="0"/>
              <a:t>);</a:t>
            </a:r>
          </a:p>
          <a:p>
            <a:pPr lvl="1" algn="just"/>
            <a:r>
              <a:rPr lang="uk-UA" dirty="0" smtClean="0"/>
              <a:t>негативна (</a:t>
            </a:r>
            <a:r>
              <a:rPr lang="uk-UA" i="1" dirty="0" smtClean="0"/>
              <a:t>гадюка, корова, свиня, коза, собака, цап, баран</a:t>
            </a:r>
            <a:r>
              <a:rPr lang="uk-UA" dirty="0" smtClean="0"/>
              <a:t>).</a:t>
            </a:r>
          </a:p>
          <a:p>
            <a:pPr lvl="1" algn="just"/>
            <a:endParaRPr lang="uk-UA" dirty="0"/>
          </a:p>
          <a:p>
            <a:pPr lvl="1" algn="just">
              <a:buNone/>
            </a:pPr>
            <a:r>
              <a:rPr lang="uk-UA" dirty="0" smtClean="0"/>
              <a:t>Наприклад:</a:t>
            </a:r>
          </a:p>
          <a:p>
            <a:pPr lvl="1" algn="just">
              <a:buNone/>
            </a:pPr>
            <a:endParaRPr lang="uk-UA" dirty="0"/>
          </a:p>
          <a:p>
            <a:pPr lvl="1" algn="just">
              <a:buNone/>
            </a:pPr>
            <a:r>
              <a:rPr lang="uk-UA" b="1" dirty="0" smtClean="0"/>
              <a:t>	</a:t>
            </a:r>
          </a:p>
          <a:p>
            <a:pPr lvl="1" algn="just">
              <a:buNone/>
            </a:pPr>
            <a:endParaRPr lang="uk-UA" b="1" dirty="0" smtClean="0"/>
          </a:p>
          <a:p>
            <a:pPr lvl="1" algn="just">
              <a:buNone/>
            </a:pPr>
            <a:endParaRPr lang="uk-UA" b="1" dirty="0" smtClean="0"/>
          </a:p>
          <a:p>
            <a:pPr lvl="1" algn="just">
              <a:buNone/>
            </a:pPr>
            <a:endParaRPr lang="uk-UA" dirty="0" smtClean="0"/>
          </a:p>
          <a:p>
            <a:pPr lvl="1" algn="just">
              <a:buNone/>
            </a:pPr>
            <a:r>
              <a:rPr lang="uk-UA" i="1" dirty="0" smtClean="0"/>
              <a:t>	</a:t>
            </a:r>
            <a:endParaRPr lang="uk-UA" dirty="0"/>
          </a:p>
        </p:txBody>
      </p:sp>
      <p:sp>
        <p:nvSpPr>
          <p:cNvPr id="4" name="Загнутый угол 3"/>
          <p:cNvSpPr/>
          <p:nvPr/>
        </p:nvSpPr>
        <p:spPr>
          <a:xfrm>
            <a:off x="899592" y="3861048"/>
            <a:ext cx="7992888" cy="1080120"/>
          </a:xfrm>
          <a:prstGeom prst="foldedCorner">
            <a:avLst>
              <a:gd name="adj" fmla="val 27249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just">
              <a:buNone/>
            </a:pPr>
            <a:r>
              <a:rPr lang="uk-UA" sz="1600" b="1" dirty="0" smtClean="0"/>
              <a:t>Позитивна:</a:t>
            </a:r>
          </a:p>
          <a:p>
            <a:pPr lvl="1" algn="just">
              <a:buNone/>
            </a:pPr>
            <a:r>
              <a:rPr lang="uk-UA" sz="1600" i="1" dirty="0" smtClean="0"/>
              <a:t>Сини мої, мої </a:t>
            </a:r>
            <a:r>
              <a:rPr lang="uk-UA" sz="1600" b="1" i="1" dirty="0" smtClean="0"/>
              <a:t>соколи</a:t>
            </a:r>
            <a:r>
              <a:rPr lang="uk-UA" sz="1600" i="1" dirty="0" smtClean="0"/>
              <a:t>, Не розлюблю я вас ніяк</a:t>
            </a:r>
            <a:r>
              <a:rPr lang="uk-UA" sz="1600" dirty="0" smtClean="0"/>
              <a:t> (В. Сосюра).</a:t>
            </a:r>
            <a:endParaRPr lang="uk-UA" sz="1600" i="1" dirty="0" smtClean="0"/>
          </a:p>
          <a:p>
            <a:pPr lvl="1" algn="just">
              <a:buNone/>
            </a:pPr>
            <a:r>
              <a:rPr lang="uk-UA" sz="1600" i="1" dirty="0" smtClean="0"/>
              <a:t>Ненечко, </a:t>
            </a:r>
            <a:r>
              <a:rPr lang="uk-UA" sz="1600" b="1" i="1" dirty="0" smtClean="0"/>
              <a:t>ластівочко</a:t>
            </a:r>
            <a:r>
              <a:rPr lang="uk-UA" sz="1600" i="1" dirty="0" smtClean="0"/>
              <a:t>! Я ж у вас люба дитина</a:t>
            </a:r>
            <a:r>
              <a:rPr lang="uk-UA" sz="1600" dirty="0" smtClean="0"/>
              <a:t> (М. Кропивницький).</a:t>
            </a:r>
            <a:endParaRPr lang="uk-UA" sz="1600" i="1" dirty="0" smtClean="0"/>
          </a:p>
        </p:txBody>
      </p:sp>
      <p:sp>
        <p:nvSpPr>
          <p:cNvPr id="5" name="Загнутый угол 4"/>
          <p:cNvSpPr/>
          <p:nvPr/>
        </p:nvSpPr>
        <p:spPr>
          <a:xfrm>
            <a:off x="899592" y="5013176"/>
            <a:ext cx="7992888" cy="1656184"/>
          </a:xfrm>
          <a:prstGeom prst="foldedCorner">
            <a:avLst>
              <a:gd name="adj" fmla="val 27249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just">
              <a:buNone/>
            </a:pPr>
            <a:endParaRPr lang="uk-UA" b="1" dirty="0" smtClean="0"/>
          </a:p>
          <a:p>
            <a:pPr lvl="1" algn="just">
              <a:buNone/>
            </a:pPr>
            <a:r>
              <a:rPr lang="uk-UA" sz="1600" b="1" dirty="0" smtClean="0"/>
              <a:t>Негативна</a:t>
            </a:r>
            <a:r>
              <a:rPr lang="uk-UA" sz="1600" dirty="0" smtClean="0"/>
              <a:t>:</a:t>
            </a:r>
          </a:p>
          <a:p>
            <a:pPr lvl="1" algn="just">
              <a:buNone/>
            </a:pPr>
            <a:r>
              <a:rPr lang="uk-UA" sz="1600" i="1" dirty="0" smtClean="0"/>
              <a:t>Не догледіли, </a:t>
            </a:r>
            <a:r>
              <a:rPr lang="uk-UA" sz="1600" b="1" i="1" dirty="0" err="1" smtClean="0"/>
              <a:t>коровиська</a:t>
            </a:r>
            <a:r>
              <a:rPr lang="uk-UA" sz="1600" i="1" dirty="0" smtClean="0"/>
              <a:t>, дитину</a:t>
            </a:r>
            <a:r>
              <a:rPr lang="uk-UA" sz="1600" dirty="0" smtClean="0"/>
              <a:t>! (Н. Гуменюк).</a:t>
            </a:r>
          </a:p>
          <a:p>
            <a:pPr lvl="1" algn="just">
              <a:buNone/>
            </a:pPr>
            <a:r>
              <a:rPr lang="uk-UA" sz="1600" dirty="0" smtClean="0"/>
              <a:t>&lt;…&gt; </a:t>
            </a:r>
            <a:r>
              <a:rPr lang="uk-UA" sz="1600" i="1" dirty="0" smtClean="0"/>
              <a:t>натренований </a:t>
            </a:r>
            <a:r>
              <a:rPr lang="uk-UA" sz="1600" b="1" i="1" dirty="0" smtClean="0"/>
              <a:t>бугай</a:t>
            </a:r>
            <a:r>
              <a:rPr lang="uk-UA" sz="1600" i="1" dirty="0" smtClean="0"/>
              <a:t> у червоній краватці з чорними цятками</a:t>
            </a:r>
            <a:r>
              <a:rPr lang="uk-UA" sz="1600" dirty="0" smtClean="0"/>
              <a:t>  (Н. Гуменюк).</a:t>
            </a:r>
          </a:p>
          <a:p>
            <a:pPr lvl="1" algn="just">
              <a:buNone/>
            </a:pPr>
            <a:r>
              <a:rPr lang="uk-UA" sz="1600" i="1" dirty="0" smtClean="0"/>
              <a:t>&lt;…&gt; он наші дві постійні клієнтки у двері сунуться. </a:t>
            </a:r>
            <a:r>
              <a:rPr lang="uk-UA" sz="1600" b="1" i="1" dirty="0" smtClean="0"/>
              <a:t>Старі</a:t>
            </a:r>
            <a:r>
              <a:rPr lang="uk-UA" sz="1600" i="1" dirty="0" smtClean="0"/>
              <a:t> </a:t>
            </a:r>
            <a:r>
              <a:rPr lang="uk-UA" sz="1600" b="1" i="1" dirty="0" smtClean="0"/>
              <a:t>кобили</a:t>
            </a:r>
            <a:r>
              <a:rPr lang="uk-UA" sz="1600" i="1" dirty="0" smtClean="0"/>
              <a:t>, </a:t>
            </a:r>
            <a:r>
              <a:rPr lang="uk-UA" sz="1600" b="1" i="1" dirty="0" smtClean="0"/>
              <a:t>зубаті</a:t>
            </a:r>
            <a:r>
              <a:rPr lang="uk-UA" sz="1600" i="1" dirty="0" smtClean="0"/>
              <a:t>… </a:t>
            </a:r>
            <a:r>
              <a:rPr lang="uk-UA" sz="1600" b="1" i="1" dirty="0" smtClean="0"/>
              <a:t>І-го-го-го!</a:t>
            </a:r>
            <a:r>
              <a:rPr lang="uk-UA" sz="1600" dirty="0" smtClean="0"/>
              <a:t>  (Н. Гуменюк).</a:t>
            </a:r>
            <a:endParaRPr lang="uk-UA" sz="1600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899592" y="908720"/>
            <a:ext cx="7704856" cy="5040560"/>
            <a:chOff x="4788024" y="2318787"/>
            <a:chExt cx="3744416" cy="4062541"/>
          </a:xfrm>
        </p:grpSpPr>
        <p:grpSp>
          <p:nvGrpSpPr>
            <p:cNvPr id="5" name="Группа 63"/>
            <p:cNvGrpSpPr/>
            <p:nvPr/>
          </p:nvGrpSpPr>
          <p:grpSpPr>
            <a:xfrm>
              <a:off x="4788024" y="5517232"/>
              <a:ext cx="3744416" cy="504056"/>
              <a:chOff x="467544" y="5877272"/>
              <a:chExt cx="3744416" cy="504056"/>
            </a:xfrm>
          </p:grpSpPr>
          <p:sp>
            <p:nvSpPr>
              <p:cNvPr id="25" name="Прямоугольник с одним вырезанным скругленным углом 24"/>
              <p:cNvSpPr/>
              <p:nvPr/>
            </p:nvSpPr>
            <p:spPr>
              <a:xfrm>
                <a:off x="899592" y="5877272"/>
                <a:ext cx="3312368" cy="504056"/>
              </a:xfrm>
              <a:prstGeom prst="snipRound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uk-UA" dirty="0" smtClean="0"/>
                  <a:t>літота</a:t>
                </a:r>
                <a:endParaRPr lang="uk-UA" dirty="0"/>
              </a:p>
            </p:txBody>
          </p:sp>
          <p:sp>
            <p:nvSpPr>
              <p:cNvPr id="26" name="Стрелка вправо 25"/>
              <p:cNvSpPr/>
              <p:nvPr/>
            </p:nvSpPr>
            <p:spPr>
              <a:xfrm>
                <a:off x="467544" y="6021288"/>
                <a:ext cx="432048" cy="216024"/>
              </a:xfrm>
              <a:prstGeom prst="rightArrow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uk-UA"/>
              </a:p>
            </p:txBody>
          </p:sp>
        </p:grpSp>
        <p:grpSp>
          <p:nvGrpSpPr>
            <p:cNvPr id="6" name="Группа 66"/>
            <p:cNvGrpSpPr/>
            <p:nvPr/>
          </p:nvGrpSpPr>
          <p:grpSpPr>
            <a:xfrm>
              <a:off x="4788024" y="4941168"/>
              <a:ext cx="3744416" cy="504056"/>
              <a:chOff x="467544" y="5877272"/>
              <a:chExt cx="3744416" cy="504056"/>
            </a:xfrm>
          </p:grpSpPr>
          <p:sp>
            <p:nvSpPr>
              <p:cNvPr id="23" name="Прямоугольник с одним вырезанным скругленным углом 22"/>
              <p:cNvSpPr/>
              <p:nvPr/>
            </p:nvSpPr>
            <p:spPr>
              <a:xfrm>
                <a:off x="899592" y="5877272"/>
                <a:ext cx="3312368" cy="504056"/>
              </a:xfrm>
              <a:prstGeom prst="snipRound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uk-UA" dirty="0" err="1" smtClean="0"/>
                  <a:t>мейозис</a:t>
                </a:r>
                <a:endParaRPr lang="uk-UA" dirty="0"/>
              </a:p>
            </p:txBody>
          </p:sp>
          <p:sp>
            <p:nvSpPr>
              <p:cNvPr id="24" name="Стрелка вправо 23"/>
              <p:cNvSpPr/>
              <p:nvPr/>
            </p:nvSpPr>
            <p:spPr>
              <a:xfrm>
                <a:off x="467544" y="6021288"/>
                <a:ext cx="432048" cy="216024"/>
              </a:xfrm>
              <a:prstGeom prst="rightArrow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uk-UA"/>
              </a:p>
            </p:txBody>
          </p:sp>
        </p:grpSp>
        <p:grpSp>
          <p:nvGrpSpPr>
            <p:cNvPr id="8" name="Группа 72"/>
            <p:cNvGrpSpPr/>
            <p:nvPr/>
          </p:nvGrpSpPr>
          <p:grpSpPr>
            <a:xfrm>
              <a:off x="4788024" y="3789040"/>
              <a:ext cx="3744416" cy="504056"/>
              <a:chOff x="467544" y="5877272"/>
              <a:chExt cx="3744416" cy="504056"/>
            </a:xfrm>
          </p:grpSpPr>
          <p:sp>
            <p:nvSpPr>
              <p:cNvPr id="19" name="Прямоугольник с одним вырезанным скругленным углом 18"/>
              <p:cNvSpPr/>
              <p:nvPr/>
            </p:nvSpPr>
            <p:spPr>
              <a:xfrm>
                <a:off x="899592" y="5877272"/>
                <a:ext cx="3312368" cy="504056"/>
              </a:xfrm>
              <a:prstGeom prst="snipRound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uk-UA" dirty="0" smtClean="0"/>
                  <a:t>синекдоха</a:t>
                </a:r>
                <a:endParaRPr lang="uk-UA" dirty="0"/>
              </a:p>
            </p:txBody>
          </p:sp>
          <p:sp>
            <p:nvSpPr>
              <p:cNvPr id="20" name="Стрелка вправо 19"/>
              <p:cNvSpPr/>
              <p:nvPr/>
            </p:nvSpPr>
            <p:spPr>
              <a:xfrm>
                <a:off x="467544" y="6021288"/>
                <a:ext cx="432048" cy="216024"/>
              </a:xfrm>
              <a:prstGeom prst="rightArrow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uk-UA"/>
              </a:p>
            </p:txBody>
          </p:sp>
        </p:grpSp>
        <p:grpSp>
          <p:nvGrpSpPr>
            <p:cNvPr id="9" name="Группа 75"/>
            <p:cNvGrpSpPr/>
            <p:nvPr/>
          </p:nvGrpSpPr>
          <p:grpSpPr>
            <a:xfrm>
              <a:off x="4788024" y="3212976"/>
              <a:ext cx="3744416" cy="504056"/>
              <a:chOff x="467544" y="5877272"/>
              <a:chExt cx="3744416" cy="504056"/>
            </a:xfrm>
          </p:grpSpPr>
          <p:sp>
            <p:nvSpPr>
              <p:cNvPr id="17" name="Прямоугольник с одним вырезанным скругленным углом 16"/>
              <p:cNvSpPr/>
              <p:nvPr/>
            </p:nvSpPr>
            <p:spPr>
              <a:xfrm>
                <a:off x="899592" y="5877272"/>
                <a:ext cx="3312368" cy="504056"/>
              </a:xfrm>
              <a:prstGeom prst="snipRound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uk-UA" dirty="0" smtClean="0"/>
                  <a:t>метонімія</a:t>
                </a:r>
                <a:endParaRPr lang="uk-UA" dirty="0"/>
              </a:p>
            </p:txBody>
          </p:sp>
          <p:sp>
            <p:nvSpPr>
              <p:cNvPr id="18" name="Стрелка вправо 17"/>
              <p:cNvSpPr/>
              <p:nvPr/>
            </p:nvSpPr>
            <p:spPr>
              <a:xfrm>
                <a:off x="467544" y="6021288"/>
                <a:ext cx="432048" cy="216024"/>
              </a:xfrm>
              <a:prstGeom prst="rightArrow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uk-UA"/>
              </a:p>
            </p:txBody>
          </p:sp>
        </p:grpSp>
        <p:grpSp>
          <p:nvGrpSpPr>
            <p:cNvPr id="10" name="Группа 78"/>
            <p:cNvGrpSpPr/>
            <p:nvPr/>
          </p:nvGrpSpPr>
          <p:grpSpPr>
            <a:xfrm>
              <a:off x="4788024" y="2636912"/>
              <a:ext cx="3744416" cy="504056"/>
              <a:chOff x="467544" y="5877272"/>
              <a:chExt cx="3744416" cy="504056"/>
            </a:xfrm>
          </p:grpSpPr>
          <p:sp>
            <p:nvSpPr>
              <p:cNvPr id="15" name="Прямоугольник с одним вырезанным скругленным углом 14"/>
              <p:cNvSpPr/>
              <p:nvPr/>
            </p:nvSpPr>
            <p:spPr>
              <a:xfrm>
                <a:off x="899592" y="5877272"/>
                <a:ext cx="3312368" cy="504056"/>
              </a:xfrm>
              <a:prstGeom prst="snipRound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uk-UA" dirty="0" smtClean="0"/>
                  <a:t>метафора</a:t>
                </a:r>
                <a:endParaRPr lang="ru-RU" dirty="0"/>
              </a:p>
            </p:txBody>
          </p:sp>
          <p:sp>
            <p:nvSpPr>
              <p:cNvPr id="16" name="Стрелка вправо 15"/>
              <p:cNvSpPr/>
              <p:nvPr/>
            </p:nvSpPr>
            <p:spPr>
              <a:xfrm>
                <a:off x="467544" y="6021288"/>
                <a:ext cx="432048" cy="216024"/>
              </a:xfrm>
              <a:prstGeom prst="rightArrow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uk-UA"/>
              </a:p>
            </p:txBody>
          </p:sp>
        </p:grpSp>
        <p:grpSp>
          <p:nvGrpSpPr>
            <p:cNvPr id="11" name="Группа 81"/>
            <p:cNvGrpSpPr/>
            <p:nvPr/>
          </p:nvGrpSpPr>
          <p:grpSpPr>
            <a:xfrm>
              <a:off x="4788024" y="4365104"/>
              <a:ext cx="3744416" cy="504056"/>
              <a:chOff x="467544" y="5877272"/>
              <a:chExt cx="3744416" cy="504056"/>
            </a:xfrm>
          </p:grpSpPr>
          <p:sp>
            <p:nvSpPr>
              <p:cNvPr id="13" name="Прямоугольник с одним вырезанным скругленным углом 12"/>
              <p:cNvSpPr/>
              <p:nvPr/>
            </p:nvSpPr>
            <p:spPr>
              <a:xfrm>
                <a:off x="899592" y="5877272"/>
                <a:ext cx="3312368" cy="504056"/>
              </a:xfrm>
              <a:prstGeom prst="snipRound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uk-UA" dirty="0" smtClean="0"/>
                  <a:t>гіпербола</a:t>
                </a:r>
                <a:endParaRPr lang="uk-UA" dirty="0"/>
              </a:p>
            </p:txBody>
          </p:sp>
          <p:sp>
            <p:nvSpPr>
              <p:cNvPr id="14" name="Стрелка вправо 13"/>
              <p:cNvSpPr/>
              <p:nvPr/>
            </p:nvSpPr>
            <p:spPr>
              <a:xfrm>
                <a:off x="467544" y="6021288"/>
                <a:ext cx="432048" cy="216024"/>
              </a:xfrm>
              <a:prstGeom prst="rightArrow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uk-UA"/>
              </a:p>
            </p:txBody>
          </p:sp>
        </p:grpSp>
        <p:sp>
          <p:nvSpPr>
            <p:cNvPr id="12" name="Половина рамки 11"/>
            <p:cNvSpPr/>
            <p:nvPr/>
          </p:nvSpPr>
          <p:spPr>
            <a:xfrm>
              <a:off x="4788024" y="2318787"/>
              <a:ext cx="216024" cy="4062541"/>
            </a:xfrm>
            <a:prstGeom prst="halfFrame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uk-UA">
                <a:solidFill>
                  <a:schemeClr val="tx1"/>
                </a:solidFill>
              </a:endParaRPr>
            </a:p>
          </p:txBody>
        </p:sp>
      </p:grpSp>
      <p:sp>
        <p:nvSpPr>
          <p:cNvPr id="28" name="Скругленный прямоугольник 27"/>
          <p:cNvSpPr/>
          <p:nvPr/>
        </p:nvSpPr>
        <p:spPr>
          <a:xfrm>
            <a:off x="251520" y="332656"/>
            <a:ext cx="8568952" cy="72008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Різновиди переносного вживання слів</a:t>
            </a:r>
            <a:endParaRPr lang="uk-UA" sz="3200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1667</TotalTime>
  <Words>4892</Words>
  <Application>Microsoft Office PowerPoint</Application>
  <PresentationFormat>Экран (4:3)</PresentationFormat>
  <Paragraphs>241</Paragraphs>
  <Slides>32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Тема1</vt:lpstr>
      <vt:lpstr>Лексичні засоби стилістики </vt:lpstr>
      <vt:lpstr>План:</vt:lpstr>
      <vt:lpstr>Ключові слова: </vt:lpstr>
      <vt:lpstr>Стилістична диференціація української лексики</vt:lpstr>
      <vt:lpstr>Стилістично нейтральна лексика</vt:lpstr>
      <vt:lpstr>Стилістично забарвлена лексика (лексика вузького стилістичного призначення)</vt:lpstr>
      <vt:lpstr>Стилістично забарвлена лексика  </vt:lpstr>
      <vt:lpstr>Стилістично забарвлена лексика</vt:lpstr>
      <vt:lpstr>Презентация PowerPoint</vt:lpstr>
      <vt:lpstr>Метафора</vt:lpstr>
      <vt:lpstr>Метонімія </vt:lpstr>
      <vt:lpstr>Синекдоха</vt:lpstr>
      <vt:lpstr>Гіпербола та літота</vt:lpstr>
      <vt:lpstr>Стилістичне використання багатозначності слова</vt:lpstr>
      <vt:lpstr>Стилістичне використання омонімів</vt:lpstr>
      <vt:lpstr>Стилістичне використання паронімів</vt:lpstr>
      <vt:lpstr>Стилевжиток лексичної синонімії</vt:lpstr>
      <vt:lpstr>Абсолютні синоніми</vt:lpstr>
      <vt:lpstr>Ідеографічні синоніми</vt:lpstr>
      <vt:lpstr>Стилістичні синоніми</vt:lpstr>
      <vt:lpstr>Використання синонімів у різних стилях</vt:lpstr>
      <vt:lpstr>Використання синонімів у різних стилях</vt:lpstr>
      <vt:lpstr>Евфемізми та перифрази</vt:lpstr>
      <vt:lpstr>Стилістичне використання антонімів </vt:lpstr>
      <vt:lpstr>Антонімічні стилістичні фігури</vt:lpstr>
      <vt:lpstr>Використання антонімів у різних стилях</vt:lpstr>
      <vt:lpstr>Стилістичні функції іншомовних слів </vt:lpstr>
      <vt:lpstr>Стилевжиток екзотизмів і варваризмів</vt:lpstr>
      <vt:lpstr>Стилістичний потенціал неологізмів </vt:lpstr>
      <vt:lpstr>Стилістичні можливості  застарілої лексики </vt:lpstr>
      <vt:lpstr>Стилістичні функції діалектизмів </vt:lpstr>
      <vt:lpstr>Росіянізми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Лексичні засоби стилістики</dc:title>
  <dc:creator>Денис</dc:creator>
  <cp:lastModifiedBy>MIYA</cp:lastModifiedBy>
  <cp:revision>120</cp:revision>
  <dcterms:created xsi:type="dcterms:W3CDTF">2020-03-31T13:16:06Z</dcterms:created>
  <dcterms:modified xsi:type="dcterms:W3CDTF">2024-03-07T14:09:26Z</dcterms:modified>
</cp:coreProperties>
</file>