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9" r:id="rId3"/>
    <p:sldId id="281" r:id="rId4"/>
    <p:sldId id="290" r:id="rId5"/>
    <p:sldId id="285" r:id="rId6"/>
    <p:sldId id="286" r:id="rId7"/>
    <p:sldId id="288" r:id="rId8"/>
    <p:sldId id="28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4" r:id="rId26"/>
    <p:sldId id="292" r:id="rId27"/>
    <p:sldId id="280" r:id="rId28"/>
    <p:sldId id="261" r:id="rId29"/>
    <p:sldId id="291" r:id="rId30"/>
    <p:sldId id="295" r:id="rId31"/>
    <p:sldId id="293" r:id="rId32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>
      <p:cViewPr varScale="1">
        <p:scale>
          <a:sx n="44" d="100"/>
          <a:sy n="44" d="100"/>
        </p:scale>
        <p:origin x="97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8769" y="1620363"/>
            <a:ext cx="483298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133" y="265176"/>
            <a:ext cx="10163556" cy="65928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1685" y="651129"/>
            <a:ext cx="8628633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40" y="1746251"/>
            <a:ext cx="983424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usiness-trainings.kiev.ua/ua/tea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F%D0%BE%D1%88%D1%83%D0%BA,_%D0%BF%D0%BE%D1%88%D1%83%D0%BA%D0%B8_%D0%BF%D1%80%D0%B8%D0%B3%D0%BE%D0%B4&amp;action=edit&amp;redlink=1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03305.blogspot.com/2016/08/blog-post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590801"/>
            <a:ext cx="9610725" cy="12035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745"/>
              </a:spcBef>
            </a:pPr>
            <a:r>
              <a:rPr lang="uk-UA" sz="3600" spc="-15"/>
              <a:t>Інноваційні педагогічні технології </a:t>
            </a:r>
            <a:br>
              <a:rPr lang="uk-UA" sz="3600" spc="-15"/>
            </a:br>
            <a:r>
              <a:rPr lang="uk-UA" sz="3600" spc="-15"/>
              <a:t>та інноваційні методи навання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061073" y="5076682"/>
            <a:ext cx="4181475" cy="665567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30"/>
              </a:spcBef>
            </a:pPr>
            <a:r>
              <a:rPr lang="uk-UA" sz="1400" b="1">
                <a:solidFill>
                  <a:srgbClr val="001F5F"/>
                </a:solidFill>
                <a:latin typeface="Times New Roman"/>
                <a:cs typeface="Times New Roman"/>
              </a:rPr>
              <a:t>В. І. Меняйло</a:t>
            </a:r>
            <a:r>
              <a:rPr sz="1400" b="1" spc="-5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lang="uk-UA" sz="1400" b="1" spc="-5">
                <a:solidFill>
                  <a:srgbClr val="001F5F"/>
                </a:solidFill>
                <a:latin typeface="Times New Roman"/>
                <a:cs typeface="Times New Roman"/>
              </a:rPr>
              <a:t> д.пед.н., професор</a:t>
            </a:r>
          </a:p>
          <a:p>
            <a:pPr marR="5080" algn="r">
              <a:lnSpc>
                <a:spcPct val="100000"/>
              </a:lnSpc>
              <a:spcBef>
                <a:spcPts val="930"/>
              </a:spcBef>
            </a:pPr>
            <a:r>
              <a:rPr lang="uk-UA" sz="1400" b="1" spc="-5">
                <a:solidFill>
                  <a:srgbClr val="001F5F"/>
                </a:solidFill>
                <a:latin typeface="Times New Roman"/>
                <a:cs typeface="Times New Roman"/>
              </a:rPr>
              <a:t>кафедри загальної та прикладної фізики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8148" y="381000"/>
            <a:ext cx="616585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Ігрові</a:t>
            </a:r>
            <a:r>
              <a:rPr spc="-25" dirty="0"/>
              <a:t> </a:t>
            </a:r>
            <a:r>
              <a:rPr spc="-15" dirty="0"/>
              <a:t>технології</a:t>
            </a:r>
            <a:r>
              <a:rPr spc="-20" dirty="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804161"/>
            <a:ext cx="11506199" cy="46679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20" dirty="0">
                <a:latin typeface="Times New Roman"/>
                <a:cs typeface="Times New Roman"/>
              </a:rPr>
              <a:t>Ігрові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>
                <a:latin typeface="Times New Roman"/>
                <a:cs typeface="Times New Roman"/>
              </a:rPr>
              <a:t>технології</a:t>
            </a:r>
            <a:r>
              <a:rPr sz="2800" b="1" spc="25">
                <a:latin typeface="Times New Roman"/>
                <a:cs typeface="Times New Roman"/>
              </a:rPr>
              <a:t> </a:t>
            </a:r>
            <a:r>
              <a:rPr sz="2800" b="1" spc="-20">
                <a:latin typeface="Times New Roman"/>
                <a:cs typeface="Times New Roman"/>
              </a:rPr>
              <a:t>навчання</a:t>
            </a:r>
            <a:r>
              <a:rPr lang="uk-UA" sz="2800" spc="-2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-</a:t>
            </a:r>
            <a:r>
              <a:rPr sz="2800" spc="2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це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така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організація</a:t>
            </a:r>
            <a:r>
              <a:rPr sz="2800" spc="-20" dirty="0">
                <a:latin typeface="Times New Roman"/>
                <a:cs typeface="Times New Roman"/>
              </a:rPr>
              <a:t> навчального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процесу,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під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час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45">
                <a:latin typeface="Times New Roman"/>
                <a:cs typeface="Times New Roman"/>
              </a:rPr>
              <a:t>якого</a:t>
            </a:r>
            <a:r>
              <a:rPr sz="2800" spc="10">
                <a:latin typeface="Times New Roman"/>
                <a:cs typeface="Times New Roman"/>
              </a:rPr>
              <a:t> </a:t>
            </a:r>
            <a:r>
              <a:rPr sz="2800" spc="-20">
                <a:latin typeface="Times New Roman"/>
                <a:cs typeface="Times New Roman"/>
              </a:rPr>
              <a:t>навчання</a:t>
            </a:r>
            <a:r>
              <a:rPr lang="uk-UA" sz="2800">
                <a:latin typeface="Times New Roman"/>
                <a:cs typeface="Times New Roman"/>
              </a:rPr>
              <a:t> </a:t>
            </a:r>
            <a:r>
              <a:rPr sz="2800" spc="-10">
                <a:latin typeface="Times New Roman"/>
                <a:cs typeface="Times New Roman"/>
              </a:rPr>
              <a:t>здійснюється </a:t>
            </a:r>
            <a:r>
              <a:rPr sz="2800" spc="-35" dirty="0">
                <a:latin typeface="Times New Roman"/>
                <a:cs typeface="Times New Roman"/>
              </a:rPr>
              <a:t>шляхом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20">
                <a:latin typeface="Times New Roman"/>
                <a:cs typeface="Times New Roman"/>
              </a:rPr>
              <a:t>включення</a:t>
            </a:r>
            <a:r>
              <a:rPr sz="2800" spc="45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здобвача</a:t>
            </a:r>
            <a:r>
              <a:rPr sz="2800" spc="15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навчальну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гру.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Навчальні</a:t>
            </a:r>
            <a:r>
              <a:rPr sz="2800" b="1" i="1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ігри </a:t>
            </a:r>
            <a:r>
              <a:rPr sz="2800" b="1" i="1" spc="-15" dirty="0">
                <a:latin typeface="Times New Roman"/>
                <a:cs typeface="Times New Roman"/>
              </a:rPr>
              <a:t>використовують</a:t>
            </a:r>
            <a:r>
              <a:rPr sz="2800" b="1" i="1" spc="1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з </a:t>
            </a:r>
            <a:r>
              <a:rPr sz="2800" b="1" i="1" spc="-20" dirty="0">
                <a:latin typeface="Times New Roman"/>
                <a:cs typeface="Times New Roman"/>
              </a:rPr>
              <a:t>метою:</a:t>
            </a:r>
            <a:endParaRPr sz="2800">
              <a:latin typeface="Times New Roman"/>
              <a:cs typeface="Times New Roman"/>
            </a:endParaRPr>
          </a:p>
          <a:p>
            <a:pPr marL="241300" marR="898525" indent="-229235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>
                <a:latin typeface="Times New Roman"/>
                <a:cs typeface="Times New Roman"/>
              </a:rPr>
              <a:t>засвоєння</a:t>
            </a:r>
            <a:r>
              <a:rPr sz="2800" spc="5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здобувачем</a:t>
            </a:r>
            <a:r>
              <a:rPr sz="2800" spc="15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навчального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матеріалу,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формування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вмінь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і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навичок;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розвивати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інтелект,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пізнавальну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активність,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творчі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здібності;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сприяти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емоційному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сприйманню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змісту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навчання;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>
                <a:latin typeface="Times New Roman"/>
                <a:cs typeface="Times New Roman"/>
              </a:rPr>
              <a:t>дати</a:t>
            </a:r>
            <a:r>
              <a:rPr sz="2800" spc="-10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здобвачу</a:t>
            </a:r>
            <a:r>
              <a:rPr sz="280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можливість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самовизначитися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624705">
              <a:lnSpc>
                <a:spcPct val="100000"/>
              </a:lnSpc>
              <a:spcBef>
                <a:spcPts val="2100"/>
              </a:spcBef>
            </a:pP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4853" y="651130"/>
            <a:ext cx="616331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Ігрові</a:t>
            </a:r>
            <a:r>
              <a:rPr spc="-35" dirty="0"/>
              <a:t> </a:t>
            </a:r>
            <a:r>
              <a:rPr spc="-15" dirty="0"/>
              <a:t>технології</a:t>
            </a:r>
            <a:r>
              <a:rPr spc="-35" dirty="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282954"/>
            <a:ext cx="10359391" cy="52191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Навчальні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ігри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можна</a:t>
            </a:r>
            <a:r>
              <a:rPr sz="2400" b="1" spc="-10" dirty="0">
                <a:latin typeface="Times New Roman"/>
                <a:cs typeface="Times New Roman"/>
              </a:rPr>
              <a:t> поділити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на:</a:t>
            </a:r>
            <a:endParaRPr sz="2400">
              <a:latin typeface="Times New Roman"/>
              <a:cs typeface="Times New Roman"/>
            </a:endParaRPr>
          </a:p>
          <a:p>
            <a:pPr marL="241300" marR="762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  <a:tab pos="1819910" algn="l"/>
                <a:tab pos="2524125" algn="l"/>
                <a:tab pos="2948305" algn="l"/>
                <a:tab pos="4584700" algn="l"/>
                <a:tab pos="4841240" algn="l"/>
                <a:tab pos="6343650" algn="l"/>
                <a:tab pos="6564630" algn="l"/>
                <a:tab pos="8260080" algn="l"/>
                <a:tab pos="9110345" algn="l"/>
              </a:tabLst>
            </a:pP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</a:t>
            </a:r>
            <a:r>
              <a:rPr sz="2400" b="1" spc="-3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дмет</a:t>
            </a:r>
            <a:r>
              <a:rPr sz="2400" b="1" spc="-1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	і</a:t>
            </a:r>
            <a:r>
              <a:rPr sz="2400" b="1" spc="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як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аніп</a:t>
            </a:r>
            <a:r>
              <a:rPr sz="2400" spc="-90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яц</a:t>
            </a:r>
            <a:r>
              <a:rPr sz="2400" spc="-10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ї	з	іг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аш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ами	і	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и	(</a:t>
            </a:r>
            <a:r>
              <a:rPr sz="2400" i="1" dirty="0">
                <a:latin typeface="Times New Roman"/>
                <a:cs typeface="Times New Roman"/>
              </a:rPr>
              <a:t>діти	пізнають  </a:t>
            </a:r>
            <a:r>
              <a:rPr sz="2400" i="1" spc="-50" dirty="0">
                <a:latin typeface="Times New Roman"/>
                <a:cs typeface="Times New Roman"/>
              </a:rPr>
              <a:t>форму,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30" dirty="0">
                <a:latin typeface="Times New Roman"/>
                <a:cs typeface="Times New Roman"/>
              </a:rPr>
              <a:t>колір,</a:t>
            </a:r>
            <a:r>
              <a:rPr sz="2400" i="1" spc="-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об'єм,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матеріал).</a:t>
            </a:r>
            <a:endParaRPr sz="2400">
              <a:latin typeface="Times New Roman"/>
              <a:cs typeface="Times New Roman"/>
            </a:endParaRPr>
          </a:p>
          <a:p>
            <a:pPr marL="241300" marR="8255" indent="-229235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  <a:tab pos="1350645" algn="l"/>
                <a:tab pos="2182495" algn="l"/>
                <a:tab pos="4784725" algn="l"/>
                <a:tab pos="5127625" algn="l"/>
                <a:tab pos="5918835" algn="l"/>
                <a:tab pos="6935470" algn="l"/>
                <a:tab pos="7276465" algn="l"/>
                <a:tab pos="8288655" algn="l"/>
              </a:tabLst>
            </a:pPr>
            <a:r>
              <a:rPr sz="2400" b="1" spc="-12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400" b="1" spc="-1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6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чі	і</a:t>
            </a:r>
            <a:r>
              <a:rPr sz="2400" b="1" spc="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</a:t>
            </a:r>
            <a:r>
              <a:rPr sz="2400" b="1" spc="-1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,	с</a:t>
            </a:r>
            <a:r>
              <a:rPr sz="2400" b="1" spc="-5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</a:t>
            </a:r>
            <a:r>
              <a:rPr sz="2400" b="1" spc="-4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ж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етн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</a:t>
            </a:r>
            <a:r>
              <a:rPr sz="2400" b="1" spc="-4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ль</a:t>
            </a:r>
            <a:r>
              <a:rPr sz="2400" b="1" spc="-5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b="1" spc="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,	у	яких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65" dirty="0">
                <a:latin typeface="Times New Roman"/>
                <a:cs typeface="Times New Roman"/>
              </a:rPr>
              <a:t>ю</a:t>
            </a:r>
            <a:r>
              <a:rPr sz="2400" spc="-40" dirty="0">
                <a:latin typeface="Times New Roman"/>
                <a:cs typeface="Times New Roman"/>
              </a:rPr>
              <a:t>ж</a:t>
            </a:r>
            <a:r>
              <a:rPr sz="2400" dirty="0">
                <a:latin typeface="Times New Roman"/>
                <a:cs typeface="Times New Roman"/>
              </a:rPr>
              <a:t>ет	–	фо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ма	інте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-25" dirty="0">
                <a:latin typeface="Times New Roman"/>
                <a:cs typeface="Times New Roman"/>
              </a:rPr>
              <a:t>у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льної  </a:t>
            </a:r>
            <a:r>
              <a:rPr sz="2400" dirty="0">
                <a:latin typeface="Times New Roman"/>
                <a:cs typeface="Times New Roman"/>
              </a:rPr>
              <a:t>діяльності.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  <a:tab pos="1012190" algn="l"/>
                <a:tab pos="1303655" algn="l"/>
                <a:tab pos="2769870" algn="l"/>
                <a:tab pos="4561840" algn="l"/>
                <a:tab pos="5674995" algn="l"/>
                <a:tab pos="7731125" algn="l"/>
                <a:tab pos="9480550" algn="l"/>
              </a:tabLst>
            </a:pP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Ігр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	з	</a:t>
            </a:r>
            <a:r>
              <a:rPr sz="2400" b="1" spc="-6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</a:t>
            </a:r>
            <a:r>
              <a:rPr sz="2400" b="1" spc="-2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3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400" b="1" spc="-6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ми	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вила</a:t>
            </a:r>
            <a:r>
              <a:rPr sz="2400" b="1" spc="1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аз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ані	дида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тич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им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15" dirty="0">
                <a:latin typeface="Times New Roman"/>
                <a:cs typeface="Times New Roman"/>
              </a:rPr>
              <a:t>(</a:t>
            </a:r>
            <a:r>
              <a:rPr sz="2400" i="1" spc="-5" dirty="0">
                <a:latin typeface="Times New Roman"/>
                <a:cs typeface="Times New Roman"/>
              </a:rPr>
              <a:t>ви</a:t>
            </a:r>
            <a:r>
              <a:rPr sz="2400" i="1" dirty="0">
                <a:latin typeface="Times New Roman"/>
                <a:cs typeface="Times New Roman"/>
              </a:rPr>
              <a:t>магають	</a:t>
            </a:r>
            <a:r>
              <a:rPr sz="2400" i="1" spc="-5" dirty="0">
                <a:latin typeface="Times New Roman"/>
                <a:cs typeface="Times New Roman"/>
              </a:rPr>
              <a:t>знан</a:t>
            </a:r>
            <a:r>
              <a:rPr sz="2400" i="1" spc="-10" dirty="0">
                <a:latin typeface="Times New Roman"/>
                <a:cs typeface="Times New Roman"/>
              </a:rPr>
              <a:t>н</a:t>
            </a:r>
            <a:r>
              <a:rPr sz="2400" i="1" dirty="0">
                <a:latin typeface="Times New Roman"/>
                <a:cs typeface="Times New Roman"/>
              </a:rPr>
              <a:t>я  </a:t>
            </a:r>
            <a:r>
              <a:rPr sz="2400" i="1" spc="-10" dirty="0">
                <a:latin typeface="Times New Roman"/>
                <a:cs typeface="Times New Roman"/>
              </a:rPr>
              <a:t>предмета</a:t>
            </a:r>
            <a:r>
              <a:rPr sz="2400" spc="-10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5"/>
              </a:spcBef>
              <a:buFont typeface="Arial MT"/>
              <a:buChar char="•"/>
              <a:tabLst>
                <a:tab pos="241935" algn="l"/>
                <a:tab pos="1960245" algn="l"/>
                <a:tab pos="3220720" algn="l"/>
                <a:tab pos="4606290" algn="l"/>
                <a:tab pos="7096125" algn="l"/>
                <a:tab pos="7938134" algn="l"/>
                <a:tab pos="9433560" algn="l"/>
              </a:tabLst>
            </a:pPr>
            <a:r>
              <a:rPr sz="2400" b="1" spc="-2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Будівельні,	</a:t>
            </a:r>
            <a:r>
              <a:rPr sz="2400" b="1" spc="-3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трудові,	</a:t>
            </a:r>
            <a:r>
              <a:rPr sz="2400" b="1" spc="-1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технічні,	конструкторські</a:t>
            </a:r>
            <a:r>
              <a:rPr sz="2400" b="1" spc="-1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>
                <a:latin typeface="Times New Roman"/>
                <a:cs typeface="Times New Roman"/>
              </a:rPr>
              <a:t>(</a:t>
            </a:r>
            <a:r>
              <a:rPr lang="uk-UA" sz="2400">
                <a:latin typeface="Times New Roman"/>
                <a:cs typeface="Times New Roman"/>
              </a:rPr>
              <a:t>здобвачі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освоюють	</a:t>
            </a:r>
            <a:r>
              <a:rPr sz="2400" spc="5" dirty="0">
                <a:latin typeface="Times New Roman"/>
                <a:cs typeface="Times New Roman"/>
              </a:rPr>
              <a:t>процес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1655445" algn="l"/>
                <a:tab pos="2773045" algn="l"/>
                <a:tab pos="4258945" algn="l"/>
                <a:tab pos="5073015" algn="l"/>
                <a:tab pos="6163945" algn="l"/>
                <a:tab pos="7522209" algn="l"/>
                <a:tab pos="9156065" algn="l"/>
              </a:tabLst>
            </a:pP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орення,	</a:t>
            </a:r>
            <a:r>
              <a:rPr sz="2400" spc="-9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-5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ся	</a:t>
            </a:r>
            <a:r>
              <a:rPr sz="2400" spc="-5" dirty="0">
                <a:latin typeface="Times New Roman"/>
                <a:cs typeface="Times New Roman"/>
              </a:rPr>
              <a:t>пла</a:t>
            </a: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ти	с</a:t>
            </a:r>
            <a:r>
              <a:rPr sz="2400" spc="-15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ю	роб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-2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,	добир</a:t>
            </a:r>
            <a:r>
              <a:rPr sz="2400" spc="-5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ти	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ео</a:t>
            </a:r>
            <a:r>
              <a:rPr sz="2400" spc="-95" dirty="0">
                <a:latin typeface="Times New Roman"/>
                <a:cs typeface="Times New Roman"/>
              </a:rPr>
              <a:t>б</a:t>
            </a:r>
            <a:r>
              <a:rPr sz="2400" dirty="0">
                <a:latin typeface="Times New Roman"/>
                <a:cs typeface="Times New Roman"/>
              </a:rPr>
              <a:t>хід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-1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25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1731645" algn="l"/>
                <a:tab pos="3347720" algn="l"/>
                <a:tab pos="4993640" algn="l"/>
                <a:tab pos="5900420" algn="l"/>
                <a:tab pos="6323965" algn="l"/>
                <a:tab pos="7328534" algn="l"/>
                <a:tab pos="9012555" algn="l"/>
              </a:tabLst>
            </a:pPr>
            <a:r>
              <a:rPr sz="2400" spc="-5" dirty="0">
                <a:latin typeface="Times New Roman"/>
                <a:cs typeface="Times New Roman"/>
              </a:rPr>
              <a:t>критично	</a:t>
            </a:r>
            <a:r>
              <a:rPr sz="2400" spc="-15" dirty="0">
                <a:latin typeface="Times New Roman"/>
                <a:cs typeface="Times New Roman"/>
              </a:rPr>
              <a:t>оцінювати	</a:t>
            </a:r>
            <a:r>
              <a:rPr sz="2400" spc="-30" dirty="0">
                <a:latin typeface="Times New Roman"/>
                <a:cs typeface="Times New Roman"/>
              </a:rPr>
              <a:t>результати	</a:t>
            </a:r>
            <a:r>
              <a:rPr sz="2400" spc="-5" dirty="0">
                <a:latin typeface="Times New Roman"/>
                <a:cs typeface="Times New Roman"/>
              </a:rPr>
              <a:t>своєї	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20" dirty="0">
                <a:latin typeface="Times New Roman"/>
                <a:cs typeface="Times New Roman"/>
              </a:rPr>
              <a:t>чужої	</a:t>
            </a:r>
            <a:r>
              <a:rPr sz="2400" dirty="0">
                <a:latin typeface="Times New Roman"/>
                <a:cs typeface="Times New Roman"/>
              </a:rPr>
              <a:t>діяльності,	</a:t>
            </a:r>
            <a:r>
              <a:rPr sz="2400" spc="-15" dirty="0">
                <a:latin typeface="Times New Roman"/>
                <a:cs typeface="Times New Roman"/>
              </a:rPr>
              <a:t>проявляти</a:t>
            </a:r>
            <a:endParaRPr sz="2400">
              <a:latin typeface="Times New Roman"/>
              <a:cs typeface="Times New Roman"/>
            </a:endParaRPr>
          </a:p>
          <a:p>
            <a:pPr marL="241300" marR="6985">
              <a:lnSpc>
                <a:spcPct val="70000"/>
              </a:lnSpc>
              <a:spcBef>
                <a:spcPts val="434"/>
              </a:spcBef>
              <a:tabLst>
                <a:tab pos="1923414" algn="l"/>
                <a:tab pos="2257425" algn="l"/>
                <a:tab pos="3761740" algn="l"/>
                <a:tab pos="4984750" algn="l"/>
                <a:tab pos="6148705" algn="l"/>
                <a:tab pos="6430645" algn="l"/>
                <a:tab pos="7610475" algn="l"/>
                <a:tab pos="9164955" algn="l"/>
              </a:tabLst>
            </a:pPr>
            <a:r>
              <a:rPr sz="2400" dirty="0">
                <a:latin typeface="Times New Roman"/>
                <a:cs typeface="Times New Roman"/>
              </a:rPr>
              <a:t>км</a:t>
            </a:r>
            <a:r>
              <a:rPr sz="2400" spc="5" dirty="0">
                <a:latin typeface="Times New Roman"/>
                <a:cs typeface="Times New Roman"/>
              </a:rPr>
              <a:t>і</a:t>
            </a:r>
            <a:r>
              <a:rPr sz="2400" spc="-65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ливіст</a:t>
            </a:r>
            <a:r>
              <a:rPr sz="2400" dirty="0">
                <a:latin typeface="Times New Roman"/>
                <a:cs typeface="Times New Roman"/>
              </a:rPr>
              <a:t>ь	у	</a:t>
            </a:r>
            <a:r>
              <a:rPr sz="2400" spc="-5" dirty="0">
                <a:latin typeface="Times New Roman"/>
                <a:cs typeface="Times New Roman"/>
              </a:rPr>
              <a:t>виріш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нн</a:t>
            </a:r>
            <a:r>
              <a:rPr sz="2400" dirty="0">
                <a:latin typeface="Times New Roman"/>
                <a:cs typeface="Times New Roman"/>
              </a:rPr>
              <a:t>і	т</a:t>
            </a:r>
            <a:r>
              <a:rPr sz="2400" spc="-2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6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	за</a:t>
            </a:r>
            <a:r>
              <a:rPr sz="2400" spc="-6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дань	-	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-40" dirty="0">
                <a:latin typeface="Times New Roman"/>
                <a:cs typeface="Times New Roman"/>
              </a:rPr>
              <a:t>р</a:t>
            </a:r>
            <a:r>
              <a:rPr sz="2400" spc="-135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	а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тивність	</a:t>
            </a:r>
            <a:r>
              <a:rPr sz="2400" spc="-5" dirty="0">
                <a:latin typeface="Times New Roman"/>
                <a:cs typeface="Times New Roman"/>
              </a:rPr>
              <a:t>ви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ли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ає  </a:t>
            </a:r>
            <a:r>
              <a:rPr sz="2400" spc="-10" dirty="0">
                <a:latin typeface="Times New Roman"/>
                <a:cs typeface="Times New Roman"/>
              </a:rPr>
              <a:t>активність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пізнавальну).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40"/>
              </a:spcBef>
              <a:buFont typeface="Arial MT"/>
              <a:buChar char="•"/>
              <a:tabLst>
                <a:tab pos="241935" algn="l"/>
                <a:tab pos="2508885" algn="l"/>
                <a:tab pos="3241675" algn="l"/>
                <a:tab pos="3509010" algn="l"/>
                <a:tab pos="5278755" algn="l"/>
                <a:tab pos="7195820" algn="l"/>
                <a:tab pos="8691245" algn="l"/>
                <a:tab pos="9154795" algn="l"/>
              </a:tabLst>
            </a:pP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Інте</a:t>
            </a:r>
            <a:r>
              <a:rPr sz="2400" b="1" spc="-1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ек</a:t>
            </a:r>
            <a:r>
              <a:rPr sz="2400" b="1" spc="-3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400" b="1" spc="-40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400" b="1" spc="1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400" b="1" spc="-5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льн</a:t>
            </a:r>
            <a:r>
              <a:rPr sz="2400" b="1" dirty="0">
                <a:solidFill>
                  <a:schemeClr val="accent5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і	ігри	</a:t>
            </a:r>
            <a:r>
              <a:rPr sz="2400" dirty="0">
                <a:latin typeface="Times New Roman"/>
                <a:cs typeface="Times New Roman"/>
              </a:rPr>
              <a:t>-	ігр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рави,	ігр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енінги	(засно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ані	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40" dirty="0">
                <a:latin typeface="Times New Roman"/>
                <a:cs typeface="Times New Roman"/>
              </a:rPr>
              <a:t>з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аганні,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ts val="2014"/>
              </a:lnSpc>
              <a:tabLst>
                <a:tab pos="1548765" algn="l"/>
                <a:tab pos="3315335" algn="l"/>
                <a:tab pos="4970780" algn="l"/>
                <a:tab pos="6560184" algn="l"/>
                <a:tab pos="7677784" algn="l"/>
                <a:tab pos="8214359" algn="l"/>
              </a:tabLst>
            </a:pPr>
            <a:r>
              <a:rPr sz="2400" spc="-25" dirty="0">
                <a:latin typeface="Times New Roman"/>
                <a:cs typeface="Times New Roman"/>
              </a:rPr>
              <a:t>шляхом	</a:t>
            </a:r>
            <a:r>
              <a:rPr sz="2400" spc="-5" dirty="0">
                <a:latin typeface="Times New Roman"/>
                <a:cs typeface="Times New Roman"/>
              </a:rPr>
              <a:t>порівняння</a:t>
            </a:r>
            <a:r>
              <a:rPr sz="2400" spc="-5">
                <a:latin typeface="Times New Roman"/>
                <a:cs typeface="Times New Roman"/>
              </a:rPr>
              <a:t>	</a:t>
            </a:r>
            <a:r>
              <a:rPr sz="2400" spc="-20">
                <a:latin typeface="Times New Roman"/>
                <a:cs typeface="Times New Roman"/>
              </a:rPr>
              <a:t>показують</a:t>
            </a:r>
            <a:r>
              <a:rPr lang="uk-UA" sz="2400" spc="-20">
                <a:latin typeface="Times New Roman"/>
                <a:cs typeface="Times New Roman"/>
              </a:rPr>
              <a:t> здобувачам</a:t>
            </a:r>
            <a:r>
              <a:rPr sz="2400" spc="-25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imes New Roman"/>
                <a:cs typeface="Times New Roman"/>
              </a:rPr>
              <a:t>рівень	</a:t>
            </a:r>
            <a:r>
              <a:rPr sz="2400" dirty="0">
                <a:latin typeface="Times New Roman"/>
                <a:cs typeface="Times New Roman"/>
              </a:rPr>
              <a:t>їх	</a:t>
            </a:r>
            <a:r>
              <a:rPr sz="2400" spc="-10" dirty="0">
                <a:latin typeface="Times New Roman"/>
                <a:cs typeface="Times New Roman"/>
              </a:rPr>
              <a:t>підготовленості,</a:t>
            </a:r>
            <a:endParaRPr sz="2400">
              <a:latin typeface="Times New Roman"/>
              <a:cs typeface="Times New Roman"/>
            </a:endParaRPr>
          </a:p>
          <a:p>
            <a:pPr marL="241300" marR="7620">
              <a:lnSpc>
                <a:spcPct val="70000"/>
              </a:lnSpc>
              <a:spcBef>
                <a:spcPts val="434"/>
              </a:spcBef>
            </a:pPr>
            <a:r>
              <a:rPr sz="2400" dirty="0">
                <a:latin typeface="Times New Roman"/>
                <a:cs typeface="Times New Roman"/>
              </a:rPr>
              <a:t>тренованості,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підказують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шляхи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самовдосконалення,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отже,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спонукають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їхню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пізнавальну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активність).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952" y="389001"/>
            <a:ext cx="9133205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946525" marR="5080" indent="-3933825">
              <a:lnSpc>
                <a:spcPts val="4320"/>
              </a:lnSpc>
              <a:spcBef>
                <a:spcPts val="640"/>
              </a:spcBef>
            </a:pPr>
            <a:r>
              <a:rPr spc="-15" dirty="0"/>
              <a:t>Інформаційно-комунікаційні </a:t>
            </a:r>
            <a:r>
              <a:rPr spc="-20" dirty="0"/>
              <a:t>технології </a:t>
            </a:r>
            <a:r>
              <a:rPr spc="-985" dirty="0"/>
              <a:t> </a:t>
            </a:r>
            <a:r>
              <a:rPr spc="-5" dirty="0"/>
              <a:t>(ІКТ)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0910" y="1682242"/>
            <a:ext cx="9543415" cy="4585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Комп'ютери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навчальному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процесі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використовують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метою: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підсилення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унаочнення;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урізноманітнення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роботи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>
                <a:latin typeface="Times New Roman"/>
                <a:cs typeface="Times New Roman"/>
              </a:rPr>
              <a:t>вивчення</a:t>
            </a:r>
            <a:r>
              <a:rPr sz="2400" spc="20">
                <a:latin typeface="Times New Roman"/>
                <a:cs typeface="Times New Roman"/>
              </a:rPr>
              <a:t> </a:t>
            </a:r>
            <a:r>
              <a:rPr lang="uk-UA" sz="2400" spc="-5">
                <a:latin typeface="Times New Roman"/>
                <a:cs typeface="Times New Roman"/>
              </a:rPr>
              <a:t>дисципліни</a:t>
            </a:r>
            <a:r>
              <a:rPr sz="2400" spc="-5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забезпечення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науковості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навчання;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розвитку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пізнавальних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інтересів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здібностей</a:t>
            </a:r>
            <a:r>
              <a:rPr sz="2400" spc="-5">
                <a:latin typeface="Times New Roman"/>
                <a:cs typeface="Times New Roman"/>
              </a:rPr>
              <a:t> </a:t>
            </a:r>
            <a:r>
              <a:rPr lang="uk-UA" sz="2400" spc="-5">
                <a:latin typeface="Times New Roman"/>
                <a:cs typeface="Times New Roman"/>
              </a:rPr>
              <a:t>здобувачів</a:t>
            </a:r>
            <a:r>
              <a:rPr sz="2400">
                <a:latin typeface="Times New Roman"/>
                <a:cs typeface="Times New Roman"/>
              </a:rPr>
              <a:t>;</a:t>
            </a: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підвищення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якості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знань,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умінь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>
                <a:latin typeface="Times New Roman"/>
                <a:cs typeface="Times New Roman"/>
              </a:rPr>
              <a:t>навичок</a:t>
            </a:r>
            <a:r>
              <a:rPr sz="2400" spc="5">
                <a:latin typeface="Times New Roman"/>
                <a:cs typeface="Times New Roman"/>
              </a:rPr>
              <a:t> </a:t>
            </a:r>
            <a:r>
              <a:rPr lang="uk-UA" sz="2400" spc="-25">
                <a:latin typeface="Times New Roman"/>
                <a:cs typeface="Times New Roman"/>
              </a:rPr>
              <a:t>здобувачів</a:t>
            </a:r>
            <a:r>
              <a:rPr sz="2400" spc="-25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прискорення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темпу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навчання;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поліпшення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усвідомлення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запам'ятовування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навчального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матеріалу;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активізації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самостійної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>
                <a:latin typeface="Times New Roman"/>
                <a:cs typeface="Times New Roman"/>
              </a:rPr>
              <a:t>роботи</a:t>
            </a:r>
            <a:r>
              <a:rPr sz="2400" spc="-5">
                <a:latin typeface="Times New Roman"/>
                <a:cs typeface="Times New Roman"/>
              </a:rPr>
              <a:t> </a:t>
            </a:r>
            <a:r>
              <a:rPr lang="uk-UA" sz="2400" spc="-5">
                <a:latin typeface="Times New Roman"/>
                <a:cs typeface="Times New Roman"/>
              </a:rPr>
              <a:t>здобувачів</a:t>
            </a:r>
            <a:r>
              <a:rPr sz="2400">
                <a:latin typeface="Times New Roman"/>
                <a:cs typeface="Times New Roman"/>
              </a:rPr>
              <a:t>;</a:t>
            </a: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демонстрації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зв'язку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теорії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практикою;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індивідуалізації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навчання;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контролю</a:t>
            </a:r>
            <a:r>
              <a:rPr sz="2400" spc="-5" dirty="0">
                <a:latin typeface="Times New Roman"/>
                <a:cs typeface="Times New Roman"/>
              </a:rPr>
              <a:t> за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засвоєнням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знань.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622" y="614248"/>
            <a:ext cx="606361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Інтерактивні</a:t>
            </a:r>
            <a:r>
              <a:rPr sz="4400" spc="-50" dirty="0"/>
              <a:t> </a:t>
            </a:r>
            <a:r>
              <a:rPr sz="4400" spc="-15" dirty="0"/>
              <a:t>технології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40" y="1796542"/>
            <a:ext cx="10215245" cy="45746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marR="217170" indent="-229235" algn="just">
              <a:lnSpc>
                <a:spcPct val="90900"/>
              </a:lnSpc>
              <a:spcBef>
                <a:spcPts val="40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Слово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«інтерактив»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прийшло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нас</a:t>
            </a:r>
            <a:r>
              <a:rPr sz="2800" spc="-5" dirty="0">
                <a:latin typeface="Times New Roman"/>
                <a:cs typeface="Times New Roman"/>
              </a:rPr>
              <a:t> з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англійської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(англ. </a:t>
            </a:r>
            <a:r>
              <a:rPr sz="2800" spc="-15" dirty="0">
                <a:latin typeface="Calibri"/>
                <a:cs typeface="Calibri"/>
              </a:rPr>
              <a:t> Interaction</a:t>
            </a:r>
            <a:r>
              <a:rPr sz="2800" spc="-5" dirty="0">
                <a:latin typeface="Calibri"/>
                <a:cs typeface="Calibri"/>
              </a:rPr>
              <a:t> 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«взаємодія»).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Таким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чином,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інтерактивний</a:t>
            </a:r>
            <a:r>
              <a:rPr sz="2800" i="1" spc="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означає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здатний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взаємодії</a:t>
            </a:r>
            <a:r>
              <a:rPr sz="2800" spc="-10" dirty="0">
                <a:latin typeface="Times New Roman"/>
                <a:cs typeface="Times New Roman"/>
              </a:rPr>
              <a:t>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i="1" spc="-25" dirty="0">
                <a:latin typeface="Times New Roman"/>
                <a:cs typeface="Times New Roman"/>
              </a:rPr>
              <a:t>діалогу.</a:t>
            </a:r>
            <a:endParaRPr sz="2800">
              <a:latin typeface="Times New Roman"/>
              <a:cs typeface="Times New Roman"/>
            </a:endParaRPr>
          </a:p>
          <a:p>
            <a:pPr marL="329565" indent="-317500" algn="just">
              <a:lnSpc>
                <a:spcPts val="3190"/>
              </a:lnSpc>
              <a:spcBef>
                <a:spcPts val="670"/>
              </a:spcBef>
              <a:buFont typeface="Arial MT"/>
              <a:buChar char="•"/>
              <a:tabLst>
                <a:tab pos="329565" algn="l"/>
                <a:tab pos="330200" algn="l"/>
                <a:tab pos="4682490" algn="l"/>
              </a:tabLst>
            </a:pPr>
            <a:r>
              <a:rPr sz="2800" b="1" spc="-10" dirty="0">
                <a:latin typeface="Times New Roman"/>
                <a:cs typeface="Times New Roman"/>
              </a:rPr>
              <a:t>Інтерактивне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навчання</a:t>
            </a:r>
            <a:r>
              <a:rPr sz="2800" b="1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	</a:t>
            </a:r>
            <a:r>
              <a:rPr sz="2800" spc="-20" dirty="0">
                <a:latin typeface="Times New Roman"/>
                <a:cs typeface="Times New Roman"/>
              </a:rPr>
              <a:t>форма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організації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пізнавальної</a:t>
            </a:r>
            <a:endParaRPr sz="2800">
              <a:latin typeface="Times New Roman"/>
              <a:cs typeface="Times New Roman"/>
            </a:endParaRPr>
          </a:p>
          <a:p>
            <a:pPr marL="241300" marR="5080" algn="just">
              <a:lnSpc>
                <a:spcPts val="3030"/>
              </a:lnSpc>
              <a:spcBef>
                <a:spcPts val="210"/>
              </a:spcBef>
            </a:pPr>
            <a:r>
              <a:rPr sz="2800" dirty="0">
                <a:latin typeface="Times New Roman"/>
                <a:cs typeface="Times New Roman"/>
              </a:rPr>
              <a:t>діяльності,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що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має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мету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створення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комфортних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умов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навчання,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яких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кожен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учень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відчуває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свою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успішність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та </a:t>
            </a:r>
            <a:r>
              <a:rPr sz="2800" spc="-15" dirty="0">
                <a:latin typeface="Times New Roman"/>
                <a:cs typeface="Times New Roman"/>
              </a:rPr>
              <a:t>інтелектуальну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спроможність.</a:t>
            </a:r>
            <a:endParaRPr sz="2800">
              <a:latin typeface="Times New Roman"/>
              <a:cs typeface="Times New Roman"/>
            </a:endParaRPr>
          </a:p>
          <a:p>
            <a:pPr marL="241300" marR="117475" indent="-229235" algn="just">
              <a:lnSpc>
                <a:spcPts val="3020"/>
              </a:lnSpc>
              <a:spcBef>
                <a:spcPts val="990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dirty="0"/>
              <a:t>	</a:t>
            </a:r>
            <a:r>
              <a:rPr sz="2800" b="1" spc="-25" dirty="0">
                <a:latin typeface="Times New Roman"/>
                <a:cs typeface="Times New Roman"/>
              </a:rPr>
              <a:t>Суть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інтерактивного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навчання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полягає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тому,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що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навчальний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процес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відбувається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за </a:t>
            </a:r>
            <a:r>
              <a:rPr sz="2800" spc="-10" dirty="0">
                <a:latin typeface="Times New Roman"/>
                <a:cs typeface="Times New Roman"/>
              </a:rPr>
              <a:t>умови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постійної,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активної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взаємодії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>
                <a:latin typeface="Times New Roman"/>
                <a:cs typeface="Times New Roman"/>
              </a:rPr>
              <a:t>всіх </a:t>
            </a:r>
            <a:r>
              <a:rPr sz="2800" spc="-5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здобувачів</a:t>
            </a:r>
            <a:r>
              <a:rPr sz="2800" spc="1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між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собою</a:t>
            </a:r>
            <a:r>
              <a:rPr sz="2800" spc="-5">
                <a:latin typeface="Times New Roman"/>
                <a:cs typeface="Times New Roman"/>
              </a:rPr>
              <a:t>,</a:t>
            </a:r>
            <a:r>
              <a:rPr sz="2800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здобвача</a:t>
            </a:r>
            <a:r>
              <a:rPr sz="2800" spc="1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і</a:t>
            </a:r>
            <a:r>
              <a:rPr sz="2800" spc="-10">
                <a:latin typeface="Times New Roman"/>
                <a:cs typeface="Times New Roman"/>
              </a:rPr>
              <a:t> </a:t>
            </a:r>
            <a:r>
              <a:rPr sz="2800" spc="-20">
                <a:latin typeface="Times New Roman"/>
                <a:cs typeface="Times New Roman"/>
              </a:rPr>
              <a:t>в</a:t>
            </a:r>
            <a:r>
              <a:rPr lang="uk-UA" sz="2800" spc="-20">
                <a:latin typeface="Times New Roman"/>
                <a:cs typeface="Times New Roman"/>
              </a:rPr>
              <a:t>икладача</a:t>
            </a:r>
            <a:r>
              <a:rPr sz="2800" spc="-20">
                <a:latin typeface="Times New Roman"/>
                <a:cs typeface="Times New Roman"/>
              </a:rPr>
              <a:t>;</a:t>
            </a:r>
            <a:r>
              <a:rPr sz="2800" spc="30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викладач</a:t>
            </a:r>
            <a:r>
              <a:rPr sz="2800" spc="5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і</a:t>
            </a:r>
            <a:r>
              <a:rPr sz="2800" spc="5">
                <a:latin typeface="Times New Roman"/>
                <a:cs typeface="Times New Roman"/>
              </a:rPr>
              <a:t> </a:t>
            </a:r>
            <a:r>
              <a:rPr lang="uk-UA" sz="2800" spc="-5">
                <a:latin typeface="Times New Roman"/>
                <a:cs typeface="Times New Roman"/>
              </a:rPr>
              <a:t>здобвач</a:t>
            </a:r>
            <a:r>
              <a:rPr sz="280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є</a:t>
            </a:r>
            <a:endParaRPr sz="2800">
              <a:latin typeface="Times New Roman"/>
              <a:cs typeface="Times New Roman"/>
            </a:endParaRPr>
          </a:p>
          <a:p>
            <a:pPr marL="241300" algn="just">
              <a:lnSpc>
                <a:spcPts val="2990"/>
              </a:lnSpc>
            </a:pPr>
            <a:r>
              <a:rPr sz="2800" spc="-5" dirty="0">
                <a:latin typeface="Times New Roman"/>
                <a:cs typeface="Times New Roman"/>
              </a:rPr>
              <a:t>рівноправними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суб’єктами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навчання.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371" y="651130"/>
            <a:ext cx="550608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Інтерактивні</a:t>
            </a:r>
            <a:r>
              <a:rPr spc="-55" dirty="0"/>
              <a:t> </a:t>
            </a:r>
            <a:r>
              <a:rPr spc="-20" dirty="0"/>
              <a:t>технології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6940" y="1746251"/>
            <a:ext cx="9834245" cy="301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6260">
              <a:lnSpc>
                <a:spcPts val="2870"/>
              </a:lnSpc>
              <a:spcBef>
                <a:spcPts val="100"/>
              </a:spcBef>
            </a:pPr>
            <a:r>
              <a:rPr spc="-25" dirty="0"/>
              <a:t>Умовна</a:t>
            </a:r>
            <a:r>
              <a:rPr spc="30" dirty="0"/>
              <a:t> </a:t>
            </a:r>
            <a:r>
              <a:rPr spc="-5" dirty="0"/>
              <a:t>класифікація</a:t>
            </a:r>
            <a:r>
              <a:rPr spc="-20" dirty="0"/>
              <a:t> </a:t>
            </a:r>
            <a:r>
              <a:rPr spc="-10" dirty="0"/>
              <a:t>інтерактивних</a:t>
            </a:r>
            <a:r>
              <a:rPr spc="5" dirty="0"/>
              <a:t> </a:t>
            </a:r>
            <a:r>
              <a:rPr spc="-15" dirty="0"/>
              <a:t>технологій:</a:t>
            </a:r>
          </a:p>
          <a:p>
            <a:pPr marL="12700" marR="5080">
              <a:lnSpc>
                <a:spcPct val="70000"/>
              </a:lnSpc>
              <a:spcBef>
                <a:spcPts val="1000"/>
              </a:spcBef>
              <a:buSzPct val="85714"/>
              <a:buFont typeface="Times New Roman"/>
              <a:buAutoNum type="arabicPeriod"/>
              <a:tabLst>
                <a:tab pos="336550" algn="l"/>
                <a:tab pos="1149350" algn="l"/>
                <a:tab pos="8180705" algn="l"/>
              </a:tabLst>
            </a:pPr>
            <a:r>
              <a:rPr sz="2800" b="0" i="0" spc="-10" dirty="0">
                <a:solidFill>
                  <a:schemeClr val="accent5"/>
                </a:solidFill>
                <a:latin typeface="Calibri"/>
                <a:cs typeface="Calibri"/>
              </a:rPr>
              <a:t>І</a:t>
            </a:r>
            <a:r>
              <a:rPr sz="2800" b="0" i="0" spc="-10" dirty="0">
                <a:solidFill>
                  <a:schemeClr val="accent5"/>
                </a:solidFill>
                <a:latin typeface="Times New Roman"/>
                <a:cs typeface="Times New Roman"/>
              </a:rPr>
              <a:t>нтерактивні</a:t>
            </a:r>
            <a:r>
              <a:rPr sz="2800" b="0" i="0" spc="35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chemeClr val="accent5"/>
                </a:solidFill>
                <a:latin typeface="Times New Roman"/>
                <a:cs typeface="Times New Roman"/>
              </a:rPr>
              <a:t>технології</a:t>
            </a:r>
            <a:r>
              <a:rPr sz="2800" b="0" i="0" spc="15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25" dirty="0">
                <a:solidFill>
                  <a:schemeClr val="accent5"/>
                </a:solidFill>
                <a:latin typeface="Times New Roman"/>
                <a:cs typeface="Times New Roman"/>
              </a:rPr>
              <a:t>кооперативного</a:t>
            </a:r>
            <a:r>
              <a:rPr sz="2800" b="0" i="0" spc="35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20" dirty="0">
                <a:solidFill>
                  <a:schemeClr val="accent5"/>
                </a:solidFill>
                <a:latin typeface="Times New Roman"/>
                <a:cs typeface="Times New Roman"/>
              </a:rPr>
              <a:t>навчання</a:t>
            </a:r>
            <a:r>
              <a:rPr sz="2800" b="0" i="0" spc="-20" dirty="0">
                <a:latin typeface="Times New Roman"/>
                <a:cs typeface="Times New Roman"/>
              </a:rPr>
              <a:t>:	навчання</a:t>
            </a:r>
            <a:r>
              <a:rPr sz="2800" b="0" i="0" spc="-55" dirty="0">
                <a:latin typeface="Times New Roman"/>
                <a:cs typeface="Times New Roman"/>
              </a:rPr>
              <a:t> </a:t>
            </a:r>
            <a:r>
              <a:rPr sz="2800" b="0" i="0" spc="-5" dirty="0">
                <a:latin typeface="Times New Roman"/>
                <a:cs typeface="Times New Roman"/>
              </a:rPr>
              <a:t>в </a:t>
            </a:r>
            <a:r>
              <a:rPr sz="2800" b="0" i="0" spc="-685" dirty="0">
                <a:latin typeface="Times New Roman"/>
                <a:cs typeface="Times New Roman"/>
              </a:rPr>
              <a:t> </a:t>
            </a:r>
            <a:r>
              <a:rPr sz="2800" b="0" i="0" spc="-5" dirty="0">
                <a:latin typeface="Times New Roman"/>
                <a:cs typeface="Times New Roman"/>
              </a:rPr>
              <a:t>парах;	ротаційні</a:t>
            </a:r>
            <a:r>
              <a:rPr sz="2800" b="0" i="0" spc="-10" dirty="0">
                <a:latin typeface="Times New Roman"/>
                <a:cs typeface="Times New Roman"/>
              </a:rPr>
              <a:t> (змінювані)</a:t>
            </a:r>
            <a:r>
              <a:rPr sz="2800" b="0" i="0" dirty="0">
                <a:latin typeface="Times New Roman"/>
                <a:cs typeface="Times New Roman"/>
              </a:rPr>
              <a:t> </a:t>
            </a:r>
            <a:r>
              <a:rPr sz="2800" b="0" i="0" spc="5" dirty="0">
                <a:latin typeface="Times New Roman"/>
                <a:cs typeface="Times New Roman"/>
              </a:rPr>
              <a:t>трійки;</a:t>
            </a:r>
            <a:r>
              <a:rPr sz="2800" b="0" i="0" dirty="0">
                <a:latin typeface="Times New Roman"/>
                <a:cs typeface="Times New Roman"/>
              </a:rPr>
              <a:t> </a:t>
            </a:r>
            <a:r>
              <a:rPr sz="2800" b="0" i="0" spc="-15" dirty="0">
                <a:latin typeface="Times New Roman"/>
                <a:cs typeface="Times New Roman"/>
              </a:rPr>
              <a:t>"карусель”</a:t>
            </a:r>
            <a:r>
              <a:rPr sz="2800" b="0" i="0" dirty="0">
                <a:latin typeface="Times New Roman"/>
                <a:cs typeface="Times New Roman"/>
              </a:rPr>
              <a:t> </a:t>
            </a:r>
            <a:r>
              <a:rPr sz="2800" b="0" i="0" spc="-10" dirty="0">
                <a:latin typeface="Times New Roman"/>
                <a:cs typeface="Times New Roman"/>
              </a:rPr>
              <a:t>тощо.</a:t>
            </a:r>
            <a:endParaRPr sz="2800">
              <a:latin typeface="Times New Roman"/>
              <a:cs typeface="Times New Roman"/>
            </a:endParaRPr>
          </a:p>
          <a:p>
            <a:pPr marL="12700" marR="523240">
              <a:lnSpc>
                <a:spcPct val="70000"/>
              </a:lnSpc>
              <a:spcBef>
                <a:spcPts val="1010"/>
              </a:spcBef>
              <a:buAutoNum type="arabicPeriod"/>
              <a:tabLst>
                <a:tab pos="368300" algn="l"/>
              </a:tabLst>
            </a:pPr>
            <a:r>
              <a:rPr sz="2800" b="0" i="0" spc="-5" dirty="0">
                <a:solidFill>
                  <a:schemeClr val="accent5"/>
                </a:solidFill>
                <a:latin typeface="Times New Roman"/>
                <a:cs typeface="Times New Roman"/>
              </a:rPr>
              <a:t>Інтерактивні</a:t>
            </a:r>
            <a:r>
              <a:rPr sz="2800" b="0" i="0" spc="20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chemeClr val="accent5"/>
                </a:solidFill>
                <a:latin typeface="Times New Roman"/>
                <a:cs typeface="Times New Roman"/>
              </a:rPr>
              <a:t>технології</a:t>
            </a:r>
            <a:r>
              <a:rPr sz="2800" b="0" i="0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20" dirty="0">
                <a:solidFill>
                  <a:schemeClr val="accent5"/>
                </a:solidFill>
                <a:latin typeface="Times New Roman"/>
                <a:cs typeface="Times New Roman"/>
              </a:rPr>
              <a:t>кооперативно-групового</a:t>
            </a:r>
            <a:r>
              <a:rPr sz="2800" b="0" i="0" spc="10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20" dirty="0">
                <a:solidFill>
                  <a:schemeClr val="accent5"/>
                </a:solidFill>
                <a:latin typeface="Times New Roman"/>
                <a:cs typeface="Times New Roman"/>
              </a:rPr>
              <a:t>навчання</a:t>
            </a:r>
            <a:r>
              <a:rPr sz="2800" b="0" i="0" spc="-20" dirty="0">
                <a:latin typeface="Times New Roman"/>
                <a:cs typeface="Times New Roman"/>
              </a:rPr>
              <a:t>: </a:t>
            </a:r>
            <a:r>
              <a:rPr sz="2800" b="0" i="0" spc="-685" dirty="0">
                <a:latin typeface="Times New Roman"/>
                <a:cs typeface="Times New Roman"/>
              </a:rPr>
              <a:t> </a:t>
            </a:r>
            <a:r>
              <a:rPr sz="2800" b="0" i="0" spc="-25" dirty="0">
                <a:latin typeface="Times New Roman"/>
                <a:cs typeface="Times New Roman"/>
              </a:rPr>
              <a:t>мозковий</a:t>
            </a:r>
            <a:r>
              <a:rPr sz="2800" b="0" i="0" spc="15" dirty="0">
                <a:latin typeface="Times New Roman"/>
                <a:cs typeface="Times New Roman"/>
              </a:rPr>
              <a:t> </a:t>
            </a:r>
            <a:r>
              <a:rPr sz="2800" b="0" i="0" spc="-20" dirty="0">
                <a:latin typeface="Times New Roman"/>
                <a:cs typeface="Times New Roman"/>
              </a:rPr>
              <a:t>штурм,</a:t>
            </a:r>
            <a:r>
              <a:rPr sz="2800" b="0" i="0" spc="15" dirty="0">
                <a:latin typeface="Times New Roman"/>
                <a:cs typeface="Times New Roman"/>
              </a:rPr>
              <a:t> </a:t>
            </a:r>
            <a:r>
              <a:rPr sz="2800" b="0" i="0" spc="-5" dirty="0">
                <a:latin typeface="Times New Roman"/>
                <a:cs typeface="Times New Roman"/>
              </a:rPr>
              <a:t>"мікрофон",</a:t>
            </a:r>
            <a:r>
              <a:rPr sz="2800" b="0" i="0" dirty="0">
                <a:latin typeface="Times New Roman"/>
                <a:cs typeface="Times New Roman"/>
              </a:rPr>
              <a:t> </a:t>
            </a:r>
            <a:r>
              <a:rPr sz="2800" b="0" i="0" spc="-5" dirty="0">
                <a:latin typeface="Times New Roman"/>
                <a:cs typeface="Times New Roman"/>
              </a:rPr>
              <a:t>незакінченні</a:t>
            </a:r>
            <a:r>
              <a:rPr sz="2800" b="0" i="0" spc="25" dirty="0">
                <a:latin typeface="Times New Roman"/>
                <a:cs typeface="Times New Roman"/>
              </a:rPr>
              <a:t> </a:t>
            </a:r>
            <a:r>
              <a:rPr sz="2800" b="0" i="0" spc="-15" dirty="0">
                <a:latin typeface="Times New Roman"/>
                <a:cs typeface="Times New Roman"/>
              </a:rPr>
              <a:t>речення</a:t>
            </a:r>
            <a:r>
              <a:rPr sz="2800" b="0" i="0" spc="20" dirty="0">
                <a:latin typeface="Times New Roman"/>
                <a:cs typeface="Times New Roman"/>
              </a:rPr>
              <a:t> </a:t>
            </a:r>
            <a:r>
              <a:rPr sz="2800" b="0" i="0" spc="-10" dirty="0">
                <a:latin typeface="Times New Roman"/>
                <a:cs typeface="Times New Roman"/>
              </a:rPr>
              <a:t>тощо.</a:t>
            </a:r>
            <a:endParaRPr sz="2800">
              <a:latin typeface="Times New Roman"/>
              <a:cs typeface="Times New Roman"/>
            </a:endParaRPr>
          </a:p>
          <a:p>
            <a:pPr marL="12700" marR="305435">
              <a:lnSpc>
                <a:spcPct val="70000"/>
              </a:lnSpc>
              <a:spcBef>
                <a:spcPts val="994"/>
              </a:spcBef>
              <a:buAutoNum type="arabicPeriod"/>
              <a:tabLst>
                <a:tab pos="368300" algn="l"/>
                <a:tab pos="2745740" algn="l"/>
              </a:tabLst>
            </a:pPr>
            <a:r>
              <a:rPr sz="2800" b="0" i="0" spc="-25" dirty="0">
                <a:solidFill>
                  <a:schemeClr val="accent5"/>
                </a:solidFill>
                <a:latin typeface="Times New Roman"/>
                <a:cs typeface="Times New Roman"/>
              </a:rPr>
              <a:t>Технології</a:t>
            </a:r>
            <a:r>
              <a:rPr sz="2800" b="0" i="0" spc="15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20" dirty="0">
                <a:solidFill>
                  <a:schemeClr val="accent5"/>
                </a:solidFill>
                <a:latin typeface="Times New Roman"/>
                <a:cs typeface="Times New Roman"/>
              </a:rPr>
              <a:t>ситуативного</a:t>
            </a:r>
            <a:r>
              <a:rPr sz="2800" b="0" i="0" spc="15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15" dirty="0">
                <a:solidFill>
                  <a:schemeClr val="accent5"/>
                </a:solidFill>
                <a:latin typeface="Times New Roman"/>
                <a:cs typeface="Times New Roman"/>
              </a:rPr>
              <a:t>моделювання</a:t>
            </a:r>
            <a:r>
              <a:rPr sz="2800" b="0" i="0" spc="-15" dirty="0">
                <a:latin typeface="Times New Roman"/>
                <a:cs typeface="Times New Roman"/>
              </a:rPr>
              <a:t>:</a:t>
            </a:r>
            <a:r>
              <a:rPr sz="2800" b="0" i="0" spc="35" dirty="0">
                <a:latin typeface="Times New Roman"/>
                <a:cs typeface="Times New Roman"/>
              </a:rPr>
              <a:t> </a:t>
            </a:r>
            <a:r>
              <a:rPr sz="2800" b="0" i="0" spc="-20" dirty="0">
                <a:latin typeface="Times New Roman"/>
                <a:cs typeface="Times New Roman"/>
              </a:rPr>
              <a:t>симуляції;</a:t>
            </a:r>
            <a:r>
              <a:rPr sz="2800" b="0" i="0" spc="20" dirty="0">
                <a:latin typeface="Times New Roman"/>
                <a:cs typeface="Times New Roman"/>
              </a:rPr>
              <a:t> </a:t>
            </a:r>
            <a:r>
              <a:rPr sz="2800" b="0" i="0" spc="-10" dirty="0">
                <a:latin typeface="Times New Roman"/>
                <a:cs typeface="Times New Roman"/>
              </a:rPr>
              <a:t>спрощене </a:t>
            </a:r>
            <a:r>
              <a:rPr sz="2800" b="0" i="0" spc="-685" dirty="0">
                <a:latin typeface="Times New Roman"/>
                <a:cs typeface="Times New Roman"/>
              </a:rPr>
              <a:t> </a:t>
            </a:r>
            <a:r>
              <a:rPr sz="2800" b="0" i="0" spc="-40" dirty="0">
                <a:latin typeface="Times New Roman"/>
                <a:cs typeface="Times New Roman"/>
              </a:rPr>
              <a:t>судове</a:t>
            </a:r>
            <a:r>
              <a:rPr sz="2800" b="0" i="0" dirty="0">
                <a:latin typeface="Times New Roman"/>
                <a:cs typeface="Times New Roman"/>
              </a:rPr>
              <a:t> </a:t>
            </a:r>
            <a:r>
              <a:rPr sz="2800" b="0" i="0" spc="-10" dirty="0">
                <a:latin typeface="Times New Roman"/>
                <a:cs typeface="Times New Roman"/>
              </a:rPr>
              <a:t>слухання,	розігрування</a:t>
            </a:r>
            <a:r>
              <a:rPr sz="2800" b="0" i="0" spc="-20" dirty="0">
                <a:latin typeface="Times New Roman"/>
                <a:cs typeface="Times New Roman"/>
              </a:rPr>
              <a:t> </a:t>
            </a:r>
            <a:r>
              <a:rPr sz="2800" b="0" i="0" spc="-10" dirty="0">
                <a:latin typeface="Times New Roman"/>
                <a:cs typeface="Times New Roman"/>
              </a:rPr>
              <a:t>ситуацій</a:t>
            </a:r>
            <a:r>
              <a:rPr sz="2800" b="0" i="0" spc="-15" dirty="0">
                <a:latin typeface="Times New Roman"/>
                <a:cs typeface="Times New Roman"/>
              </a:rPr>
              <a:t> </a:t>
            </a:r>
            <a:r>
              <a:rPr sz="2800" b="0" i="0" spc="-5" dirty="0">
                <a:latin typeface="Times New Roman"/>
                <a:cs typeface="Times New Roman"/>
              </a:rPr>
              <a:t>за</a:t>
            </a:r>
            <a:r>
              <a:rPr sz="2800" b="0" i="0" spc="-15" dirty="0">
                <a:latin typeface="Times New Roman"/>
                <a:cs typeface="Times New Roman"/>
              </a:rPr>
              <a:t> ролями.</a:t>
            </a:r>
            <a:endParaRPr sz="2800">
              <a:latin typeface="Times New Roman"/>
              <a:cs typeface="Times New Roman"/>
            </a:endParaRPr>
          </a:p>
          <a:p>
            <a:pPr marL="367665" indent="-355600">
              <a:lnSpc>
                <a:spcPts val="3350"/>
              </a:lnSpc>
              <a:buAutoNum type="arabicPeriod"/>
              <a:tabLst>
                <a:tab pos="368300" algn="l"/>
                <a:tab pos="7639684" algn="l"/>
              </a:tabLst>
            </a:pPr>
            <a:r>
              <a:rPr sz="2800" b="0" i="0" spc="-25" dirty="0">
                <a:solidFill>
                  <a:schemeClr val="accent5"/>
                </a:solidFill>
                <a:latin typeface="Times New Roman"/>
                <a:cs typeface="Times New Roman"/>
              </a:rPr>
              <a:t>Технології</a:t>
            </a:r>
            <a:r>
              <a:rPr sz="2800" b="0" i="0" spc="25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5" dirty="0">
                <a:solidFill>
                  <a:schemeClr val="accent5"/>
                </a:solidFill>
                <a:latin typeface="Times New Roman"/>
                <a:cs typeface="Times New Roman"/>
              </a:rPr>
              <a:t>опрацювання</a:t>
            </a:r>
            <a:r>
              <a:rPr sz="2800" b="0" i="0" spc="30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chemeClr val="accent5"/>
                </a:solidFill>
                <a:latin typeface="Times New Roman"/>
                <a:cs typeface="Times New Roman"/>
              </a:rPr>
              <a:t>дискусійних</a:t>
            </a:r>
            <a:r>
              <a:rPr sz="2800" b="0" i="0" spc="20" dirty="0">
                <a:solidFill>
                  <a:schemeClr val="accent5"/>
                </a:solidFill>
                <a:latin typeface="Times New Roman"/>
                <a:cs typeface="Times New Roman"/>
              </a:rPr>
              <a:t> </a:t>
            </a:r>
            <a:r>
              <a:rPr sz="2800" b="0" i="0" dirty="0">
                <a:solidFill>
                  <a:schemeClr val="accent5"/>
                </a:solidFill>
                <a:latin typeface="Times New Roman"/>
                <a:cs typeface="Times New Roman"/>
              </a:rPr>
              <a:t>питань</a:t>
            </a:r>
            <a:r>
              <a:rPr sz="2800" b="0" i="0" dirty="0">
                <a:latin typeface="Times New Roman"/>
                <a:cs typeface="Times New Roman"/>
              </a:rPr>
              <a:t>:	</a:t>
            </a:r>
            <a:r>
              <a:rPr sz="2800" b="0" i="0" spc="-30" dirty="0">
                <a:latin typeface="Times New Roman"/>
                <a:cs typeface="Times New Roman"/>
              </a:rPr>
              <a:t>метод</a:t>
            </a:r>
            <a:r>
              <a:rPr sz="2800" b="0" i="0" spc="-25" dirty="0">
                <a:latin typeface="Times New Roman"/>
                <a:cs typeface="Times New Roman"/>
              </a:rPr>
              <a:t> </a:t>
            </a:r>
            <a:r>
              <a:rPr sz="2800" b="0" i="0" spc="-5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4583049"/>
            <a:ext cx="9366885" cy="744306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1100"/>
              </a:spcBef>
              <a:tabLst>
                <a:tab pos="1148080" algn="l"/>
                <a:tab pos="1209040" algn="l"/>
                <a:tab pos="3949700" algn="l"/>
              </a:tabLst>
            </a:pPr>
            <a:r>
              <a:rPr sz="2800" spc="10" dirty="0">
                <a:latin typeface="Times New Roman"/>
                <a:cs typeface="Times New Roman"/>
              </a:rPr>
              <a:t>прес,	</a:t>
            </a:r>
            <a:r>
              <a:rPr sz="2800" spc="-10" dirty="0">
                <a:latin typeface="Times New Roman"/>
                <a:cs typeface="Times New Roman"/>
              </a:rPr>
              <a:t>"займи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позицію",	</a:t>
            </a:r>
            <a:r>
              <a:rPr sz="2800" spc="-10" dirty="0">
                <a:latin typeface="Times New Roman"/>
                <a:cs typeface="Times New Roman"/>
              </a:rPr>
              <a:t>"зміни </a:t>
            </a:r>
            <a:r>
              <a:rPr sz="2800" spc="-5" dirty="0">
                <a:latin typeface="Times New Roman"/>
                <a:cs typeface="Times New Roman"/>
              </a:rPr>
              <a:t>позицію"; </a:t>
            </a:r>
            <a:r>
              <a:rPr sz="2800" spc="-10" dirty="0">
                <a:latin typeface="Times New Roman"/>
                <a:cs typeface="Times New Roman"/>
              </a:rPr>
              <a:t>неперервна </a:t>
            </a:r>
            <a:r>
              <a:rPr sz="2800" spc="-15" dirty="0">
                <a:latin typeface="Times New Roman"/>
                <a:cs typeface="Times New Roman"/>
              </a:rPr>
              <a:t>шкала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думок,		дискусія,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дебати.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608" y="5533746"/>
            <a:ext cx="10332720" cy="663002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450"/>
              </a:spcBef>
              <a:tabLst>
                <a:tab pos="941069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СЕРЕД	</a:t>
            </a:r>
            <a:r>
              <a:rPr sz="1800" b="1" spc="-15" dirty="0">
                <a:latin typeface="Times New Roman"/>
                <a:cs typeface="Times New Roman"/>
              </a:rPr>
              <a:t>ВЕЛИКОЇ </a:t>
            </a:r>
            <a:r>
              <a:rPr sz="1800" b="1" spc="-10" dirty="0">
                <a:latin typeface="Times New Roman"/>
                <a:cs typeface="Times New Roman"/>
              </a:rPr>
              <a:t>КІЛЬКОСТІ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ІНТЕРАКТИВНИХ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МЕТОДІВ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>
                <a:latin typeface="Times New Roman"/>
                <a:cs typeface="Times New Roman"/>
              </a:rPr>
              <a:t>НАВЧАННЯ</a:t>
            </a:r>
            <a:r>
              <a:rPr sz="1800" b="1">
                <a:latin typeface="Times New Roman"/>
                <a:cs typeface="Times New Roman"/>
              </a:rPr>
              <a:t> </a:t>
            </a:r>
            <a:r>
              <a:rPr lang="uk-UA" b="1" spc="-5">
                <a:latin typeface="Times New Roman"/>
                <a:cs typeface="Times New Roman"/>
              </a:rPr>
              <a:t>ВИКЛАДАЧ</a:t>
            </a:r>
            <a:r>
              <a:rPr sz="1800" b="1" spc="5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МАЄ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800" b="1" spc="-60" dirty="0">
                <a:latin typeface="Times New Roman"/>
                <a:cs typeface="Times New Roman"/>
              </a:rPr>
              <a:t>ДІБРАТИ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ТОЙ,</a:t>
            </a:r>
            <a:r>
              <a:rPr sz="1800" b="1" spc="459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ЯКИЙ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65" dirty="0">
                <a:latin typeface="Times New Roman"/>
                <a:cs typeface="Times New Roman"/>
              </a:rPr>
              <a:t>БУДЕ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НАЙЕФЕКТИВНІШИМ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>
                <a:latin typeface="Times New Roman"/>
                <a:cs typeface="Times New Roman"/>
              </a:rPr>
              <a:t>НА</a:t>
            </a:r>
            <a:r>
              <a:rPr sz="1800" b="1" spc="5">
                <a:latin typeface="Times New Roman"/>
                <a:cs typeface="Times New Roman"/>
              </a:rPr>
              <a:t> </a:t>
            </a:r>
            <a:r>
              <a:rPr lang="uk-UA" b="1" spc="-5">
                <a:latin typeface="Times New Roman"/>
                <a:cs typeface="Times New Roman"/>
              </a:rPr>
              <a:t>ЗАНЯТТІ</a:t>
            </a:r>
            <a:r>
              <a:rPr sz="1800" b="1" spc="-15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6922" y="626441"/>
            <a:ext cx="505904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00630" algn="l"/>
              </a:tabLst>
            </a:pPr>
            <a:r>
              <a:rPr sz="4400"/>
              <a:t>Про</a:t>
            </a:r>
            <a:r>
              <a:rPr lang="uk-UA" sz="4400"/>
              <a:t>є</a:t>
            </a:r>
            <a:r>
              <a:rPr sz="4400"/>
              <a:t>ктні</a:t>
            </a:r>
            <a:r>
              <a:rPr sz="4400" dirty="0"/>
              <a:t>	</a:t>
            </a:r>
            <a:r>
              <a:rPr sz="4400" spc="-20" dirty="0"/>
              <a:t>технології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8" y="1330199"/>
            <a:ext cx="10894061" cy="510716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0640">
              <a:lnSpc>
                <a:spcPts val="2590"/>
              </a:lnSpc>
              <a:spcBef>
                <a:spcPts val="425"/>
              </a:spcBef>
            </a:pPr>
            <a:r>
              <a:rPr sz="2400" b="1">
                <a:latin typeface="Times New Roman"/>
                <a:cs typeface="Times New Roman"/>
              </a:rPr>
              <a:t>Про</a:t>
            </a:r>
            <a:r>
              <a:rPr lang="uk-UA" sz="2400" b="1">
                <a:latin typeface="Times New Roman"/>
                <a:cs typeface="Times New Roman"/>
              </a:rPr>
              <a:t>є</a:t>
            </a:r>
            <a:r>
              <a:rPr sz="2400" b="1">
                <a:latin typeface="Times New Roman"/>
                <a:cs typeface="Times New Roman"/>
              </a:rPr>
              <a:t>ктна</a:t>
            </a:r>
            <a:r>
              <a:rPr sz="2400" b="1" spc="-5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технологія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у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перекладі</a:t>
            </a:r>
            <a:r>
              <a:rPr sz="2400" i="1" dirty="0">
                <a:latin typeface="Times New Roman"/>
                <a:cs typeface="Times New Roman"/>
              </a:rPr>
              <a:t> з </a:t>
            </a:r>
            <a:r>
              <a:rPr sz="2400" i="1" spc="-10" dirty="0">
                <a:latin typeface="Times New Roman"/>
                <a:cs typeface="Times New Roman"/>
              </a:rPr>
              <a:t>латинської</a:t>
            </a:r>
            <a:r>
              <a:rPr sz="2400" i="1" dirty="0">
                <a:latin typeface="Times New Roman"/>
                <a:cs typeface="Times New Roman"/>
              </a:rPr>
              <a:t> </a:t>
            </a:r>
            <a:r>
              <a:rPr sz="2400" i="1" spc="-15" dirty="0">
                <a:latin typeface="Times New Roman"/>
                <a:cs typeface="Times New Roman"/>
              </a:rPr>
              <a:t>означає</a:t>
            </a:r>
            <a:r>
              <a:rPr sz="2400" i="1" spc="2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«самостійний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пошук </a:t>
            </a:r>
            <a:r>
              <a:rPr sz="2400" i="1" spc="-5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шляху»</a:t>
            </a:r>
            <a:r>
              <a:rPr sz="2400" i="1" spc="-1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(«кинутий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уперед»)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  <a:p>
            <a:pPr marL="241300" marR="485775" indent="-229235" algn="just">
              <a:lnSpc>
                <a:spcPts val="259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практика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особистісно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зорієнтованого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трудового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навчання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5" dirty="0">
                <a:latin typeface="Times New Roman"/>
                <a:cs typeface="Times New Roman"/>
              </a:rPr>
              <a:t>процесі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конкретної навчально-трудової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діяльності </a:t>
            </a:r>
            <a:r>
              <a:rPr lang="uk-UA" sz="2400" spc="5">
                <a:latin typeface="Times New Roman"/>
                <a:cs typeface="Times New Roman"/>
              </a:rPr>
              <a:t>здобувача</a:t>
            </a:r>
            <a:r>
              <a:rPr sz="2400" spc="5">
                <a:latin typeface="Times New Roman"/>
                <a:cs typeface="Times New Roman"/>
              </a:rPr>
              <a:t>,</a:t>
            </a:r>
            <a:r>
              <a:rPr sz="2400" spc="-25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5" dirty="0">
                <a:latin typeface="Times New Roman"/>
                <a:cs typeface="Times New Roman"/>
              </a:rPr>
              <a:t> основі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його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вільного </a:t>
            </a:r>
            <a:r>
              <a:rPr sz="2400" spc="-10" dirty="0">
                <a:latin typeface="Times New Roman"/>
                <a:cs typeface="Times New Roman"/>
              </a:rPr>
              <a:t> вибору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урахуванням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інтересів;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сукупність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певних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дій,</a:t>
            </a:r>
            <a:r>
              <a:rPr sz="2400" spc="-10" dirty="0">
                <a:latin typeface="Times New Roman"/>
                <a:cs typeface="Times New Roman"/>
              </a:rPr>
              <a:t> документів,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текстів,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призначених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5" dirty="0">
                <a:latin typeface="Times New Roman"/>
                <a:cs typeface="Times New Roman"/>
              </a:rPr>
              <a:t> створення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реального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об'єкта,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предмета,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різного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роду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практичного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</a:t>
            </a:r>
            <a:r>
              <a:rPr sz="2400" spc="-10" dirty="0">
                <a:latin typeface="Times New Roman"/>
                <a:cs typeface="Times New Roman"/>
              </a:rPr>
              <a:t> теоретичного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продукту.</a:t>
            </a:r>
            <a:endParaRPr sz="2400">
              <a:latin typeface="Times New Roman"/>
              <a:cs typeface="Times New Roman"/>
            </a:endParaRPr>
          </a:p>
          <a:p>
            <a:pPr marL="241300" indent="-229235" algn="just">
              <a:lnSpc>
                <a:spcPts val="2735"/>
              </a:lnSpc>
              <a:spcBef>
                <a:spcPts val="69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b="1" spc="-10">
                <a:latin typeface="Times New Roman"/>
                <a:cs typeface="Times New Roman"/>
              </a:rPr>
              <a:t>Основа </a:t>
            </a:r>
            <a:r>
              <a:rPr sz="2400" b="1" spc="-5">
                <a:latin typeface="Times New Roman"/>
                <a:cs typeface="Times New Roman"/>
              </a:rPr>
              <a:t>про</a:t>
            </a:r>
            <a:r>
              <a:rPr lang="uk-UA" sz="2400" b="1" spc="-5">
                <a:latin typeface="Times New Roman"/>
                <a:cs typeface="Times New Roman"/>
              </a:rPr>
              <a:t>є</a:t>
            </a:r>
            <a:r>
              <a:rPr sz="2400" b="1" spc="-5">
                <a:latin typeface="Times New Roman"/>
                <a:cs typeface="Times New Roman"/>
              </a:rPr>
              <a:t>ктної</a:t>
            </a:r>
            <a:r>
              <a:rPr sz="2400" b="1" spc="1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технології</a:t>
            </a:r>
            <a:r>
              <a:rPr sz="2400" b="1" dirty="0">
                <a:latin typeface="Times New Roman"/>
                <a:cs typeface="Times New Roman"/>
              </a:rPr>
              <a:t> -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>
                <a:latin typeface="Times New Roman"/>
                <a:cs typeface="Times New Roman"/>
              </a:rPr>
              <a:t>метод</a:t>
            </a:r>
            <a:r>
              <a:rPr sz="2400" b="1">
                <a:latin typeface="Times New Roman"/>
                <a:cs typeface="Times New Roman"/>
              </a:rPr>
              <a:t> </a:t>
            </a:r>
            <a:r>
              <a:rPr sz="2400" b="1" spc="-5">
                <a:latin typeface="Times New Roman"/>
                <a:cs typeface="Times New Roman"/>
              </a:rPr>
              <a:t>про</a:t>
            </a:r>
            <a:r>
              <a:rPr lang="uk-UA" sz="2400" b="1" spc="-5">
                <a:latin typeface="Times New Roman"/>
                <a:cs typeface="Times New Roman"/>
              </a:rPr>
              <a:t>є</a:t>
            </a:r>
            <a:r>
              <a:rPr sz="2400" b="1" spc="-5">
                <a:latin typeface="Times New Roman"/>
                <a:cs typeface="Times New Roman"/>
              </a:rPr>
              <a:t>ктів</a:t>
            </a:r>
            <a:r>
              <a:rPr sz="2400" b="1" spc="-5" dirty="0">
                <a:latin typeface="Times New Roman"/>
                <a:cs typeface="Times New Roman"/>
              </a:rPr>
              <a:t>: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основна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теза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методу</a:t>
            </a:r>
            <a:endParaRPr sz="2400">
              <a:latin typeface="Times New Roman"/>
              <a:cs typeface="Times New Roman"/>
            </a:endParaRPr>
          </a:p>
          <a:p>
            <a:pPr marL="241300" marR="5080" algn="just">
              <a:lnSpc>
                <a:spcPts val="2590"/>
              </a:lnSpc>
              <a:spcBef>
                <a:spcPts val="185"/>
              </a:spcBef>
            </a:pPr>
            <a:r>
              <a:rPr sz="2400" spc="-5">
                <a:latin typeface="Times New Roman"/>
                <a:cs typeface="Times New Roman"/>
              </a:rPr>
              <a:t>про</a:t>
            </a:r>
            <a:r>
              <a:rPr lang="uk-UA" sz="2400" spc="-5">
                <a:latin typeface="Times New Roman"/>
                <a:cs typeface="Times New Roman"/>
              </a:rPr>
              <a:t>є</a:t>
            </a:r>
            <a:r>
              <a:rPr sz="2400" spc="-5">
                <a:latin typeface="Times New Roman"/>
                <a:cs typeface="Times New Roman"/>
              </a:rPr>
              <a:t>ктів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spc="-55" dirty="0">
                <a:latin typeface="Times New Roman"/>
                <a:cs typeface="Times New Roman"/>
              </a:rPr>
              <a:t>«Усе, </a:t>
            </a:r>
            <a:r>
              <a:rPr sz="2400" dirty="0">
                <a:latin typeface="Times New Roman"/>
                <a:cs typeface="Times New Roman"/>
              </a:rPr>
              <a:t>що я </a:t>
            </a:r>
            <a:r>
              <a:rPr sz="2400" spc="-5" dirty="0">
                <a:latin typeface="Times New Roman"/>
                <a:cs typeface="Times New Roman"/>
              </a:rPr>
              <a:t>пізнаю, </a:t>
            </a:r>
            <a:r>
              <a:rPr sz="2400" dirty="0">
                <a:latin typeface="Times New Roman"/>
                <a:cs typeface="Times New Roman"/>
              </a:rPr>
              <a:t>я </a:t>
            </a:r>
            <a:r>
              <a:rPr sz="2400" spc="-5" dirty="0">
                <a:latin typeface="Times New Roman"/>
                <a:cs typeface="Times New Roman"/>
              </a:rPr>
              <a:t>знаю. </a:t>
            </a:r>
            <a:r>
              <a:rPr sz="2400" dirty="0">
                <a:latin typeface="Times New Roman"/>
                <a:cs typeface="Times New Roman"/>
              </a:rPr>
              <a:t>Знаю, </a:t>
            </a:r>
            <a:r>
              <a:rPr sz="2400" spc="-5" dirty="0">
                <a:latin typeface="Times New Roman"/>
                <a:cs typeface="Times New Roman"/>
              </a:rPr>
              <a:t>навіщо це </a:t>
            </a:r>
            <a:r>
              <a:rPr sz="2400" dirty="0">
                <a:latin typeface="Times New Roman"/>
                <a:cs typeface="Times New Roman"/>
              </a:rPr>
              <a:t>мені </a:t>
            </a:r>
            <a:r>
              <a:rPr sz="2400" spc="-5" dirty="0">
                <a:latin typeface="Times New Roman"/>
                <a:cs typeface="Times New Roman"/>
              </a:rPr>
              <a:t>потрібно, </a:t>
            </a:r>
            <a:r>
              <a:rPr sz="2400" dirty="0">
                <a:latin typeface="Times New Roman"/>
                <a:cs typeface="Times New Roman"/>
              </a:rPr>
              <a:t>де </a:t>
            </a:r>
            <a:r>
              <a:rPr sz="2400" spc="10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як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знання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застосувати».</a:t>
            </a:r>
            <a:endParaRPr sz="2400">
              <a:latin typeface="Times New Roman"/>
              <a:cs typeface="Times New Roman"/>
            </a:endParaRPr>
          </a:p>
          <a:p>
            <a:pPr marL="241300" indent="-229235" algn="just">
              <a:lnSpc>
                <a:spcPts val="2735"/>
              </a:lnSpc>
              <a:spcBef>
                <a:spcPts val="675"/>
              </a:spcBef>
              <a:buFont typeface="Arial MT"/>
              <a:buChar char="•"/>
              <a:tabLst>
                <a:tab pos="241935" algn="l"/>
                <a:tab pos="3832225" algn="l"/>
              </a:tabLst>
            </a:pPr>
            <a:r>
              <a:rPr sz="2400" b="1" i="1" spc="-5" dirty="0">
                <a:latin typeface="Times New Roman"/>
                <a:cs typeface="Times New Roman"/>
              </a:rPr>
              <a:t>Основа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30">
                <a:latin typeface="Times New Roman"/>
                <a:cs typeface="Times New Roman"/>
              </a:rPr>
              <a:t>методу</a:t>
            </a:r>
            <a:r>
              <a:rPr sz="2400" b="1" i="1" spc="25">
                <a:latin typeface="Times New Roman"/>
                <a:cs typeface="Times New Roman"/>
              </a:rPr>
              <a:t> </a:t>
            </a:r>
            <a:r>
              <a:rPr sz="2400" b="1" i="1" spc="-10">
                <a:latin typeface="Times New Roman"/>
                <a:cs typeface="Times New Roman"/>
              </a:rPr>
              <a:t>про</a:t>
            </a:r>
            <a:r>
              <a:rPr lang="uk-UA" sz="2400" b="1" i="1" spc="-10">
                <a:latin typeface="Times New Roman"/>
                <a:cs typeface="Times New Roman"/>
              </a:rPr>
              <a:t>є</a:t>
            </a:r>
            <a:r>
              <a:rPr sz="2400" b="1" i="1" spc="-10">
                <a:latin typeface="Times New Roman"/>
                <a:cs typeface="Times New Roman"/>
              </a:rPr>
              <a:t>ктів</a:t>
            </a:r>
            <a:r>
              <a:rPr sz="2400" b="1" i="1" spc="-10" dirty="0">
                <a:latin typeface="Times New Roman"/>
                <a:cs typeface="Times New Roman"/>
              </a:rPr>
              <a:t>:	</a:t>
            </a:r>
            <a:r>
              <a:rPr sz="2400" spc="-10">
                <a:latin typeface="Times New Roman"/>
                <a:cs typeface="Times New Roman"/>
              </a:rPr>
              <a:t>розвиток</a:t>
            </a:r>
            <a:r>
              <a:rPr sz="2400" spc="10">
                <a:latin typeface="Times New Roman"/>
                <a:cs typeface="Times New Roman"/>
              </a:rPr>
              <a:t> </a:t>
            </a:r>
            <a:r>
              <a:rPr sz="2400" spc="-5">
                <a:latin typeface="Times New Roman"/>
                <a:cs typeface="Times New Roman"/>
              </a:rPr>
              <a:t>пізнавальних</a:t>
            </a:r>
            <a:r>
              <a:rPr sz="240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навичок,</a:t>
            </a:r>
            <a:endParaRPr sz="2400">
              <a:latin typeface="Times New Roman"/>
              <a:cs typeface="Times New Roman"/>
            </a:endParaRPr>
          </a:p>
          <a:p>
            <a:pPr marL="241300" algn="just">
              <a:lnSpc>
                <a:spcPts val="2595"/>
              </a:lnSpc>
            </a:pPr>
            <a:r>
              <a:rPr sz="2400" spc="-5" dirty="0">
                <a:latin typeface="Times New Roman"/>
                <a:cs typeface="Times New Roman"/>
              </a:rPr>
              <a:t>уміння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самостійно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конструювати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свої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знання </a:t>
            </a:r>
            <a:r>
              <a:rPr sz="2400" spc="5" dirty="0">
                <a:latin typeface="Times New Roman"/>
                <a:cs typeface="Times New Roman"/>
              </a:rPr>
              <a:t>та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орієнтуватися 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241300" marR="636905" algn="just">
              <a:lnSpc>
                <a:spcPts val="2590"/>
              </a:lnSpc>
              <a:spcBef>
                <a:spcPts val="180"/>
              </a:spcBef>
            </a:pPr>
            <a:r>
              <a:rPr sz="2400" spc="-10" dirty="0">
                <a:latin typeface="Times New Roman"/>
                <a:cs typeface="Times New Roman"/>
              </a:rPr>
              <a:t>інформаційному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просторі,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розвиток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критичного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мислення,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формування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навичок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мислення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високого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рівня.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893" y="651130"/>
            <a:ext cx="78054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Технології</a:t>
            </a:r>
            <a:r>
              <a:rPr spc="-20" dirty="0"/>
              <a:t> </a:t>
            </a:r>
            <a:r>
              <a:rPr spc="-25" dirty="0"/>
              <a:t>проблемного</a:t>
            </a:r>
            <a:r>
              <a:rPr spc="-10" dirty="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746252"/>
            <a:ext cx="10340975" cy="3990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84480">
              <a:lnSpc>
                <a:spcPts val="3010"/>
              </a:lnSpc>
              <a:spcBef>
                <a:spcPts val="90"/>
              </a:spcBef>
            </a:pPr>
            <a:r>
              <a:rPr sz="2400" b="1" spc="-10" dirty="0">
                <a:latin typeface="Times New Roman"/>
                <a:cs typeface="Times New Roman"/>
              </a:rPr>
              <a:t>Основа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технології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проблемного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навчання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–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створення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проблемної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ситуації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 </a:t>
            </a:r>
            <a:r>
              <a:rPr sz="2400" spc="-10" dirty="0">
                <a:latin typeface="Times New Roman"/>
                <a:cs typeface="Times New Roman"/>
              </a:rPr>
              <a:t>метою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самостійної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пошукової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діяльності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учнів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розв’язання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1465"/>
              </a:lnSpc>
            </a:pPr>
            <a:r>
              <a:rPr sz="2400" spc="-10" dirty="0">
                <a:latin typeface="Times New Roman"/>
                <a:cs typeface="Times New Roman"/>
              </a:rPr>
              <a:t>навчальних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проблем,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ході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якої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формуються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нові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знання,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уміння,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навички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  <a:p>
            <a:pPr marL="12700" marR="424180">
              <a:lnSpc>
                <a:spcPct val="70000"/>
              </a:lnSpc>
              <a:spcBef>
                <a:spcPts val="434"/>
              </a:spcBef>
            </a:pPr>
            <a:r>
              <a:rPr sz="2400" spc="-10" dirty="0">
                <a:latin typeface="Times New Roman"/>
                <a:cs typeface="Times New Roman"/>
              </a:rPr>
              <a:t>розвиваються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здібності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дитини,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активність,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зацікавленість,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ерудиція,</a:t>
            </a:r>
            <a:r>
              <a:rPr sz="2400" spc="-15" dirty="0">
                <a:latin typeface="Times New Roman"/>
                <a:cs typeface="Times New Roman"/>
              </a:rPr>
              <a:t> творче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мислення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інші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особисто </a:t>
            </a:r>
            <a:r>
              <a:rPr sz="2400" spc="-10" dirty="0">
                <a:latin typeface="Times New Roman"/>
                <a:cs typeface="Times New Roman"/>
              </a:rPr>
              <a:t>значущі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якості.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450"/>
              </a:lnSpc>
              <a:spcBef>
                <a:spcPts val="145"/>
              </a:spcBef>
            </a:pPr>
            <a:r>
              <a:rPr sz="2400" b="1" spc="-10" dirty="0">
                <a:latin typeface="Times New Roman"/>
                <a:cs typeface="Times New Roman"/>
              </a:rPr>
              <a:t>Проблемна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ситуація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це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ситуація,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виникає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внаслідок </a:t>
            </a:r>
            <a:r>
              <a:rPr sz="2400" spc="-25" dirty="0">
                <a:latin typeface="Times New Roman"/>
                <a:cs typeface="Times New Roman"/>
              </a:rPr>
              <a:t>такої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організації</a:t>
            </a:r>
            <a:endParaRPr sz="2400">
              <a:latin typeface="Times New Roman"/>
              <a:cs typeface="Times New Roman"/>
            </a:endParaRPr>
          </a:p>
          <a:p>
            <a:pPr marL="12700" marR="1085850">
              <a:lnSpc>
                <a:spcPct val="70000"/>
              </a:lnSpc>
              <a:spcBef>
                <a:spcPts val="430"/>
              </a:spcBef>
            </a:pPr>
            <a:r>
              <a:rPr sz="2400" spc="-15" dirty="0">
                <a:latin typeface="Times New Roman"/>
                <a:cs typeface="Times New Roman"/>
              </a:rPr>
              <a:t>взаємодії</a:t>
            </a:r>
            <a:r>
              <a:rPr sz="2400" spc="5" dirty="0">
                <a:latin typeface="Times New Roman"/>
                <a:cs typeface="Times New Roman"/>
              </a:rPr>
              <a:t> учня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об’єктом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пізнання, </a:t>
            </a:r>
            <a:r>
              <a:rPr sz="2400" spc="-15" dirty="0">
                <a:latin typeface="Times New Roman"/>
                <a:cs typeface="Times New Roman"/>
              </a:rPr>
              <a:t>яка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допомагає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виявити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пізнавальне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протиріччя.</a:t>
            </a:r>
            <a:endParaRPr sz="2400">
              <a:latin typeface="Times New Roman"/>
              <a:cs typeface="Times New Roman"/>
            </a:endParaRPr>
          </a:p>
          <a:p>
            <a:pPr marL="241300" marR="460375" indent="-229235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dirty="0"/>
              <a:t>	</a:t>
            </a:r>
            <a:r>
              <a:rPr sz="2400" b="1" i="1" spc="-15" dirty="0">
                <a:latin typeface="Times New Roman"/>
                <a:cs typeface="Times New Roman"/>
              </a:rPr>
              <a:t>Проблемна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10" dirty="0">
                <a:latin typeface="Times New Roman"/>
                <a:cs typeface="Times New Roman"/>
              </a:rPr>
              <a:t>ситуація характеризується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інтелектуальним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утрудненням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потребою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розв’язувати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його.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ts val="2450"/>
              </a:lnSpc>
              <a:spcBef>
                <a:spcPts val="130"/>
              </a:spcBef>
              <a:buFont typeface="Arial MT"/>
              <a:buChar char="•"/>
              <a:tabLst>
                <a:tab pos="317500" algn="l"/>
                <a:tab pos="31813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Сутність</a:t>
            </a:r>
            <a:r>
              <a:rPr sz="2400" b="1" i="1" spc="-25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пізнавального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5" dirty="0">
                <a:latin typeface="Times New Roman"/>
                <a:cs typeface="Times New Roman"/>
              </a:rPr>
              <a:t>протиріччя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полягає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неможливості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допомогою</a:t>
            </a:r>
            <a:endParaRPr sz="2400">
              <a:latin typeface="Times New Roman"/>
              <a:cs typeface="Times New Roman"/>
            </a:endParaRPr>
          </a:p>
          <a:p>
            <a:pPr marL="241300" marR="1181735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тих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знань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способів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діяльності,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якими </a:t>
            </a:r>
            <a:r>
              <a:rPr sz="2400" spc="-20" dirty="0">
                <a:latin typeface="Times New Roman"/>
                <a:cs typeface="Times New Roman"/>
              </a:rPr>
              <a:t>володіють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школярі,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вирішити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протиріччя, </a:t>
            </a:r>
            <a:r>
              <a:rPr sz="2400" dirty="0">
                <a:latin typeface="Times New Roman"/>
                <a:cs typeface="Times New Roman"/>
              </a:rPr>
              <a:t>що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виникли.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893" y="651130"/>
            <a:ext cx="78054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Технології</a:t>
            </a:r>
            <a:r>
              <a:rPr spc="-20" dirty="0"/>
              <a:t> </a:t>
            </a:r>
            <a:r>
              <a:rPr spc="-25" dirty="0"/>
              <a:t>проблемного</a:t>
            </a:r>
            <a:r>
              <a:rPr spc="-10" dirty="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746251"/>
            <a:ext cx="10102215" cy="4222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Способи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створювання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проблемних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ситуацій</a:t>
            </a:r>
            <a:r>
              <a:rPr sz="2400" spc="-1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20" dirty="0">
                <a:latin typeface="Times New Roman"/>
                <a:cs typeface="Times New Roman"/>
              </a:rPr>
              <a:t>розгляд</a:t>
            </a:r>
            <a:r>
              <a:rPr sz="2400" spc="-10" dirty="0">
                <a:latin typeface="Times New Roman"/>
                <a:cs typeface="Times New Roman"/>
              </a:rPr>
              <a:t> фактів,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вимагають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теоретичного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пояснення;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>
                <a:latin typeface="Times New Roman"/>
                <a:cs typeface="Times New Roman"/>
              </a:rPr>
              <a:t>спонукання</a:t>
            </a:r>
            <a:r>
              <a:rPr sz="2400" spc="-25">
                <a:latin typeface="Times New Roman"/>
                <a:cs typeface="Times New Roman"/>
              </a:rPr>
              <a:t> </a:t>
            </a:r>
            <a:r>
              <a:rPr lang="uk-UA" sz="2400" spc="-25">
                <a:latin typeface="Times New Roman"/>
                <a:cs typeface="Times New Roman"/>
              </a:rPr>
              <a:t>здобувачів</a:t>
            </a:r>
            <a:r>
              <a:rPr sz="2400" spc="-1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аналізу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зовнішніх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суперечливих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фактів;</a:t>
            </a:r>
            <a:endParaRPr sz="2400">
              <a:latin typeface="Times New Roman"/>
              <a:cs typeface="Times New Roman"/>
            </a:endParaRPr>
          </a:p>
          <a:p>
            <a:pPr marL="241300" marR="36195" indent="-229235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>
                <a:latin typeface="Times New Roman"/>
                <a:cs typeface="Times New Roman"/>
              </a:rPr>
              <a:t>спонукання</a:t>
            </a:r>
            <a:r>
              <a:rPr sz="2400" spc="-20">
                <a:latin typeface="Times New Roman"/>
                <a:cs typeface="Times New Roman"/>
              </a:rPr>
              <a:t> </a:t>
            </a:r>
            <a:r>
              <a:rPr lang="uk-UA" sz="2400" spc="-25">
                <a:latin typeface="Times New Roman"/>
                <a:cs typeface="Times New Roman"/>
              </a:rPr>
              <a:t>здобувачів</a:t>
            </a:r>
            <a:r>
              <a:rPr sz="2400" spc="1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вибору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із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суперечливих фактів,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висловлювань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тих,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вони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вважають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правильними,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обґрунтування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свого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вибору;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спонукання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 самостійного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порівняння,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зіставлення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фактів;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спонукання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 </a:t>
            </a:r>
            <a:r>
              <a:rPr sz="2400" spc="-10" dirty="0">
                <a:latin typeface="Times New Roman"/>
                <a:cs typeface="Times New Roman"/>
              </a:rPr>
              <a:t>висування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гіпотез,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формулювання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висновків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 </a:t>
            </a:r>
            <a:r>
              <a:rPr sz="2400" dirty="0">
                <a:latin typeface="Times New Roman"/>
                <a:cs typeface="Times New Roman"/>
              </a:rPr>
              <a:t>їх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перевірки.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uk-UA" sz="2400" b="1">
                <a:latin typeface="Times New Roman"/>
                <a:cs typeface="Times New Roman"/>
              </a:rPr>
              <a:t>П</a:t>
            </a:r>
            <a:r>
              <a:rPr sz="2400" b="1" spc="-10">
                <a:latin typeface="Times New Roman"/>
                <a:cs typeface="Times New Roman"/>
              </a:rPr>
              <a:t>роблемні</a:t>
            </a:r>
            <a:r>
              <a:rPr sz="2400" b="1" spc="5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ситуації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зручно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створювати: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ts val="2450"/>
              </a:lnSpc>
              <a:spcBef>
                <a:spcPts val="13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під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 </a:t>
            </a:r>
            <a:r>
              <a:rPr sz="2400" spc="-10" dirty="0">
                <a:latin typeface="Times New Roman"/>
                <a:cs typeface="Times New Roman"/>
              </a:rPr>
              <a:t>мотивації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навчальної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діяльності,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використовуючи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цікаві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факти,</a:t>
            </a:r>
            <a:endParaRPr sz="2400">
              <a:latin typeface="Times New Roman"/>
              <a:cs typeface="Times New Roman"/>
            </a:endParaRPr>
          </a:p>
          <a:p>
            <a:pPr marL="241300" marR="461009">
              <a:lnSpc>
                <a:spcPct val="70000"/>
              </a:lnSpc>
              <a:spcBef>
                <a:spcPts val="430"/>
              </a:spcBef>
            </a:pPr>
            <a:r>
              <a:rPr sz="2400" spc="-5" dirty="0">
                <a:latin typeface="Times New Roman"/>
                <a:cs typeface="Times New Roman"/>
              </a:rPr>
              <a:t>прислів’я,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приказки,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загадки, поетичні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рядки,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літературні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твори,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кадри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з </a:t>
            </a:r>
            <a:r>
              <a:rPr sz="2400" spc="-585">
                <a:latin typeface="Times New Roman"/>
                <a:cs typeface="Times New Roman"/>
              </a:rPr>
              <a:t> </a:t>
            </a:r>
            <a:r>
              <a:rPr sz="2400" spc="-10">
                <a:latin typeface="Times New Roman"/>
                <a:cs typeface="Times New Roman"/>
              </a:rPr>
              <a:t>відеороли</a:t>
            </a:r>
            <a:r>
              <a:rPr lang="uk-UA" sz="2400" spc="-10">
                <a:latin typeface="Times New Roman"/>
                <a:cs typeface="Times New Roman"/>
              </a:rPr>
              <a:t>к</a:t>
            </a:r>
            <a:r>
              <a:rPr sz="2400" spc="-10">
                <a:latin typeface="Times New Roman"/>
                <a:cs typeface="Times New Roman"/>
              </a:rPr>
              <a:t>ів</a:t>
            </a:r>
            <a:r>
              <a:rPr sz="2400" spc="-5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тощо;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45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під </a:t>
            </a:r>
            <a:r>
              <a:rPr sz="2400" dirty="0">
                <a:latin typeface="Times New Roman"/>
                <a:cs typeface="Times New Roman"/>
              </a:rPr>
              <a:t>час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розв’язування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різних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>
                <a:latin typeface="Times New Roman"/>
                <a:cs typeface="Times New Roman"/>
              </a:rPr>
              <a:t>задач;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860" y="663017"/>
            <a:ext cx="679577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/>
              <a:t>Інноваційні</a:t>
            </a:r>
            <a:r>
              <a:rPr spc="-50"/>
              <a:t> </a:t>
            </a:r>
            <a:r>
              <a:rPr lang="uk-UA" spc="-30"/>
              <a:t>форми</a:t>
            </a:r>
            <a:r>
              <a:rPr spc="-2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6479" y="1750517"/>
            <a:ext cx="10865485" cy="380629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385"/>
              </a:spcBef>
              <a:tabLst>
                <a:tab pos="8745855" algn="l"/>
              </a:tabLst>
            </a:pPr>
            <a:r>
              <a:rPr sz="2400" b="1" dirty="0">
                <a:latin typeface="Times New Roman"/>
                <a:cs typeface="Times New Roman"/>
              </a:rPr>
              <a:t>Перевернутий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клас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(англ.</a:t>
            </a:r>
            <a:r>
              <a:rPr sz="2400" dirty="0">
                <a:latin typeface="Times New Roman"/>
                <a:cs typeface="Times New Roman"/>
              </a:rPr>
              <a:t> flipped</a:t>
            </a:r>
            <a:r>
              <a:rPr sz="2400" spc="-5" dirty="0">
                <a:latin typeface="Times New Roman"/>
                <a:cs typeface="Times New Roman"/>
              </a:rPr>
              <a:t> classroom</a:t>
            </a:r>
            <a:r>
              <a:rPr sz="2400" spc="-5">
                <a:latin typeface="Times New Roman"/>
                <a:cs typeface="Times New Roman"/>
              </a:rPr>
              <a:t>)</a:t>
            </a:r>
            <a:r>
              <a:rPr sz="2400" spc="15">
                <a:latin typeface="Times New Roman"/>
                <a:cs typeface="Times New Roman"/>
              </a:rPr>
              <a:t> </a:t>
            </a:r>
            <a:r>
              <a:rPr lang="uk-UA" sz="2400">
                <a:latin typeface="Times New Roman"/>
                <a:cs typeface="Times New Roman"/>
              </a:rPr>
              <a:t>–</a:t>
            </a:r>
            <a:r>
              <a:rPr sz="2400" spc="10">
                <a:latin typeface="Times New Roman"/>
                <a:cs typeface="Times New Roman"/>
              </a:rPr>
              <a:t> </a:t>
            </a:r>
            <a:r>
              <a:rPr lang="uk-UA" sz="2400" spc="-5">
                <a:latin typeface="Times New Roman"/>
                <a:cs typeface="Times New Roman"/>
              </a:rPr>
              <a:t>форма організації </a:t>
            </a:r>
            <a:r>
              <a:rPr sz="2400" spc="-15">
                <a:latin typeface="Times New Roman"/>
                <a:cs typeface="Times New Roman"/>
              </a:rPr>
              <a:t>навчання</a:t>
            </a:r>
            <a:r>
              <a:rPr sz="2400" spc="-15" dirty="0">
                <a:latin typeface="Times New Roman"/>
                <a:cs typeface="Times New Roman"/>
              </a:rPr>
              <a:t>,	</a:t>
            </a:r>
            <a:r>
              <a:rPr sz="2400" spc="-5">
                <a:latin typeface="Times New Roman"/>
                <a:cs typeface="Times New Roman"/>
              </a:rPr>
              <a:t>за</a:t>
            </a:r>
            <a:r>
              <a:rPr sz="2400" spc="-35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як</a:t>
            </a:r>
            <a:r>
              <a:rPr lang="uk-UA" sz="2400">
                <a:latin typeface="Times New Roman"/>
                <a:cs typeface="Times New Roman"/>
              </a:rPr>
              <a:t>ою</a:t>
            </a:r>
            <a:r>
              <a:rPr sz="2400" spc="-35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основне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засвоєння </a:t>
            </a:r>
            <a:r>
              <a:rPr sz="2400" spc="-15" dirty="0">
                <a:latin typeface="Times New Roman"/>
                <a:cs typeface="Times New Roman"/>
              </a:rPr>
              <a:t>нового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>
                <a:latin typeface="Times New Roman"/>
                <a:cs typeface="Times New Roman"/>
              </a:rPr>
              <a:t>матеріалу</a:t>
            </a:r>
            <a:r>
              <a:rPr sz="2400" spc="-15">
                <a:latin typeface="Times New Roman"/>
                <a:cs typeface="Times New Roman"/>
              </a:rPr>
              <a:t> </a:t>
            </a:r>
            <a:r>
              <a:rPr lang="uk-UA" sz="2400" spc="-15">
                <a:latin typeface="Times New Roman"/>
                <a:cs typeface="Times New Roman"/>
              </a:rPr>
              <a:t>здобвачами</a:t>
            </a:r>
            <a:r>
              <a:rPr sz="2400" spc="-1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відбувається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вдома,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 час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аудиторної</a:t>
            </a:r>
            <a:r>
              <a:rPr sz="2400" spc="-10" dirty="0">
                <a:latin typeface="Times New Roman"/>
                <a:cs typeface="Times New Roman"/>
              </a:rPr>
              <a:t> роботи </a:t>
            </a:r>
            <a:r>
              <a:rPr sz="2400" spc="-5" dirty="0">
                <a:latin typeface="Times New Roman"/>
                <a:cs typeface="Times New Roman"/>
              </a:rPr>
              <a:t> виділяється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виконання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завдань,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вправ,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проведення</a:t>
            </a:r>
            <a:endParaRPr sz="2400">
              <a:latin typeface="Times New Roman"/>
              <a:cs typeface="Times New Roman"/>
            </a:endParaRPr>
          </a:p>
          <a:p>
            <a:pPr marL="88900" marR="3721735" indent="-76200">
              <a:lnSpc>
                <a:spcPts val="3600"/>
              </a:lnSpc>
              <a:spcBef>
                <a:spcPts val="229"/>
              </a:spcBef>
              <a:tabLst>
                <a:tab pos="3714750" algn="l"/>
              </a:tabLst>
            </a:pPr>
            <a:r>
              <a:rPr sz="2400" spc="-15" dirty="0">
                <a:latin typeface="Times New Roman"/>
                <a:cs typeface="Times New Roman"/>
              </a:rPr>
              <a:t>лабораторних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практичних	</a:t>
            </a:r>
            <a:r>
              <a:rPr sz="2400" dirty="0">
                <a:latin typeface="Times New Roman"/>
                <a:cs typeface="Times New Roman"/>
              </a:rPr>
              <a:t>досліджень, </a:t>
            </a:r>
            <a:r>
              <a:rPr sz="2400" spc="-5" dirty="0">
                <a:latin typeface="Times New Roman"/>
                <a:cs typeface="Times New Roman"/>
              </a:rPr>
              <a:t>індивідуальні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30">
                <a:latin typeface="Times New Roman"/>
                <a:cs typeface="Times New Roman"/>
              </a:rPr>
              <a:t>консультації</a:t>
            </a:r>
            <a:r>
              <a:rPr sz="2400" spc="-20">
                <a:latin typeface="Times New Roman"/>
                <a:cs typeface="Times New Roman"/>
              </a:rPr>
              <a:t> </a:t>
            </a:r>
            <a:r>
              <a:rPr sz="2400" spc="-15">
                <a:latin typeface="Times New Roman"/>
                <a:cs typeface="Times New Roman"/>
              </a:rPr>
              <a:t>в</a:t>
            </a:r>
            <a:r>
              <a:rPr lang="uk-UA" sz="2400" spc="-15">
                <a:latin typeface="Times New Roman"/>
                <a:cs typeface="Times New Roman"/>
              </a:rPr>
              <a:t>икладача</a:t>
            </a:r>
            <a:r>
              <a:rPr sz="2400" spc="2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latin typeface="Times New Roman"/>
                <a:cs typeface="Times New Roman"/>
              </a:rPr>
              <a:t>У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«перевернутому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класі»(«перевернутому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навчанні»)</a:t>
            </a:r>
            <a:endParaRPr sz="24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705"/>
              </a:spcBef>
            </a:pPr>
            <a:r>
              <a:rPr sz="2400" b="1" spc="10" dirty="0">
                <a:latin typeface="Times New Roman"/>
                <a:cs typeface="Times New Roman"/>
              </a:rPr>
              <a:t>все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навпаки</a:t>
            </a:r>
            <a:r>
              <a:rPr sz="2400" spc="-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1300" algn="l"/>
                <a:tab pos="2660015" algn="l"/>
              </a:tabLst>
            </a:pPr>
            <a:r>
              <a:rPr sz="2400" spc="-30" dirty="0">
                <a:latin typeface="Times New Roman"/>
                <a:cs typeface="Times New Roman"/>
              </a:rPr>
              <a:t>вдома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вивчення	</a:t>
            </a:r>
            <a:r>
              <a:rPr sz="2400" spc="-5" dirty="0">
                <a:latin typeface="Times New Roman"/>
                <a:cs typeface="Times New Roman"/>
              </a:rPr>
              <a:t>теоретичного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0">
                <a:latin typeface="Times New Roman"/>
                <a:cs typeface="Times New Roman"/>
              </a:rPr>
              <a:t>матеріалу,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316865" algn="l"/>
                <a:tab pos="317500" algn="l"/>
              </a:tabLst>
            </a:pPr>
            <a:r>
              <a:rPr lang="uk-UA" sz="2400" spc="-15">
                <a:latin typeface="Times New Roman"/>
                <a:cs typeface="Times New Roman"/>
              </a:rPr>
              <a:t>в аудиторії</a:t>
            </a:r>
            <a:r>
              <a:rPr sz="2400" spc="-15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детальний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розгляд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того,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що </a:t>
            </a:r>
            <a:r>
              <a:rPr sz="2400" spc="-20" dirty="0">
                <a:latin typeface="Times New Roman"/>
                <a:cs typeface="Times New Roman"/>
              </a:rPr>
              <a:t>вивчили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вдома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479" y="5596838"/>
            <a:ext cx="43795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2400" spc="-5">
                <a:latin typeface="Times New Roman"/>
                <a:cs typeface="Times New Roman"/>
              </a:rPr>
              <a:t>(</a:t>
            </a:r>
            <a:r>
              <a:rPr sz="2400" spc="-5">
                <a:latin typeface="Times New Roman"/>
                <a:cs typeface="Times New Roman"/>
              </a:rPr>
              <a:t>вправи</a:t>
            </a:r>
            <a:r>
              <a:rPr sz="2400" spc="-5" dirty="0">
                <a:latin typeface="Times New Roman"/>
                <a:cs typeface="Times New Roman"/>
              </a:rPr>
              <a:t>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практичні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роботи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тощо).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229600" y="2626194"/>
            <a:ext cx="3512820" cy="3352800"/>
            <a:chOff x="8174735" y="2276855"/>
            <a:chExt cx="3512820" cy="3352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4735" y="2276855"/>
              <a:ext cx="3512820" cy="3352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9159" y="2621279"/>
              <a:ext cx="2823972" cy="26639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74963" y="2577083"/>
              <a:ext cx="2912745" cy="2752725"/>
            </a:xfrm>
            <a:custGeom>
              <a:avLst/>
              <a:gdLst/>
              <a:ahLst/>
              <a:cxnLst/>
              <a:rect l="l" t="t" r="r" b="b"/>
              <a:pathLst>
                <a:path w="2912745" h="2752725">
                  <a:moveTo>
                    <a:pt x="487171" y="0"/>
                  </a:moveTo>
                  <a:lnTo>
                    <a:pt x="2912490" y="0"/>
                  </a:lnTo>
                  <a:lnTo>
                    <a:pt x="2912490" y="2265426"/>
                  </a:lnTo>
                  <a:lnTo>
                    <a:pt x="2909951" y="2314066"/>
                  </a:lnTo>
                  <a:lnTo>
                    <a:pt x="2902584" y="2362708"/>
                  </a:lnTo>
                  <a:lnTo>
                    <a:pt x="2890774" y="2409571"/>
                  </a:lnTo>
                  <a:lnTo>
                    <a:pt x="2874136" y="2454655"/>
                  </a:lnTo>
                  <a:lnTo>
                    <a:pt x="2853689" y="2496947"/>
                  </a:lnTo>
                  <a:lnTo>
                    <a:pt x="2829179" y="2537586"/>
                  </a:lnTo>
                  <a:lnTo>
                    <a:pt x="2800730" y="2575179"/>
                  </a:lnTo>
                  <a:lnTo>
                    <a:pt x="2769488" y="2609468"/>
                  </a:lnTo>
                  <a:lnTo>
                    <a:pt x="2735071" y="2640838"/>
                  </a:lnTo>
                  <a:lnTo>
                    <a:pt x="2697479" y="2669285"/>
                  </a:lnTo>
                  <a:lnTo>
                    <a:pt x="2656839" y="2693797"/>
                  </a:lnTo>
                  <a:lnTo>
                    <a:pt x="2614676" y="2714243"/>
                  </a:lnTo>
                  <a:lnTo>
                    <a:pt x="2569463" y="2730880"/>
                  </a:lnTo>
                  <a:lnTo>
                    <a:pt x="2522728" y="2742691"/>
                  </a:lnTo>
                  <a:lnTo>
                    <a:pt x="2473959" y="2750057"/>
                  </a:lnTo>
                  <a:lnTo>
                    <a:pt x="2425445" y="2752597"/>
                  </a:lnTo>
                  <a:lnTo>
                    <a:pt x="0" y="2752597"/>
                  </a:lnTo>
                  <a:lnTo>
                    <a:pt x="0" y="487171"/>
                  </a:lnTo>
                  <a:lnTo>
                    <a:pt x="2539" y="438530"/>
                  </a:lnTo>
                  <a:lnTo>
                    <a:pt x="9905" y="389889"/>
                  </a:lnTo>
                  <a:lnTo>
                    <a:pt x="21716" y="343026"/>
                  </a:lnTo>
                  <a:lnTo>
                    <a:pt x="38353" y="297941"/>
                  </a:lnTo>
                  <a:lnTo>
                    <a:pt x="58927" y="255650"/>
                  </a:lnTo>
                  <a:lnTo>
                    <a:pt x="83311" y="215011"/>
                  </a:lnTo>
                  <a:lnTo>
                    <a:pt x="111759" y="177418"/>
                  </a:lnTo>
                  <a:lnTo>
                    <a:pt x="143128" y="143128"/>
                  </a:lnTo>
                  <a:lnTo>
                    <a:pt x="177418" y="111760"/>
                  </a:lnTo>
                  <a:lnTo>
                    <a:pt x="215010" y="83312"/>
                  </a:lnTo>
                  <a:lnTo>
                    <a:pt x="255650" y="58927"/>
                  </a:lnTo>
                  <a:lnTo>
                    <a:pt x="297941" y="38353"/>
                  </a:lnTo>
                  <a:lnTo>
                    <a:pt x="343026" y="21716"/>
                  </a:lnTo>
                  <a:lnTo>
                    <a:pt x="389889" y="9905"/>
                  </a:lnTo>
                  <a:lnTo>
                    <a:pt x="438530" y="2539"/>
                  </a:lnTo>
                  <a:lnTo>
                    <a:pt x="487171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313" y="1698702"/>
            <a:ext cx="542099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 marR="202565" indent="635" algn="ctr">
              <a:lnSpc>
                <a:spcPct val="100000"/>
              </a:lnSpc>
              <a:spcBef>
                <a:spcPts val="95"/>
              </a:spcBef>
              <a:tabLst>
                <a:tab pos="5040630" algn="l"/>
              </a:tabLst>
            </a:pPr>
            <a:r>
              <a:rPr spc="-20">
                <a:solidFill>
                  <a:srgbClr val="000000"/>
                </a:solidFill>
              </a:rPr>
              <a:t>Традиційн</a:t>
            </a:r>
            <a:r>
              <a:rPr lang="uk-UA" spc="-20">
                <a:solidFill>
                  <a:srgbClr val="000000"/>
                </a:solidFill>
              </a:rPr>
              <a:t>е заняття</a:t>
            </a:r>
            <a:r>
              <a:rPr spc="-5"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pc="-5" dirty="0">
                <a:solidFill>
                  <a:srgbClr val="000000"/>
                </a:solidFill>
              </a:rPr>
              <a:t>-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5" dirty="0">
                <a:solidFill>
                  <a:srgbClr val="FF0000"/>
                </a:solidFill>
              </a:rPr>
              <a:t>це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FF0000"/>
                </a:solidFill>
              </a:rPr>
              <a:t>навчання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за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30" dirty="0">
                <a:solidFill>
                  <a:srgbClr val="FF0000"/>
                </a:solidFill>
              </a:rPr>
              <a:t>схемою: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0358" y="3528440"/>
            <a:ext cx="3054351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95"/>
              </a:spcBef>
              <a:buChar char="-"/>
              <a:tabLst>
                <a:tab pos="309880" algn="l"/>
              </a:tabLst>
            </a:pP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послухай,</a:t>
            </a:r>
            <a:endParaRPr sz="4000">
              <a:latin typeface="Times New Roman"/>
              <a:cs typeface="Times New Roman"/>
            </a:endParaRPr>
          </a:p>
          <a:p>
            <a:pPr marL="321945" indent="-296545">
              <a:lnSpc>
                <a:spcPct val="100000"/>
              </a:lnSpc>
              <a:buChar char="-"/>
              <a:tabLst>
                <a:tab pos="322580" algn="l"/>
              </a:tabLst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запам’ятай,</a:t>
            </a:r>
            <a:endParaRPr sz="4000">
              <a:latin typeface="Times New Roman"/>
              <a:cs typeface="Times New Roman"/>
            </a:endParaRPr>
          </a:p>
          <a:p>
            <a:pPr marL="352425" indent="-297815">
              <a:lnSpc>
                <a:spcPct val="100000"/>
              </a:lnSpc>
              <a:buChar char="-"/>
              <a:tabLst>
                <a:tab pos="353060" algn="l"/>
              </a:tabLst>
            </a:pP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відтвори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Що таке інновація в освіті?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940" y="1746250"/>
            <a:ext cx="9834245" cy="369332"/>
          </a:xfrm>
        </p:spPr>
        <p:txBody>
          <a:bodyPr/>
          <a:lstStyle/>
          <a:p>
            <a:r>
              <a:rPr lang="uk-UA"/>
              <a:t>Які асоціації у Вас виникають з цим словом?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8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829" y="456947"/>
            <a:ext cx="164465" cy="61997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Т </a:t>
            </a:r>
            <a:r>
              <a:rPr sz="1400"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Е </a:t>
            </a:r>
            <a:r>
              <a:rPr sz="1400"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Х  Н  О  Л  О  Г </a:t>
            </a:r>
            <a:r>
              <a:rPr sz="1400"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І </a:t>
            </a:r>
            <a:r>
              <a:rPr sz="1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5240" algn="just">
              <a:lnSpc>
                <a:spcPct val="100000"/>
              </a:lnSpc>
            </a:pP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  Е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Е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Е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  У  Т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  Г </a:t>
            </a:r>
            <a:r>
              <a:rPr sz="1300" b="1" spc="-3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0955" algn="just">
              <a:lnSpc>
                <a:spcPct val="99500"/>
              </a:lnSpc>
            </a:pPr>
            <a:r>
              <a:rPr sz="13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  Л  А  С  У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048" y="304800"/>
            <a:ext cx="862863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317740" algn="l"/>
              </a:tabLst>
            </a:pPr>
            <a:r>
              <a:rPr lang="uk-UA" spc="-5"/>
              <a:t>Модель перевернутого навчання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794193" y="838200"/>
            <a:ext cx="9599931" cy="5629910"/>
            <a:chOff x="794004" y="1228344"/>
            <a:chExt cx="9599930" cy="5629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004" y="1228344"/>
              <a:ext cx="9599676" cy="56296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8428" y="1572768"/>
              <a:ext cx="8910828" cy="5164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94231" y="1528572"/>
              <a:ext cx="8999855" cy="5253355"/>
            </a:xfrm>
            <a:custGeom>
              <a:avLst/>
              <a:gdLst/>
              <a:ahLst/>
              <a:cxnLst/>
              <a:rect l="l" t="t" r="r" b="b"/>
              <a:pathLst>
                <a:path w="8999855" h="5253355">
                  <a:moveTo>
                    <a:pt x="903986" y="0"/>
                  </a:moveTo>
                  <a:lnTo>
                    <a:pt x="8999474" y="0"/>
                  </a:lnTo>
                  <a:lnTo>
                    <a:pt x="8999474" y="4349394"/>
                  </a:lnTo>
                  <a:lnTo>
                    <a:pt x="8994902" y="4440872"/>
                  </a:lnTo>
                  <a:lnTo>
                    <a:pt x="8981059" y="4530661"/>
                  </a:lnTo>
                  <a:lnTo>
                    <a:pt x="8958580" y="4617389"/>
                  </a:lnTo>
                  <a:lnTo>
                    <a:pt x="8928481" y="4700460"/>
                  </a:lnTo>
                  <a:lnTo>
                    <a:pt x="8890127" y="4779759"/>
                  </a:lnTo>
                  <a:lnTo>
                    <a:pt x="8845042" y="4854435"/>
                  </a:lnTo>
                  <a:lnTo>
                    <a:pt x="8792845" y="4924158"/>
                  </a:lnTo>
                  <a:lnTo>
                    <a:pt x="8734552" y="4988394"/>
                  </a:lnTo>
                  <a:lnTo>
                    <a:pt x="8670290" y="5046789"/>
                  </a:lnTo>
                  <a:lnTo>
                    <a:pt x="8600567" y="5098986"/>
                  </a:lnTo>
                  <a:lnTo>
                    <a:pt x="8525891" y="5144033"/>
                  </a:lnTo>
                  <a:lnTo>
                    <a:pt x="8446516" y="5182438"/>
                  </a:lnTo>
                  <a:lnTo>
                    <a:pt x="8363458" y="5212492"/>
                  </a:lnTo>
                  <a:lnTo>
                    <a:pt x="8276717" y="5235007"/>
                  </a:lnTo>
                  <a:lnTo>
                    <a:pt x="8186928" y="5248789"/>
                  </a:lnTo>
                  <a:lnTo>
                    <a:pt x="8095488" y="5253321"/>
                  </a:lnTo>
                  <a:lnTo>
                    <a:pt x="0" y="5253321"/>
                  </a:lnTo>
                  <a:lnTo>
                    <a:pt x="0" y="903986"/>
                  </a:lnTo>
                  <a:lnTo>
                    <a:pt x="4533" y="812418"/>
                  </a:lnTo>
                  <a:lnTo>
                    <a:pt x="18313" y="722629"/>
                  </a:lnTo>
                  <a:lnTo>
                    <a:pt x="40855" y="635888"/>
                  </a:lnTo>
                  <a:lnTo>
                    <a:pt x="71310" y="552830"/>
                  </a:lnTo>
                  <a:lnTo>
                    <a:pt x="109296" y="473963"/>
                  </a:lnTo>
                  <a:lnTo>
                    <a:pt x="154787" y="399161"/>
                  </a:lnTo>
                  <a:lnTo>
                    <a:pt x="206883" y="329564"/>
                  </a:lnTo>
                  <a:lnTo>
                    <a:pt x="265303" y="265302"/>
                  </a:lnTo>
                  <a:lnTo>
                    <a:pt x="329565" y="206882"/>
                  </a:lnTo>
                  <a:lnTo>
                    <a:pt x="399161" y="154812"/>
                  </a:lnTo>
                  <a:lnTo>
                    <a:pt x="473964" y="109347"/>
                  </a:lnTo>
                  <a:lnTo>
                    <a:pt x="552831" y="71247"/>
                  </a:lnTo>
                  <a:lnTo>
                    <a:pt x="635888" y="40893"/>
                  </a:lnTo>
                  <a:lnTo>
                    <a:pt x="722630" y="18287"/>
                  </a:lnTo>
                  <a:lnTo>
                    <a:pt x="812419" y="4572"/>
                  </a:lnTo>
                  <a:lnTo>
                    <a:pt x="903986" y="0"/>
                  </a:lnTo>
                  <a:close/>
                </a:path>
              </a:pathLst>
            </a:custGeom>
            <a:ln w="88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860" y="651130"/>
            <a:ext cx="679577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/>
              <a:t>Інноваційні</a:t>
            </a:r>
            <a:r>
              <a:rPr spc="-30"/>
              <a:t> </a:t>
            </a:r>
            <a:r>
              <a:rPr lang="uk-UA" spc="-35"/>
              <a:t>форми</a:t>
            </a:r>
            <a:r>
              <a:rPr spc="-1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48359"/>
            <a:ext cx="10040620" cy="4079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Майстер</a:t>
            </a:r>
            <a:r>
              <a:rPr sz="2400" b="1" dirty="0">
                <a:latin typeface="Times New Roman"/>
                <a:cs typeface="Times New Roman"/>
              </a:rPr>
              <a:t> –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клас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(від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анг.</a:t>
            </a:r>
            <a:r>
              <a:rPr sz="2400" i="1" spc="-25" dirty="0">
                <a:latin typeface="Times New Roman"/>
                <a:cs typeface="Times New Roman"/>
              </a:rPr>
              <a:t>masterclass</a:t>
            </a:r>
            <a:r>
              <a:rPr sz="2400" spc="-25" dirty="0">
                <a:latin typeface="Times New Roman"/>
                <a:cs typeface="Times New Roman"/>
              </a:rPr>
              <a:t>: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master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кращий у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будь-якій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області</a:t>
            </a:r>
            <a:r>
              <a:rPr sz="2400" dirty="0">
                <a:latin typeface="Times New Roman"/>
                <a:cs typeface="Times New Roman"/>
              </a:rPr>
              <a:t> +</a:t>
            </a:r>
            <a:endParaRPr sz="2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class</a:t>
            </a:r>
            <a:r>
              <a:rPr sz="2400" dirty="0">
                <a:latin typeface="Times New Roman"/>
                <a:cs typeface="Times New Roman"/>
              </a:rPr>
              <a:t>—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заняття, </a:t>
            </a:r>
            <a:r>
              <a:rPr sz="2400" spc="5" dirty="0">
                <a:latin typeface="Times New Roman"/>
                <a:cs typeface="Times New Roman"/>
              </a:rPr>
              <a:t>урок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241300" marR="8255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  <a:tab pos="2743835" algn="l"/>
              </a:tabLst>
            </a:pPr>
            <a:r>
              <a:rPr sz="2400" spc="-5" dirty="0">
                <a:latin typeface="Times New Roman"/>
                <a:cs typeface="Times New Roman"/>
              </a:rPr>
              <a:t>Майстер-клас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	</a:t>
            </a:r>
            <a:r>
              <a:rPr sz="2400" dirty="0">
                <a:latin typeface="Times New Roman"/>
                <a:cs typeface="Times New Roman"/>
              </a:rPr>
              <a:t>добровільне </a:t>
            </a:r>
            <a:r>
              <a:rPr sz="2400" spc="-10" dirty="0">
                <a:latin typeface="Times New Roman"/>
                <a:cs typeface="Times New Roman"/>
              </a:rPr>
              <a:t>передання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знань,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принципів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досвіду.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 </a:t>
            </a:r>
            <a:r>
              <a:rPr sz="2400" dirty="0">
                <a:solidFill>
                  <a:srgbClr val="0462C1"/>
                </a:solidFill>
                <a:latin typeface="Times New Roman"/>
                <a:cs typeface="Times New Roman"/>
              </a:rPr>
              <a:t> </a:t>
            </a:r>
            <a:r>
              <a:rPr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власний</a:t>
            </a:r>
            <a:r>
              <a:rPr sz="24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24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досвід</a:t>
            </a:r>
            <a:r>
              <a:rPr sz="2400" spc="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5" dirty="0">
                <a:latin typeface="Times New Roman"/>
                <a:cs typeface="Times New Roman"/>
              </a:rPr>
              <a:t>найдорожче,</a:t>
            </a:r>
            <a:r>
              <a:rPr sz="2400" dirty="0">
                <a:latin typeface="Times New Roman"/>
                <a:cs typeface="Times New Roman"/>
              </a:rPr>
              <a:t> що </a:t>
            </a:r>
            <a:r>
              <a:rPr sz="2400" spc="-25" dirty="0">
                <a:latin typeface="Times New Roman"/>
                <a:cs typeface="Times New Roman"/>
              </a:rPr>
              <a:t>може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передати</a:t>
            </a:r>
            <a:r>
              <a:rPr sz="2400" spc="-5" dirty="0">
                <a:latin typeface="Times New Roman"/>
                <a:cs typeface="Times New Roman"/>
              </a:rPr>
              <a:t> Майстер 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i="1" spc="-10" dirty="0">
                <a:latin typeface="Times New Roman"/>
                <a:cs typeface="Times New Roman"/>
              </a:rPr>
              <a:t>учитель,</a:t>
            </a:r>
            <a:r>
              <a:rPr sz="2400" i="1" spc="5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Times New Roman"/>
                <a:cs typeface="Times New Roman"/>
              </a:rPr>
              <a:t>учень</a:t>
            </a:r>
            <a:r>
              <a:rPr sz="2400" spc="-5" dirty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2400" spc="-5" dirty="0">
                <a:latin typeface="Times New Roman"/>
                <a:cs typeface="Times New Roman"/>
              </a:rPr>
              <a:t>Майстер-клас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це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інтерактивно-навчальна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форма </a:t>
            </a:r>
            <a:r>
              <a:rPr sz="2400" spc="-5" dirty="0">
                <a:latin typeface="Times New Roman"/>
                <a:cs typeface="Times New Roman"/>
              </a:rPr>
              <a:t>обміну </a:t>
            </a:r>
            <a:r>
              <a:rPr sz="2400" dirty="0">
                <a:latin typeface="Times New Roman"/>
                <a:cs typeface="Times New Roman"/>
              </a:rPr>
              <a:t>досвідом,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який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проводить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експерт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 </a:t>
            </a:r>
            <a:r>
              <a:rPr sz="2400" spc="-15" dirty="0">
                <a:latin typeface="Times New Roman"/>
                <a:cs typeface="Times New Roman"/>
              </a:rPr>
              <a:t>певному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напрямку,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детально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(поетапно)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зрозуміло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доносить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інформацію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покращення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практичних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5">
                <a:latin typeface="Times New Roman"/>
                <a:cs typeface="Times New Roman"/>
              </a:rPr>
              <a:t>досягнень</a:t>
            </a:r>
            <a:r>
              <a:rPr sz="2400">
                <a:latin typeface="Times New Roman"/>
                <a:cs typeface="Times New Roman"/>
              </a:rPr>
              <a:t> </a:t>
            </a:r>
            <a:r>
              <a:rPr lang="uk-UA" sz="2400">
                <a:latin typeface="Times New Roman"/>
                <a:cs typeface="Times New Roman"/>
              </a:rPr>
              <a:t>здобвачів</a:t>
            </a:r>
            <a:r>
              <a:rPr sz="2400">
                <a:latin typeface="Times New Roman"/>
                <a:cs typeface="Times New Roman"/>
              </a:rPr>
              <a:t>.</a:t>
            </a:r>
          </a:p>
          <a:p>
            <a:pPr marL="241300" marR="98425" indent="-229235" algn="just">
              <a:lnSpc>
                <a:spcPct val="99000"/>
              </a:lnSpc>
              <a:spcBef>
                <a:spcPts val="1025"/>
              </a:spcBef>
              <a:buFont typeface="Arial MT"/>
              <a:buChar char="•"/>
              <a:tabLst>
                <a:tab pos="318135" algn="l"/>
              </a:tabLst>
            </a:pPr>
            <a:r>
              <a:rPr dirty="0"/>
              <a:t>	</a:t>
            </a:r>
            <a:r>
              <a:rPr sz="2400" b="1" spc="-5" dirty="0">
                <a:latin typeface="Times New Roman"/>
                <a:cs typeface="Times New Roman"/>
              </a:rPr>
              <a:t>Мета </a:t>
            </a:r>
            <a:r>
              <a:rPr sz="2400" b="1" spc="-10" dirty="0">
                <a:latin typeface="Times New Roman"/>
                <a:cs typeface="Times New Roman"/>
              </a:rPr>
              <a:t>майстер-класу </a:t>
            </a: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допомогти максимально </a:t>
            </a:r>
            <a:r>
              <a:rPr sz="2400" spc="-5" dirty="0">
                <a:latin typeface="Times New Roman"/>
                <a:cs typeface="Times New Roman"/>
              </a:rPr>
              <a:t>розкрити </a:t>
            </a:r>
            <a:r>
              <a:rPr sz="2400" dirty="0">
                <a:latin typeface="Times New Roman"/>
                <a:cs typeface="Times New Roman"/>
              </a:rPr>
              <a:t>свій </a:t>
            </a:r>
            <a:r>
              <a:rPr sz="2400" spc="-5" dirty="0">
                <a:latin typeface="Times New Roman"/>
                <a:cs typeface="Times New Roman"/>
              </a:rPr>
              <a:t>потенціал, </a:t>
            </a:r>
            <a:r>
              <a:rPr sz="2400" dirty="0">
                <a:latin typeface="Times New Roman"/>
                <a:cs typeface="Times New Roman"/>
              </a:rPr>
              <a:t> розширити </a:t>
            </a:r>
            <a:r>
              <a:rPr sz="2400" spc="-10" dirty="0">
                <a:latin typeface="Times New Roman"/>
                <a:cs typeface="Times New Roman"/>
              </a:rPr>
              <a:t>кругозір, </a:t>
            </a:r>
            <a:r>
              <a:rPr sz="2400" spc="-20" dirty="0">
                <a:latin typeface="Times New Roman"/>
                <a:cs typeface="Times New Roman"/>
              </a:rPr>
              <a:t>навчити володіти </a:t>
            </a:r>
            <a:r>
              <a:rPr sz="2400" spc="-15" dirty="0">
                <a:latin typeface="Times New Roman"/>
                <a:cs typeface="Times New Roman"/>
              </a:rPr>
              <a:t>почуттям нового, </a:t>
            </a:r>
            <a:r>
              <a:rPr sz="2400" spc="-5" dirty="0">
                <a:latin typeface="Times New Roman"/>
                <a:cs typeface="Times New Roman"/>
              </a:rPr>
              <a:t>творити шедеври,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отримуючи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від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цього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задоволення.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860" y="651130"/>
            <a:ext cx="679577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/>
              <a:t>Інноваційні</a:t>
            </a:r>
            <a:r>
              <a:rPr spc="-30"/>
              <a:t> </a:t>
            </a:r>
            <a:r>
              <a:rPr lang="uk-UA" spc="-35"/>
              <a:t>форми</a:t>
            </a:r>
            <a:r>
              <a:rPr spc="-10"/>
              <a:t> </a:t>
            </a:r>
            <a:r>
              <a:rPr spc="-25" dirty="0"/>
              <a:t>навчання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157" y="4160520"/>
            <a:ext cx="2866644" cy="23073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939" y="1761491"/>
            <a:ext cx="9907271" cy="383181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9235" algn="just">
              <a:lnSpc>
                <a:spcPts val="2690"/>
              </a:lnSpc>
              <a:spcBef>
                <a:spcPts val="740"/>
              </a:spcBef>
            </a:pPr>
            <a:r>
              <a:rPr sz="2800" b="1" spc="-5" dirty="0">
                <a:latin typeface="Times New Roman"/>
                <a:cs typeface="Times New Roman"/>
              </a:rPr>
              <a:t>Воркшоп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15" dirty="0">
                <a:latin typeface="Times New Roman"/>
                <a:cs typeface="Times New Roman"/>
              </a:rPr>
              <a:t>цех, робоча </a:t>
            </a:r>
            <a:r>
              <a:rPr sz="2800" spc="-10" dirty="0">
                <a:latin typeface="Times New Roman"/>
                <a:cs typeface="Times New Roman"/>
              </a:rPr>
              <a:t>майстерня </a:t>
            </a: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i="1" spc="-5" dirty="0">
                <a:latin typeface="Times New Roman"/>
                <a:cs typeface="Times New Roman"/>
              </a:rPr>
              <a:t>дослівний </a:t>
            </a:r>
            <a:r>
              <a:rPr sz="2800" i="1" spc="5" dirty="0">
                <a:latin typeface="Times New Roman"/>
                <a:cs typeface="Times New Roman"/>
              </a:rPr>
              <a:t>переклад </a:t>
            </a:r>
            <a:r>
              <a:rPr sz="2800" i="1" spc="-30" dirty="0">
                <a:latin typeface="Times New Roman"/>
                <a:cs typeface="Times New Roman"/>
              </a:rPr>
              <a:t>терміна </a:t>
            </a:r>
            <a:r>
              <a:rPr sz="2800" i="1" spc="-5" dirty="0">
                <a:latin typeface="Times New Roman"/>
                <a:cs typeface="Times New Roman"/>
              </a:rPr>
              <a:t>з </a:t>
            </a:r>
            <a:r>
              <a:rPr sz="2800" i="1" spc="-685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Times New Roman"/>
                <a:cs typeface="Times New Roman"/>
              </a:rPr>
              <a:t>англ.)</a:t>
            </a:r>
            <a:endParaRPr sz="2800">
              <a:latin typeface="Times New Roman"/>
              <a:cs typeface="Times New Roman"/>
            </a:endParaRPr>
          </a:p>
          <a:p>
            <a:pPr marL="12700" marR="438150" algn="just">
              <a:lnSpc>
                <a:spcPct val="80000"/>
              </a:lnSpc>
              <a:spcBef>
                <a:spcPts val="1035"/>
              </a:spcBef>
            </a:pPr>
            <a:r>
              <a:rPr sz="2800" b="1" spc="-5" dirty="0">
                <a:latin typeface="Times New Roman"/>
                <a:cs typeface="Times New Roman"/>
              </a:rPr>
              <a:t>Воркшоп </a:t>
            </a:r>
            <a:r>
              <a:rPr sz="2800" spc="-5" dirty="0">
                <a:latin typeface="Times New Roman"/>
                <a:cs typeface="Times New Roman"/>
              </a:rPr>
              <a:t>- </a:t>
            </a:r>
            <a:r>
              <a:rPr sz="2800" spc="-15" dirty="0">
                <a:latin typeface="Times New Roman"/>
                <a:cs typeface="Times New Roman"/>
              </a:rPr>
              <a:t>навчальний </a:t>
            </a:r>
            <a:r>
              <a:rPr sz="2800" spc="-10" dirty="0">
                <a:latin typeface="Times New Roman"/>
                <a:cs typeface="Times New Roman"/>
              </a:rPr>
              <a:t>груповий захід </a:t>
            </a:r>
            <a:r>
              <a:rPr sz="2800" spc="-5" dirty="0">
                <a:latin typeface="Times New Roman"/>
                <a:cs typeface="Times New Roman"/>
              </a:rPr>
              <a:t>(нарівні із семінарами,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курсами, </a:t>
            </a:r>
            <a:r>
              <a:rPr sz="2800" spc="-10" dirty="0">
                <a:latin typeface="Times New Roman"/>
                <a:cs typeface="Times New Roman"/>
              </a:rPr>
              <a:t>майстернями),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45" dirty="0">
                <a:latin typeface="Times New Roman"/>
                <a:cs typeface="Times New Roman"/>
              </a:rPr>
              <a:t>якому </a:t>
            </a:r>
            <a:r>
              <a:rPr sz="2800" spc="-5" dirty="0">
                <a:latin typeface="Times New Roman"/>
                <a:cs typeface="Times New Roman"/>
              </a:rPr>
              <a:t>учасники </a:t>
            </a:r>
            <a:r>
              <a:rPr sz="2800" spc="-10" dirty="0">
                <a:latin typeface="Times New Roman"/>
                <a:cs typeface="Times New Roman"/>
              </a:rPr>
              <a:t>отримують знання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самостійно.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25"/>
              </a:spcBef>
            </a:pPr>
            <a:r>
              <a:rPr sz="2800" b="1" spc="-20" dirty="0">
                <a:latin typeface="Times New Roman"/>
                <a:cs typeface="Times New Roman"/>
              </a:rPr>
              <a:t>Основні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відмінності </a:t>
            </a:r>
            <a:r>
              <a:rPr sz="2800" spc="-5" dirty="0">
                <a:latin typeface="Times New Roman"/>
                <a:cs typeface="Times New Roman"/>
              </a:rPr>
              <a:t>воркшопу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від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заходів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іншого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типу: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325"/>
              </a:spcBef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2800" spc="-15" dirty="0">
                <a:latin typeface="Times New Roman"/>
                <a:cs typeface="Times New Roman"/>
              </a:rPr>
              <a:t>висока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інтенсивність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групової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взаємодії,</a:t>
            </a:r>
            <a:endParaRPr sz="28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активність</a:t>
            </a:r>
            <a:r>
              <a:rPr sz="2800" spc="-5" dirty="0">
                <a:latin typeface="Times New Roman"/>
                <a:cs typeface="Times New Roman"/>
              </a:rPr>
              <a:t> і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самостійність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учасників,</a:t>
            </a:r>
            <a:endParaRPr sz="2800">
              <a:latin typeface="Times New Roman"/>
              <a:cs typeface="Times New Roman"/>
            </a:endParaRPr>
          </a:p>
          <a:p>
            <a:pPr marL="12700" marR="2540000">
              <a:lnSpc>
                <a:spcPct val="1096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Times New Roman"/>
                <a:cs typeface="Times New Roman"/>
              </a:rPr>
              <a:t>актуальний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досвід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й </a:t>
            </a:r>
            <a:r>
              <a:rPr sz="2800" spc="5" dirty="0">
                <a:latin typeface="Times New Roman"/>
                <a:cs typeface="Times New Roman"/>
              </a:rPr>
              <a:t>особисте</a:t>
            </a:r>
            <a:r>
              <a:rPr sz="2800" spc="-10" dirty="0">
                <a:latin typeface="Times New Roman"/>
                <a:cs typeface="Times New Roman"/>
              </a:rPr>
              <a:t> переживання</a:t>
            </a:r>
            <a:r>
              <a:rPr sz="2800" spc="-10">
                <a:latin typeface="Times New Roman"/>
                <a:cs typeface="Times New Roman"/>
              </a:rPr>
              <a:t>. 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860" y="651130"/>
            <a:ext cx="679577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/>
              <a:t>Інноваційні</a:t>
            </a:r>
            <a:r>
              <a:rPr spc="-30"/>
              <a:t> </a:t>
            </a:r>
            <a:r>
              <a:rPr lang="uk-UA" spc="-35"/>
              <a:t>форми</a:t>
            </a:r>
            <a:r>
              <a:rPr spc="-10"/>
              <a:t> </a:t>
            </a:r>
            <a:r>
              <a:rPr spc="-25" dirty="0"/>
              <a:t>навчання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0" y="1505839"/>
            <a:ext cx="10627995" cy="4683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Квест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(від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англ.</a:t>
            </a:r>
            <a:r>
              <a:rPr sz="2000" spc="20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quest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пошук,</a:t>
            </a:r>
            <a:r>
              <a:rPr sz="2000" u="sng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пошуки</a:t>
            </a:r>
            <a:r>
              <a:rPr sz="20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2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3"/>
              </a:rPr>
              <a:t>пригод</a:t>
            </a:r>
            <a:r>
              <a:rPr sz="2000" spc="-20" dirty="0">
                <a:latin typeface="Times New Roman"/>
                <a:cs typeface="Times New Roman"/>
              </a:rPr>
              <a:t>)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аматорське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спортивно-інтелектуальне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змагання,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Times New Roman"/>
                <a:cs typeface="Times New Roman"/>
              </a:rPr>
              <a:t>основою</a:t>
            </a:r>
            <a:r>
              <a:rPr sz="2000" spc="50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якого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є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послідовне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виконання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заздалегідь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підготовлених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завдань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командами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або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окремими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гравцями.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Під </a:t>
            </a:r>
            <a:r>
              <a:rPr sz="2000" dirty="0">
                <a:latin typeface="Times New Roman"/>
                <a:cs typeface="Times New Roman"/>
              </a:rPr>
              <a:t>час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команди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вирішують </a:t>
            </a:r>
            <a:r>
              <a:rPr sz="2000" dirty="0">
                <a:latin typeface="Times New Roman"/>
                <a:cs typeface="Times New Roman"/>
              </a:rPr>
              <a:t>логічні</a:t>
            </a:r>
            <a:r>
              <a:rPr sz="2000" spc="-5" dirty="0">
                <a:latin typeface="Times New Roman"/>
                <a:cs typeface="Times New Roman"/>
              </a:rPr>
              <a:t> завдання,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шукають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оригінальні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рішення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підказки.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Після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завершення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чергового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завдання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команди переходять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виконання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наступного.</a:t>
            </a:r>
            <a:endParaRPr sz="20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Перемагає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команда,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що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виконала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всі</a:t>
            </a:r>
            <a:r>
              <a:rPr sz="2000" spc="-10" dirty="0">
                <a:latin typeface="Times New Roman"/>
                <a:cs typeface="Times New Roman"/>
              </a:rPr>
              <a:t> завдання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швидше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 </a:t>
            </a:r>
            <a:r>
              <a:rPr sz="2000" dirty="0">
                <a:latin typeface="Times New Roman"/>
                <a:cs typeface="Times New Roman"/>
              </a:rPr>
              <a:t>інших.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Як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організувати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квест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уроці?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i="1" dirty="0">
                <a:latin typeface="Times New Roman"/>
                <a:cs typeface="Times New Roman"/>
              </a:rPr>
              <a:t>Що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повинно</a:t>
            </a:r>
            <a:r>
              <a:rPr sz="2000" i="1" spc="-5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бути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Times New Roman"/>
                <a:cs typeface="Times New Roman"/>
              </a:rPr>
              <a:t>у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квесті?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2058035" algn="l"/>
              </a:tabLst>
            </a:pPr>
            <a:r>
              <a:rPr sz="2000" spc="-5" dirty="0">
                <a:latin typeface="Times New Roman"/>
                <a:cs typeface="Times New Roman"/>
              </a:rPr>
              <a:t>Мета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гравців.	</a:t>
            </a:r>
            <a:r>
              <a:rPr sz="2000" spc="-20" dirty="0">
                <a:latin typeface="Times New Roman"/>
                <a:cs typeface="Times New Roman"/>
              </a:rPr>
              <a:t>Ролі </a:t>
            </a:r>
            <a:r>
              <a:rPr sz="2000" spc="-5" dirty="0">
                <a:latin typeface="Times New Roman"/>
                <a:cs typeface="Times New Roman"/>
              </a:rPr>
              <a:t>гравців.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Кооперативні</a:t>
            </a:r>
            <a:r>
              <a:rPr sz="2000" spc="-5" dirty="0">
                <a:latin typeface="Times New Roman"/>
                <a:cs typeface="Times New Roman"/>
              </a:rPr>
              <a:t> дії.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Загадки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головоломки.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Ігрові </a:t>
            </a:r>
            <a:r>
              <a:rPr sz="2000" spc="-10" dirty="0">
                <a:latin typeface="Times New Roman"/>
                <a:cs typeface="Times New Roman"/>
              </a:rPr>
              <a:t>механізми.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15" dirty="0">
                <a:latin typeface="Times New Roman"/>
                <a:cs typeface="Times New Roman"/>
              </a:rPr>
              <a:t>Сюжет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та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інтерактивність</a:t>
            </a:r>
            <a:endParaRPr sz="2000">
              <a:latin typeface="Times New Roman"/>
              <a:cs typeface="Times New Roman"/>
            </a:endParaRPr>
          </a:p>
          <a:p>
            <a:pPr marL="2726055">
              <a:lnSpc>
                <a:spcPct val="100000"/>
              </a:lnSpc>
              <a:spcBef>
                <a:spcPts val="770"/>
              </a:spcBef>
            </a:pP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4"/>
              </a:rPr>
              <a:t>(http://303305.blogspot.com/2016/08/blog-post.html</a:t>
            </a:r>
            <a:r>
              <a:rPr sz="2000" spc="-5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628633" cy="635000"/>
          </a:xfrm>
        </p:spPr>
        <p:txBody>
          <a:bodyPr/>
          <a:lstStyle/>
          <a:p>
            <a:pPr algn="ctr"/>
            <a:r>
              <a:rPr lang="uk-UA"/>
              <a:t>Інноваційні методи навчання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8" t="29687" r="28477" b="17188"/>
          <a:stretch/>
        </p:blipFill>
        <p:spPr bwMode="auto">
          <a:xfrm>
            <a:off x="1828800" y="1257298"/>
            <a:ext cx="7671546" cy="52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30800"/>
            <a:ext cx="16002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5105400"/>
            <a:ext cx="13716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2" y="5105399"/>
            <a:ext cx="16033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9" y="4876800"/>
            <a:ext cx="16033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876800"/>
            <a:ext cx="12192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3146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>
                <a:solidFill>
                  <a:srgbClr val="FF0000"/>
                </a:solidFill>
              </a:rPr>
              <a:t>Інноваційні методи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3193142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4" t="47266" r="36384" b="12500"/>
          <a:stretch/>
        </p:blipFill>
        <p:spPr bwMode="auto">
          <a:xfrm>
            <a:off x="2667000" y="235858"/>
            <a:ext cx="7583010" cy="619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467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85" y="651129"/>
            <a:ext cx="8628633" cy="615553"/>
          </a:xfrm>
        </p:spPr>
        <p:txBody>
          <a:bodyPr/>
          <a:lstStyle/>
          <a:p>
            <a:pPr algn="ctr"/>
            <a:r>
              <a:rPr lang="uk-UA"/>
              <a:t>Традиційна та інноваційна освіта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940" y="1746250"/>
            <a:ext cx="9834245" cy="73866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/>
              <a:t>Роль здобувача</a:t>
            </a:r>
          </a:p>
          <a:p>
            <a:pPr marL="457200" indent="-457200">
              <a:buAutoNum type="arabicPeriod"/>
            </a:pPr>
            <a:r>
              <a:rPr lang="uk-UA"/>
              <a:t>Роль вчителя</a:t>
            </a:r>
          </a:p>
        </p:txBody>
      </p:sp>
    </p:spTree>
    <p:extLst>
      <p:ext uri="{BB962C8B-B14F-4D97-AF65-F5344CB8AC3E}">
        <p14:creationId xmlns:p14="http://schemas.microsoft.com/office/powerpoint/2010/main" val="3041469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753" y="663017"/>
            <a:ext cx="776287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Традиційна</a:t>
            </a:r>
            <a:r>
              <a:rPr dirty="0"/>
              <a:t> </a:t>
            </a:r>
            <a:r>
              <a:rPr spc="15" dirty="0"/>
              <a:t>та</a:t>
            </a:r>
            <a:r>
              <a:rPr dirty="0"/>
              <a:t> </a:t>
            </a:r>
            <a:r>
              <a:rPr spc="-15" dirty="0"/>
              <a:t>інноваційна</a:t>
            </a:r>
            <a:r>
              <a:rPr spc="-30" dirty="0"/>
              <a:t> </a:t>
            </a:r>
            <a:r>
              <a:rPr spc="5" dirty="0"/>
              <a:t>освіта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18769" y="1620364"/>
            <a:ext cx="4832985" cy="4690387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pc="-15" dirty="0"/>
              <a:t>Традиційна</a:t>
            </a:r>
            <a:r>
              <a:rPr spc="5" dirty="0"/>
              <a:t> </a:t>
            </a:r>
            <a:r>
              <a:rPr dirty="0"/>
              <a:t>освіта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uk-UA" sz="2000"/>
              <a:t>Здобувач</a:t>
            </a:r>
            <a:r>
              <a:rPr sz="2000"/>
              <a:t>:</a:t>
            </a:r>
          </a:p>
          <a:p>
            <a:pPr marL="304800" indent="-2927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000" b="0" spc="-5" dirty="0">
                <a:latin typeface="Times New Roman"/>
                <a:cs typeface="Times New Roman"/>
              </a:rPr>
              <a:t>не</a:t>
            </a:r>
            <a:r>
              <a:rPr sz="2000" b="0" spc="-15" dirty="0">
                <a:latin typeface="Times New Roman"/>
                <a:cs typeface="Times New Roman"/>
              </a:rPr>
              <a:t> здатний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самостійно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вчитися;</a:t>
            </a:r>
            <a:endParaRPr sz="2000">
              <a:latin typeface="Times New Roman"/>
              <a:cs typeface="Times New Roman"/>
            </a:endParaRPr>
          </a:p>
          <a:p>
            <a:pPr marL="241300" marR="248285" indent="-228600">
              <a:lnSpc>
                <a:spcPts val="2160"/>
              </a:lnSpc>
              <a:spcBef>
                <a:spcPts val="104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0" spc="-5" dirty="0">
                <a:latin typeface="Times New Roman"/>
                <a:cs typeface="Times New Roman"/>
              </a:rPr>
              <a:t>неспроможний </a:t>
            </a:r>
            <a:r>
              <a:rPr sz="2000" b="0" spc="-10" dirty="0">
                <a:latin typeface="Times New Roman"/>
                <a:cs typeface="Times New Roman"/>
              </a:rPr>
              <a:t>застосовувати </a:t>
            </a:r>
            <a:r>
              <a:rPr sz="2000" b="0" spc="-5" dirty="0">
                <a:latin typeface="Times New Roman"/>
                <a:cs typeface="Times New Roman"/>
              </a:rPr>
              <a:t>засвоєні 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знання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й </a:t>
            </a:r>
            <a:r>
              <a:rPr sz="2000" b="0" spc="-15" dirty="0">
                <a:latin typeface="Times New Roman"/>
                <a:cs typeface="Times New Roman"/>
              </a:rPr>
              <a:t>набуті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вміння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в</a:t>
            </a:r>
            <a:r>
              <a:rPr sz="2000" b="0" spc="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нестандартних </a:t>
            </a:r>
            <a:r>
              <a:rPr sz="2000" b="0" spc="-484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ситуаціях;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16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0" spc="-5" dirty="0">
                <a:latin typeface="Times New Roman"/>
                <a:cs typeface="Times New Roman"/>
              </a:rPr>
              <a:t>не </a:t>
            </a:r>
            <a:r>
              <a:rPr sz="2000" b="0" spc="-10" dirty="0">
                <a:latin typeface="Times New Roman"/>
                <a:cs typeface="Times New Roman"/>
              </a:rPr>
              <a:t>вміє працювати </a:t>
            </a:r>
            <a:r>
              <a:rPr sz="2000" b="0" dirty="0">
                <a:latin typeface="Times New Roman"/>
                <a:cs typeface="Times New Roman"/>
              </a:rPr>
              <a:t>з </a:t>
            </a:r>
            <a:r>
              <a:rPr sz="2000" b="0" spc="-5" dirty="0">
                <a:latin typeface="Times New Roman"/>
                <a:cs typeface="Times New Roman"/>
              </a:rPr>
              <a:t>інформацією </a:t>
            </a:r>
            <a:r>
              <a:rPr sz="2000" b="0" spc="-15" dirty="0">
                <a:latin typeface="Times New Roman"/>
                <a:cs typeface="Times New Roman"/>
              </a:rPr>
              <a:t>(шукати </a:t>
            </a:r>
            <a:r>
              <a:rPr sz="2000" b="0" spc="-484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її,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обробляти);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0" spc="-5" dirty="0">
                <a:latin typeface="Times New Roman"/>
                <a:cs typeface="Times New Roman"/>
              </a:rPr>
              <a:t>не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вміє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і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не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бажає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вчитися;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ts val="2280"/>
              </a:lnSpc>
              <a:spcBef>
                <a:spcPts val="7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0" spc="-15" dirty="0">
                <a:latin typeface="Times New Roman"/>
                <a:cs typeface="Times New Roman"/>
              </a:rPr>
              <a:t>готується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працювати</a:t>
            </a:r>
            <a:r>
              <a:rPr sz="2000" b="0" dirty="0">
                <a:latin typeface="Times New Roman"/>
                <a:cs typeface="Times New Roman"/>
              </a:rPr>
              <a:t> на</a:t>
            </a:r>
            <a:r>
              <a:rPr sz="2000" b="0" spc="46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монотонних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ts val="2280"/>
              </a:lnSpc>
            </a:pPr>
            <a:r>
              <a:rPr sz="2000" b="0" dirty="0">
                <a:latin typeface="Times New Roman"/>
                <a:cs typeface="Times New Roman"/>
              </a:rPr>
              <a:t>роботах;</a:t>
            </a:r>
            <a:endParaRPr sz="2000">
              <a:latin typeface="Times New Roman"/>
              <a:cs typeface="Times New Roman"/>
            </a:endParaRPr>
          </a:p>
          <a:p>
            <a:pPr marL="241300" marR="1097915" indent="-228600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240665" algn="l"/>
                <a:tab pos="241300" algn="l"/>
                <a:tab pos="616585" algn="l"/>
              </a:tabLst>
            </a:pPr>
            <a:r>
              <a:rPr sz="2000" b="0" spc="-5" dirty="0">
                <a:latin typeface="Times New Roman"/>
                <a:cs typeface="Times New Roman"/>
              </a:rPr>
              <a:t>не	</a:t>
            </a:r>
            <a:r>
              <a:rPr sz="2000" b="0" spc="-10" dirty="0">
                <a:latin typeface="Times New Roman"/>
                <a:cs typeface="Times New Roman"/>
              </a:rPr>
              <a:t>поціновує </a:t>
            </a:r>
            <a:r>
              <a:rPr sz="2000" b="0" spc="-30" dirty="0">
                <a:latin typeface="Times New Roman"/>
                <a:cs typeface="Times New Roman"/>
              </a:rPr>
              <a:t>освіту, </a:t>
            </a:r>
            <a:r>
              <a:rPr sz="2000" b="0" spc="5" dirty="0">
                <a:latin typeface="Times New Roman"/>
                <a:cs typeface="Times New Roman"/>
              </a:rPr>
              <a:t>самоосвіту </a:t>
            </a:r>
            <a:r>
              <a:rPr sz="2000" b="0" spc="-484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(саморозвиток).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8" y="1583826"/>
            <a:ext cx="4977131" cy="4870051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2400" b="1" spc="-10" dirty="0">
                <a:latin typeface="Times New Roman"/>
                <a:cs typeface="Times New Roman"/>
              </a:rPr>
              <a:t>Інноваційна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освіта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uk-UA" sz="2000" b="1">
                <a:latin typeface="Times New Roman"/>
                <a:cs typeface="Times New Roman"/>
              </a:rPr>
              <a:t>Здобувач</a:t>
            </a:r>
            <a:r>
              <a:rPr sz="2000" b="1">
                <a:latin typeface="Times New Roman"/>
                <a:cs typeface="Times New Roman"/>
              </a:rPr>
              <a:t>:</a:t>
            </a:r>
            <a:r>
              <a:rPr sz="2000" b="1" spc="-45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головна </a:t>
            </a:r>
            <a:r>
              <a:rPr sz="2000" spc="-5" dirty="0">
                <a:latin typeface="Times New Roman"/>
                <a:cs typeface="Times New Roman"/>
              </a:rPr>
              <a:t>дійова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особа;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оволодіває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надпредметними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уміннями;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Times New Roman"/>
                <a:cs typeface="Times New Roman"/>
              </a:rPr>
              <a:t>формує </a:t>
            </a:r>
            <a:r>
              <a:rPr sz="2000" dirty="0">
                <a:latin typeface="Times New Roman"/>
                <a:cs typeface="Times New Roman"/>
              </a:rPr>
              <a:t>внутрішню </a:t>
            </a:r>
            <a:r>
              <a:rPr sz="2000" spc="-10" dirty="0">
                <a:latin typeface="Times New Roman"/>
                <a:cs typeface="Times New Roman"/>
              </a:rPr>
              <a:t>готовність прийняття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рішень,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застосування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набутих</a:t>
            </a:r>
            <a:r>
              <a:rPr sz="2000" spc="-5" dirty="0">
                <a:latin typeface="Times New Roman"/>
                <a:cs typeface="Times New Roman"/>
              </a:rPr>
              <a:t> знань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40" dirty="0">
                <a:latin typeface="Times New Roman"/>
                <a:cs typeface="Times New Roman"/>
              </a:rPr>
              <a:t>будь-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яких </a:t>
            </a:r>
            <a:r>
              <a:rPr sz="2000" spc="-10" dirty="0">
                <a:latin typeface="Times New Roman"/>
                <a:cs typeface="Times New Roman"/>
              </a:rPr>
              <a:t>ситуаціях;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вміє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критично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мислити;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опрацьовує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різноманітну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інформацію;</a:t>
            </a:r>
            <a:endParaRPr sz="2000">
              <a:latin typeface="Times New Roman"/>
              <a:cs typeface="Times New Roman"/>
            </a:endParaRPr>
          </a:p>
          <a:p>
            <a:pPr marL="12700" marR="1000760">
              <a:lnSpc>
                <a:spcPct val="141600"/>
              </a:lnSpc>
              <a:spcBef>
                <a:spcPts val="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відповідальна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особистість,</a:t>
            </a:r>
            <a:r>
              <a:rPr sz="2000" spc="41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здатна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самоосвіти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саморозвитку;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Times New Roman"/>
                <a:cs typeface="Times New Roman"/>
              </a:rPr>
              <a:t>використовує</a:t>
            </a:r>
            <a:r>
              <a:rPr sz="2000" spc="-15" dirty="0">
                <a:latin typeface="Times New Roman"/>
                <a:cs typeface="Times New Roman"/>
              </a:rPr>
              <a:t> здобуті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знання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і </a:t>
            </a:r>
            <a:r>
              <a:rPr sz="2000" spc="-15" dirty="0">
                <a:latin typeface="Times New Roman"/>
                <a:cs typeface="Times New Roman"/>
              </a:rPr>
              <a:t>набуті</a:t>
            </a:r>
            <a:endParaRPr sz="20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вміння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творчого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розв'язання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проблем.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Здобувач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5" t="40039" r="35286" b="19922"/>
          <a:stretch/>
        </p:blipFill>
        <p:spPr bwMode="auto">
          <a:xfrm>
            <a:off x="3352800" y="1676400"/>
            <a:ext cx="657475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8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053" y="221217"/>
            <a:ext cx="8628633" cy="635000"/>
          </a:xfrm>
        </p:spPr>
        <p:txBody>
          <a:bodyPr/>
          <a:lstStyle/>
          <a:p>
            <a:r>
              <a:rPr lang="uk-UA" dirty="0"/>
              <a:t>Поняття про інновацію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D631681-3A6C-3336-B47A-9C600959F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6F767B-75A9-FEA0-DE1B-9266B9028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5" y="1447800"/>
            <a:ext cx="4953000" cy="26589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472FC-702E-4DFC-4F97-7FA624B30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86200"/>
            <a:ext cx="4800602" cy="25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5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/>
              <a:t>Викладач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37223" r="28477" b="16406"/>
          <a:stretch/>
        </p:blipFill>
        <p:spPr bwMode="auto">
          <a:xfrm>
            <a:off x="2664939" y="914400"/>
            <a:ext cx="88069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46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85" y="651129"/>
            <a:ext cx="9648315" cy="1231106"/>
          </a:xfrm>
        </p:spPr>
        <p:txBody>
          <a:bodyPr/>
          <a:lstStyle/>
          <a:p>
            <a:r>
              <a:rPr lang="uk-UA"/>
              <a:t>Традиційна та інноваційна педагогіка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8" t="27734" r="27819" b="18750"/>
          <a:stretch/>
        </p:blipFill>
        <p:spPr bwMode="auto">
          <a:xfrm>
            <a:off x="2641970" y="1447800"/>
            <a:ext cx="7568829" cy="515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1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t="36719" r="27892" b="11719"/>
          <a:stretch/>
        </p:blipFill>
        <p:spPr bwMode="auto">
          <a:xfrm>
            <a:off x="2438401" y="914400"/>
            <a:ext cx="7689272" cy="523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70100" y="528320"/>
            <a:ext cx="80543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72310" algn="l"/>
                <a:tab pos="4300220" algn="l"/>
                <a:tab pos="7370445" algn="l"/>
              </a:tabLst>
            </a:pPr>
            <a:r>
              <a:rPr spc="55" dirty="0">
                <a:solidFill>
                  <a:schemeClr val="tx1"/>
                </a:solidFill>
              </a:rPr>
              <a:t>О</a:t>
            </a:r>
            <a:r>
              <a:rPr spc="-25" dirty="0">
                <a:solidFill>
                  <a:schemeClr val="tx1"/>
                </a:solidFill>
              </a:rPr>
              <a:t>с</a:t>
            </a:r>
            <a:r>
              <a:rPr spc="-35" dirty="0">
                <a:solidFill>
                  <a:schemeClr val="tx1"/>
                </a:solidFill>
              </a:rPr>
              <a:t>в</a:t>
            </a:r>
            <a:r>
              <a:rPr spc="15" dirty="0">
                <a:solidFill>
                  <a:schemeClr val="tx1"/>
                </a:solidFill>
              </a:rPr>
              <a:t>і</a:t>
            </a:r>
            <a:r>
              <a:rPr spc="-170" dirty="0">
                <a:solidFill>
                  <a:schemeClr val="tx1"/>
                </a:solidFill>
              </a:rPr>
              <a:t>т</a:t>
            </a:r>
            <a:r>
              <a:rPr spc="10" dirty="0">
                <a:solidFill>
                  <a:schemeClr val="tx1"/>
                </a:solidFill>
              </a:rPr>
              <a:t>ні</a:t>
            </a:r>
            <a:r>
              <a:rPr dirty="0">
                <a:solidFill>
                  <a:schemeClr val="tx1"/>
                </a:solidFill>
              </a:rPr>
              <a:t>	</a:t>
            </a:r>
            <a:r>
              <a:rPr spc="15" dirty="0" err="1">
                <a:solidFill>
                  <a:schemeClr val="tx1"/>
                </a:solidFill>
              </a:rPr>
              <a:t>і</a:t>
            </a:r>
            <a:r>
              <a:rPr spc="5" dirty="0" err="1">
                <a:solidFill>
                  <a:schemeClr val="tx1"/>
                </a:solidFill>
              </a:rPr>
              <a:t>н</a:t>
            </a:r>
            <a:r>
              <a:rPr spc="10" dirty="0" err="1">
                <a:solidFill>
                  <a:schemeClr val="tx1"/>
                </a:solidFill>
              </a:rPr>
              <a:t>н</a:t>
            </a:r>
            <a:r>
              <a:rPr spc="65" dirty="0" err="1">
                <a:solidFill>
                  <a:schemeClr val="tx1"/>
                </a:solidFill>
              </a:rPr>
              <a:t>о</a:t>
            </a:r>
            <a:r>
              <a:rPr spc="-145" dirty="0" err="1">
                <a:solidFill>
                  <a:schemeClr val="tx1"/>
                </a:solidFill>
              </a:rPr>
              <a:t>в</a:t>
            </a:r>
            <a:r>
              <a:rPr spc="-85" dirty="0" err="1">
                <a:solidFill>
                  <a:schemeClr val="tx1"/>
                </a:solidFill>
              </a:rPr>
              <a:t>а</a:t>
            </a:r>
            <a:r>
              <a:rPr spc="5" dirty="0" err="1">
                <a:solidFill>
                  <a:schemeClr val="tx1"/>
                </a:solidFill>
              </a:rPr>
              <a:t>ці</a:t>
            </a:r>
            <a:r>
              <a:rPr spc="10" dirty="0" err="1">
                <a:solidFill>
                  <a:schemeClr val="tx1"/>
                </a:solidFill>
              </a:rPr>
              <a:t>ї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600" y="1949451"/>
            <a:ext cx="10591800" cy="3531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24510" indent="-342900" algn="just">
              <a:spcBef>
                <a:spcPts val="100"/>
              </a:spcBef>
              <a:buClr>
                <a:srgbClr val="00FF98"/>
              </a:buClr>
              <a:buChar char="•"/>
              <a:tabLst>
                <a:tab pos="381000" algn="l"/>
              </a:tabLst>
            </a:pPr>
            <a:r>
              <a:rPr sz="3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Психолого-педагогічні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70" dirty="0">
                <a:latin typeface="Times New Roman"/>
                <a:cs typeface="Times New Roman"/>
              </a:rPr>
              <a:t>(нововведення </a:t>
            </a:r>
            <a:r>
              <a:rPr sz="3200" spc="-145" dirty="0">
                <a:latin typeface="Times New Roman"/>
                <a:cs typeface="Times New Roman"/>
              </a:rPr>
              <a:t>в 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Times New Roman"/>
                <a:cs typeface="Times New Roman"/>
              </a:rPr>
              <a:t>навчальний, </a:t>
            </a:r>
            <a:r>
              <a:rPr sz="3200" spc="-40" dirty="0">
                <a:latin typeface="Times New Roman"/>
                <a:cs typeface="Times New Roman"/>
              </a:rPr>
              <a:t>виховний </a:t>
            </a:r>
            <a:r>
              <a:rPr sz="3200" spc="-100" dirty="0">
                <a:latin typeface="Times New Roman"/>
                <a:cs typeface="Times New Roman"/>
              </a:rPr>
              <a:t>та </a:t>
            </a:r>
            <a:r>
              <a:rPr sz="3200" spc="-75" dirty="0">
                <a:latin typeface="Times New Roman"/>
                <a:cs typeface="Times New Roman"/>
              </a:rPr>
              <a:t>управлінський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Times New Roman"/>
                <a:cs typeface="Times New Roman"/>
              </a:rPr>
              <a:t>процеси)</a:t>
            </a:r>
            <a:endParaRPr sz="3200" dirty="0">
              <a:latin typeface="Times New Roman"/>
              <a:cs typeface="Times New Roman"/>
            </a:endParaRPr>
          </a:p>
          <a:p>
            <a:pPr marL="381000" marR="1120775" indent="-342900">
              <a:spcBef>
                <a:spcPts val="2240"/>
              </a:spcBef>
              <a:buClr>
                <a:srgbClr val="00FF98"/>
              </a:buClr>
              <a:buChar char="•"/>
              <a:tabLst>
                <a:tab pos="380365" algn="l"/>
                <a:tab pos="381000" algn="l"/>
                <a:tab pos="6189980" algn="l"/>
              </a:tabLst>
            </a:pPr>
            <a:r>
              <a:rPr sz="32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ау</a:t>
            </a:r>
            <a:r>
              <a:rPr sz="3200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3200" b="1" spc="-14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иро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  <a:r>
              <a:rPr sz="32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32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ч</a:t>
            </a:r>
            <a:r>
              <a:rPr sz="3200" b="1" spc="-160" dirty="0">
                <a:solidFill>
                  <a:srgbClr val="FF0000"/>
                </a:solidFill>
                <a:latin typeface="Times New Roman"/>
                <a:cs typeface="Times New Roman"/>
              </a:rPr>
              <a:t>і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30" dirty="0">
                <a:latin typeface="Times New Roman"/>
                <a:cs typeface="Times New Roman"/>
              </a:rPr>
              <a:t>(</a:t>
            </a:r>
            <a:r>
              <a:rPr sz="3200" spc="-170" dirty="0" err="1">
                <a:latin typeface="Times New Roman"/>
                <a:cs typeface="Times New Roman"/>
              </a:rPr>
              <a:t>к</a:t>
            </a:r>
            <a:r>
              <a:rPr sz="3200" spc="25" dirty="0" err="1">
                <a:latin typeface="Times New Roman"/>
                <a:cs typeface="Times New Roman"/>
              </a:rPr>
              <a:t>о</a:t>
            </a:r>
            <a:r>
              <a:rPr sz="3200" spc="-140" dirty="0" err="1">
                <a:latin typeface="Times New Roman"/>
                <a:cs typeface="Times New Roman"/>
              </a:rPr>
              <a:t>м</a:t>
            </a:r>
            <a:r>
              <a:rPr sz="3200" spc="25" dirty="0" err="1">
                <a:latin typeface="Times New Roman"/>
                <a:cs typeface="Times New Roman"/>
              </a:rPr>
              <a:t>п</a:t>
            </a:r>
            <a:r>
              <a:rPr sz="3200" spc="-20" dirty="0" err="1">
                <a:latin typeface="Times New Roman"/>
                <a:cs typeface="Times New Roman"/>
              </a:rPr>
              <a:t>'</a:t>
            </a:r>
            <a:r>
              <a:rPr sz="3200" spc="105" dirty="0" err="1">
                <a:latin typeface="Times New Roman"/>
                <a:cs typeface="Times New Roman"/>
              </a:rPr>
              <a:t>ю</a:t>
            </a:r>
            <a:r>
              <a:rPr sz="3200" spc="-80" dirty="0" err="1">
                <a:latin typeface="Times New Roman"/>
                <a:cs typeface="Times New Roman"/>
              </a:rPr>
              <a:t>т</a:t>
            </a:r>
            <a:r>
              <a:rPr sz="3200" spc="-35" dirty="0" err="1">
                <a:latin typeface="Times New Roman"/>
                <a:cs typeface="Times New Roman"/>
              </a:rPr>
              <a:t>ер</a:t>
            </a:r>
            <a:r>
              <a:rPr sz="3200" spc="25" dirty="0" err="1">
                <a:latin typeface="Times New Roman"/>
                <a:cs typeface="Times New Roman"/>
              </a:rPr>
              <a:t>н</a:t>
            </a:r>
            <a:r>
              <a:rPr sz="3200" spc="-160" dirty="0" err="1">
                <a:latin typeface="Times New Roman"/>
                <a:cs typeface="Times New Roman"/>
              </a:rPr>
              <a:t>і</a:t>
            </a:r>
            <a:r>
              <a:rPr lang="x-none" sz="3200" spc="-160" dirty="0">
                <a:latin typeface="Times New Roman"/>
                <a:cs typeface="Times New Roman"/>
              </a:rPr>
              <a:t> та </a:t>
            </a:r>
            <a:r>
              <a:rPr sz="3200" spc="-95" dirty="0" err="1">
                <a:latin typeface="Times New Roman"/>
                <a:cs typeface="Times New Roman"/>
              </a:rPr>
              <a:t>мультимедійні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Times New Roman"/>
                <a:cs typeface="Times New Roman"/>
              </a:rPr>
              <a:t>технології,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90" dirty="0">
                <a:latin typeface="Times New Roman"/>
                <a:cs typeface="Times New Roman"/>
              </a:rPr>
              <a:t>сучасне 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65" dirty="0">
                <a:latin typeface="Times New Roman"/>
                <a:cs typeface="Times New Roman"/>
              </a:rPr>
              <a:t>матеріально-технічне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Times New Roman"/>
                <a:cs typeface="Times New Roman"/>
              </a:rPr>
              <a:t>обладнання)</a:t>
            </a:r>
            <a:endParaRPr sz="3200" dirty="0">
              <a:latin typeface="Times New Roman"/>
              <a:cs typeface="Times New Roman"/>
            </a:endParaRPr>
          </a:p>
          <a:p>
            <a:pPr marL="381000" marR="30480" indent="-342900">
              <a:spcBef>
                <a:spcPts val="2240"/>
              </a:spcBef>
              <a:buClr>
                <a:srgbClr val="00FF98"/>
              </a:buClr>
              <a:buChar char="•"/>
              <a:tabLst>
                <a:tab pos="380365" algn="l"/>
                <a:tab pos="381000" algn="l"/>
                <a:tab pos="2418715" algn="l"/>
              </a:tabLst>
            </a:pPr>
            <a:r>
              <a:rPr sz="32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Соціально-економічні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135" dirty="0">
                <a:latin typeface="Times New Roman"/>
                <a:cs typeface="Times New Roman"/>
              </a:rPr>
              <a:t>(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юридичні,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правові,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економічні	</a:t>
            </a:r>
            <a:r>
              <a:rPr sz="3200" spc="-70" dirty="0">
                <a:latin typeface="Times New Roman"/>
                <a:cs typeface="Times New Roman"/>
              </a:rPr>
              <a:t>нововведення)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9FFC0-A90D-1718-558D-FAE9EB43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18" y="273347"/>
            <a:ext cx="8628633" cy="635000"/>
          </a:xfrm>
        </p:spPr>
        <p:txBody>
          <a:bodyPr/>
          <a:lstStyle/>
          <a:p>
            <a:r>
              <a:rPr lang="x-none" dirty="0"/>
              <a:t>Психолого-педагогічні інновації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F2EBF7-6C29-349E-D921-F8DF098A5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A4412-D47D-F433-D201-162B474F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1326118"/>
            <a:ext cx="5638800" cy="3416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7595F2-CF06-B079-CE18-94267CC9D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84" y="3429000"/>
            <a:ext cx="5638352" cy="31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6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Піраміда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r>
              <a:rPr lang="uk-UA"/>
              <a:t>Ефективність засвоєння інформації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400"/>
            <a:ext cx="510222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72200" y="28194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66CC"/>
                </a:solidFill>
              </a:rPr>
              <a:t>лекція – 5% засвоєння</a:t>
            </a:r>
            <a:endParaRPr lang="uk-UA" sz="2400" b="1" dirty="0"/>
          </a:p>
          <a:p>
            <a:pPr algn="just"/>
            <a:r>
              <a:rPr lang="uk-UA" sz="2400" b="1" dirty="0">
                <a:solidFill>
                  <a:srgbClr val="008080"/>
                </a:solidFill>
              </a:rPr>
              <a:t>читання навчальних текстів – 10% </a:t>
            </a:r>
            <a:r>
              <a:rPr lang="uk-UA" sz="2400" b="1" dirty="0">
                <a:solidFill>
                  <a:srgbClr val="990033"/>
                </a:solidFill>
              </a:rPr>
              <a:t>відео/аудіо матеріали – 20% </a:t>
            </a:r>
          </a:p>
          <a:p>
            <a:pPr algn="just"/>
            <a:r>
              <a:rPr lang="uk-UA" sz="2400" b="1" dirty="0">
                <a:solidFill>
                  <a:srgbClr val="800080"/>
                </a:solidFill>
              </a:rPr>
              <a:t>презентація (демонстрація) – 30% </a:t>
            </a:r>
          </a:p>
          <a:p>
            <a:pPr algn="just"/>
            <a:r>
              <a:rPr lang="uk-UA" sz="2400" b="1" dirty="0">
                <a:solidFill>
                  <a:srgbClr val="6600CC"/>
                </a:solidFill>
              </a:rPr>
              <a:t>робота в дискусійних групах – 50% </a:t>
            </a:r>
            <a:r>
              <a:rPr lang="uk-UA" sz="2400" b="1" dirty="0">
                <a:solidFill>
                  <a:srgbClr val="006699"/>
                </a:solidFill>
              </a:rPr>
              <a:t>практика через дію – 75% </a:t>
            </a:r>
          </a:p>
          <a:p>
            <a:pPr algn="just"/>
            <a:r>
              <a:rPr lang="uk-UA" sz="2400" b="1" dirty="0">
                <a:solidFill>
                  <a:srgbClr val="003300"/>
                </a:solidFill>
              </a:rPr>
              <a:t>навчання інших – 90% засвоєння</a:t>
            </a:r>
            <a:r>
              <a:rPr lang="uk-UA" b="1" dirty="0">
                <a:solidFill>
                  <a:srgbClr val="003300"/>
                </a:solidFill>
              </a:rPr>
              <a:t> </a:t>
            </a:r>
            <a:endParaRPr lang="ru-RU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5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/>
              <a:t>Ефективність навчання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1" t="36719" r="19912" b="6250"/>
          <a:stretch/>
        </p:blipFill>
        <p:spPr bwMode="auto">
          <a:xfrm>
            <a:off x="1447800" y="1524000"/>
            <a:ext cx="9491336" cy="513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9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981" y="614248"/>
            <a:ext cx="86836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Інноваційні</a:t>
            </a:r>
            <a:r>
              <a:rPr sz="4400" spc="-5" dirty="0"/>
              <a:t> </a:t>
            </a:r>
            <a:r>
              <a:rPr sz="4400" spc="-15" dirty="0"/>
              <a:t>педагогічні</a:t>
            </a:r>
            <a:r>
              <a:rPr sz="4400" spc="-30" dirty="0"/>
              <a:t> </a:t>
            </a:r>
            <a:r>
              <a:rPr sz="4400" spc="-20" dirty="0"/>
              <a:t>технології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9789"/>
            <a:ext cx="7099300" cy="4014561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dirty="0">
                <a:latin typeface="Times New Roman"/>
                <a:cs typeface="Times New Roman"/>
              </a:rPr>
              <a:t>Ігрові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технології</a:t>
            </a:r>
            <a:endParaRPr sz="3200">
              <a:latin typeface="Times New Roman"/>
              <a:cs typeface="Times New Roman"/>
            </a:endParaRPr>
          </a:p>
          <a:p>
            <a:pPr marL="241935" marR="5080" indent="-241935">
              <a:lnSpc>
                <a:spcPts val="4460"/>
              </a:lnSpc>
              <a:spcBef>
                <a:spcPts val="245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-15" dirty="0">
                <a:latin typeface="Times New Roman"/>
                <a:cs typeface="Times New Roman"/>
              </a:rPr>
              <a:t>Інформаційно-комунікаційні </a:t>
            </a:r>
            <a:r>
              <a:rPr sz="3200" spc="-10" dirty="0">
                <a:latin typeface="Times New Roman"/>
                <a:cs typeface="Times New Roman"/>
              </a:rPr>
              <a:t>технології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(ІКТ)</a:t>
            </a:r>
            <a:endParaRPr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-5" dirty="0">
                <a:latin typeface="Times New Roman"/>
                <a:cs typeface="Times New Roman"/>
              </a:rPr>
              <a:t>Інтерактивні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технології</a:t>
            </a:r>
            <a:endParaRPr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-25">
                <a:latin typeface="Times New Roman"/>
                <a:cs typeface="Times New Roman"/>
              </a:rPr>
              <a:t>Технології</a:t>
            </a:r>
            <a:r>
              <a:rPr sz="3200" spc="-60">
                <a:latin typeface="Times New Roman"/>
                <a:cs typeface="Times New Roman"/>
              </a:rPr>
              <a:t> </a:t>
            </a:r>
            <a:r>
              <a:rPr sz="3200" spc="-15">
                <a:latin typeface="Times New Roman"/>
                <a:cs typeface="Times New Roman"/>
              </a:rPr>
              <a:t>проблемного</a:t>
            </a:r>
            <a:r>
              <a:rPr sz="3200" spc="-50">
                <a:latin typeface="Times New Roman"/>
                <a:cs typeface="Times New Roman"/>
              </a:rPr>
              <a:t> </a:t>
            </a:r>
            <a:r>
              <a:rPr sz="3200" spc="-15">
                <a:latin typeface="Times New Roman"/>
                <a:cs typeface="Times New Roman"/>
              </a:rPr>
              <a:t>навчання</a:t>
            </a:r>
            <a:endParaRPr lang="uk-UA" sz="3200" spc="-15">
              <a:latin typeface="Times New Roman"/>
              <a:cs typeface="Times New Roman"/>
            </a:endParaRPr>
          </a:p>
          <a:p>
            <a:pPr marL="241300" indent="-229235">
              <a:spcBef>
                <a:spcPts val="615"/>
              </a:spcBef>
              <a:buFont typeface="Arial MT"/>
              <a:buChar char="•"/>
              <a:tabLst>
                <a:tab pos="241935" algn="l"/>
              </a:tabLst>
            </a:pPr>
            <a:r>
              <a:rPr lang="uk-UA" sz="3200">
                <a:latin typeface="Times New Roman"/>
                <a:cs typeface="Times New Roman"/>
              </a:rPr>
              <a:t>Проєктні</a:t>
            </a:r>
            <a:r>
              <a:rPr lang="uk-UA" sz="3200" spc="-60">
                <a:latin typeface="Times New Roman"/>
                <a:cs typeface="Times New Roman"/>
              </a:rPr>
              <a:t> </a:t>
            </a:r>
            <a:r>
              <a:rPr lang="uk-UA" sz="3200" spc="-10">
                <a:latin typeface="Times New Roman"/>
                <a:cs typeface="Times New Roman"/>
              </a:rPr>
              <a:t>технології</a:t>
            </a:r>
            <a:endParaRPr lang="uk-UA" sz="32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1935" algn="l"/>
              </a:tabLst>
            </a:pP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91728" y="1764781"/>
            <a:ext cx="2575560" cy="42769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1585</Words>
  <Application>Microsoft Office PowerPoint</Application>
  <PresentationFormat>Широкоэкранный</PresentationFormat>
  <Paragraphs>171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 MT</vt:lpstr>
      <vt:lpstr>Calibri</vt:lpstr>
      <vt:lpstr>Times New Roman</vt:lpstr>
      <vt:lpstr>Office Theme</vt:lpstr>
      <vt:lpstr>Інноваційні педагогічні технології  та інноваційні методи навання</vt:lpstr>
      <vt:lpstr>Що таке інновація в освіті?</vt:lpstr>
      <vt:lpstr>Поняття про інновацію</vt:lpstr>
      <vt:lpstr>Презентация PowerPoint</vt:lpstr>
      <vt:lpstr>Освітні інновації</vt:lpstr>
      <vt:lpstr>Психолого-педагогічні інновації</vt:lpstr>
      <vt:lpstr>Піраміда навчання</vt:lpstr>
      <vt:lpstr>Ефективність навчання</vt:lpstr>
      <vt:lpstr>Інноваційні педагогічні технології</vt:lpstr>
      <vt:lpstr>Ігрові технології навчання</vt:lpstr>
      <vt:lpstr>Ігрові технології навчання</vt:lpstr>
      <vt:lpstr>Інформаційно-комунікаційні технології  (ІКТ)</vt:lpstr>
      <vt:lpstr>Інтерактивні технології</vt:lpstr>
      <vt:lpstr>Інтерактивні технології</vt:lpstr>
      <vt:lpstr>Проєктні технології</vt:lpstr>
      <vt:lpstr>Технології проблемного навчання</vt:lpstr>
      <vt:lpstr>Технології проблемного навчання</vt:lpstr>
      <vt:lpstr>Інноваційні форми навчання</vt:lpstr>
      <vt:lpstr>Традиційне заняття   - це навчання за схемою:</vt:lpstr>
      <vt:lpstr>Презентация PowerPoint</vt:lpstr>
      <vt:lpstr>Модель перевернутого навчання</vt:lpstr>
      <vt:lpstr>Інноваційні форми навчання</vt:lpstr>
      <vt:lpstr>Інноваційні форми навчання</vt:lpstr>
      <vt:lpstr>Інноваційні форми навчання</vt:lpstr>
      <vt:lpstr>Інноваційні методи навчання</vt:lpstr>
      <vt:lpstr>Презентация PowerPoint</vt:lpstr>
      <vt:lpstr>Традиційна та інноваційна освіта</vt:lpstr>
      <vt:lpstr>Традиційна та інноваційна освіта</vt:lpstr>
      <vt:lpstr>Здобувач</vt:lpstr>
      <vt:lpstr>Презентация PowerPoint</vt:lpstr>
      <vt:lpstr>Традиційна та інноваційна педагогіка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Інноваційні педагогічні технології у викладанні трудового навчання (технологій)  як засіб формування</dc:title>
  <dc:creator>ОрганизациЯ</dc:creator>
  <cp:lastModifiedBy>Вікторія Меняйло</cp:lastModifiedBy>
  <cp:revision>28</cp:revision>
  <dcterms:created xsi:type="dcterms:W3CDTF">2023-10-16T10:14:41Z</dcterms:created>
  <dcterms:modified xsi:type="dcterms:W3CDTF">2024-02-24T16:23:43Z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2023-10-16T00:00:00Z</vt:filetime>
  </property>
</Properties>
</file>