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84" y="-60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cxnSp>
        <p:nvCxnSpPr>
          <p:cNvPr id="4" name="Straight Connector 12"/>
          <p:cNvCxnSpPr/>
          <p:nvPr/>
        </p:nvCxnSpPr>
        <p:spPr>
          <a:xfrm flipV="1">
            <a:off x="8386763" y="5264150"/>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Rectangle 9"/>
          <p:cNvSpPr/>
          <p:nvPr/>
        </p:nvSpPr>
        <p:spPr>
          <a:xfrm>
            <a:off x="0" y="0"/>
            <a:ext cx="12192000" cy="457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6" name="Date Placeholder 3"/>
          <p:cNvSpPr>
            <a:spLocks noGrp="1"/>
          </p:cNvSpPr>
          <p:nvPr>
            <p:ph type="dt" sz="half" idx="10"/>
          </p:nvPr>
        </p:nvSpPr>
        <p:spPr/>
        <p:txBody>
          <a:bodyPr/>
          <a:lstStyle>
            <a:lvl1pPr algn="l">
              <a:defRPr smtClean="0"/>
            </a:lvl1pPr>
          </a:lstStyle>
          <a:p>
            <a:pPr>
              <a:defRPr/>
            </a:pPr>
            <a:fld id="{FB0E145F-1B94-46EF-A836-09E72E1629CE}" type="datetimeFigureOut">
              <a:rPr lang="uk-UA"/>
              <a:pPr>
                <a:defRPr/>
              </a:pPr>
              <a:t>27.02.2024</a:t>
            </a:fld>
            <a:endParaRPr lang="uk-UA" dirty="0"/>
          </a:p>
        </p:txBody>
      </p:sp>
      <p:sp>
        <p:nvSpPr>
          <p:cNvPr id="7" name="Footer Placeholder 4"/>
          <p:cNvSpPr>
            <a:spLocks noGrp="1"/>
          </p:cNvSpPr>
          <p:nvPr>
            <p:ph type="ftr" sz="quarter" idx="11"/>
          </p:nvPr>
        </p:nvSpPr>
        <p:spPr/>
        <p:txBody>
          <a:bodyPr/>
          <a:lstStyle>
            <a:lvl1pPr>
              <a:defRPr/>
            </a:lvl1pPr>
          </a:lstStyle>
          <a:p>
            <a:pPr>
              <a:defRPr/>
            </a:pPr>
            <a:endParaRPr lang="uk-UA"/>
          </a:p>
        </p:txBody>
      </p:sp>
      <p:sp>
        <p:nvSpPr>
          <p:cNvPr id="8" name="Slide Number Placeholder 5"/>
          <p:cNvSpPr>
            <a:spLocks noGrp="1"/>
          </p:cNvSpPr>
          <p:nvPr>
            <p:ph type="sldNum" sz="quarter" idx="12"/>
          </p:nvPr>
        </p:nvSpPr>
        <p:spPr/>
        <p:txBody>
          <a:bodyPr/>
          <a:lstStyle>
            <a:lvl1pPr>
              <a:defRPr/>
            </a:lvl1pPr>
          </a:lstStyle>
          <a:p>
            <a:pPr>
              <a:defRPr/>
            </a:pPr>
            <a:fld id="{ED26344F-F19F-4888-A421-5CDA1152BAB5}" type="slidenum">
              <a:rPr lang="uk-UA"/>
              <a:pPr>
                <a:defRPr/>
              </a:pPr>
              <a:t>‹#›</a:t>
            </a:fld>
            <a:endParaRPr lang="uk-U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9C423FB1-BCFF-4C5D-95EE-BA506C5DE5F1}" type="datetimeFigureOut">
              <a:rPr lang="uk-UA"/>
              <a:pPr>
                <a:defRPr/>
              </a:pPr>
              <a:t>27.02.2024</a:t>
            </a:fld>
            <a:endParaRPr lang="uk-UA" dirty="0"/>
          </a:p>
        </p:txBody>
      </p:sp>
      <p:sp>
        <p:nvSpPr>
          <p:cNvPr id="5" name="Footer Placeholder 4"/>
          <p:cNvSpPr>
            <a:spLocks noGrp="1"/>
          </p:cNvSpPr>
          <p:nvPr>
            <p:ph type="ftr" sz="quarter" idx="11"/>
          </p:nvPr>
        </p:nvSpPr>
        <p:spPr/>
        <p:txBody>
          <a:bodyPr/>
          <a:lstStyle>
            <a:lvl1pPr>
              <a:defRPr/>
            </a:lvl1pPr>
          </a:lstStyle>
          <a:p>
            <a:pPr>
              <a:defRPr/>
            </a:pPr>
            <a:endParaRPr lang="uk-UA"/>
          </a:p>
        </p:txBody>
      </p:sp>
      <p:sp>
        <p:nvSpPr>
          <p:cNvPr id="6" name="Slide Number Placeholder 5"/>
          <p:cNvSpPr>
            <a:spLocks noGrp="1"/>
          </p:cNvSpPr>
          <p:nvPr>
            <p:ph type="sldNum" sz="quarter" idx="12"/>
          </p:nvPr>
        </p:nvSpPr>
        <p:spPr/>
        <p:txBody>
          <a:bodyPr/>
          <a:lstStyle>
            <a:lvl1pPr>
              <a:defRPr/>
            </a:lvl1pPr>
          </a:lstStyle>
          <a:p>
            <a:pPr>
              <a:defRPr/>
            </a:pPr>
            <a:fld id="{01D51B76-9470-45C0-A5F8-E207BE63BD39}" type="slidenum">
              <a:rPr lang="uk-UA"/>
              <a:pPr>
                <a:defRPr/>
              </a:pPr>
              <a:t>‹#›</a:t>
            </a:fld>
            <a:endParaRPr lang="uk-U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cxnSp>
        <p:nvCxnSpPr>
          <p:cNvPr id="4" name="Straight Connector 7"/>
          <p:cNvCxnSpPr/>
          <p:nvPr/>
        </p:nvCxnSpPr>
        <p:spPr>
          <a:xfrm rot="5400000" flipV="1">
            <a:off x="10058400" y="58738"/>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7D5FF4D0-5B07-4068-8CE3-90C539B0A594}" type="datetimeFigureOut">
              <a:rPr lang="uk-UA"/>
              <a:pPr>
                <a:defRPr/>
              </a:pPr>
              <a:t>27.02.2024</a:t>
            </a:fld>
            <a:endParaRPr lang="uk-UA" dirty="0"/>
          </a:p>
        </p:txBody>
      </p:sp>
      <p:sp>
        <p:nvSpPr>
          <p:cNvPr id="6" name="Footer Placeholder 4"/>
          <p:cNvSpPr>
            <a:spLocks noGrp="1"/>
          </p:cNvSpPr>
          <p:nvPr>
            <p:ph type="ftr" sz="quarter" idx="11"/>
          </p:nvPr>
        </p:nvSpPr>
        <p:spPr/>
        <p:txBody>
          <a:bodyPr/>
          <a:lstStyle>
            <a:lvl1pPr>
              <a:defRPr/>
            </a:lvl1pPr>
          </a:lstStyle>
          <a:p>
            <a:pPr>
              <a:defRPr/>
            </a:pPr>
            <a:endParaRPr lang="uk-UA"/>
          </a:p>
        </p:txBody>
      </p:sp>
      <p:sp>
        <p:nvSpPr>
          <p:cNvPr id="7" name="Slide Number Placeholder 5"/>
          <p:cNvSpPr>
            <a:spLocks noGrp="1"/>
          </p:cNvSpPr>
          <p:nvPr>
            <p:ph type="sldNum" sz="quarter" idx="12"/>
          </p:nvPr>
        </p:nvSpPr>
        <p:spPr/>
        <p:txBody>
          <a:bodyPr/>
          <a:lstStyle>
            <a:lvl1pPr>
              <a:defRPr/>
            </a:lvl1pPr>
          </a:lstStyle>
          <a:p>
            <a:pPr>
              <a:defRPr/>
            </a:pPr>
            <a:fld id="{EFD488B5-BDD2-4352-AFFB-70412B7EE56E}" type="slidenum">
              <a:rPr lang="uk-UA"/>
              <a:pPr>
                <a:defRPr/>
              </a:pPr>
              <a:t>‹#›</a:t>
            </a:fld>
            <a:endParaRPr lang="uk-U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86F7ECC0-B3FF-4B30-B60C-23C457E8E13A}" type="datetimeFigureOut">
              <a:rPr lang="uk-UA"/>
              <a:pPr>
                <a:defRPr/>
              </a:pPr>
              <a:t>27.02.2024</a:t>
            </a:fld>
            <a:endParaRPr lang="uk-UA" dirty="0"/>
          </a:p>
        </p:txBody>
      </p:sp>
      <p:sp>
        <p:nvSpPr>
          <p:cNvPr id="5" name="Footer Placeholder 4"/>
          <p:cNvSpPr>
            <a:spLocks noGrp="1"/>
          </p:cNvSpPr>
          <p:nvPr>
            <p:ph type="ftr" sz="quarter" idx="11"/>
          </p:nvPr>
        </p:nvSpPr>
        <p:spPr/>
        <p:txBody>
          <a:bodyPr/>
          <a:lstStyle>
            <a:lvl1pPr>
              <a:defRPr/>
            </a:lvl1pPr>
          </a:lstStyle>
          <a:p>
            <a:pPr>
              <a:defRPr/>
            </a:pPr>
            <a:endParaRPr lang="uk-UA"/>
          </a:p>
        </p:txBody>
      </p:sp>
      <p:sp>
        <p:nvSpPr>
          <p:cNvPr id="6" name="Slide Number Placeholder 5"/>
          <p:cNvSpPr>
            <a:spLocks noGrp="1"/>
          </p:cNvSpPr>
          <p:nvPr>
            <p:ph type="sldNum" sz="quarter" idx="12"/>
          </p:nvPr>
        </p:nvSpPr>
        <p:spPr/>
        <p:txBody>
          <a:bodyPr/>
          <a:lstStyle>
            <a:lvl1pPr>
              <a:defRPr/>
            </a:lvl1pPr>
          </a:lstStyle>
          <a:p>
            <a:pPr>
              <a:defRPr/>
            </a:pPr>
            <a:fld id="{28CD5913-C45A-4505-AD5A-6F279B7203E1}" type="slidenum">
              <a:rPr lang="uk-UA"/>
              <a:pPr>
                <a:defRPr/>
              </a:pPr>
              <a:t>‹#›</a:t>
            </a:fld>
            <a:endParaRPr lang="uk-U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cxnSp>
        <p:nvCxnSpPr>
          <p:cNvPr id="4" name="Straight Connector 7"/>
          <p:cNvCxnSpPr/>
          <p:nvPr/>
        </p:nvCxnSpPr>
        <p:spPr>
          <a:xfrm flipV="1">
            <a:off x="8386763" y="5264150"/>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11"/>
          <p:cNvCxnSpPr/>
          <p:nvPr/>
        </p:nvCxnSpPr>
        <p:spPr>
          <a:xfrm flipV="1">
            <a:off x="8386763" y="5264150"/>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6" name="Rectangle 12"/>
          <p:cNvSpPr/>
          <p:nvPr/>
        </p:nvSpPr>
        <p:spPr>
          <a:xfrm>
            <a:off x="0" y="0"/>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0"/>
          </p:nvPr>
        </p:nvSpPr>
        <p:spPr/>
        <p:txBody>
          <a:bodyPr/>
          <a:lstStyle>
            <a:lvl1pPr>
              <a:defRPr/>
            </a:lvl1pPr>
          </a:lstStyle>
          <a:p>
            <a:pPr>
              <a:defRPr/>
            </a:pPr>
            <a:fld id="{53437C42-9FAF-475A-96D9-42F852223F3E}" type="datetimeFigureOut">
              <a:rPr lang="uk-UA"/>
              <a:pPr>
                <a:defRPr/>
              </a:pPr>
              <a:t>27.02.2024</a:t>
            </a:fld>
            <a:endParaRPr lang="uk-UA" dirty="0"/>
          </a:p>
        </p:txBody>
      </p:sp>
      <p:sp>
        <p:nvSpPr>
          <p:cNvPr id="8" name="Footer Placeholder 4"/>
          <p:cNvSpPr>
            <a:spLocks noGrp="1"/>
          </p:cNvSpPr>
          <p:nvPr>
            <p:ph type="ftr" sz="quarter" idx="11"/>
          </p:nvPr>
        </p:nvSpPr>
        <p:spPr/>
        <p:txBody>
          <a:bodyPr/>
          <a:lstStyle>
            <a:lvl1pPr>
              <a:defRPr/>
            </a:lvl1pPr>
          </a:lstStyle>
          <a:p>
            <a:pPr>
              <a:defRPr/>
            </a:pPr>
            <a:endParaRPr lang="uk-UA"/>
          </a:p>
        </p:txBody>
      </p:sp>
      <p:sp>
        <p:nvSpPr>
          <p:cNvPr id="9" name="Slide Number Placeholder 5"/>
          <p:cNvSpPr>
            <a:spLocks noGrp="1"/>
          </p:cNvSpPr>
          <p:nvPr>
            <p:ph type="sldNum" sz="quarter" idx="12"/>
          </p:nvPr>
        </p:nvSpPr>
        <p:spPr/>
        <p:txBody>
          <a:bodyPr/>
          <a:lstStyle>
            <a:lvl1pPr>
              <a:defRPr/>
            </a:lvl1pPr>
          </a:lstStyle>
          <a:p>
            <a:pPr>
              <a:defRPr/>
            </a:pPr>
            <a:fld id="{DA53A17A-710B-49F6-B3B2-EC3A397DE806}" type="slidenum">
              <a:rPr lang="uk-UA"/>
              <a:pPr>
                <a:defRPr/>
              </a:pPr>
              <a:t>‹#›</a:t>
            </a:fld>
            <a:endParaRPr lang="uk-U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08AEB54E-3211-45B2-B36B-D8BE363AE478}" type="datetimeFigureOut">
              <a:rPr lang="uk-UA"/>
              <a:pPr>
                <a:defRPr/>
              </a:pPr>
              <a:t>27.02.2024</a:t>
            </a:fld>
            <a:endParaRPr lang="uk-UA" dirty="0"/>
          </a:p>
        </p:txBody>
      </p:sp>
      <p:sp>
        <p:nvSpPr>
          <p:cNvPr id="6" name="Footer Placeholder 4"/>
          <p:cNvSpPr>
            <a:spLocks noGrp="1"/>
          </p:cNvSpPr>
          <p:nvPr>
            <p:ph type="ftr" sz="quarter" idx="11"/>
          </p:nvPr>
        </p:nvSpPr>
        <p:spPr/>
        <p:txBody>
          <a:bodyPr/>
          <a:lstStyle>
            <a:lvl1pPr>
              <a:defRPr/>
            </a:lvl1pPr>
          </a:lstStyle>
          <a:p>
            <a:pPr>
              <a:defRPr/>
            </a:pPr>
            <a:endParaRPr lang="uk-UA"/>
          </a:p>
        </p:txBody>
      </p:sp>
      <p:sp>
        <p:nvSpPr>
          <p:cNvPr id="7" name="Slide Number Placeholder 5"/>
          <p:cNvSpPr>
            <a:spLocks noGrp="1"/>
          </p:cNvSpPr>
          <p:nvPr>
            <p:ph type="sldNum" sz="quarter" idx="12"/>
          </p:nvPr>
        </p:nvSpPr>
        <p:spPr/>
        <p:txBody>
          <a:bodyPr/>
          <a:lstStyle>
            <a:lvl1pPr>
              <a:defRPr/>
            </a:lvl1pPr>
          </a:lstStyle>
          <a:p>
            <a:pPr>
              <a:defRPr/>
            </a:pPr>
            <a:fld id="{E0648310-3235-4CDA-AB9A-C013B170A13C}" type="slidenum">
              <a:rPr lang="uk-UA"/>
              <a:pPr>
                <a:defRPr/>
              </a:pPr>
              <a:t>‹#›</a:t>
            </a:fld>
            <a:endParaRPr lang="uk-U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34B74485-3D65-4911-ADC5-7CEE62675A40}" type="datetimeFigureOut">
              <a:rPr lang="uk-UA"/>
              <a:pPr>
                <a:defRPr/>
              </a:pPr>
              <a:t>27.02.2024</a:t>
            </a:fld>
            <a:endParaRPr lang="uk-UA" dirty="0"/>
          </a:p>
        </p:txBody>
      </p:sp>
      <p:sp>
        <p:nvSpPr>
          <p:cNvPr id="8" name="Footer Placeholder 4"/>
          <p:cNvSpPr>
            <a:spLocks noGrp="1"/>
          </p:cNvSpPr>
          <p:nvPr>
            <p:ph type="ftr" sz="quarter" idx="11"/>
          </p:nvPr>
        </p:nvSpPr>
        <p:spPr/>
        <p:txBody>
          <a:bodyPr/>
          <a:lstStyle>
            <a:lvl1pPr>
              <a:defRPr/>
            </a:lvl1pPr>
          </a:lstStyle>
          <a:p>
            <a:pPr>
              <a:defRPr/>
            </a:pPr>
            <a:endParaRPr lang="uk-UA"/>
          </a:p>
        </p:txBody>
      </p:sp>
      <p:sp>
        <p:nvSpPr>
          <p:cNvPr id="9" name="Slide Number Placeholder 5"/>
          <p:cNvSpPr>
            <a:spLocks noGrp="1"/>
          </p:cNvSpPr>
          <p:nvPr>
            <p:ph type="sldNum" sz="quarter" idx="12"/>
          </p:nvPr>
        </p:nvSpPr>
        <p:spPr/>
        <p:txBody>
          <a:bodyPr/>
          <a:lstStyle>
            <a:lvl1pPr>
              <a:defRPr/>
            </a:lvl1pPr>
          </a:lstStyle>
          <a:p>
            <a:pPr>
              <a:defRPr/>
            </a:pPr>
            <a:fld id="{E72D506E-19A5-4199-AB84-FE6694ECC318}" type="slidenum">
              <a:rPr lang="uk-UA"/>
              <a:pPr>
                <a:defRPr/>
              </a:pPr>
              <a:t>‹#›</a:t>
            </a:fld>
            <a:endParaRPr lang="uk-U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2DE132ED-79B6-4815-88FA-3E89F0483FD9}" type="datetimeFigureOut">
              <a:rPr lang="uk-UA"/>
              <a:pPr>
                <a:defRPr/>
              </a:pPr>
              <a:t>27.02.2024</a:t>
            </a:fld>
            <a:endParaRPr lang="uk-UA" dirty="0"/>
          </a:p>
        </p:txBody>
      </p:sp>
      <p:sp>
        <p:nvSpPr>
          <p:cNvPr id="4" name="Footer Placeholder 4"/>
          <p:cNvSpPr>
            <a:spLocks noGrp="1"/>
          </p:cNvSpPr>
          <p:nvPr>
            <p:ph type="ftr" sz="quarter" idx="11"/>
          </p:nvPr>
        </p:nvSpPr>
        <p:spPr/>
        <p:txBody>
          <a:bodyPr/>
          <a:lstStyle>
            <a:lvl1pPr>
              <a:defRPr/>
            </a:lvl1pPr>
          </a:lstStyle>
          <a:p>
            <a:pPr>
              <a:defRPr/>
            </a:pPr>
            <a:endParaRPr lang="uk-UA"/>
          </a:p>
        </p:txBody>
      </p:sp>
      <p:sp>
        <p:nvSpPr>
          <p:cNvPr id="5" name="Slide Number Placeholder 5"/>
          <p:cNvSpPr>
            <a:spLocks noGrp="1"/>
          </p:cNvSpPr>
          <p:nvPr>
            <p:ph type="sldNum" sz="quarter" idx="12"/>
          </p:nvPr>
        </p:nvSpPr>
        <p:spPr/>
        <p:txBody>
          <a:bodyPr/>
          <a:lstStyle>
            <a:lvl1pPr>
              <a:defRPr/>
            </a:lvl1pPr>
          </a:lstStyle>
          <a:p>
            <a:pPr>
              <a:defRPr/>
            </a:pPr>
            <a:fld id="{A1AFACE8-8BC1-40AB-B416-3880ECABF5F2}" type="slidenum">
              <a:rPr lang="uk-UA"/>
              <a:pPr>
                <a:defRPr/>
              </a:pPr>
              <a:t>‹#›</a:t>
            </a:fld>
            <a:endParaRPr lang="uk-U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B3230BD6-2B28-4199-89BF-5477494FC341}" type="datetimeFigureOut">
              <a:rPr lang="uk-UA"/>
              <a:pPr>
                <a:defRPr/>
              </a:pPr>
              <a:t>27.02.2024</a:t>
            </a:fld>
            <a:endParaRPr lang="uk-UA" dirty="0"/>
          </a:p>
        </p:txBody>
      </p:sp>
      <p:sp>
        <p:nvSpPr>
          <p:cNvPr id="3" name="Footer Placeholder 2"/>
          <p:cNvSpPr>
            <a:spLocks noGrp="1"/>
          </p:cNvSpPr>
          <p:nvPr>
            <p:ph type="ftr" sz="quarter" idx="11"/>
          </p:nvPr>
        </p:nvSpPr>
        <p:spPr/>
        <p:txBody>
          <a:bodyPr/>
          <a:lstStyle>
            <a:lvl1pPr>
              <a:defRPr/>
            </a:lvl1pPr>
          </a:lstStyle>
          <a:p>
            <a:pPr>
              <a:defRPr/>
            </a:pPr>
            <a:endParaRPr lang="uk-UA"/>
          </a:p>
        </p:txBody>
      </p:sp>
      <p:sp>
        <p:nvSpPr>
          <p:cNvPr id="4" name="Slide Number Placeholder 3"/>
          <p:cNvSpPr>
            <a:spLocks noGrp="1"/>
          </p:cNvSpPr>
          <p:nvPr>
            <p:ph type="sldNum" sz="quarter" idx="12"/>
          </p:nvPr>
        </p:nvSpPr>
        <p:spPr/>
        <p:txBody>
          <a:bodyPr/>
          <a:lstStyle>
            <a:lvl1pPr>
              <a:defRPr/>
            </a:lvl1pPr>
          </a:lstStyle>
          <a:p>
            <a:pPr>
              <a:defRPr/>
            </a:pPr>
            <a:fld id="{A43FAAA5-4DD5-4323-8B85-7ADB258F8F33}" type="slidenum">
              <a:rPr lang="uk-UA"/>
              <a:pPr>
                <a:defRPr/>
              </a:pPr>
              <a:t>‹#›</a:t>
            </a:fld>
            <a:endParaRPr lang="uk-U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160853BC-1132-4FDE-9B50-90E900E873EF}" type="datetimeFigureOut">
              <a:rPr lang="uk-UA"/>
              <a:pPr>
                <a:defRPr/>
              </a:pPr>
              <a:t>27.02.2024</a:t>
            </a:fld>
            <a:endParaRPr lang="uk-UA" dirty="0"/>
          </a:p>
        </p:txBody>
      </p:sp>
      <p:sp>
        <p:nvSpPr>
          <p:cNvPr id="6" name="Footer Placeholder 4"/>
          <p:cNvSpPr>
            <a:spLocks noGrp="1"/>
          </p:cNvSpPr>
          <p:nvPr>
            <p:ph type="ftr" sz="quarter" idx="11"/>
          </p:nvPr>
        </p:nvSpPr>
        <p:spPr/>
        <p:txBody>
          <a:bodyPr/>
          <a:lstStyle>
            <a:lvl1pPr>
              <a:defRPr/>
            </a:lvl1pPr>
          </a:lstStyle>
          <a:p>
            <a:pPr>
              <a:defRPr/>
            </a:pPr>
            <a:endParaRPr lang="uk-UA"/>
          </a:p>
        </p:txBody>
      </p:sp>
      <p:sp>
        <p:nvSpPr>
          <p:cNvPr id="7" name="Slide Number Placeholder 5"/>
          <p:cNvSpPr>
            <a:spLocks noGrp="1"/>
          </p:cNvSpPr>
          <p:nvPr>
            <p:ph type="sldNum" sz="quarter" idx="12"/>
          </p:nvPr>
        </p:nvSpPr>
        <p:spPr/>
        <p:txBody>
          <a:bodyPr/>
          <a:lstStyle>
            <a:lvl1pPr>
              <a:defRPr/>
            </a:lvl1pPr>
          </a:lstStyle>
          <a:p>
            <a:pPr>
              <a:defRPr/>
            </a:pPr>
            <a:fld id="{DC5176C3-D529-45EE-A9A5-1378FC8F34D8}" type="slidenum">
              <a:rPr lang="uk-UA"/>
              <a:pPr>
                <a:defRPr/>
              </a:pPr>
              <a:t>‹#›</a:t>
            </a:fld>
            <a:endParaRPr lang="uk-U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cxnSp>
        <p:nvCxnSpPr>
          <p:cNvPr id="5" name="Straight Connector 7"/>
          <p:cNvCxnSpPr/>
          <p:nvPr/>
        </p:nvCxnSpPr>
        <p:spPr>
          <a:xfrm flipV="1">
            <a:off x="8386763" y="5264150"/>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4960138"/>
            <a:ext cx="7772400" cy="1463040"/>
          </a:xfrm>
        </p:spPr>
        <p:txBody>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dirty="0" smtClean="0"/>
              <a:t>Вставка рисунка</a:t>
            </a:r>
            <a:endParaRPr lang="en-US" noProof="0"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fld id="{45AAFE4C-E9BE-41B5-9990-FC3266A4784F}" type="datetimeFigureOut">
              <a:rPr lang="uk-UA"/>
              <a:pPr>
                <a:defRPr/>
              </a:pPr>
              <a:t>27.02.2024</a:t>
            </a:fld>
            <a:endParaRPr lang="uk-UA" dirty="0"/>
          </a:p>
        </p:txBody>
      </p:sp>
      <p:sp>
        <p:nvSpPr>
          <p:cNvPr id="7" name="Footer Placeholder 5"/>
          <p:cNvSpPr>
            <a:spLocks noGrp="1"/>
          </p:cNvSpPr>
          <p:nvPr>
            <p:ph type="ftr" sz="quarter" idx="11"/>
          </p:nvPr>
        </p:nvSpPr>
        <p:spPr/>
        <p:txBody>
          <a:bodyPr/>
          <a:lstStyle>
            <a:lvl1pPr>
              <a:defRPr/>
            </a:lvl1pPr>
          </a:lstStyle>
          <a:p>
            <a:pPr>
              <a:defRPr/>
            </a:pPr>
            <a:endParaRPr lang="uk-UA"/>
          </a:p>
        </p:txBody>
      </p:sp>
      <p:sp>
        <p:nvSpPr>
          <p:cNvPr id="8" name="Slide Number Placeholder 6"/>
          <p:cNvSpPr>
            <a:spLocks noGrp="1"/>
          </p:cNvSpPr>
          <p:nvPr>
            <p:ph type="sldNum" sz="quarter" idx="12"/>
          </p:nvPr>
        </p:nvSpPr>
        <p:spPr/>
        <p:txBody>
          <a:bodyPr/>
          <a:lstStyle>
            <a:lvl1pPr>
              <a:defRPr/>
            </a:lvl1pPr>
          </a:lstStyle>
          <a:p>
            <a:pPr>
              <a:defRPr/>
            </a:pPr>
            <a:fld id="{C3156D6C-CA05-4C78-8E9A-2237F2B28992}" type="slidenum">
              <a:rPr lang="uk-UA"/>
              <a:pPr>
                <a:defRPr/>
              </a:pPr>
              <a:t>‹#›</a:t>
            </a:fld>
            <a:endParaRPr lang="uk-U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3938" y="585788"/>
            <a:ext cx="9720262" cy="1498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1027" name="Text Placeholder 2"/>
          <p:cNvSpPr>
            <a:spLocks noGrp="1"/>
          </p:cNvSpPr>
          <p:nvPr>
            <p:ph type="body" idx="1"/>
          </p:nvPr>
        </p:nvSpPr>
        <p:spPr bwMode="auto">
          <a:xfrm>
            <a:off x="1023938" y="2286000"/>
            <a:ext cx="9720262" cy="4022725"/>
          </a:xfrm>
          <a:prstGeom prst="rect">
            <a:avLst/>
          </a:prstGeom>
          <a:noFill/>
          <a:ln w="9525">
            <a:noFill/>
            <a:miter lim="800000"/>
            <a:headEnd/>
            <a:tailEnd/>
          </a:ln>
        </p:spPr>
        <p:txBody>
          <a:bodyPr vert="horz" wrap="square" lIns="45720" tIns="45720" rIns="4572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1023938" y="6470650"/>
            <a:ext cx="2154237" cy="274638"/>
          </a:xfrm>
          <a:prstGeom prst="rect">
            <a:avLst/>
          </a:prstGeom>
        </p:spPr>
        <p:txBody>
          <a:bodyPr vert="horz" lIns="91440" tIns="45720" rIns="91440" bIns="45720" rtlCol="0" anchor="ctr"/>
          <a:lstStyle>
            <a:lvl1pPr algn="l" fontAlgn="auto">
              <a:spcBef>
                <a:spcPts val="0"/>
              </a:spcBef>
              <a:spcAft>
                <a:spcPts val="0"/>
              </a:spcAft>
              <a:defRPr sz="1000" smtClean="0">
                <a:solidFill>
                  <a:schemeClr val="tx1">
                    <a:lumMod val="95000"/>
                    <a:lumOff val="5000"/>
                  </a:schemeClr>
                </a:solidFill>
                <a:latin typeface="+mj-lt"/>
                <a:cs typeface="+mn-cs"/>
              </a:defRPr>
            </a:lvl1pPr>
          </a:lstStyle>
          <a:p>
            <a:pPr>
              <a:defRPr/>
            </a:pPr>
            <a:fld id="{B9441268-5184-4AA6-A490-871D58F0BA71}" type="datetimeFigureOut">
              <a:rPr lang="uk-UA"/>
              <a:pPr>
                <a:defRPr/>
              </a:pPr>
              <a:t>27.02.2024</a:t>
            </a:fld>
            <a:endParaRPr lang="uk-UA" dirty="0"/>
          </a:p>
        </p:txBody>
      </p:sp>
      <p:sp>
        <p:nvSpPr>
          <p:cNvPr id="5" name="Footer Placeholder 4"/>
          <p:cNvSpPr>
            <a:spLocks noGrp="1"/>
          </p:cNvSpPr>
          <p:nvPr>
            <p:ph type="ftr" sz="quarter" idx="3"/>
          </p:nvPr>
        </p:nvSpPr>
        <p:spPr>
          <a:xfrm>
            <a:off x="4843463" y="6470650"/>
            <a:ext cx="5900737" cy="274638"/>
          </a:xfrm>
          <a:prstGeom prst="rect">
            <a:avLst/>
          </a:prstGeom>
        </p:spPr>
        <p:txBody>
          <a:bodyPr vert="horz" lIns="91440" tIns="45720" rIns="91440" bIns="45720" rtlCol="0" anchor="ctr"/>
          <a:lstStyle>
            <a:lvl1pPr algn="r" fontAlgn="auto">
              <a:spcBef>
                <a:spcPts val="0"/>
              </a:spcBef>
              <a:spcAft>
                <a:spcPts val="0"/>
              </a:spcAft>
              <a:defRPr sz="1000" cap="all" baseline="0" dirty="0">
                <a:solidFill>
                  <a:schemeClr val="tx1">
                    <a:lumMod val="95000"/>
                    <a:lumOff val="5000"/>
                  </a:schemeClr>
                </a:solidFill>
                <a:latin typeface="+mj-lt"/>
                <a:cs typeface="+mn-cs"/>
              </a:defRPr>
            </a:lvl1pPr>
          </a:lstStyle>
          <a:p>
            <a:pPr>
              <a:defRPr/>
            </a:pPr>
            <a:endParaRPr lang="uk-UA"/>
          </a:p>
        </p:txBody>
      </p:sp>
      <p:sp>
        <p:nvSpPr>
          <p:cNvPr id="6" name="Slide Number Placeholder 5"/>
          <p:cNvSpPr>
            <a:spLocks noGrp="1"/>
          </p:cNvSpPr>
          <p:nvPr>
            <p:ph type="sldNum" sz="quarter" idx="4"/>
          </p:nvPr>
        </p:nvSpPr>
        <p:spPr>
          <a:xfrm>
            <a:off x="10837863" y="6470650"/>
            <a:ext cx="973137" cy="274638"/>
          </a:xfrm>
          <a:prstGeom prst="rect">
            <a:avLst/>
          </a:prstGeom>
        </p:spPr>
        <p:txBody>
          <a:bodyPr vert="horz" lIns="91440" tIns="45720" rIns="91440" bIns="45720" rtlCol="0" anchor="ctr"/>
          <a:lstStyle>
            <a:lvl1pPr algn="l" fontAlgn="auto">
              <a:spcBef>
                <a:spcPts val="0"/>
              </a:spcBef>
              <a:spcAft>
                <a:spcPts val="0"/>
              </a:spcAft>
              <a:defRPr sz="1000" smtClean="0">
                <a:solidFill>
                  <a:schemeClr val="tx1">
                    <a:lumMod val="95000"/>
                    <a:lumOff val="5000"/>
                  </a:schemeClr>
                </a:solidFill>
                <a:latin typeface="+mj-lt"/>
                <a:cs typeface="+mn-cs"/>
              </a:defRPr>
            </a:lvl1pPr>
          </a:lstStyle>
          <a:p>
            <a:pPr>
              <a:defRPr/>
            </a:pPr>
            <a:fld id="{9E031774-F974-4EBA-B559-8F96F4150924}" type="slidenum">
              <a:rPr lang="uk-UA"/>
              <a:pPr>
                <a:defRPr/>
              </a:pPr>
              <a:t>‹#›</a:t>
            </a:fld>
            <a:endParaRPr lang="uk-UA" dirty="0"/>
          </a:p>
        </p:txBody>
      </p:sp>
      <p:cxnSp>
        <p:nvCxnSpPr>
          <p:cNvPr id="8" name="Straight Connector 7"/>
          <p:cNvCxnSpPr/>
          <p:nvPr/>
        </p:nvCxnSpPr>
        <p:spPr>
          <a:xfrm flipV="1">
            <a:off x="762000" y="827088"/>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1" r:id="rId5"/>
    <p:sldLayoutId id="2147483680" r:id="rId6"/>
    <p:sldLayoutId id="2147483686" r:id="rId7"/>
    <p:sldLayoutId id="2147483679" r:id="rId8"/>
    <p:sldLayoutId id="2147483687" r:id="rId9"/>
    <p:sldLayoutId id="2147483678" r:id="rId10"/>
    <p:sldLayoutId id="2147483688" r:id="rId11"/>
  </p:sldLayoutIdLst>
  <p:txStyles>
    <p:titleStyle>
      <a:lvl1pPr algn="l" rtl="0" fontAlgn="base">
        <a:lnSpc>
          <a:spcPct val="80000"/>
        </a:lnSpc>
        <a:spcBef>
          <a:spcPct val="0"/>
        </a:spcBef>
        <a:spcAft>
          <a:spcPct val="0"/>
        </a:spcAft>
        <a:defRPr sz="5000" kern="1200" cap="all" spc="100">
          <a:solidFill>
            <a:srgbClr val="FFFFFF"/>
          </a:solidFill>
          <a:latin typeface="+mj-lt"/>
          <a:ea typeface="+mj-ea"/>
          <a:cs typeface="+mj-cs"/>
        </a:defRPr>
      </a:lvl1pPr>
      <a:lvl2pPr algn="l" rtl="0" fontAlgn="base">
        <a:lnSpc>
          <a:spcPct val="80000"/>
        </a:lnSpc>
        <a:spcBef>
          <a:spcPct val="0"/>
        </a:spcBef>
        <a:spcAft>
          <a:spcPct val="0"/>
        </a:spcAft>
        <a:defRPr sz="5000">
          <a:solidFill>
            <a:srgbClr val="FFFFFF"/>
          </a:solidFill>
          <a:latin typeface="Calibri" pitchFamily="34" charset="0"/>
        </a:defRPr>
      </a:lvl2pPr>
      <a:lvl3pPr algn="l" rtl="0" fontAlgn="base">
        <a:lnSpc>
          <a:spcPct val="80000"/>
        </a:lnSpc>
        <a:spcBef>
          <a:spcPct val="0"/>
        </a:spcBef>
        <a:spcAft>
          <a:spcPct val="0"/>
        </a:spcAft>
        <a:defRPr sz="5000">
          <a:solidFill>
            <a:srgbClr val="FFFFFF"/>
          </a:solidFill>
          <a:latin typeface="Calibri" pitchFamily="34" charset="0"/>
        </a:defRPr>
      </a:lvl3pPr>
      <a:lvl4pPr algn="l" rtl="0" fontAlgn="base">
        <a:lnSpc>
          <a:spcPct val="80000"/>
        </a:lnSpc>
        <a:spcBef>
          <a:spcPct val="0"/>
        </a:spcBef>
        <a:spcAft>
          <a:spcPct val="0"/>
        </a:spcAft>
        <a:defRPr sz="5000">
          <a:solidFill>
            <a:srgbClr val="FFFFFF"/>
          </a:solidFill>
          <a:latin typeface="Calibri" pitchFamily="34" charset="0"/>
        </a:defRPr>
      </a:lvl4pPr>
      <a:lvl5pPr algn="l" rtl="0" fontAlgn="base">
        <a:lnSpc>
          <a:spcPct val="80000"/>
        </a:lnSpc>
        <a:spcBef>
          <a:spcPct val="0"/>
        </a:spcBef>
        <a:spcAft>
          <a:spcPct val="0"/>
        </a:spcAft>
        <a:defRPr sz="5000">
          <a:solidFill>
            <a:srgbClr val="FFFFFF"/>
          </a:solidFill>
          <a:latin typeface="Calibri" pitchFamily="34" charset="0"/>
        </a:defRPr>
      </a:lvl5pPr>
      <a:lvl6pPr marL="457200" algn="l" rtl="0" fontAlgn="base">
        <a:lnSpc>
          <a:spcPct val="80000"/>
        </a:lnSpc>
        <a:spcBef>
          <a:spcPct val="0"/>
        </a:spcBef>
        <a:spcAft>
          <a:spcPct val="0"/>
        </a:spcAft>
        <a:defRPr sz="5000">
          <a:solidFill>
            <a:srgbClr val="FFFFFF"/>
          </a:solidFill>
          <a:latin typeface="Calibri" pitchFamily="34" charset="0"/>
        </a:defRPr>
      </a:lvl6pPr>
      <a:lvl7pPr marL="914400" algn="l" rtl="0" fontAlgn="base">
        <a:lnSpc>
          <a:spcPct val="80000"/>
        </a:lnSpc>
        <a:spcBef>
          <a:spcPct val="0"/>
        </a:spcBef>
        <a:spcAft>
          <a:spcPct val="0"/>
        </a:spcAft>
        <a:defRPr sz="5000">
          <a:solidFill>
            <a:srgbClr val="FFFFFF"/>
          </a:solidFill>
          <a:latin typeface="Calibri" pitchFamily="34" charset="0"/>
        </a:defRPr>
      </a:lvl7pPr>
      <a:lvl8pPr marL="1371600" algn="l" rtl="0" fontAlgn="base">
        <a:lnSpc>
          <a:spcPct val="80000"/>
        </a:lnSpc>
        <a:spcBef>
          <a:spcPct val="0"/>
        </a:spcBef>
        <a:spcAft>
          <a:spcPct val="0"/>
        </a:spcAft>
        <a:defRPr sz="5000">
          <a:solidFill>
            <a:srgbClr val="FFFFFF"/>
          </a:solidFill>
          <a:latin typeface="Calibri" pitchFamily="34" charset="0"/>
        </a:defRPr>
      </a:lvl8pPr>
      <a:lvl9pPr marL="1828800" algn="l" rtl="0" fontAlgn="base">
        <a:lnSpc>
          <a:spcPct val="80000"/>
        </a:lnSpc>
        <a:spcBef>
          <a:spcPct val="0"/>
        </a:spcBef>
        <a:spcAft>
          <a:spcPct val="0"/>
        </a:spcAft>
        <a:defRPr sz="5000">
          <a:solidFill>
            <a:srgbClr val="FFFFFF"/>
          </a:solidFill>
          <a:latin typeface="Calibri" pitchFamily="34" charset="0"/>
        </a:defRPr>
      </a:lvl9pPr>
    </p:titleStyle>
    <p:bodyStyle>
      <a:lvl1pPr marL="90488" indent="-90488" algn="l" rtl="0" fontAlgn="base">
        <a:lnSpc>
          <a:spcPct val="90000"/>
        </a:lnSpc>
        <a:spcBef>
          <a:spcPts val="1200"/>
        </a:spcBef>
        <a:spcAft>
          <a:spcPts val="200"/>
        </a:spcAft>
        <a:buClr>
          <a:schemeClr val="accent2"/>
        </a:buClr>
        <a:buSzPct val="100000"/>
        <a:buFont typeface="Tw Cen MT" pitchFamily="34" charset="0"/>
        <a:buChar char=" "/>
        <a:defRPr sz="2200" kern="1200">
          <a:solidFill>
            <a:schemeClr val="tx1"/>
          </a:solidFill>
          <a:latin typeface="+mn-lt"/>
          <a:ea typeface="+mn-ea"/>
          <a:cs typeface="+mn-cs"/>
        </a:defRPr>
      </a:lvl1pPr>
      <a:lvl2pPr marL="265113" indent="-136525" algn="l" rtl="0" fontAlgn="base">
        <a:lnSpc>
          <a:spcPct val="90000"/>
        </a:lnSpc>
        <a:spcBef>
          <a:spcPts val="200"/>
        </a:spcBef>
        <a:spcAft>
          <a:spcPts val="400"/>
        </a:spcAft>
        <a:buClr>
          <a:schemeClr val="accent2"/>
        </a:buClr>
        <a:buFont typeface="Wingdings 3" pitchFamily="18" charset="2"/>
        <a:buChar char=""/>
        <a:defRPr kern="1200">
          <a:solidFill>
            <a:schemeClr val="tx1"/>
          </a:solidFill>
          <a:latin typeface="+mn-lt"/>
          <a:ea typeface="+mn-ea"/>
          <a:cs typeface="+mn-cs"/>
        </a:defRPr>
      </a:lvl2pPr>
      <a:lvl3pPr marL="447675" indent="-136525" algn="l" rtl="0" fontAlgn="base">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3725" indent="-136525" algn="l" rtl="0" fontAlgn="base">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6288" indent="-136525" algn="l" rtl="0" fontAlgn="base">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81000" y="4959350"/>
            <a:ext cx="7924800" cy="1463675"/>
          </a:xfrm>
        </p:spPr>
        <p:txBody>
          <a:bodyPr>
            <a:noAutofit/>
          </a:bodyPr>
          <a:lstStyle/>
          <a:p>
            <a:pPr fontAlgn="auto">
              <a:spcAft>
                <a:spcPts val="0"/>
              </a:spcAft>
              <a:defRPr/>
            </a:pPr>
            <a:r>
              <a:rPr lang="uk-UA" sz="3200" dirty="0">
                <a:solidFill>
                  <a:schemeClr val="tx1">
                    <a:lumMod val="95000"/>
                    <a:lumOff val="5000"/>
                  </a:schemeClr>
                </a:solidFill>
              </a:rPr>
              <a:t>Феноменологічна соціологія: досвід аналізу повсякденного світу</a:t>
            </a:r>
          </a:p>
        </p:txBody>
      </p:sp>
      <p:sp>
        <p:nvSpPr>
          <p:cNvPr id="3" name="Подзаголовок 2"/>
          <p:cNvSpPr>
            <a:spLocks noGrp="1"/>
          </p:cNvSpPr>
          <p:nvPr>
            <p:ph type="subTitle" idx="1"/>
          </p:nvPr>
        </p:nvSpPr>
        <p:spPr>
          <a:xfrm>
            <a:off x="8370888" y="5041900"/>
            <a:ext cx="3200400" cy="1463675"/>
          </a:xfrm>
        </p:spPr>
        <p:txBody>
          <a:bodyPr/>
          <a:lstStyle/>
          <a:p>
            <a:pPr>
              <a:spcBef>
                <a:spcPct val="0"/>
              </a:spcBef>
            </a:pPr>
            <a:endParaRPr lang="uk-UA" smtClean="0">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err="1" smtClean="0">
                <a:solidFill>
                  <a:schemeClr val="tx1">
                    <a:lumMod val="95000"/>
                    <a:lumOff val="5000"/>
                  </a:schemeClr>
                </a:solidFill>
              </a:rPr>
              <a:t>Лукман</a:t>
            </a:r>
            <a:r>
              <a:rPr lang="uk-UA" dirty="0" smtClean="0">
                <a:solidFill>
                  <a:schemeClr val="tx1">
                    <a:lumMod val="95000"/>
                    <a:lumOff val="5000"/>
                  </a:schemeClr>
                </a:solidFill>
              </a:rPr>
              <a:t> і </a:t>
            </a:r>
            <a:r>
              <a:rPr lang="uk-UA" dirty="0" err="1" smtClean="0">
                <a:solidFill>
                  <a:schemeClr val="tx1">
                    <a:lumMod val="95000"/>
                    <a:lumOff val="5000"/>
                  </a:schemeClr>
                </a:solidFill>
              </a:rPr>
              <a:t>бергер</a:t>
            </a:r>
            <a:endParaRPr lang="uk-UA" dirty="0">
              <a:solidFill>
                <a:schemeClr val="tx1">
                  <a:lumMod val="95000"/>
                  <a:lumOff val="5000"/>
                </a:schemeClr>
              </a:solidFill>
            </a:endParaRPr>
          </a:p>
        </p:txBody>
      </p:sp>
      <p:sp>
        <p:nvSpPr>
          <p:cNvPr id="22530" name="Объект 2"/>
          <p:cNvSpPr>
            <a:spLocks noGrp="1"/>
          </p:cNvSpPr>
          <p:nvPr>
            <p:ph idx="1"/>
          </p:nvPr>
        </p:nvSpPr>
        <p:spPr/>
        <p:txBody>
          <a:bodyPr/>
          <a:lstStyle/>
          <a:p>
            <a:r>
              <a:rPr lang="uk-UA" smtClean="0"/>
              <a:t>Ідеї феноменологічної соціології розвинули далі Пітер Бергер і Томас Лукман. У спільній праці „Соціальне конструювання реальності”(1969) автори узагальнюють і поглиблюють висновки Шюца, поєднуючи започатковану ним традицію з ідеями М. Вебера, М. Шелера, К. Мангейма, а також ідеями німецької філософської антропології. П. Бергер і Т. Лукман, як і А. Шюц, вважають, що наукові знання є похідними від повсякденного знання, оскільки вони містяться в повсякденному життєвому світі людини. </a:t>
            </a:r>
          </a:p>
          <a:p>
            <a:r>
              <a:rPr lang="uk-UA" smtClean="0"/>
              <a:t>Ключовими термінами їхньої соціологічної концепції є „реальність” і „знання”. „Реальність” – якість, характерна для феноменів мати незалежне від волі і бажання людини, а „знання” визначають як впевненість у тому, що феномени є реальними і володіють специфічними характеристиками.</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smtClean="0">
                <a:solidFill>
                  <a:schemeClr val="tx1">
                    <a:lumMod val="95000"/>
                    <a:lumOff val="5000"/>
                  </a:schemeClr>
                </a:solidFill>
              </a:rPr>
              <a:t>висновок</a:t>
            </a:r>
            <a:endParaRPr lang="uk-UA" dirty="0">
              <a:solidFill>
                <a:schemeClr val="tx1">
                  <a:lumMod val="95000"/>
                  <a:lumOff val="5000"/>
                </a:schemeClr>
              </a:solidFill>
            </a:endParaRPr>
          </a:p>
        </p:txBody>
      </p:sp>
      <p:sp>
        <p:nvSpPr>
          <p:cNvPr id="3" name="Объект 2"/>
          <p:cNvSpPr>
            <a:spLocks noGrp="1"/>
          </p:cNvSpPr>
          <p:nvPr>
            <p:ph idx="1"/>
          </p:nvPr>
        </p:nvSpPr>
        <p:spPr/>
        <p:txBody>
          <a:bodyPr rtlCol="0">
            <a:normAutofit fontScale="92500" lnSpcReduction="10000"/>
          </a:bodyPr>
          <a:lstStyle/>
          <a:p>
            <a:pPr marL="91440" indent="-91440" fontAlgn="auto">
              <a:defRPr/>
            </a:pPr>
            <a:r>
              <a:rPr lang="uk-UA" dirty="0"/>
              <a:t>Таким чином, у феноменологічній концепції відроджується стара, думка, що існувала ще до Аристотеля, таке трактування філософії, ще довго зберігалося в європейській науковій думці, як </a:t>
            </a:r>
            <a:r>
              <a:rPr lang="uk-UA" dirty="0" err="1"/>
              <a:t>постісторічного</a:t>
            </a:r>
            <a:r>
              <a:rPr lang="uk-UA" dirty="0"/>
              <a:t> осмислення «</a:t>
            </a:r>
            <a:r>
              <a:rPr lang="uk-UA" dirty="0" err="1"/>
              <a:t>першопринципів</a:t>
            </a:r>
            <a:r>
              <a:rPr lang="uk-UA" dirty="0"/>
              <a:t>» свідомості і буття. </a:t>
            </a:r>
          </a:p>
          <a:p>
            <a:pPr marL="91440" indent="-91440" fontAlgn="auto">
              <a:defRPr/>
            </a:pPr>
            <a:r>
              <a:rPr lang="uk-UA" dirty="0"/>
              <a:t>Такому підходу протистоїть марксистська концепція філософії як особливої форми соціально-історичного знання вторинного типу рефлексії, що виникає на основі форм людської життєдіяльності і </a:t>
            </a:r>
            <a:r>
              <a:rPr lang="uk-UA" dirty="0" err="1"/>
              <a:t>супутних</a:t>
            </a:r>
            <a:r>
              <a:rPr lang="uk-UA" dirty="0"/>
              <a:t> їм знань і виконуючого по відношенню до накопичених, вже знайдених видів знання, що вже склалися, особливі, рефлексії функції. </a:t>
            </a:r>
          </a:p>
          <a:p>
            <a:pPr marL="91440" indent="-91440" fontAlgn="auto">
              <a:defRPr/>
            </a:pPr>
            <a:r>
              <a:rPr lang="uk-UA" dirty="0"/>
              <a:t>Ідея «передування» форми мислення і пізнання його змісту є слідство антиісторичного трактування пізнання, ігнорування його соціальної природи, складного взаємозв'язку віддзеркалення і активності в пізнавальній діяльності. Разом з тим ця ідея має перед собою певні об'єктивні підстави, що кореняться в особливостях руху зрілої науки до нових результатів.</a:t>
            </a:r>
          </a:p>
          <a:p>
            <a:pPr marL="91440" indent="-91440" fontAlgn="auto">
              <a:defRPr/>
            </a:pPr>
            <a:endParaRPr lang="uk-U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smtClean="0">
                <a:solidFill>
                  <a:schemeClr val="tx1">
                    <a:lumMod val="95000"/>
                    <a:lumOff val="5000"/>
                  </a:schemeClr>
                </a:solidFill>
              </a:rPr>
              <a:t>Список літератури</a:t>
            </a:r>
            <a:endParaRPr lang="uk-UA" dirty="0">
              <a:solidFill>
                <a:schemeClr val="tx1">
                  <a:lumMod val="95000"/>
                  <a:lumOff val="5000"/>
                </a:schemeClr>
              </a:solidFill>
            </a:endParaRPr>
          </a:p>
        </p:txBody>
      </p:sp>
      <p:sp>
        <p:nvSpPr>
          <p:cNvPr id="3" name="Объект 2"/>
          <p:cNvSpPr>
            <a:spLocks noGrp="1"/>
          </p:cNvSpPr>
          <p:nvPr>
            <p:ph idx="1"/>
          </p:nvPr>
        </p:nvSpPr>
        <p:spPr/>
        <p:txBody>
          <a:bodyPr rtlCol="0">
            <a:normAutofit fontScale="70000" lnSpcReduction="20000"/>
          </a:bodyPr>
          <a:lstStyle/>
          <a:p>
            <a:pPr marL="91440" indent="-91440" fontAlgn="auto">
              <a:defRPr/>
            </a:pPr>
            <a:r>
              <a:rPr lang="uk-UA" dirty="0" smtClean="0"/>
              <a:t>1. </a:t>
            </a:r>
            <a:r>
              <a:rPr lang="uk-UA" dirty="0" err="1" smtClean="0"/>
              <a:t>Гіденс</a:t>
            </a:r>
            <a:r>
              <a:rPr lang="uk-UA" dirty="0" smtClean="0"/>
              <a:t> </a:t>
            </a:r>
            <a:r>
              <a:rPr lang="uk-UA" dirty="0"/>
              <a:t>Э. Соціологія. - К.: Основи - 1999. – 726 с. </a:t>
            </a:r>
          </a:p>
          <a:p>
            <a:pPr marL="91440" indent="-91440" fontAlgn="auto">
              <a:defRPr/>
            </a:pPr>
            <a:r>
              <a:rPr lang="uk-UA" dirty="0" smtClean="0"/>
              <a:t>2. </a:t>
            </a:r>
            <a:r>
              <a:rPr lang="uk-UA" dirty="0" err="1" smtClean="0"/>
              <a:t>Капитонов</a:t>
            </a:r>
            <a:r>
              <a:rPr lang="uk-UA" dirty="0" smtClean="0"/>
              <a:t> </a:t>
            </a:r>
            <a:r>
              <a:rPr lang="uk-UA" dirty="0"/>
              <a:t>Э. </a:t>
            </a:r>
            <a:r>
              <a:rPr lang="uk-UA" dirty="0" err="1"/>
              <a:t>Социология</a:t>
            </a:r>
            <a:r>
              <a:rPr lang="uk-UA" dirty="0"/>
              <a:t> ХХ </a:t>
            </a:r>
            <a:r>
              <a:rPr lang="uk-UA" dirty="0" err="1"/>
              <a:t>века</a:t>
            </a:r>
            <a:r>
              <a:rPr lang="uk-UA" dirty="0"/>
              <a:t>. Ростов-на-Дону. </a:t>
            </a:r>
            <a:r>
              <a:rPr lang="uk-UA" dirty="0" err="1"/>
              <a:t>Феникс</a:t>
            </a:r>
            <a:r>
              <a:rPr lang="uk-UA" dirty="0"/>
              <a:t>, 1996. – 215</a:t>
            </a:r>
            <a:r>
              <a:rPr lang="en-US" dirty="0"/>
              <a:t>c. </a:t>
            </a:r>
          </a:p>
          <a:p>
            <a:pPr marL="91440" indent="-91440" fontAlgn="auto">
              <a:defRPr/>
            </a:pPr>
            <a:r>
              <a:rPr lang="en-US" dirty="0" smtClean="0"/>
              <a:t>3.</a:t>
            </a:r>
            <a:r>
              <a:rPr lang="uk-UA" dirty="0" smtClean="0"/>
              <a:t> Кравченко </a:t>
            </a:r>
            <a:r>
              <a:rPr lang="uk-UA" dirty="0"/>
              <a:t>А.И. </a:t>
            </a:r>
            <a:r>
              <a:rPr lang="uk-UA" dirty="0" err="1"/>
              <a:t>Общая</a:t>
            </a:r>
            <a:r>
              <a:rPr lang="uk-UA" dirty="0"/>
              <a:t> </a:t>
            </a:r>
            <a:r>
              <a:rPr lang="uk-UA" dirty="0" err="1"/>
              <a:t>социология</a:t>
            </a:r>
            <a:r>
              <a:rPr lang="uk-UA" dirty="0"/>
              <a:t>: </a:t>
            </a:r>
            <a:r>
              <a:rPr lang="uk-UA" dirty="0" err="1"/>
              <a:t>Учеб</a:t>
            </a:r>
            <a:r>
              <a:rPr lang="uk-UA" dirty="0"/>
              <a:t>. пособ. для </a:t>
            </a:r>
            <a:r>
              <a:rPr lang="uk-UA" dirty="0" err="1"/>
              <a:t>вузов</a:t>
            </a:r>
            <a:r>
              <a:rPr lang="uk-UA" dirty="0"/>
              <a:t>. - М.: ЮНИТА-ДАНА, 2001. - 479 с.</a:t>
            </a:r>
          </a:p>
          <a:p>
            <a:pPr marL="91440" indent="-91440" fontAlgn="auto">
              <a:defRPr/>
            </a:pPr>
            <a:r>
              <a:rPr lang="uk-UA" dirty="0" smtClean="0"/>
              <a:t>4. </a:t>
            </a:r>
            <a:r>
              <a:rPr lang="uk-UA" dirty="0" err="1" smtClean="0"/>
              <a:t>Общая</a:t>
            </a:r>
            <a:r>
              <a:rPr lang="uk-UA" dirty="0" smtClean="0"/>
              <a:t> </a:t>
            </a:r>
            <a:r>
              <a:rPr lang="uk-UA" dirty="0" err="1"/>
              <a:t>социология</a:t>
            </a:r>
            <a:r>
              <a:rPr lang="uk-UA" dirty="0"/>
              <a:t>: </a:t>
            </a:r>
            <a:r>
              <a:rPr lang="uk-UA" dirty="0" err="1"/>
              <a:t>Учеб</a:t>
            </a:r>
            <a:r>
              <a:rPr lang="uk-UA" dirty="0"/>
              <a:t>. </a:t>
            </a:r>
            <a:r>
              <a:rPr lang="uk-UA" dirty="0" err="1"/>
              <a:t>пособие</a:t>
            </a:r>
            <a:r>
              <a:rPr lang="uk-UA" dirty="0"/>
              <a:t> / </a:t>
            </a:r>
            <a:r>
              <a:rPr lang="uk-UA" dirty="0" err="1"/>
              <a:t>Под</a:t>
            </a:r>
            <a:r>
              <a:rPr lang="uk-UA" dirty="0"/>
              <a:t> </a:t>
            </a:r>
            <a:r>
              <a:rPr lang="uk-UA" dirty="0" err="1"/>
              <a:t>общ</a:t>
            </a:r>
            <a:r>
              <a:rPr lang="uk-UA" dirty="0"/>
              <a:t>. ред. проф. А.Г. </a:t>
            </a:r>
            <a:r>
              <a:rPr lang="uk-UA" dirty="0" err="1"/>
              <a:t>Эфендиева</a:t>
            </a:r>
            <a:r>
              <a:rPr lang="uk-UA" dirty="0"/>
              <a:t>. - М.: ИНФРА-М, 2000. - 654 с. </a:t>
            </a:r>
          </a:p>
          <a:p>
            <a:pPr marL="91440" indent="-91440" fontAlgn="auto">
              <a:defRPr/>
            </a:pPr>
            <a:r>
              <a:rPr lang="uk-UA" dirty="0" smtClean="0"/>
              <a:t>5. </a:t>
            </a:r>
            <a:r>
              <a:rPr lang="uk-UA" dirty="0" err="1" smtClean="0"/>
              <a:t>Піча</a:t>
            </a:r>
            <a:r>
              <a:rPr lang="uk-UA" dirty="0" smtClean="0"/>
              <a:t> </a:t>
            </a:r>
            <a:r>
              <a:rPr lang="uk-UA" dirty="0"/>
              <a:t>В. М. </a:t>
            </a:r>
            <a:r>
              <a:rPr lang="uk-UA" dirty="0" err="1"/>
              <a:t>Соц</a:t>
            </a:r>
            <a:r>
              <a:rPr lang="en-US" dirty="0" err="1"/>
              <a:t>i</a:t>
            </a:r>
            <a:r>
              <a:rPr lang="uk-UA" dirty="0" err="1"/>
              <a:t>олог</a:t>
            </a:r>
            <a:r>
              <a:rPr lang="en-US" dirty="0" err="1"/>
              <a:t>i</a:t>
            </a:r>
            <a:r>
              <a:rPr lang="uk-UA" dirty="0"/>
              <a:t>я. Загальний курс. Навчальний посібник для студентів вищих закладів освіти України. – К.: "Каравела", 1999. – 248 с </a:t>
            </a:r>
          </a:p>
          <a:p>
            <a:pPr marL="91440" indent="-91440" fontAlgn="auto">
              <a:defRPr/>
            </a:pPr>
            <a:r>
              <a:rPr lang="uk-UA" dirty="0" smtClean="0"/>
              <a:t>6. </a:t>
            </a:r>
            <a:r>
              <a:rPr lang="uk-UA" dirty="0" err="1" smtClean="0"/>
              <a:t>Рущенко</a:t>
            </a:r>
            <a:r>
              <a:rPr lang="uk-UA" dirty="0" smtClean="0"/>
              <a:t> </a:t>
            </a:r>
            <a:r>
              <a:rPr lang="uk-UA" dirty="0"/>
              <a:t>І.П. Соціологія. Курс лекцій. Навчальний посібник для вузів. – Харків, 1996. – 210 с. </a:t>
            </a:r>
          </a:p>
          <a:p>
            <a:pPr marL="91440" indent="-91440" fontAlgn="auto">
              <a:defRPr/>
            </a:pPr>
            <a:r>
              <a:rPr lang="uk-UA" dirty="0" smtClean="0"/>
              <a:t>7. Соціологія </a:t>
            </a:r>
            <a:r>
              <a:rPr lang="uk-UA" dirty="0" err="1"/>
              <a:t>Навч.посібник</a:t>
            </a:r>
            <a:r>
              <a:rPr lang="uk-UA" dirty="0"/>
              <a:t> /За ред. С.О. Макєєва . – К.: „Українська енциклопедія” ім.. </a:t>
            </a:r>
            <a:r>
              <a:rPr lang="uk-UA" dirty="0" err="1"/>
              <a:t>М.П.Бажана</a:t>
            </a:r>
            <a:r>
              <a:rPr lang="uk-UA" dirty="0"/>
              <a:t>, 1999. – 344с. </a:t>
            </a:r>
          </a:p>
          <a:p>
            <a:pPr marL="91440" indent="-91440" fontAlgn="auto">
              <a:defRPr/>
            </a:pPr>
            <a:r>
              <a:rPr lang="uk-UA" dirty="0" smtClean="0"/>
              <a:t>8. Соціологія</a:t>
            </a:r>
            <a:r>
              <a:rPr lang="uk-UA" dirty="0"/>
              <a:t>: Підручник для студентів вищих навчальних закладів. / За ред. </a:t>
            </a:r>
            <a:r>
              <a:rPr lang="uk-UA" dirty="0" err="1"/>
              <a:t>В.Г.Городяненка</a:t>
            </a:r>
            <a:r>
              <a:rPr lang="uk-UA" dirty="0"/>
              <a:t>. - К.: ВЦ "Академія", 2002. - С. 9-23. </a:t>
            </a:r>
          </a:p>
          <a:p>
            <a:pPr marL="91440" indent="-91440" fontAlgn="auto">
              <a:defRPr/>
            </a:pPr>
            <a:r>
              <a:rPr lang="uk-UA" dirty="0" smtClean="0"/>
              <a:t>9. </a:t>
            </a:r>
            <a:r>
              <a:rPr lang="uk-UA" dirty="0" err="1" smtClean="0"/>
              <a:t>Социология</a:t>
            </a:r>
            <a:r>
              <a:rPr lang="uk-UA" dirty="0"/>
              <a:t>: </a:t>
            </a:r>
            <a:r>
              <a:rPr lang="uk-UA" dirty="0" err="1"/>
              <a:t>Энциклопедия</a:t>
            </a:r>
            <a:r>
              <a:rPr lang="uk-UA" dirty="0"/>
              <a:t> /</a:t>
            </a:r>
            <a:r>
              <a:rPr lang="uk-UA" dirty="0" err="1"/>
              <a:t>Сост</a:t>
            </a:r>
            <a:r>
              <a:rPr lang="uk-UA" dirty="0"/>
              <a:t>.: </a:t>
            </a:r>
            <a:r>
              <a:rPr lang="uk-UA" dirty="0" err="1"/>
              <a:t>А.А.Грицанов</a:t>
            </a:r>
            <a:r>
              <a:rPr lang="uk-UA" dirty="0"/>
              <a:t>, </a:t>
            </a:r>
            <a:r>
              <a:rPr lang="uk-UA" dirty="0" err="1"/>
              <a:t>В.Л.Абушенко</a:t>
            </a:r>
            <a:r>
              <a:rPr lang="uk-UA" dirty="0"/>
              <a:t>, Г.М. </a:t>
            </a:r>
            <a:r>
              <a:rPr lang="uk-UA" dirty="0" err="1"/>
              <a:t>Евелькин</a:t>
            </a:r>
            <a:r>
              <a:rPr lang="uk-UA" dirty="0"/>
              <a:t> и </a:t>
            </a:r>
            <a:r>
              <a:rPr lang="uk-UA" dirty="0" err="1"/>
              <a:t>др</a:t>
            </a:r>
            <a:r>
              <a:rPr lang="uk-UA" dirty="0"/>
              <a:t>. – </a:t>
            </a:r>
            <a:r>
              <a:rPr lang="uk-UA" dirty="0" err="1"/>
              <a:t>Минск</a:t>
            </a:r>
            <a:r>
              <a:rPr lang="uk-UA" dirty="0"/>
              <a:t>.: </a:t>
            </a:r>
            <a:r>
              <a:rPr lang="uk-UA" dirty="0" err="1"/>
              <a:t>Книжный</a:t>
            </a:r>
            <a:r>
              <a:rPr lang="uk-UA" dirty="0"/>
              <a:t> </a:t>
            </a:r>
            <a:r>
              <a:rPr lang="uk-UA" dirty="0" err="1"/>
              <a:t>дом</a:t>
            </a:r>
            <a:r>
              <a:rPr lang="uk-UA" dirty="0"/>
              <a:t>. – 2003. – 1312с.</a:t>
            </a:r>
          </a:p>
          <a:p>
            <a:pPr marL="91440" indent="-91440" fontAlgn="auto">
              <a:defRPr/>
            </a:pPr>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smtClean="0">
                <a:solidFill>
                  <a:schemeClr val="tx1">
                    <a:lumMod val="95000"/>
                    <a:lumOff val="5000"/>
                  </a:schemeClr>
                </a:solidFill>
              </a:rPr>
              <a:t>План</a:t>
            </a:r>
            <a:endParaRPr lang="uk-UA" dirty="0">
              <a:solidFill>
                <a:schemeClr val="tx1">
                  <a:lumMod val="95000"/>
                  <a:lumOff val="5000"/>
                </a:schemeClr>
              </a:solidFill>
            </a:endParaRPr>
          </a:p>
        </p:txBody>
      </p:sp>
      <p:sp>
        <p:nvSpPr>
          <p:cNvPr id="14338" name="Объект 2"/>
          <p:cNvSpPr>
            <a:spLocks noGrp="1"/>
          </p:cNvSpPr>
          <p:nvPr>
            <p:ph idx="1"/>
          </p:nvPr>
        </p:nvSpPr>
        <p:spPr/>
        <p:txBody>
          <a:bodyPr/>
          <a:lstStyle/>
          <a:p>
            <a:pPr>
              <a:buFont typeface="Wingdings" pitchFamily="2" charset="2"/>
              <a:buChar char="Ø"/>
            </a:pPr>
            <a:r>
              <a:rPr lang="uk-UA" smtClean="0"/>
              <a:t> Феноменологічна соціологія: характеристика напрямку</a:t>
            </a:r>
          </a:p>
          <a:p>
            <a:pPr>
              <a:buFont typeface="Wingdings" pitchFamily="2" charset="2"/>
              <a:buChar char="Ø"/>
            </a:pPr>
            <a:r>
              <a:rPr lang="uk-UA" smtClean="0"/>
              <a:t> Теоретико-методологічний досвід аналізу посвякденного світу </a:t>
            </a:r>
          </a:p>
          <a:p>
            <a:pPr>
              <a:buFont typeface="Wingdings" pitchFamily="2" charset="2"/>
              <a:buChar char="Ø"/>
            </a:pPr>
            <a:r>
              <a:rPr lang="uk-UA" smtClean="0"/>
              <a:t> Висновок</a:t>
            </a:r>
          </a:p>
          <a:p>
            <a:pPr>
              <a:buFont typeface="Wingdings" pitchFamily="2" charset="2"/>
              <a:buChar char="Ø"/>
            </a:pPr>
            <a:r>
              <a:rPr lang="uk-UA" smtClean="0"/>
              <a:t> Список літератури</a:t>
            </a:r>
          </a:p>
          <a:p>
            <a:endParaRPr lang="uk-UA"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smtClean="0">
                <a:solidFill>
                  <a:schemeClr val="tx1">
                    <a:lumMod val="95000"/>
                    <a:lumOff val="5000"/>
                  </a:schemeClr>
                </a:solidFill>
              </a:rPr>
              <a:t>Характеристика напрямку</a:t>
            </a:r>
            <a:endParaRPr lang="uk-UA" dirty="0">
              <a:solidFill>
                <a:schemeClr val="tx1">
                  <a:lumMod val="95000"/>
                  <a:lumOff val="5000"/>
                </a:schemeClr>
              </a:solidFill>
            </a:endParaRPr>
          </a:p>
        </p:txBody>
      </p:sp>
      <p:sp>
        <p:nvSpPr>
          <p:cNvPr id="15362" name="Объект 2"/>
          <p:cNvSpPr>
            <a:spLocks noGrp="1"/>
          </p:cNvSpPr>
          <p:nvPr>
            <p:ph idx="1"/>
          </p:nvPr>
        </p:nvSpPr>
        <p:spPr/>
        <p:txBody>
          <a:bodyPr/>
          <a:lstStyle/>
          <a:p>
            <a:r>
              <a:rPr lang="uk-UA" smtClean="0"/>
              <a:t>Феноменологічна соціологія — напрямок, парадигма в соціології, яка виникла в 60-тих роках ХХ століття і розглядає суспільство як явище, створене й постійно відтворюване в духовній взаємодії індивідів. Проблеми взаємодії індивідів, розуміння дій і вчинків одних осіб іншими, питання тотожності і відмінності наукового осмислення світу та реального відчуття його людиною стали предметом дослідження феноменологічної соціології.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smtClean="0">
                <a:solidFill>
                  <a:schemeClr val="tx1">
                    <a:lumMod val="95000"/>
                    <a:lumOff val="5000"/>
                  </a:schemeClr>
                </a:solidFill>
              </a:rPr>
              <a:t>Завдання феноменологічної соціології</a:t>
            </a:r>
            <a:endParaRPr lang="uk-UA" dirty="0">
              <a:solidFill>
                <a:schemeClr val="tx1">
                  <a:lumMod val="95000"/>
                  <a:lumOff val="5000"/>
                </a:schemeClr>
              </a:solidFill>
            </a:endParaRPr>
          </a:p>
        </p:txBody>
      </p:sp>
      <p:sp>
        <p:nvSpPr>
          <p:cNvPr id="16386" name="Объект 2"/>
          <p:cNvSpPr>
            <a:spLocks noGrp="1"/>
          </p:cNvSpPr>
          <p:nvPr>
            <p:ph idx="1"/>
          </p:nvPr>
        </p:nvSpPr>
        <p:spPr/>
        <p:txBody>
          <a:bodyPr/>
          <a:lstStyle/>
          <a:p>
            <a:r>
              <a:rPr lang="uk-UA" smtClean="0"/>
              <a:t>Завдання феноменологічної соціології полягає в тому, щоб прояснити, виявити, зрозуміти, пізнати, як, яким чином люди структурують (упорядковують) сприйнятий світ (його феномени, явища) в своїй свідомості та як втілюють своє знання про світ у повсякденних діях, тобто в повсякденному житті.</a:t>
            </a:r>
          </a:p>
          <a:p>
            <a:r>
              <a:rPr lang="uk-UA" smtClean="0"/>
              <a:t>Представників феноменологічної соціології цікавить в першу чергу те, як об'єктивний світ соціальних явищ і процесів та його різноманітні структури сприймаються звичайними людьми в їхньому повсякденному житті. Тому прихильники феноменологічної соціології прагнуть теоретично осмислити соціальний світ в його людському, духовному бутті.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fontAlgn="auto">
              <a:spcAft>
                <a:spcPts val="0"/>
              </a:spcAft>
              <a:defRPr/>
            </a:pPr>
            <a:r>
              <a:rPr lang="uk-UA" dirty="0" smtClean="0">
                <a:solidFill>
                  <a:schemeClr val="tx1">
                    <a:lumMod val="95000"/>
                    <a:lumOff val="5000"/>
                  </a:schemeClr>
                </a:solidFill>
              </a:rPr>
              <a:t>Провідні фігури напрямку як «</a:t>
            </a:r>
            <a:r>
              <a:rPr lang="uk-UA" dirty="0" err="1" smtClean="0">
                <a:solidFill>
                  <a:schemeClr val="tx1">
                    <a:lumMod val="95000"/>
                    <a:lumOff val="5000"/>
                  </a:schemeClr>
                </a:solidFill>
              </a:rPr>
              <a:t>накопичувачи</a:t>
            </a:r>
            <a:r>
              <a:rPr lang="uk-UA" dirty="0" smtClean="0">
                <a:solidFill>
                  <a:schemeClr val="tx1">
                    <a:lumMod val="95000"/>
                    <a:lumOff val="5000"/>
                  </a:schemeClr>
                </a:solidFill>
              </a:rPr>
              <a:t>» теоретичного досвіду</a:t>
            </a:r>
            <a:endParaRPr lang="uk-UA" dirty="0">
              <a:solidFill>
                <a:schemeClr val="tx1">
                  <a:lumMod val="95000"/>
                  <a:lumOff val="5000"/>
                </a:schemeClr>
              </a:solidFill>
            </a:endParaRPr>
          </a:p>
        </p:txBody>
      </p:sp>
      <p:sp>
        <p:nvSpPr>
          <p:cNvPr id="17410" name="Объект 2"/>
          <p:cNvSpPr>
            <a:spLocks noGrp="1"/>
          </p:cNvSpPr>
          <p:nvPr>
            <p:ph idx="1"/>
          </p:nvPr>
        </p:nvSpPr>
        <p:spPr/>
        <p:txBody>
          <a:bodyPr/>
          <a:lstStyle/>
          <a:p>
            <a:r>
              <a:rPr lang="uk-UA" smtClean="0"/>
              <a:t>На становлення та запуск накопичення досвіду аналізу повсякденного світу у феноменологічних школах в соціології великий вплив справили ідеї таких науковців, як М. Вебер, Дж. Г. Мід, А. Бергсон, В. Джеймс, М. Мерло-Понті та ін.</a:t>
            </a:r>
          </a:p>
          <a:p>
            <a:r>
              <a:rPr lang="uk-UA" smtClean="0"/>
              <a:t>Проте, найпомітнішу роль у появі феноменологічної соціології відіграла творчість Е. Гуссерля та М. Шелера, а концепція одного з засновників і найбільш яскравих представників цього напрямку в соціології — А. Шюца була сформульована під безпосереднім впливом ідей цих німецьких мислителів початку </a:t>
            </a:r>
            <a:r>
              <a:rPr lang="en-US" smtClean="0"/>
              <a:t>XX </a:t>
            </a:r>
            <a:r>
              <a:rPr lang="uk-UA" smtClean="0"/>
              <a:t>століття.</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err="1" smtClean="0">
                <a:solidFill>
                  <a:schemeClr val="tx1">
                    <a:lumMod val="95000"/>
                    <a:lumOff val="5000"/>
                  </a:schemeClr>
                </a:solidFill>
              </a:rPr>
              <a:t>Гуссерль</a:t>
            </a:r>
            <a:r>
              <a:rPr lang="uk-UA" dirty="0" smtClean="0">
                <a:solidFill>
                  <a:schemeClr val="tx1">
                    <a:lumMod val="95000"/>
                    <a:lumOff val="5000"/>
                  </a:schemeClr>
                </a:solidFill>
              </a:rPr>
              <a:t> Е.</a:t>
            </a:r>
            <a:endParaRPr lang="uk-UA" dirty="0">
              <a:solidFill>
                <a:schemeClr val="tx1">
                  <a:lumMod val="95000"/>
                  <a:lumOff val="5000"/>
                </a:schemeClr>
              </a:solidFill>
            </a:endParaRPr>
          </a:p>
        </p:txBody>
      </p:sp>
      <p:sp>
        <p:nvSpPr>
          <p:cNvPr id="18434" name="Объект 2"/>
          <p:cNvSpPr>
            <a:spLocks noGrp="1"/>
          </p:cNvSpPr>
          <p:nvPr>
            <p:ph idx="1"/>
          </p:nvPr>
        </p:nvSpPr>
        <p:spPr/>
        <p:txBody>
          <a:bodyPr/>
          <a:lstStyle/>
          <a:p>
            <a:r>
              <a:rPr lang="uk-UA" smtClean="0"/>
              <a:t>Основні принципи феноменології заклав філософ Едмунд Гуссерль (1859–1938), який підтримував ідею конструювання свідомістю соціальної реальності. Зміст його феноменологічного методу полягає в тому, що окремий предмет чи явище мають свою сутність (ейдос), яка не тотожна самому явищу чи предмету. Сутність можна вивчати шляхом її „вбачання”. Причому сутність речей можна вивчити, лише реконструювавши первісні „чисті переживання”, які лежать в основі тих чи інших різновидів пізнавальної діяльності людини.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err="1" smtClean="0">
                <a:solidFill>
                  <a:schemeClr val="tx1">
                    <a:lumMod val="95000"/>
                    <a:lumOff val="5000"/>
                  </a:schemeClr>
                </a:solidFill>
              </a:rPr>
              <a:t>Шюц</a:t>
            </a:r>
            <a:r>
              <a:rPr lang="uk-UA" dirty="0">
                <a:solidFill>
                  <a:schemeClr val="tx1">
                    <a:lumMod val="95000"/>
                    <a:lumOff val="5000"/>
                  </a:schemeClr>
                </a:solidFill>
              </a:rPr>
              <a:t> </a:t>
            </a:r>
            <a:r>
              <a:rPr lang="uk-UA" dirty="0" smtClean="0">
                <a:solidFill>
                  <a:schemeClr val="tx1">
                    <a:lumMod val="95000"/>
                    <a:lumOff val="5000"/>
                  </a:schemeClr>
                </a:solidFill>
              </a:rPr>
              <a:t>А.</a:t>
            </a:r>
            <a:endParaRPr lang="uk-UA" dirty="0">
              <a:solidFill>
                <a:schemeClr val="tx1">
                  <a:lumMod val="95000"/>
                  <a:lumOff val="5000"/>
                </a:schemeClr>
              </a:solidFill>
            </a:endParaRPr>
          </a:p>
        </p:txBody>
      </p:sp>
      <p:sp>
        <p:nvSpPr>
          <p:cNvPr id="3" name="Объект 2"/>
          <p:cNvSpPr>
            <a:spLocks noGrp="1"/>
          </p:cNvSpPr>
          <p:nvPr>
            <p:ph idx="1"/>
          </p:nvPr>
        </p:nvSpPr>
        <p:spPr/>
        <p:txBody>
          <a:bodyPr rtlCol="0">
            <a:normAutofit fontScale="92500" lnSpcReduction="20000"/>
          </a:bodyPr>
          <a:lstStyle/>
          <a:p>
            <a:pPr marL="91440" indent="-91440" fontAlgn="auto">
              <a:defRPr/>
            </a:pPr>
            <a:r>
              <a:rPr lang="uk-UA" dirty="0"/>
              <a:t>У соціології першим застосував феноменологічний метод Альфред </a:t>
            </a:r>
            <a:r>
              <a:rPr lang="uk-UA" dirty="0" err="1"/>
              <a:t>Шюц</a:t>
            </a:r>
            <a:r>
              <a:rPr lang="uk-UA" dirty="0"/>
              <a:t> (1899–1959), який зробив спробу на його підставі розкрити специфіку соціальних наук. Його основна праця – „Феноменологія соціального світу” (1932). Услід за М. Вебером він вважає, що соціальні науки мають пояснювати соціальну дію. А. </a:t>
            </a:r>
            <a:r>
              <a:rPr lang="uk-UA" dirty="0" err="1"/>
              <a:t>Шюц</a:t>
            </a:r>
            <a:r>
              <a:rPr lang="uk-UA" dirty="0"/>
              <a:t> стверджує, що соціальні науки мають осягнути смислові зв’язки, суб’єктивний світ людей, який становить підґрунтя їхніх дій. За відправну точку він бере потік свідомості, одним із моментів якого є індивідуальне Я. У цьому потоці формуються суб’єктивні смисли, що виникають у вигляді проектів, задумів діяльності. </a:t>
            </a:r>
            <a:endParaRPr lang="uk-UA" dirty="0" smtClean="0"/>
          </a:p>
          <a:p>
            <a:pPr marL="91440" indent="-91440" fontAlgn="auto">
              <a:defRPr/>
            </a:pPr>
            <a:r>
              <a:rPr lang="uk-UA" dirty="0" smtClean="0"/>
              <a:t>Згідно </a:t>
            </a:r>
            <a:r>
              <a:rPr lang="uk-UA" dirty="0"/>
              <a:t>з вченням А. </a:t>
            </a:r>
            <a:r>
              <a:rPr lang="uk-UA" dirty="0" err="1"/>
              <a:t>Шюца</a:t>
            </a:r>
            <a:r>
              <a:rPr lang="uk-UA" dirty="0"/>
              <a:t>, суспільство єдине для всіх людей, але кожна людина розміщена в ньому особливо, у своїй „біографічній ситуації”. Саме тому в будь-який момент життя вона керується „запасом наявного знання”, що складається з </a:t>
            </a:r>
            <a:r>
              <a:rPr lang="uk-UA" dirty="0" err="1"/>
              <a:t>типізацій</a:t>
            </a:r>
            <a:r>
              <a:rPr lang="uk-UA" dirty="0"/>
              <a:t> повсякденного світу, „рецептів”, накопичених нею впродовж усього життя. Соціальна реальність залежить від свідомості, що визначає та інтерпретує її: соціальний світ неминуче припиняє своє існування, якщо йому відмовлено в людському визнанні. У цьому сенсі суспільство реальне, оскільки його члени визначають його як реальне і ставляться до нього як до реальності.</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err="1" smtClean="0">
                <a:solidFill>
                  <a:schemeClr val="tx1">
                    <a:lumMod val="95000"/>
                    <a:lumOff val="5000"/>
                  </a:schemeClr>
                </a:solidFill>
              </a:rPr>
              <a:t>Шелер</a:t>
            </a:r>
            <a:r>
              <a:rPr lang="uk-UA" dirty="0" smtClean="0">
                <a:solidFill>
                  <a:schemeClr val="tx1">
                    <a:lumMod val="95000"/>
                    <a:lumOff val="5000"/>
                  </a:schemeClr>
                </a:solidFill>
              </a:rPr>
              <a:t> М.</a:t>
            </a:r>
            <a:endParaRPr lang="uk-UA" dirty="0">
              <a:solidFill>
                <a:schemeClr val="tx1">
                  <a:lumMod val="95000"/>
                  <a:lumOff val="5000"/>
                </a:schemeClr>
              </a:solidFill>
            </a:endParaRPr>
          </a:p>
        </p:txBody>
      </p:sp>
      <p:sp>
        <p:nvSpPr>
          <p:cNvPr id="3" name="Объект 2"/>
          <p:cNvSpPr>
            <a:spLocks noGrp="1"/>
          </p:cNvSpPr>
          <p:nvPr>
            <p:ph idx="1"/>
          </p:nvPr>
        </p:nvSpPr>
        <p:spPr/>
        <p:txBody>
          <a:bodyPr rtlCol="0">
            <a:normAutofit fontScale="92500" lnSpcReduction="10000"/>
          </a:bodyPr>
          <a:lstStyle/>
          <a:p>
            <a:pPr marL="91440" indent="-91440" fontAlgn="auto">
              <a:defRPr/>
            </a:pPr>
            <a:r>
              <a:rPr lang="uk-UA" dirty="0"/>
              <a:t>Макс </a:t>
            </a:r>
            <a:r>
              <a:rPr lang="uk-UA" dirty="0" err="1"/>
              <a:t>Шелер</a:t>
            </a:r>
            <a:r>
              <a:rPr lang="uk-UA" dirty="0"/>
              <a:t> (1874–1928) є одним із основоположників напряму, який називають феноменологічною соціологією культури, або соціологією знання. Увага представників феноменологічного напряму зосереджена на інтерпретації взаємозв’язків і взаємовпливів між фактами соціального життя і життя культурного, духовного – цінностями, ідеями, соціальними почуттями тощо. М. </a:t>
            </a:r>
            <a:r>
              <a:rPr lang="uk-UA" dirty="0" err="1"/>
              <a:t>Шелер</a:t>
            </a:r>
            <a:r>
              <a:rPr lang="uk-UA" dirty="0"/>
              <a:t> прагне пояснити, яку роль відіграють у сучасному суспільстві духовно-інтелектуальні цінності, яку позицію займають ті групи, що є їхніми зберігачами і носіями. Він визнає, що „потяг до знання” – це певний інстинкт, властивий людині як біологічній істоті. </a:t>
            </a:r>
            <a:r>
              <a:rPr lang="uk-UA" dirty="0" smtClean="0"/>
              <a:t> </a:t>
            </a:r>
          </a:p>
          <a:p>
            <a:pPr marL="91440" indent="-91440" fontAlgn="auto">
              <a:defRPr/>
            </a:pPr>
            <a:r>
              <a:rPr lang="uk-UA" dirty="0" smtClean="0"/>
              <a:t>Цей </a:t>
            </a:r>
            <a:r>
              <a:rPr lang="uk-UA" dirty="0"/>
              <a:t>потяг у ході культурної еволюції диференціюється і зазнає певної трансформації. Разом з тим постають кілька взаємопов’язаних і водночас якісно відмінних одна від одної систем знання – релігійна, в якій знання служить спасінню душі; метафізична, де знання є певною мірою самоціллю, та позитивно-наукова, де знання розглядають не як самоціль, а як знаряддя практики. Суть такого підходу сформулював Ф. Бекон висловом „</a:t>
            </a:r>
            <a:r>
              <a:rPr lang="en-US" dirty="0" err="1"/>
              <a:t>Scientia</a:t>
            </a:r>
            <a:r>
              <a:rPr lang="en-US" dirty="0"/>
              <a:t> </a:t>
            </a:r>
            <a:r>
              <a:rPr lang="en-US" dirty="0" err="1"/>
              <a:t>est</a:t>
            </a:r>
            <a:r>
              <a:rPr lang="en-US" dirty="0"/>
              <a:t> </a:t>
            </a:r>
            <a:r>
              <a:rPr lang="en-US" dirty="0" err="1"/>
              <a:t>potentia</a:t>
            </a:r>
            <a:r>
              <a:rPr lang="en-US" dirty="0"/>
              <a:t>” („</a:t>
            </a:r>
            <a:r>
              <a:rPr lang="uk-UA" dirty="0"/>
              <a:t>Знання – це сила”).</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err="1" smtClean="0">
                <a:solidFill>
                  <a:schemeClr val="tx1">
                    <a:lumMod val="95000"/>
                    <a:lumOff val="5000"/>
                  </a:schemeClr>
                </a:solidFill>
              </a:rPr>
              <a:t>Мангейм</a:t>
            </a:r>
            <a:r>
              <a:rPr lang="uk-UA" dirty="0" smtClean="0">
                <a:solidFill>
                  <a:schemeClr val="tx1">
                    <a:lumMod val="95000"/>
                    <a:lumOff val="5000"/>
                  </a:schemeClr>
                </a:solidFill>
              </a:rPr>
              <a:t> К.</a:t>
            </a:r>
            <a:endParaRPr lang="uk-UA" dirty="0">
              <a:solidFill>
                <a:schemeClr val="tx1">
                  <a:lumMod val="95000"/>
                  <a:lumOff val="5000"/>
                </a:schemeClr>
              </a:solidFill>
            </a:endParaRPr>
          </a:p>
        </p:txBody>
      </p:sp>
      <p:sp>
        <p:nvSpPr>
          <p:cNvPr id="21506" name="Объект 2"/>
          <p:cNvSpPr>
            <a:spLocks noGrp="1"/>
          </p:cNvSpPr>
          <p:nvPr>
            <p:ph idx="1"/>
          </p:nvPr>
        </p:nvSpPr>
        <p:spPr/>
        <p:txBody>
          <a:bodyPr/>
          <a:lstStyle/>
          <a:p>
            <a:r>
              <a:rPr lang="uk-UA" smtClean="0"/>
              <a:t>Карл Мангейм (1893–1947) вважає, що соціальне буття класу визначає його свідомість, ідеологію. Соціолог твердить, що ідеологія кожного класу однобічна, частково істинна. Основними працями вченого є „Ідеологія і утопія” (1929) та „Есе з соціології культури” (1933). Він одним із перших звернувся до вивчення природи соціального знання. Соціальне знання Мангейм називає тим знанням, яким люди керуються, коли приймають практичні рішення. Це знання не можна відділити від емоцій і практичних намірів. </a:t>
            </a:r>
          </a:p>
          <a:p>
            <a:r>
              <a:rPr lang="uk-UA" smtClean="0"/>
              <a:t>Слідом за Е. Дюркгаймом К. Мангейм доводить, що люди мислять і розуміють світ крізь призму своєї колективної діяльності, і їхня індивідуальна свідомість має на собі відбиток колективної, групової, яка ніколи не вільна від впливу цінностей і колективно-підсвідомих імпульсів.</a:t>
            </a:r>
          </a:p>
          <a:p>
            <a:endParaRPr lang="uk-UA"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Интеграл">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 xmlns:thm15="http://schemas.microsoft.com/office/thememl/2012/main" name="Integral" id="{3577F8C9-A904-41D8-97D2-FD898F53F20E}" vid="{4825F1AF-8DBC-4E3D-9F3D-688338DA83FC}"/>
    </a:ext>
  </a:extLst>
</a:theme>
</file>

<file path=docProps/app.xml><?xml version="1.0" encoding="utf-8"?>
<Properties xmlns="http://schemas.openxmlformats.org/officeDocument/2006/extended-properties" xmlns:vt="http://schemas.openxmlformats.org/officeDocument/2006/docPropsVTypes">
  <Template>Integral</Template>
  <TotalTime>21</TotalTime>
  <Words>1087</Words>
  <Application>Microsoft Office PowerPoint</Application>
  <PresentationFormat>Произвольный</PresentationFormat>
  <Paragraphs>42</Paragraphs>
  <Slides>12</Slides>
  <Notes>0</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6</vt:i4>
      </vt:variant>
      <vt:variant>
        <vt:lpstr>Заголовки слайдов</vt:lpstr>
      </vt:variant>
      <vt:variant>
        <vt:i4>12</vt:i4>
      </vt:variant>
    </vt:vector>
  </HeadingPairs>
  <TitlesOfParts>
    <vt:vector size="23" baseType="lpstr">
      <vt:lpstr>Calibri</vt:lpstr>
      <vt:lpstr>Arial</vt:lpstr>
      <vt:lpstr>Tw Cen MT</vt:lpstr>
      <vt:lpstr>Wingdings 3</vt:lpstr>
      <vt:lpstr>Wingdings</vt:lpstr>
      <vt:lpstr>Интеграл</vt:lpstr>
      <vt:lpstr>Интеграл</vt:lpstr>
      <vt:lpstr>Интеграл</vt:lpstr>
      <vt:lpstr>Интеграл</vt:lpstr>
      <vt:lpstr>Интеграл</vt:lpstr>
      <vt:lpstr>Интеграл</vt:lpstr>
      <vt:lpstr>ФЕНОМЕНОЛОГІЧНА СОЦІОЛОГІЯ: ДОСВІД АНАЛІЗУ ПОВСЯКДЕННОГО СВІТУ</vt:lpstr>
      <vt:lpstr>ПЛАН</vt:lpstr>
      <vt:lpstr>ХАРАКТЕРИСТИКА НАПРЯМКУ</vt:lpstr>
      <vt:lpstr>ЗАВДАННЯ ФЕНОМЕНОЛОГІЧНОЇ СОЦІОЛОГІЇ</vt:lpstr>
      <vt:lpstr>ПРОВІДНІ ФІГУРИ НАПРЯМКУ ЯК «НАКОПИЧУВАЧИ» ТЕОРЕТИЧНОГО ДОСВІДУ</vt:lpstr>
      <vt:lpstr>ГУССЕРЛЬ Е.</vt:lpstr>
      <vt:lpstr>ШЮЦ А.</vt:lpstr>
      <vt:lpstr>ШЕЛЕР М.</vt:lpstr>
      <vt:lpstr>МАНГЕЙМ К.</vt:lpstr>
      <vt:lpstr>ЛУКМАН І БЕРГЕР</vt:lpstr>
      <vt:lpstr>ВИСНОВОК</vt:lpstr>
      <vt:lpstr>СПИСОК ЛІТЕРАТУРИ</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Феноменологічна соціологія: досвід аналізу повсякденного світу</dc:title>
  <dc:creator>Пользователь</dc:creator>
  <cp:lastModifiedBy>Admin</cp:lastModifiedBy>
  <cp:revision>6</cp:revision>
  <dcterms:created xsi:type="dcterms:W3CDTF">2022-02-21T13:17:24Z</dcterms:created>
  <dcterms:modified xsi:type="dcterms:W3CDTF">2024-02-27T08:10:28Z</dcterms:modified>
</cp:coreProperties>
</file>