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533137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9365" y="994893"/>
            <a:ext cx="8915399" cy="2262781"/>
          </a:xfrm>
        </p:spPr>
        <p:txBody>
          <a:bodyPr/>
          <a:lstStyle/>
          <a:p>
            <a:pPr algn="ctr"/>
            <a:r>
              <a:rPr lang="ru-RU" dirty="0" err="1" smtClean="0"/>
              <a:t>Блокчейн</a:t>
            </a:r>
            <a:r>
              <a:rPr lang="ru-RU" dirty="0" smtClean="0"/>
              <a:t> и </a:t>
            </a:r>
            <a:r>
              <a:rPr lang="ru-RU" dirty="0" err="1" smtClean="0"/>
              <a:t>криптовалюты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3455" y="3656917"/>
            <a:ext cx="8915399" cy="1126283"/>
          </a:xfrm>
        </p:spPr>
        <p:txBody>
          <a:bodyPr/>
          <a:lstStyle/>
          <a:p>
            <a:pPr algn="ctr"/>
            <a:r>
              <a:rPr lang="ru-RU" dirty="0" smtClean="0"/>
              <a:t>Экономика + информатика + математика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81005" y="266093"/>
            <a:ext cx="8915399" cy="36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Кафедра экономической кибернетики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1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561" y="263501"/>
            <a:ext cx="8911687" cy="650898"/>
          </a:xfrm>
        </p:spPr>
        <p:txBody>
          <a:bodyPr/>
          <a:lstStyle/>
          <a:p>
            <a:pPr algn="ctr"/>
            <a:r>
              <a:rPr lang="uk-UA" dirty="0" err="1" smtClean="0"/>
              <a:t>Майнинг</a:t>
            </a:r>
            <a:r>
              <a:rPr lang="uk-UA" dirty="0" smtClean="0"/>
              <a:t> (</a:t>
            </a:r>
            <a:r>
              <a:rPr lang="uk-UA" dirty="0" err="1" smtClean="0"/>
              <a:t>решение</a:t>
            </a:r>
            <a:r>
              <a:rPr lang="uk-UA" dirty="0" smtClean="0"/>
              <a:t> </a:t>
            </a:r>
            <a:r>
              <a:rPr lang="uk-UA" dirty="0" err="1" smtClean="0"/>
              <a:t>сложной</a:t>
            </a:r>
            <a:r>
              <a:rPr lang="uk-UA" dirty="0" smtClean="0"/>
              <a:t> </a:t>
            </a:r>
            <a:r>
              <a:rPr lang="uk-UA" dirty="0" err="1" smtClean="0"/>
              <a:t>задачи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40" y="914398"/>
            <a:ext cx="10625070" cy="5756857"/>
          </a:xfrm>
        </p:spPr>
        <p:txBody>
          <a:bodyPr>
            <a:noAutofit/>
          </a:bodyPr>
          <a:lstStyle/>
          <a:p>
            <a:r>
              <a:rPr lang="ru-RU" sz="2400" dirty="0" err="1"/>
              <a:t>Майнинг</a:t>
            </a:r>
            <a:r>
              <a:rPr lang="ru-RU" sz="2400" dirty="0"/>
              <a:t> — это процесс, в результате которого эмитируются новые </a:t>
            </a:r>
            <a:r>
              <a:rPr lang="ru-RU" sz="2400" dirty="0" err="1"/>
              <a:t>биткоины</a:t>
            </a:r>
            <a:r>
              <a:rPr lang="ru-RU" sz="2400" dirty="0"/>
              <a:t>. </a:t>
            </a:r>
            <a:r>
              <a:rPr lang="ru-RU" sz="2400" dirty="0" err="1"/>
              <a:t>Майнинг</a:t>
            </a:r>
            <a:r>
              <a:rPr lang="ru-RU" sz="2400" dirty="0"/>
              <a:t> </a:t>
            </a:r>
            <a:r>
              <a:rPr lang="ru-RU" sz="2400" dirty="0" smtClean="0"/>
              <a:t>также служит </a:t>
            </a:r>
            <a:r>
              <a:rPr lang="ru-RU" sz="2400" dirty="0"/>
              <a:t>для защиты системы </a:t>
            </a:r>
            <a:r>
              <a:rPr lang="ru-RU" sz="2400" dirty="0" err="1"/>
              <a:t>Bitcoin</a:t>
            </a:r>
            <a:r>
              <a:rPr lang="ru-RU" sz="2400" dirty="0"/>
              <a:t> от мошеннических транзакций или транзакций, </a:t>
            </a:r>
            <a:r>
              <a:rPr lang="ru-RU" sz="2400" dirty="0" smtClean="0"/>
              <a:t>тратящих одни </a:t>
            </a:r>
            <a:r>
              <a:rPr lang="ru-RU" sz="2400" dirty="0"/>
              <a:t>и те же </a:t>
            </a:r>
            <a:r>
              <a:rPr lang="ru-RU" sz="2400" dirty="0" err="1"/>
              <a:t>биткоины</a:t>
            </a:r>
            <a:r>
              <a:rPr lang="ru-RU" sz="2400" dirty="0"/>
              <a:t> дважды. </a:t>
            </a:r>
            <a:r>
              <a:rPr lang="ru-RU" sz="2400" dirty="0" err="1"/>
              <a:t>Майнеры</a:t>
            </a:r>
            <a:r>
              <a:rPr lang="ru-RU" sz="2400" dirty="0"/>
              <a:t> обеспечивают вычислительную мощность </a:t>
            </a:r>
            <a:r>
              <a:rPr lang="ru-RU" sz="2400" dirty="0" smtClean="0"/>
              <a:t>сети </a:t>
            </a:r>
            <a:r>
              <a:rPr lang="ru-RU" sz="2400" dirty="0" err="1" smtClean="0"/>
              <a:t>Bitcoin</a:t>
            </a:r>
            <a:r>
              <a:rPr lang="ru-RU" sz="2400" dirty="0" smtClean="0"/>
              <a:t> </a:t>
            </a:r>
            <a:r>
              <a:rPr lang="ru-RU" sz="2400" dirty="0"/>
              <a:t>в обмен на возможность получить вознаграждение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Количество </a:t>
            </a:r>
            <a:r>
              <a:rPr lang="ru-RU" sz="2400" dirty="0" err="1"/>
              <a:t>биткоинов</a:t>
            </a:r>
            <a:r>
              <a:rPr lang="ru-RU" sz="2400" dirty="0"/>
              <a:t>, которые создаются вместе </a:t>
            </a:r>
            <a:r>
              <a:rPr lang="ru-RU" sz="2400" dirty="0" smtClean="0"/>
              <a:t>с новым </a:t>
            </a:r>
            <a:r>
              <a:rPr lang="ru-RU" sz="2400" dirty="0"/>
              <a:t>блоком уменьшается примерно через каждые четыре года (или точнее, каждые </a:t>
            </a:r>
            <a:r>
              <a:rPr lang="ru-RU" sz="2400" dirty="0" smtClean="0"/>
              <a:t>210000 блока</a:t>
            </a:r>
            <a:r>
              <a:rPr lang="ru-RU" sz="2400" dirty="0"/>
              <a:t>). Сначала с блоком </a:t>
            </a:r>
            <a:r>
              <a:rPr lang="ru-RU" sz="2400" dirty="0" err="1"/>
              <a:t>повявлялось</a:t>
            </a:r>
            <a:r>
              <a:rPr lang="ru-RU" sz="2400" dirty="0"/>
              <a:t> 50 </a:t>
            </a:r>
            <a:r>
              <a:rPr lang="ru-RU" sz="2400" dirty="0" err="1"/>
              <a:t>биткоинов</a:t>
            </a:r>
            <a:r>
              <a:rPr lang="ru-RU" sz="2400" dirty="0"/>
              <a:t>, а в ноябре 2012 года это </a:t>
            </a:r>
            <a:r>
              <a:rPr lang="ru-RU" sz="2400" dirty="0" smtClean="0"/>
              <a:t>количество уменьшилось </a:t>
            </a:r>
            <a:r>
              <a:rPr lang="ru-RU" sz="2400" dirty="0"/>
              <a:t>в два раза до 25 </a:t>
            </a:r>
            <a:r>
              <a:rPr lang="ru-RU" sz="2400" dirty="0" err="1"/>
              <a:t>Bitcoin</a:t>
            </a:r>
            <a:r>
              <a:rPr lang="ru-RU" sz="2400" dirty="0"/>
              <a:t> за блок и в следующий раз уменьшится до 12,5 </a:t>
            </a:r>
            <a:r>
              <a:rPr lang="ru-RU" sz="2400" dirty="0" err="1"/>
              <a:t>Bitcoin</a:t>
            </a:r>
            <a:r>
              <a:rPr lang="ru-RU" sz="2400" dirty="0"/>
              <a:t> </a:t>
            </a:r>
            <a:r>
              <a:rPr lang="ru-RU" sz="2400" dirty="0" smtClean="0"/>
              <a:t>за блок-то </a:t>
            </a:r>
            <a:r>
              <a:rPr lang="ru-RU" sz="2400" dirty="0"/>
              <a:t>в 2016 году. Согласно этой формулы, награда за </a:t>
            </a:r>
            <a:r>
              <a:rPr lang="ru-RU" sz="2400" dirty="0" err="1"/>
              <a:t>майнинг</a:t>
            </a:r>
            <a:r>
              <a:rPr lang="ru-RU" sz="2400" dirty="0"/>
              <a:t> будет </a:t>
            </a:r>
            <a:r>
              <a:rPr lang="ru-RU" sz="2400" dirty="0" smtClean="0"/>
              <a:t>экспоненциально убывать </a:t>
            </a:r>
            <a:r>
              <a:rPr lang="ru-RU" sz="2400" dirty="0"/>
              <a:t>до примерно 2140 года, когда </a:t>
            </a:r>
            <a:r>
              <a:rPr lang="ru-RU" sz="2400" dirty="0" smtClean="0"/>
              <a:t>будет достигнут </a:t>
            </a:r>
            <a:r>
              <a:rPr lang="ru-RU" sz="2400" dirty="0"/>
              <a:t>предел (2099999998 млн монет). </a:t>
            </a:r>
            <a:r>
              <a:rPr lang="ru-RU" sz="2400" dirty="0" smtClean="0"/>
              <a:t>После 2140 </a:t>
            </a:r>
            <a:r>
              <a:rPr lang="ru-RU" sz="2400" dirty="0"/>
              <a:t>новые монеты создаваться не будут.</a:t>
            </a:r>
          </a:p>
        </p:txBody>
      </p:sp>
    </p:spTree>
    <p:extLst>
      <p:ext uri="{BB962C8B-B14F-4D97-AF65-F5344CB8AC3E}">
        <p14:creationId xmlns:p14="http://schemas.microsoft.com/office/powerpoint/2010/main" val="232928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711" y="495322"/>
            <a:ext cx="8911687" cy="715293"/>
          </a:xfrm>
        </p:spPr>
        <p:txBody>
          <a:bodyPr/>
          <a:lstStyle/>
          <a:p>
            <a:pPr algn="ctr"/>
            <a:r>
              <a:rPr lang="uk-UA" dirty="0" smtClean="0"/>
              <a:t>Темп</a:t>
            </a:r>
            <a:r>
              <a:rPr lang="ru-RU" dirty="0" smtClean="0"/>
              <a:t>ы</a:t>
            </a:r>
            <a:r>
              <a:rPr lang="uk-UA" dirty="0" smtClean="0"/>
              <a:t> </a:t>
            </a:r>
            <a:r>
              <a:rPr lang="uk-UA" dirty="0" err="1" smtClean="0"/>
              <a:t>эмиссии</a:t>
            </a:r>
            <a:r>
              <a:rPr lang="uk-UA" dirty="0" smtClean="0"/>
              <a:t> </a:t>
            </a:r>
            <a:r>
              <a:rPr lang="uk-UA" dirty="0" err="1" smtClean="0"/>
              <a:t>биткоинов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170" y="1376965"/>
            <a:ext cx="8131525" cy="51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7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Форки</a:t>
            </a:r>
            <a:r>
              <a:rPr lang="ru-RU" b="1" dirty="0"/>
              <a:t> </a:t>
            </a:r>
            <a:r>
              <a:rPr lang="ru-RU" b="1" dirty="0" err="1"/>
              <a:t>блокчейна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003" y="1747233"/>
            <a:ext cx="9684763" cy="48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0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Ну а теперь о мифах</a:t>
            </a:r>
            <a:br>
              <a:rPr lang="ru-RU" dirty="0" smtClean="0"/>
            </a:br>
            <a:r>
              <a:rPr lang="ru-RU" sz="2200" dirty="0" smtClean="0"/>
              <a:t>по материалам</a:t>
            </a:r>
            <a:r>
              <a:rPr lang="ru-RU" sz="2200" i="1" dirty="0" smtClean="0"/>
              <a:t> </a:t>
            </a:r>
            <a:r>
              <a:rPr lang="ru-RU" sz="2200" i="1" dirty="0"/>
              <a:t>статьи </a:t>
            </a:r>
            <a:r>
              <a:rPr lang="ru-RU" sz="2200" i="1" dirty="0" smtClean="0"/>
              <a:t>Алексея Маланова, эксперта </a:t>
            </a:r>
            <a:r>
              <a:rPr lang="ru-RU" sz="2200" i="1" dirty="0"/>
              <a:t>отдела развития антивирусных технологий «Лаборатории Касперского»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534" y="1905000"/>
            <a:ext cx="9422998" cy="4637468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Миф </a:t>
            </a:r>
            <a:r>
              <a:rPr lang="ru-RU" sz="2400" dirty="0"/>
              <a:t>1: </a:t>
            </a:r>
            <a:r>
              <a:rPr lang="ru-RU" sz="2400" dirty="0" err="1"/>
              <a:t>Блокчейн</a:t>
            </a:r>
            <a:r>
              <a:rPr lang="ru-RU" sz="2400" dirty="0"/>
              <a:t> — это гигантский распределенный </a:t>
            </a:r>
            <a:r>
              <a:rPr lang="ru-RU" sz="2400" dirty="0" smtClean="0"/>
              <a:t>компьютер</a:t>
            </a:r>
          </a:p>
          <a:p>
            <a:r>
              <a:rPr lang="ru-RU" sz="2400" dirty="0"/>
              <a:t>Миф 2: </a:t>
            </a:r>
            <a:r>
              <a:rPr lang="ru-RU" sz="2400" dirty="0" err="1"/>
              <a:t>Блокчейн</a:t>
            </a:r>
            <a:r>
              <a:rPr lang="ru-RU" sz="2400" dirty="0"/>
              <a:t> вечен. Все, что в него записано, останется навсегда</a:t>
            </a:r>
          </a:p>
          <a:p>
            <a:r>
              <a:rPr lang="ru-RU" sz="2400" dirty="0"/>
              <a:t>Миф 3: </a:t>
            </a:r>
            <a:r>
              <a:rPr lang="ru-RU" sz="2400" dirty="0" err="1"/>
              <a:t>Блокчейн</a:t>
            </a:r>
            <a:r>
              <a:rPr lang="ru-RU" sz="2400" dirty="0"/>
              <a:t> эффективен и масштабируем, обычные деньги отомрут</a:t>
            </a:r>
          </a:p>
          <a:p>
            <a:r>
              <a:rPr lang="ru-RU" sz="2400" dirty="0"/>
              <a:t>Миф 4: </a:t>
            </a:r>
            <a:r>
              <a:rPr lang="ru-RU" sz="2400" dirty="0" err="1"/>
              <a:t>Майнеры</a:t>
            </a:r>
            <a:r>
              <a:rPr lang="ru-RU" sz="2400" dirty="0"/>
              <a:t> обеспечивают безопасность сети</a:t>
            </a:r>
          </a:p>
          <a:p>
            <a:r>
              <a:rPr lang="ru-RU" sz="2400" dirty="0"/>
              <a:t>Миф 5: </a:t>
            </a:r>
            <a:r>
              <a:rPr lang="ru-RU" sz="2400" dirty="0" err="1"/>
              <a:t>Блокчейн</a:t>
            </a:r>
            <a:r>
              <a:rPr lang="ru-RU" sz="2400" dirty="0"/>
              <a:t> децентрализован и поэтому нерушим</a:t>
            </a:r>
          </a:p>
          <a:p>
            <a:r>
              <a:rPr lang="ru-RU" sz="2400" dirty="0"/>
              <a:t>Миф 6: Анонимность и открытость </a:t>
            </a:r>
            <a:r>
              <a:rPr lang="ru-RU" sz="2400" dirty="0" err="1"/>
              <a:t>блокчейна</a:t>
            </a:r>
            <a:r>
              <a:rPr lang="ru-RU" sz="2400" dirty="0"/>
              <a:t> — это </a:t>
            </a:r>
            <a:r>
              <a:rPr lang="ru-RU" sz="2400" dirty="0" smtClean="0"/>
              <a:t>хорошо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673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Рост объема </a:t>
            </a:r>
            <a:r>
              <a:rPr lang="ru-RU" i="1" dirty="0" err="1"/>
              <a:t>блокчейна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84550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21b013d9591f48d5b55036b023f3e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883234"/>
            <a:ext cx="8915400" cy="42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19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Распределение мощностей </a:t>
            </a:r>
            <a:r>
              <a:rPr lang="ru-RU" i="1" dirty="0" err="1"/>
              <a:t>Биткойн</a:t>
            </a:r>
            <a:r>
              <a:rPr lang="ru-RU" i="1" dirty="0"/>
              <a:t> по пулам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3beb946c4d9463092d3309e0e0ac3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23" y="1837875"/>
            <a:ext cx="6386346" cy="43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3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Распределение </a:t>
            </a:r>
            <a:r>
              <a:rPr lang="ru-RU" i="1" dirty="0" err="1"/>
              <a:t>майнинга</a:t>
            </a:r>
            <a:r>
              <a:rPr lang="ru-RU" i="1" dirty="0"/>
              <a:t> по странам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9e21ebaedab8434990492fbe8ed17c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548299" cy="32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50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объясняется такой успех </a:t>
            </a:r>
            <a:r>
              <a:rPr lang="ru-RU" dirty="0" err="1" smtClean="0"/>
              <a:t>криптовалют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1. Изменение формы и сущности денег  </a:t>
            </a:r>
            <a:r>
              <a:rPr lang="en-US" sz="2800" smtClean="0"/>
              <a:t>     </a:t>
            </a:r>
            <a:r>
              <a:rPr lang="ru-RU" sz="2800" smtClean="0"/>
              <a:t>(</a:t>
            </a:r>
            <a:r>
              <a:rPr lang="ru-RU" sz="2800" dirty="0" smtClean="0"/>
              <a:t>А это тема следующей встречи)</a:t>
            </a:r>
          </a:p>
          <a:p>
            <a:r>
              <a:rPr lang="ru-RU" sz="2800" dirty="0" smtClean="0"/>
              <a:t>2. Поддержка мировой финансовой системы</a:t>
            </a:r>
          </a:p>
          <a:p>
            <a:r>
              <a:rPr lang="ru-RU" sz="2800" dirty="0" smtClean="0"/>
              <a:t>3. Приближающийся кризис</a:t>
            </a:r>
          </a:p>
          <a:p>
            <a:r>
              <a:rPr lang="ru-RU" sz="2800" dirty="0" smtClean="0"/>
              <a:t>4. Возникновение индустрии </a:t>
            </a:r>
            <a:r>
              <a:rPr lang="ru-RU" sz="2800" dirty="0" err="1" smtClean="0"/>
              <a:t>криптовалют</a:t>
            </a:r>
            <a:endParaRPr lang="ru-RU" sz="2800" dirty="0"/>
          </a:p>
          <a:p>
            <a:r>
              <a:rPr lang="ru-RU" sz="2800" dirty="0" smtClean="0"/>
              <a:t>5. </a:t>
            </a:r>
            <a:r>
              <a:rPr lang="en-US" sz="2800" dirty="0" smtClean="0"/>
              <a:t>????????????????</a:t>
            </a: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31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цифровое зол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1" y="1219201"/>
            <a:ext cx="3602147" cy="50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8116" y="457200"/>
            <a:ext cx="66294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Биткойн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- это пиринговая платежная система и финансовая технология, ломающая многие привычные представления о деньгах и их роли в обществе. В этой книге представлена невероятная история о том, как идея подобной системы, изначально интересная лишь маленькой группке энтузиастов, постепенно привлекла к себе внимание всего мира.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этой истории принимают участие самые неожиданные персонажи: финский студент и аргентинский миллионер, китайский предприниматель и программист-создатель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Netscape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неудавшийся физик, ставший онлайн-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наркобароном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и близнецы-плейбои, засудившие главу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Facebook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акулы венчурного капитала и руководители крупнейших мировых банков, прокуроры,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спецагенты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 сенаторы США, ну и конечно, сам отец-основатель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Биткойна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известный под псевдонимом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Сатоши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Накамото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И хотя многих ставит в тупик сама мысль о цифровой валюте, за которой не стоит мощное государство или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центробанк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энтузиасты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Биткойна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 всем мире, от Пекина до Буэнос-Айреса, верят в потенциальную возможность этой...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Подробнее: </a:t>
            </a:r>
            <a:r>
              <a:rPr lang="ru-RU" dirty="0">
                <a:solidFill>
                  <a:srgbClr val="1868A0"/>
                </a:solidFill>
                <a:latin typeface="Arial" panose="020B0604020202020204" pitchFamily="34" charset="0"/>
                <a:hlinkClick r:id="rId3"/>
              </a:rPr>
              <a:t>https://www.labirint.ru/books/533137/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74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5" y="275370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До новых встреч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0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Начнем с учета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1" y="1544390"/>
            <a:ext cx="4904518" cy="410943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24323" y="5653825"/>
            <a:ext cx="5759057" cy="741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Лука </a:t>
            </a:r>
            <a:r>
              <a:rPr lang="ru-RU" sz="3200" b="1" dirty="0" err="1"/>
              <a:t>Пачоли</a:t>
            </a:r>
            <a:r>
              <a:rPr lang="ru-RU" sz="3200" dirty="0"/>
              <a:t> (1445 – 1517)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38819" y="1696790"/>
            <a:ext cx="533801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Принцип двойного счета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44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доверить реестр транзакций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Электронная цифровая подпись – крупнейшее открытие </a:t>
            </a:r>
            <a:r>
              <a:rPr lang="en-US" dirty="0" smtClean="0"/>
              <a:t>XX</a:t>
            </a:r>
            <a:r>
              <a:rPr lang="ru-RU" dirty="0" smtClean="0"/>
              <a:t> века</a:t>
            </a:r>
          </a:p>
          <a:p>
            <a:r>
              <a:rPr lang="ru-RU" dirty="0" smtClean="0"/>
              <a:t>Переход на учет в электронных базах данных</a:t>
            </a:r>
          </a:p>
          <a:p>
            <a:r>
              <a:rPr lang="ru-RU" dirty="0" smtClean="0"/>
              <a:t>Развитие сетей передачи данных</a:t>
            </a:r>
          </a:p>
          <a:p>
            <a:r>
              <a:rPr lang="ru-RU" dirty="0" smtClean="0"/>
              <a:t>Уязвимость информации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89212" y="485893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Лучше всего доверять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47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работы сети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err="1" smtClean="0"/>
              <a:t>BlockBb</a:t>
            </a:r>
            <a:r>
              <a:rPr lang="ru-RU" dirty="0" smtClean="0"/>
              <a:t>БЛОКЧЕЙН</a:t>
            </a:r>
            <a:endParaRPr lang="ru-RU" dirty="0"/>
          </a:p>
        </p:txBody>
      </p:sp>
      <p:pic>
        <p:nvPicPr>
          <p:cNvPr id="4" name="Picture 2" descr="https://upload.wikimedia.org/wikipedia/commons/b/b7/%D0%A5%D1%8D%D1%88_%D1%82%D1%80%D0%B0%D0%BD%D0%B7%D0%B0%D0%BA%D1%86%D0%B8%D0%B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26" y="2732020"/>
            <a:ext cx="339718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к работает блокчейн (схем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60" y="1264555"/>
            <a:ext cx="6966442" cy="47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1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367011"/>
          </a:xfrm>
        </p:spPr>
        <p:txBody>
          <a:bodyPr/>
          <a:lstStyle/>
          <a:p>
            <a:r>
              <a:rPr lang="ru-RU" b="1" dirty="0"/>
              <a:t>Децентрализация</a:t>
            </a:r>
            <a:r>
              <a:rPr lang="ru-RU" dirty="0"/>
              <a:t> – в цепочке нет сервера. Каждый участник – это и есть сервер. Он поддерживает работу всего </a:t>
            </a:r>
            <a:r>
              <a:rPr lang="ru-RU" dirty="0" err="1"/>
              <a:t>блокчейна</a:t>
            </a:r>
            <a:r>
              <a:rPr lang="ru-RU" dirty="0"/>
              <a:t>;</a:t>
            </a:r>
          </a:p>
          <a:p>
            <a:r>
              <a:rPr lang="ru-RU" b="1" dirty="0"/>
              <a:t>Прозрачность</a:t>
            </a:r>
            <a:r>
              <a:rPr lang="ru-RU" dirty="0"/>
              <a:t> – информация о транзакциях, контрактах и так далее хранится в открытом доступе. При этом эти данные невозможно изменить;</a:t>
            </a:r>
          </a:p>
          <a:p>
            <a:r>
              <a:rPr lang="ru-RU" b="1" dirty="0"/>
              <a:t>Теоретическая неограниченность</a:t>
            </a:r>
            <a:r>
              <a:rPr lang="ru-RU" dirty="0"/>
              <a:t> – теоретически </a:t>
            </a:r>
            <a:r>
              <a:rPr lang="ru-RU" dirty="0" err="1"/>
              <a:t>блокчейн</a:t>
            </a:r>
            <a:r>
              <a:rPr lang="ru-RU" dirty="0"/>
              <a:t> можно дополнять записями до бесконечности. Поэтому его часто сравнивают с суперкомпьютером;</a:t>
            </a:r>
          </a:p>
          <a:p>
            <a:r>
              <a:rPr lang="ru-RU" b="1" dirty="0"/>
              <a:t>Надежность</a:t>
            </a:r>
            <a:r>
              <a:rPr lang="ru-RU" dirty="0"/>
              <a:t> – для записи новых данных необходим консенсус узлов </a:t>
            </a:r>
            <a:r>
              <a:rPr lang="ru-RU" dirty="0" err="1"/>
              <a:t>блокчейна</a:t>
            </a:r>
            <a:r>
              <a:rPr lang="ru-RU" dirty="0"/>
              <a:t>. Это позволяет фильтровать операции и записывать только легитимные транзакции. Осуществить подмену </a:t>
            </a:r>
            <a:r>
              <a:rPr lang="ru-RU" dirty="0" err="1"/>
              <a:t>хэша</a:t>
            </a:r>
            <a:r>
              <a:rPr lang="ru-RU" dirty="0"/>
              <a:t> нереально.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51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82442"/>
            <a:ext cx="8911687" cy="689535"/>
          </a:xfrm>
        </p:spPr>
        <p:txBody>
          <a:bodyPr/>
          <a:lstStyle/>
          <a:p>
            <a:r>
              <a:rPr lang="uk-UA" dirty="0" err="1" smtClean="0"/>
              <a:t>Краткая</a:t>
            </a:r>
            <a:r>
              <a:rPr lang="uk-UA" dirty="0" smtClean="0"/>
              <a:t> </a:t>
            </a:r>
            <a:r>
              <a:rPr lang="uk-UA" dirty="0" err="1" smtClean="0"/>
              <a:t>хронология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3645"/>
            <a:ext cx="8915400" cy="5293217"/>
          </a:xfrm>
        </p:spPr>
        <p:txBody>
          <a:bodyPr>
            <a:normAutofit/>
          </a:bodyPr>
          <a:lstStyle/>
          <a:p>
            <a:r>
              <a:rPr lang="ru-RU" b="1" dirty="0"/>
              <a:t>Октябрь 2008 </a:t>
            </a:r>
            <a:r>
              <a:rPr lang="ru-RU" b="1" dirty="0" smtClean="0"/>
              <a:t>года </a:t>
            </a:r>
            <a:r>
              <a:rPr lang="ru-RU" i="1" dirty="0" err="1"/>
              <a:t>Сатоши</a:t>
            </a:r>
            <a:r>
              <a:rPr lang="ru-RU" i="1" dirty="0"/>
              <a:t> </a:t>
            </a:r>
            <a:r>
              <a:rPr lang="ru-RU" i="1" dirty="0" err="1" smtClean="0"/>
              <a:t>Накамото</a:t>
            </a:r>
            <a:r>
              <a:rPr lang="ru-RU" i="1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Биткойн</a:t>
            </a:r>
            <a:r>
              <a:rPr lang="ru-RU" dirty="0"/>
              <a:t>: пиринговая система электронных денег</a:t>
            </a:r>
            <a:r>
              <a:rPr lang="ru-RU" dirty="0" smtClean="0"/>
              <a:t>»</a:t>
            </a:r>
          </a:p>
          <a:p>
            <a:r>
              <a:rPr lang="ru-RU" b="1" dirty="0"/>
              <a:t>Январь 2009 года. </a:t>
            </a:r>
            <a:r>
              <a:rPr lang="ru-RU" dirty="0"/>
              <a:t>Добыт первый блок </a:t>
            </a:r>
            <a:r>
              <a:rPr lang="ru-RU" dirty="0" err="1" smtClean="0"/>
              <a:t>блокчейна</a:t>
            </a:r>
            <a:r>
              <a:rPr lang="ru-RU" dirty="0" smtClean="0"/>
              <a:t>. Первая транзакция </a:t>
            </a:r>
            <a:r>
              <a:rPr lang="ru-RU" dirty="0"/>
              <a:t>от </a:t>
            </a:r>
            <a:r>
              <a:rPr lang="ru-RU" dirty="0" err="1"/>
              <a:t>Сатоши</a:t>
            </a:r>
            <a:r>
              <a:rPr lang="ru-RU" dirty="0"/>
              <a:t> </a:t>
            </a:r>
            <a:r>
              <a:rPr lang="ru-RU" dirty="0" err="1"/>
              <a:t>Накамото</a:t>
            </a:r>
            <a:r>
              <a:rPr lang="ru-RU" dirty="0"/>
              <a:t> к </a:t>
            </a:r>
            <a:r>
              <a:rPr lang="ru-RU" dirty="0" err="1"/>
              <a:t>Хэлу</a:t>
            </a:r>
            <a:r>
              <a:rPr lang="ru-RU" dirty="0"/>
              <a:t> </a:t>
            </a:r>
            <a:r>
              <a:rPr lang="ru-RU" dirty="0" err="1" smtClean="0"/>
              <a:t>Финни</a:t>
            </a:r>
            <a:endParaRPr lang="ru-RU" dirty="0" smtClean="0"/>
          </a:p>
          <a:p>
            <a:r>
              <a:rPr lang="ru-RU" b="1" dirty="0"/>
              <a:t>Май 2010 года. </a:t>
            </a:r>
            <a:r>
              <a:rPr lang="ru-RU" dirty="0"/>
              <a:t>Программист из США по имени </a:t>
            </a:r>
            <a:r>
              <a:rPr lang="ru-RU" dirty="0" err="1"/>
              <a:t>Laszlo</a:t>
            </a:r>
            <a:r>
              <a:rPr lang="ru-RU" dirty="0"/>
              <a:t> купил несколько пицц в </a:t>
            </a:r>
            <a:r>
              <a:rPr lang="ru-RU" dirty="0" err="1"/>
              <a:t>Jercos</a:t>
            </a:r>
            <a:r>
              <a:rPr lang="ru-RU" dirty="0"/>
              <a:t> за 10 000 </a:t>
            </a:r>
            <a:r>
              <a:rPr lang="ru-RU" dirty="0" err="1" smtClean="0"/>
              <a:t>биткойнов</a:t>
            </a:r>
            <a:r>
              <a:rPr lang="ru-RU" dirty="0" smtClean="0"/>
              <a:t>. (100 000 000 </a:t>
            </a:r>
            <a:r>
              <a:rPr lang="ru-RU" dirty="0" err="1" smtClean="0"/>
              <a:t>сатоши</a:t>
            </a:r>
            <a:r>
              <a:rPr lang="ru-RU" dirty="0" smtClean="0"/>
              <a:t>=1 </a:t>
            </a:r>
            <a:r>
              <a:rPr lang="ru-RU" dirty="0" err="1" smtClean="0"/>
              <a:t>биткоин</a:t>
            </a:r>
            <a:r>
              <a:rPr lang="ru-RU" dirty="0" smtClean="0"/>
              <a:t>)</a:t>
            </a:r>
          </a:p>
          <a:p>
            <a:r>
              <a:rPr lang="ru-RU" b="1" dirty="0"/>
              <a:t>Август 2010 года. </a:t>
            </a:r>
            <a:r>
              <a:rPr lang="ru-RU" dirty="0"/>
              <a:t>В </a:t>
            </a:r>
            <a:r>
              <a:rPr lang="ru-RU" dirty="0" err="1"/>
              <a:t>биткойн</a:t>
            </a:r>
            <a:r>
              <a:rPr lang="ru-RU" dirty="0"/>
              <a:t>-протоколе была обнаружена и затем использована уязвимость. Это привело к созданию более чем 184 </a:t>
            </a:r>
            <a:r>
              <a:rPr lang="ru-RU" dirty="0" smtClean="0"/>
              <a:t>миллиардов </a:t>
            </a:r>
            <a:r>
              <a:rPr lang="ru-RU" dirty="0" err="1"/>
              <a:t>биткойнов</a:t>
            </a:r>
            <a:r>
              <a:rPr lang="ru-RU" dirty="0"/>
              <a:t>, сгенерированных в одной </a:t>
            </a:r>
            <a:r>
              <a:rPr lang="ru-RU" dirty="0" smtClean="0"/>
              <a:t>транзакции</a:t>
            </a:r>
          </a:p>
          <a:p>
            <a:r>
              <a:rPr lang="ru-RU" b="1" dirty="0"/>
              <a:t>Декабрь 2012 года. </a:t>
            </a:r>
            <a:r>
              <a:rPr lang="ru-RU" dirty="0"/>
              <a:t>«</a:t>
            </a:r>
            <a:r>
              <a:rPr lang="ru-RU" dirty="0" err="1"/>
              <a:t>Bitcoin</a:t>
            </a:r>
            <a:r>
              <a:rPr lang="ru-RU" dirty="0"/>
              <a:t> </a:t>
            </a:r>
            <a:r>
              <a:rPr lang="ru-RU" dirty="0" err="1"/>
              <a:t>Central</a:t>
            </a:r>
            <a:r>
              <a:rPr lang="ru-RU" dirty="0"/>
              <a:t>» – первая </a:t>
            </a:r>
            <a:r>
              <a:rPr lang="ru-RU" dirty="0" err="1"/>
              <a:t>биткойн</a:t>
            </a:r>
            <a:r>
              <a:rPr lang="ru-RU" dirty="0"/>
              <a:t>-биржа, лицензированная как европейский банк, – начинает работу в европейском нормативно-правовом сегменте. </a:t>
            </a:r>
          </a:p>
          <a:p>
            <a:r>
              <a:rPr lang="ru-RU" b="1" dirty="0"/>
              <a:t>Декабрь 2013 года. </a:t>
            </a:r>
            <a:r>
              <a:rPr lang="ru-RU" dirty="0"/>
              <a:t>Один из электромобилей </a:t>
            </a:r>
            <a:r>
              <a:rPr lang="ru-RU" dirty="0" err="1"/>
              <a:t>Tesla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 S Илона Маска (</a:t>
            </a:r>
            <a:r>
              <a:rPr lang="ru-RU" dirty="0" err="1"/>
              <a:t>PayPal</a:t>
            </a:r>
            <a:r>
              <a:rPr lang="ru-RU" dirty="0"/>
              <a:t>, </a:t>
            </a:r>
            <a:r>
              <a:rPr lang="ru-RU" dirty="0" err="1"/>
              <a:t>SpaceX</a:t>
            </a:r>
            <a:r>
              <a:rPr lang="ru-RU" dirty="0"/>
              <a:t>, </a:t>
            </a:r>
            <a:r>
              <a:rPr lang="ru-RU" dirty="0" err="1"/>
              <a:t>Tesla</a:t>
            </a:r>
            <a:r>
              <a:rPr lang="ru-RU" dirty="0"/>
              <a:t>, </a:t>
            </a:r>
            <a:r>
              <a:rPr lang="ru-RU" dirty="0" err="1"/>
              <a:t>SolarCity</a:t>
            </a:r>
            <a:r>
              <a:rPr lang="ru-RU" dirty="0"/>
              <a:t>) был продан в США за </a:t>
            </a:r>
            <a:r>
              <a:rPr lang="ru-RU" dirty="0" err="1"/>
              <a:t>биткойны</a:t>
            </a:r>
            <a:r>
              <a:rPr lang="ru-RU" dirty="0"/>
              <a:t>. Цена машины в то время была примерно 103 000 долларов.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816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82442"/>
            <a:ext cx="8911687" cy="689535"/>
          </a:xfrm>
        </p:spPr>
        <p:txBody>
          <a:bodyPr/>
          <a:lstStyle/>
          <a:p>
            <a:r>
              <a:rPr lang="uk-UA" dirty="0" smtClean="0"/>
              <a:t>Вклад в науку и практику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4" y="1313645"/>
            <a:ext cx="10985679" cy="5293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Изобретение </a:t>
            </a:r>
            <a:r>
              <a:rPr lang="ru-RU" sz="2400" dirty="0" err="1"/>
              <a:t>Сатоси</a:t>
            </a:r>
            <a:r>
              <a:rPr lang="ru-RU" sz="2400" dirty="0"/>
              <a:t> </a:t>
            </a:r>
            <a:r>
              <a:rPr lang="ru-RU" sz="2400" dirty="0" err="1"/>
              <a:t>Накамото</a:t>
            </a:r>
            <a:r>
              <a:rPr lang="ru-RU" sz="2400" dirty="0"/>
              <a:t> является практическим решением одной </a:t>
            </a:r>
            <a:r>
              <a:rPr lang="ru-RU" sz="2400" dirty="0" smtClean="0"/>
              <a:t>ранее нерешенной </a:t>
            </a:r>
            <a:r>
              <a:rPr lang="ru-RU" sz="2400" dirty="0"/>
              <a:t>проблемы распределенных вычислений, известной как "</a:t>
            </a:r>
            <a:r>
              <a:rPr lang="ru-RU" sz="2400" dirty="0" smtClean="0"/>
              <a:t>проблема византийских </a:t>
            </a:r>
            <a:r>
              <a:rPr lang="ru-RU" sz="2400" dirty="0"/>
              <a:t>генералов." Вкратце, проблема состоит в попытке договориться о </a:t>
            </a:r>
            <a:r>
              <a:rPr lang="ru-RU" sz="2400" dirty="0" smtClean="0"/>
              <a:t>ходе действий </a:t>
            </a:r>
            <a:r>
              <a:rPr lang="ru-RU" sz="2400" dirty="0"/>
              <a:t>путем обмена информацией по ненадежным и даже </a:t>
            </a:r>
            <a:r>
              <a:rPr lang="ru-RU" sz="2400" dirty="0" smtClean="0"/>
              <a:t>потенциально скомпрометированным </a:t>
            </a:r>
            <a:r>
              <a:rPr lang="ru-RU" sz="2400" dirty="0"/>
              <a:t>каналам связи. Решение </a:t>
            </a:r>
            <a:r>
              <a:rPr lang="ru-RU" sz="2400" dirty="0" err="1"/>
              <a:t>Сатоси</a:t>
            </a:r>
            <a:r>
              <a:rPr lang="ru-RU" sz="2400" dirty="0"/>
              <a:t> </a:t>
            </a:r>
            <a:r>
              <a:rPr lang="ru-RU" sz="2400" dirty="0" err="1"/>
              <a:t>Накамото</a:t>
            </a:r>
            <a:r>
              <a:rPr lang="ru-RU" sz="2400" dirty="0"/>
              <a:t>, </a:t>
            </a:r>
            <a:r>
              <a:rPr lang="ru-RU" sz="2400" dirty="0" smtClean="0"/>
              <a:t>использует концепцию </a:t>
            </a:r>
            <a:r>
              <a:rPr lang="ru-RU" sz="2400" dirty="0"/>
              <a:t>"доказательства работы" для достижения консенсуса без </a:t>
            </a:r>
            <a:r>
              <a:rPr lang="ru-RU" sz="2400" dirty="0" smtClean="0"/>
              <a:t>центрального доверенного </a:t>
            </a:r>
            <a:r>
              <a:rPr lang="ru-RU" sz="2400" dirty="0"/>
              <a:t>центра и представляет собой прорыв в науке о </a:t>
            </a:r>
            <a:r>
              <a:rPr lang="ru-RU" sz="2400" dirty="0" smtClean="0"/>
              <a:t>распределенных вычислениях</a:t>
            </a:r>
            <a:r>
              <a:rPr lang="ru-RU" sz="2400" dirty="0"/>
              <a:t>, что имеет широкое применение за пределами </a:t>
            </a:r>
            <a:r>
              <a:rPr lang="ru-RU" sz="2400" dirty="0" err="1"/>
              <a:t>криптовалют</a:t>
            </a:r>
            <a:r>
              <a:rPr lang="ru-RU" sz="2400" dirty="0"/>
              <a:t>. Этот </a:t>
            </a:r>
            <a:r>
              <a:rPr lang="ru-RU" sz="2400" dirty="0" smtClean="0"/>
              <a:t>принцип может </a:t>
            </a:r>
            <a:r>
              <a:rPr lang="ru-RU" sz="2400" dirty="0"/>
              <a:t>быть использован для достижения консенсуса децентрализованных сетей, </a:t>
            </a:r>
            <a:r>
              <a:rPr lang="ru-RU" sz="2400" dirty="0" smtClean="0"/>
              <a:t>для доказательства </a:t>
            </a:r>
            <a:r>
              <a:rPr lang="ru-RU" sz="2400" dirty="0"/>
              <a:t>справедливости выборов, лотерей, реестров активов, </a:t>
            </a:r>
            <a:r>
              <a:rPr lang="ru-RU" sz="2400" dirty="0" smtClean="0"/>
              <a:t>цифровому нотариальному </a:t>
            </a:r>
            <a:r>
              <a:rPr lang="ru-RU" sz="2400" dirty="0"/>
              <a:t>заверению и т.д.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98054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/>
          <a:lstStyle/>
          <a:p>
            <a:pPr algn="ctr"/>
            <a:r>
              <a:rPr lang="uk-UA" dirty="0" smtClean="0"/>
              <a:t>Книга </a:t>
            </a:r>
            <a:r>
              <a:rPr lang="uk-UA" dirty="0" err="1" smtClean="0"/>
              <a:t>транзакций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955" y="1410236"/>
            <a:ext cx="8950817" cy="52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1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947" y="237744"/>
            <a:ext cx="11264721" cy="640444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Различные типы узлов в расширенной сети </a:t>
            </a:r>
            <a:r>
              <a:rPr lang="ru-RU" i="1" dirty="0" err="1"/>
              <a:t>Биткоин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953" y="895598"/>
            <a:ext cx="5476554" cy="55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230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</TotalTime>
  <Words>645</Words>
  <Application>Microsoft Office PowerPoint</Application>
  <PresentationFormat>Широкоэкранный</PresentationFormat>
  <Paragraphs>52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Легкий дым</vt:lpstr>
      <vt:lpstr>Блокчейн и криптовалюты</vt:lpstr>
      <vt:lpstr>Начнем с учета</vt:lpstr>
      <vt:lpstr>Кому доверить реестр транзакций</vt:lpstr>
      <vt:lpstr>Принципы работы сети Blockchain  BlockBbБЛОКЧЕЙН</vt:lpstr>
      <vt:lpstr>Основные особенности</vt:lpstr>
      <vt:lpstr>Краткая хронология</vt:lpstr>
      <vt:lpstr>Вклад в науку и практику</vt:lpstr>
      <vt:lpstr>Книга транзакций</vt:lpstr>
      <vt:lpstr>Различные типы узлов в расширенной сети Биткоин</vt:lpstr>
      <vt:lpstr>Майнинг (решение сложной задачи)</vt:lpstr>
      <vt:lpstr>Темпы эмиссии биткоинов</vt:lpstr>
      <vt:lpstr>Форки блокчейна</vt:lpstr>
      <vt:lpstr>               Ну а теперь о мифах по материалам статьи Алексея Маланова, эксперта отдела развития антивирусных технологий «Лаборатории Касперского»</vt:lpstr>
      <vt:lpstr>Рост объема блокчейна</vt:lpstr>
      <vt:lpstr>Распределение мощностей Биткойн по пулам</vt:lpstr>
      <vt:lpstr>Распределение майнинга по странам</vt:lpstr>
      <vt:lpstr>Чем объясняется такой успех криптовалют?</vt:lpstr>
      <vt:lpstr>Презентация PowerPoint</vt:lpstr>
      <vt:lpstr>До новых встреч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и криптовалюты</dc:title>
  <dc:creator>Kozin</dc:creator>
  <cp:lastModifiedBy>Kozin</cp:lastModifiedBy>
  <cp:revision>15</cp:revision>
  <dcterms:created xsi:type="dcterms:W3CDTF">2018-10-18T04:47:30Z</dcterms:created>
  <dcterms:modified xsi:type="dcterms:W3CDTF">2018-10-18T07:30:14Z</dcterms:modified>
</cp:coreProperties>
</file>