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62" r:id="rId3"/>
    <p:sldId id="257" r:id="rId4"/>
    <p:sldId id="258" r:id="rId5"/>
    <p:sldId id="260" r:id="rId6"/>
    <p:sldId id="261" r:id="rId7"/>
    <p:sldId id="263" r:id="rId8"/>
    <p:sldId id="273" r:id="rId9"/>
    <p:sldId id="274" r:id="rId10"/>
    <p:sldId id="271" r:id="rId11"/>
    <p:sldId id="269" r:id="rId12"/>
    <p:sldId id="270" r:id="rId13"/>
    <p:sldId id="264" r:id="rId14"/>
    <p:sldId id="265" r:id="rId15"/>
    <p:sldId id="266" r:id="rId16"/>
    <p:sldId id="272" r:id="rId17"/>
    <p:sldId id="275" r:id="rId18"/>
    <p:sldId id="276"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0"/>
    <p:restoredTop sz="94660"/>
  </p:normalViewPr>
  <p:slideViewPr>
    <p:cSldViewPr snapToGrid="0">
      <p:cViewPr>
        <p:scale>
          <a:sx n="134" d="100"/>
          <a:sy n="134" d="100"/>
        </p:scale>
        <p:origin x="-456"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2/25/26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2/25/26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2/25/26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2/25/26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2/25/26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2/25/26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2/25/26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youtube.com/watch?v=ojkb7ARN-O4" TargetMode="Externa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hyperlink" Target="https://zakon.rada.gov.ua/laws/show/828-2018-%D0%BF#Text" TargetMode="External"/><Relationship Id="rId2" Type="http://schemas.openxmlformats.org/officeDocument/2006/relationships/hyperlink" Target="https://sprotyvg7.com.ua/zakonodavcha-baza/page/2" TargetMode="External"/><Relationship Id="rId1" Type="http://schemas.openxmlformats.org/officeDocument/2006/relationships/slideLayout" Target="../slideLayouts/slideLayout2.xml"/><Relationship Id="rId4" Type="http://schemas.openxmlformats.org/officeDocument/2006/relationships/hyperlink" Target="https://zakon.rada.gov.ua/laws/show/1456-2021-&#1087;#Tex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zakon.rada.gov.ua/laws/" TargetMode="External"/><Relationship Id="rId2" Type="http://schemas.openxmlformats.org/officeDocument/2006/relationships/hyperlink" Target="https://zakon/" TargetMode="External"/><Relationship Id="rId1" Type="http://schemas.openxmlformats.org/officeDocument/2006/relationships/slideLayout" Target="../slideLayouts/slideLayout2.xml"/><Relationship Id="rId6" Type="http://schemas.openxmlformats.org/officeDocument/2006/relationships/hyperlink" Target="https://dspace.univd.edu.ua/server/api/core/bitstreams/d8b5c4cd-2a65-42c7-b65e-b02755849cee/content?trackerId=edaa4cd747a3f6d0" TargetMode="External"/><Relationship Id="rId5" Type="http://schemas.openxmlformats.org/officeDocument/2006/relationships/hyperlink" Target="https://doi.org/10.32631/pb.2024.1.14" TargetMode="External"/><Relationship Id="rId4" Type="http://schemas.openxmlformats.org/officeDocument/2006/relationships/hyperlink" Target="https://doi.org/10.32453/3.v83i2.56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eepstatemap.live/#10/47.6015424/35.717926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www.facebook.com/share/v/1D8MH63aDr/"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facebook.com/share/v/1awRxXqaTZ/"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659FA1-89C0-D06B-579F-E9263B0903DC}"/>
              </a:ext>
            </a:extLst>
          </p:cNvPr>
          <p:cNvSpPr>
            <a:spLocks noGrp="1"/>
          </p:cNvSpPr>
          <p:nvPr>
            <p:ph type="ctrTitle"/>
          </p:nvPr>
        </p:nvSpPr>
        <p:spPr>
          <a:xfrm>
            <a:off x="5297763" y="643467"/>
            <a:ext cx="6271758" cy="5571066"/>
          </a:xfrm>
        </p:spPr>
        <p:txBody>
          <a:bodyPr>
            <a:normAutofit fontScale="90000"/>
          </a:bodyPr>
          <a:lstStyle/>
          <a:p>
            <a:r>
              <a:rPr lang="uk-UA" sz="5600" b="1" dirty="0"/>
              <a:t>Тема 3. Національна поліція в системі забезпечення внутрішньої безпеки УКРАЇНИ</a:t>
            </a:r>
            <a:br>
              <a:rPr lang="en-UA" sz="5600" b="1" dirty="0"/>
            </a:br>
            <a:endParaRPr lang="en-UA" sz="5600" dirty="0"/>
          </a:p>
        </p:txBody>
      </p:sp>
      <p:sp>
        <p:nvSpPr>
          <p:cNvPr id="3" name="Subtitle 2">
            <a:extLst>
              <a:ext uri="{FF2B5EF4-FFF2-40B4-BE49-F238E27FC236}">
                <a16:creationId xmlns:a16="http://schemas.microsoft.com/office/drawing/2014/main" id="{A99CE464-BAD1-498C-EB98-DD204129F99D}"/>
              </a:ext>
            </a:extLst>
          </p:cNvPr>
          <p:cNvSpPr>
            <a:spLocks noGrp="1"/>
          </p:cNvSpPr>
          <p:nvPr>
            <p:ph type="subTitle" idx="1"/>
          </p:nvPr>
        </p:nvSpPr>
        <p:spPr>
          <a:xfrm>
            <a:off x="1700981" y="643467"/>
            <a:ext cx="2711993" cy="5571066"/>
          </a:xfrm>
        </p:spPr>
        <p:txBody>
          <a:bodyPr anchor="ctr">
            <a:normAutofit/>
          </a:bodyPr>
          <a:lstStyle/>
          <a:p>
            <a:pPr algn="ctr"/>
            <a:endParaRPr lang="en-UA">
              <a:solidFill>
                <a:srgbClr val="FFFFFF"/>
              </a:solidFill>
            </a:endParaRPr>
          </a:p>
        </p:txBody>
      </p:sp>
    </p:spTree>
    <p:extLst>
      <p:ext uri="{BB962C8B-B14F-4D97-AF65-F5344CB8AC3E}">
        <p14:creationId xmlns:p14="http://schemas.microsoft.com/office/powerpoint/2010/main" val="106169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D9CB-AB15-2C79-196D-435C858A77F6}"/>
              </a:ext>
            </a:extLst>
          </p:cNvPr>
          <p:cNvSpPr>
            <a:spLocks noGrp="1"/>
          </p:cNvSpPr>
          <p:nvPr>
            <p:ph type="title"/>
          </p:nvPr>
        </p:nvSpPr>
        <p:spPr/>
        <p:txBody>
          <a:bodyPr>
            <a:normAutofit/>
          </a:bodyPr>
          <a:lstStyle/>
          <a:p>
            <a:r>
              <a:rPr lang="uk-UA" sz="2000" b="1" dirty="0"/>
              <a:t>Воєнні злочини</a:t>
            </a:r>
            <a:r>
              <a:rPr lang="uk-UA" sz="2000" dirty="0"/>
              <a:t> — це серйозні порушення міжнародного гуманітарного права, законів і звичаїв війни, які здійснюються під час війни. За воєнні злочини передбачена кримінальна відповідальність в українських та міжнародних судах, без строку давності.</a:t>
            </a:r>
            <a:endParaRPr lang="en-UA" sz="2000" dirty="0"/>
          </a:p>
        </p:txBody>
      </p:sp>
      <p:sp>
        <p:nvSpPr>
          <p:cNvPr id="3" name="Content Placeholder 2">
            <a:extLst>
              <a:ext uri="{FF2B5EF4-FFF2-40B4-BE49-F238E27FC236}">
                <a16:creationId xmlns:a16="http://schemas.microsoft.com/office/drawing/2014/main" id="{A72B3279-0CF0-E2FC-0D82-E6886EDC5CA3}"/>
              </a:ext>
            </a:extLst>
          </p:cNvPr>
          <p:cNvSpPr>
            <a:spLocks noGrp="1"/>
          </p:cNvSpPr>
          <p:nvPr>
            <p:ph idx="1"/>
          </p:nvPr>
        </p:nvSpPr>
        <p:spPr/>
        <p:txBody>
          <a:bodyPr>
            <a:normAutofit/>
          </a:bodyPr>
          <a:lstStyle/>
          <a:p>
            <a:r>
              <a:rPr lang="uk-UA" dirty="0"/>
              <a:t>поранення або вбивство цивільної особи</a:t>
            </a:r>
          </a:p>
          <a:p>
            <a:r>
              <a:rPr lang="uk-UA" dirty="0"/>
              <a:t>катування та зґвалтування</a:t>
            </a:r>
          </a:p>
          <a:p>
            <a:r>
              <a:rPr lang="uk-UA" dirty="0"/>
              <a:t>викрадення і примусова депортація людей</a:t>
            </a:r>
          </a:p>
          <a:p>
            <a:r>
              <a:rPr lang="uk-UA" dirty="0"/>
              <a:t>недотримання правил поводження з військовополоненими</a:t>
            </a:r>
          </a:p>
          <a:p>
            <a:r>
              <a:rPr lang="uk-UA" dirty="0"/>
              <a:t>пошкодження або знищення об’єктів </a:t>
            </a:r>
            <a:r>
              <a:rPr lang="uk-UA" dirty="0" err="1"/>
              <a:t>цивільноі</a:t>
            </a:r>
            <a:r>
              <a:rPr lang="uk-UA" dirty="0"/>
              <a:t>̈ інфраструктури</a:t>
            </a:r>
          </a:p>
          <a:p>
            <a:r>
              <a:rPr lang="uk-UA" dirty="0"/>
              <a:t>руйнування пам’яток культури, творів мистецтва, релігійних об’єктів, навчальних закладів</a:t>
            </a:r>
          </a:p>
          <a:p>
            <a:r>
              <a:rPr lang="uk-UA" dirty="0"/>
              <a:t>руйнування населених пунктів, яке не має воєнної необхідності</a:t>
            </a:r>
          </a:p>
          <a:p>
            <a:r>
              <a:rPr lang="uk-UA" dirty="0"/>
              <a:t>умисне завдавання удару по персоналу, транспорту, обладнанню, пов'язаному з наданням гуманітарної допомоги</a:t>
            </a:r>
          </a:p>
          <a:p>
            <a:endParaRPr lang="en-UA" dirty="0"/>
          </a:p>
        </p:txBody>
      </p:sp>
    </p:spTree>
    <p:extLst>
      <p:ext uri="{BB962C8B-B14F-4D97-AF65-F5344CB8AC3E}">
        <p14:creationId xmlns:p14="http://schemas.microsoft.com/office/powerpoint/2010/main" val="124701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Зруйновані будинки">
            <a:extLst>
              <a:ext uri="{FF2B5EF4-FFF2-40B4-BE49-F238E27FC236}">
                <a16:creationId xmlns:a16="http://schemas.microsoft.com/office/drawing/2014/main" id="{90037B6D-5ED2-24C0-86CA-0710E4FAC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292" r="9477" b="1"/>
          <a:stretch>
            <a:fillRect/>
          </a:stretch>
        </p:blipFill>
        <p:spPr bwMode="auto">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noFill/>
          <a:extLst>
            <a:ext uri="{909E8E84-426E-40DD-AFC4-6F175D3DCCD1}">
              <a14:hiddenFill xmlns:a14="http://schemas.microsoft.com/office/drawing/2010/main">
                <a:solidFill>
                  <a:srgbClr val="FFFFFF"/>
                </a:solidFill>
              </a14:hiddenFill>
            </a:ext>
          </a:extLst>
        </p:spPr>
      </p:pic>
      <p:sp>
        <p:nvSpPr>
          <p:cNvPr id="4107" name="Freeform: Shape 4106">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102" name="Content Placeholder 4101">
            <a:extLst>
              <a:ext uri="{FF2B5EF4-FFF2-40B4-BE49-F238E27FC236}">
                <a16:creationId xmlns:a16="http://schemas.microsoft.com/office/drawing/2014/main" id="{CDD2099D-84BF-B61F-C64B-179AEC40D7C7}"/>
              </a:ext>
            </a:extLst>
          </p:cNvPr>
          <p:cNvSpPr>
            <a:spLocks noGrp="1"/>
          </p:cNvSpPr>
          <p:nvPr>
            <p:ph idx="1"/>
          </p:nvPr>
        </p:nvSpPr>
        <p:spPr>
          <a:xfrm>
            <a:off x="6587545" y="2352583"/>
            <a:ext cx="4869179" cy="3720671"/>
          </a:xfrm>
        </p:spPr>
        <p:txBody>
          <a:bodyPr anchor="t">
            <a:normAutofit/>
          </a:bodyPr>
          <a:lstStyle/>
          <a:p>
            <a:pPr marL="0" lvl="0" indent="0" algn="just" eaLnBrk="0" fontAlgn="base" hangingPunct="0">
              <a:spcBef>
                <a:spcPct val="0"/>
              </a:spcBef>
              <a:spcAft>
                <a:spcPct val="0"/>
              </a:spcAft>
              <a:buClrTx/>
              <a:buSzTx/>
              <a:buNone/>
            </a:pPr>
            <a:r>
              <a:rPr lang="en-UA" altLang="en-UA" sz="1800" b="1" dirty="0">
                <a:solidFill>
                  <a:srgbClr val="000000"/>
                </a:solidFill>
                <a:latin typeface="Times New Roman" panose="02020603050405020304" pitchFamily="18" charset="0"/>
                <a:cs typeface="Times New Roman" panose="02020603050405020304" pitchFamily="18" charset="0"/>
              </a:rPr>
              <a:t>Основні етапи фіксації </a:t>
            </a:r>
            <a:r>
              <a:rPr lang="uk-UA" altLang="en-UA" sz="1800" b="1" dirty="0">
                <a:solidFill>
                  <a:srgbClr val="000000"/>
                </a:solidFill>
                <a:latin typeface="Times New Roman" panose="02020603050405020304" pitchFamily="18" charset="0"/>
                <a:cs typeface="Times New Roman" panose="02020603050405020304" pitchFamily="18" charset="0"/>
              </a:rPr>
              <a:t>національною поліцією актів збройної агресії</a:t>
            </a:r>
            <a:r>
              <a:rPr lang="en-UA" altLang="en-UA" sz="1800" b="1" dirty="0">
                <a:solidFill>
                  <a:srgbClr val="000000"/>
                </a:solidFill>
                <a:latin typeface="Times New Roman" panose="02020603050405020304" pitchFamily="18" charset="0"/>
                <a:cs typeface="Times New Roman" panose="02020603050405020304" pitchFamily="18" charset="0"/>
              </a:rPr>
              <a:t>:</a:t>
            </a:r>
            <a:endParaRPr lang="en-UA" altLang="en-UA" sz="1800" dirty="0">
              <a:solidFill>
                <a:srgbClr val="000000"/>
              </a:solidFill>
              <a:latin typeface="Times New Roman" panose="02020603050405020304" pitchFamily="18" charset="0"/>
              <a:cs typeface="Times New Roman" panose="02020603050405020304" pitchFamily="18" charset="0"/>
            </a:endParaRPr>
          </a:p>
          <a:p>
            <a:pPr marL="0" lvl="0" indent="0" algn="just" eaLnBrk="0" fontAlgn="base" hangingPunct="0">
              <a:spcBef>
                <a:spcPct val="0"/>
              </a:spcBef>
              <a:spcAft>
                <a:spcPct val="0"/>
              </a:spcAft>
              <a:buClrTx/>
              <a:buSzTx/>
              <a:buFontTx/>
              <a:buChar char="•"/>
            </a:pPr>
            <a:r>
              <a:rPr lang="en-UA" altLang="en-UA" sz="1800" b="1" dirty="0">
                <a:solidFill>
                  <a:srgbClr val="000000"/>
                </a:solidFill>
                <a:latin typeface="Times New Roman" panose="02020603050405020304" pitchFamily="18" charset="0"/>
                <a:cs typeface="Times New Roman" panose="02020603050405020304" pitchFamily="18" charset="0"/>
              </a:rPr>
              <a:t>Прийняття заяви:</a:t>
            </a:r>
            <a:r>
              <a:rPr lang="en-UA" altLang="en-UA" sz="1800" dirty="0">
                <a:solidFill>
                  <a:srgbClr val="000000"/>
                </a:solidFill>
                <a:latin typeface="Times New Roman" panose="02020603050405020304" pitchFamily="18" charset="0"/>
                <a:cs typeface="Times New Roman" panose="02020603050405020304" pitchFamily="18" charset="0"/>
              </a:rPr>
              <a:t> Повідомлення про злочин (102, чергова частина).</a:t>
            </a:r>
          </a:p>
          <a:p>
            <a:pPr marL="0" lvl="0" indent="0" algn="just" eaLnBrk="0" fontAlgn="base" hangingPunct="0">
              <a:spcBef>
                <a:spcPct val="0"/>
              </a:spcBef>
              <a:spcAft>
                <a:spcPct val="0"/>
              </a:spcAft>
              <a:buClrTx/>
              <a:buSzTx/>
              <a:buFontTx/>
              <a:buChar char="•"/>
            </a:pPr>
            <a:r>
              <a:rPr lang="en-UA" altLang="en-UA" sz="1800" b="1" dirty="0">
                <a:solidFill>
                  <a:srgbClr val="000000"/>
                </a:solidFill>
                <a:latin typeface="Times New Roman" panose="02020603050405020304" pitchFamily="18" charset="0"/>
                <a:cs typeface="Times New Roman" panose="02020603050405020304" pitchFamily="18" charset="0"/>
              </a:rPr>
              <a:t>Огляд місця події:</a:t>
            </a:r>
            <a:r>
              <a:rPr lang="en-UA" altLang="en-UA" sz="1800" dirty="0">
                <a:solidFill>
                  <a:srgbClr val="000000"/>
                </a:solidFill>
                <a:latin typeface="Times New Roman" panose="02020603050405020304" pitchFamily="18" charset="0"/>
                <a:cs typeface="Times New Roman" panose="02020603050405020304" pitchFamily="18" charset="0"/>
              </a:rPr>
              <a:t> Слідчі Нацполіції фіксують руйнування, вилучають уламки снарядів, складають протокол огляду.</a:t>
            </a:r>
          </a:p>
          <a:p>
            <a:pPr marL="0" lvl="0" indent="0" algn="just" eaLnBrk="0" fontAlgn="base" hangingPunct="0">
              <a:spcBef>
                <a:spcPct val="0"/>
              </a:spcBef>
              <a:spcAft>
                <a:spcPct val="0"/>
              </a:spcAft>
              <a:buClrTx/>
              <a:buSzTx/>
              <a:buFontTx/>
              <a:buChar char="•"/>
            </a:pPr>
            <a:r>
              <a:rPr lang="en-UA" altLang="en-UA" sz="1800" b="1" dirty="0">
                <a:solidFill>
                  <a:srgbClr val="000000"/>
                </a:solidFill>
                <a:latin typeface="Times New Roman" panose="02020603050405020304" pitchFamily="18" charset="0"/>
                <a:cs typeface="Times New Roman" panose="02020603050405020304" pitchFamily="18" charset="0"/>
              </a:rPr>
              <a:t>Фото- та відеофіксація:</a:t>
            </a:r>
            <a:r>
              <a:rPr lang="en-UA" altLang="en-UA" sz="1800" dirty="0">
                <a:solidFill>
                  <a:srgbClr val="000000"/>
                </a:solidFill>
                <a:latin typeface="Times New Roman" panose="02020603050405020304" pitchFamily="18" charset="0"/>
                <a:cs typeface="Times New Roman" panose="02020603050405020304" pitchFamily="18" charset="0"/>
              </a:rPr>
              <a:t> Зйомка пошкоджень, руйнувань, місць влучань для доказової бази.</a:t>
            </a:r>
          </a:p>
          <a:p>
            <a:pPr marL="0" lvl="0" indent="0" algn="just" eaLnBrk="0" fontAlgn="base" hangingPunct="0">
              <a:spcBef>
                <a:spcPct val="0"/>
              </a:spcBef>
              <a:spcAft>
                <a:spcPct val="0"/>
              </a:spcAft>
              <a:buClrTx/>
              <a:buSzTx/>
              <a:buFontTx/>
              <a:buChar char="•"/>
            </a:pPr>
            <a:r>
              <a:rPr lang="en-UA" altLang="en-UA" sz="1800" b="1" dirty="0">
                <a:solidFill>
                  <a:srgbClr val="000000"/>
                </a:solidFill>
                <a:latin typeface="Times New Roman" panose="02020603050405020304" pitchFamily="18" charset="0"/>
                <a:cs typeface="Times New Roman" panose="02020603050405020304" pitchFamily="18" charset="0"/>
              </a:rPr>
              <a:t>Документування:</a:t>
            </a:r>
            <a:r>
              <a:rPr lang="en-UA" altLang="en-UA" sz="1800" dirty="0">
                <a:solidFill>
                  <a:srgbClr val="000000"/>
                </a:solidFill>
                <a:latin typeface="Times New Roman" panose="02020603050405020304" pitchFamily="18" charset="0"/>
                <a:cs typeface="Times New Roman" panose="02020603050405020304" pitchFamily="18" charset="0"/>
              </a:rPr>
              <a:t> Внесення відомостей до Єдиного реєстру досудових розслідувань (ЄРДР).</a:t>
            </a:r>
          </a:p>
          <a:p>
            <a:pPr marL="0" lvl="0" indent="0" algn="just" eaLnBrk="0" fontAlgn="base" hangingPunct="0">
              <a:spcBef>
                <a:spcPct val="0"/>
              </a:spcBef>
              <a:spcAft>
                <a:spcPct val="0"/>
              </a:spcAft>
              <a:buClrTx/>
              <a:buSzTx/>
              <a:buFontTx/>
              <a:buChar char="•"/>
            </a:pPr>
            <a:r>
              <a:rPr lang="en-UA" altLang="en-UA" sz="1800" b="1" dirty="0">
                <a:solidFill>
                  <a:srgbClr val="000000"/>
                </a:solidFill>
                <a:latin typeface="Times New Roman" panose="02020603050405020304" pitchFamily="18" charset="0"/>
                <a:cs typeface="Times New Roman" panose="02020603050405020304" pitchFamily="18" charset="0"/>
              </a:rPr>
              <a:t>Взаємодія з ДСНС:</a:t>
            </a:r>
            <a:r>
              <a:rPr lang="en-UA" altLang="en-UA" sz="1800" dirty="0">
                <a:solidFill>
                  <a:srgbClr val="000000"/>
                </a:solidFill>
                <a:latin typeface="Times New Roman" panose="02020603050405020304" pitchFamily="18" charset="0"/>
                <a:cs typeface="Times New Roman" panose="02020603050405020304" pitchFamily="18" charset="0"/>
              </a:rPr>
              <a:t> Якщо була пожежа, ДСНС складає акт, який передається слідчому</a:t>
            </a:r>
            <a:endParaRPr lang="en-US" sz="1800" dirty="0">
              <a:solidFill>
                <a:srgbClr val="000000"/>
              </a:solidFill>
              <a:latin typeface="Times New Roman" panose="02020603050405020304" pitchFamily="18" charset="0"/>
              <a:cs typeface="Times New Roman" panose="02020603050405020304" pitchFamily="18" charset="0"/>
            </a:endParaRPr>
          </a:p>
        </p:txBody>
      </p:sp>
      <p:grpSp>
        <p:nvGrpSpPr>
          <p:cNvPr id="4109" name="Group 4108">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10" name="Oval 4109">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A"/>
            </a:p>
          </p:txBody>
        </p:sp>
        <p:sp>
          <p:nvSpPr>
            <p:cNvPr id="4111" name="Oval 4110">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A"/>
            </a:p>
          </p:txBody>
        </p:sp>
      </p:grpSp>
    </p:spTree>
    <p:extLst>
      <p:ext uri="{BB962C8B-B14F-4D97-AF65-F5344CB8AC3E}">
        <p14:creationId xmlns:p14="http://schemas.microsoft.com/office/powerpoint/2010/main" val="335341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EAAC34B-E312-9F68-9D80-E998BA9C96EE}"/>
              </a:ext>
            </a:extLst>
          </p:cNvPr>
          <p:cNvSpPr>
            <a:spLocks noGrp="1" noChangeArrowheads="1"/>
          </p:cNvSpPr>
          <p:nvPr>
            <p:ph idx="1"/>
          </p:nvPr>
        </p:nvSpPr>
        <p:spPr bwMode="auto">
          <a:xfrm>
            <a:off x="1069848" y="3546639"/>
            <a:ext cx="98876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A" altLang="en-UA" sz="1200" b="0" i="0" u="none" strike="noStrike" cap="none" normalizeH="0" baseline="0" dirty="0">
                <a:ln>
                  <a:noFill/>
                </a:ln>
                <a:solidFill>
                  <a:srgbClr val="000000"/>
                </a:solidFill>
                <a:effectLst/>
                <a:latin typeface="Georgia" panose="02040502050405020303" pitchFamily="18" charset="0"/>
              </a:rPr>
              <a:t>На даний час вже більше 96,5 тисяч воєнних злочинів розслідує саме Нацполіція – це десь 90% від всіх воєнних злочинів, </a:t>
            </a:r>
            <a:endParaRPr kumimoji="0" lang="uk-UA" altLang="en-UA" sz="1200" b="0" i="0" u="none" strike="noStrike" cap="none" normalizeH="0" baseline="0" dirty="0">
              <a:ln>
                <a:noFill/>
              </a:ln>
              <a:solidFill>
                <a:srgbClr val="000000"/>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A" altLang="en-UA" sz="1200" b="0" i="0" u="none" strike="noStrike" cap="none" normalizeH="0" baseline="0" dirty="0">
                <a:ln>
                  <a:noFill/>
                </a:ln>
                <a:solidFill>
                  <a:srgbClr val="000000"/>
                </a:solidFill>
                <a:effectLst/>
                <a:latin typeface="Georgia" panose="02040502050405020303" pitchFamily="18" charset="0"/>
              </a:rPr>
              <a:t>які розслідують українські правоохоронці.</a:t>
            </a:r>
            <a:endParaRPr kumimoji="0" lang="en-UA" altLang="en-UA"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A" altLang="en-UA" sz="1200" b="0" i="0" u="none" strike="noStrike" cap="none" normalizeH="0" baseline="0" dirty="0">
                <a:ln>
                  <a:noFill/>
                </a:ln>
                <a:solidFill>
                  <a:srgbClr val="000000"/>
                </a:solidFill>
                <a:effectLst/>
                <a:latin typeface="Georgia" panose="02040502050405020303" pitchFamily="18" charset="0"/>
              </a:rPr>
              <a:t>В першу чергу це пов'язане з тим, що ми найбільший правоохоронний орган, у нас найбільше слідчих. </a:t>
            </a:r>
            <a:endParaRPr kumimoji="0" lang="en-UA" altLang="en-UA"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A" altLang="en-UA" sz="1200" b="0" i="0" u="none" strike="noStrike" cap="none" normalizeH="0" baseline="0" dirty="0">
                <a:ln>
                  <a:noFill/>
                </a:ln>
                <a:solidFill>
                  <a:srgbClr val="000000"/>
                </a:solidFill>
                <a:effectLst/>
                <a:latin typeface="Georgia" panose="02040502050405020303" pitchFamily="18" charset="0"/>
              </a:rPr>
              <a:t>Матеріали по ракетним обстрілам, злочини, вчинені російськими військовими на деокупованих територіях – </a:t>
            </a:r>
            <a:endParaRPr kumimoji="0" lang="uk-UA" altLang="en-UA" sz="1200" b="0" i="0" u="none" strike="noStrike" cap="none" normalizeH="0" baseline="0" dirty="0">
              <a:ln>
                <a:noFill/>
              </a:ln>
              <a:solidFill>
                <a:srgbClr val="000000"/>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A" altLang="en-UA" sz="1200" b="0" i="0" u="none" strike="noStrike" cap="none" normalizeH="0" baseline="0" dirty="0">
                <a:ln>
                  <a:noFill/>
                </a:ln>
                <a:solidFill>
                  <a:srgbClr val="000000"/>
                </a:solidFill>
                <a:effectLst/>
                <a:latin typeface="Georgia" panose="02040502050405020303" pitchFamily="18" charset="0"/>
              </a:rPr>
              <a:t>насилля, катування, зґвалтування – в переважній більшості ми документуємо, розслідуємо і передаємо до СБУ, бо це їхня підслідність</a:t>
            </a:r>
            <a:endParaRPr kumimoji="0" lang="uk-UA" altLang="en-UA" sz="1200" b="0" i="0" u="none" strike="noStrike" cap="none" normalizeH="0" baseline="0" dirty="0">
              <a:ln>
                <a:noFill/>
              </a:ln>
              <a:solidFill>
                <a:srgbClr val="000000"/>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A" altLang="en-UA" sz="1200" b="0" i="0" u="none" strike="noStrike" cap="none" normalizeH="0" baseline="0" dirty="0">
                <a:ln>
                  <a:noFill/>
                </a:ln>
                <a:solidFill>
                  <a:srgbClr val="000000"/>
                </a:solidFill>
                <a:effectLst/>
                <a:latin typeface="Georgia" panose="02040502050405020303" pitchFamily="18" charset="0"/>
              </a:rPr>
              <a:t>.</a:t>
            </a:r>
            <a:endParaRPr kumimoji="0" lang="en-UA" altLang="en-UA"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A86944A8-5B80-2142-FA53-9BB47BB135BD}"/>
              </a:ext>
            </a:extLst>
          </p:cNvPr>
          <p:cNvSpPr>
            <a:spLocks noGrp="1" noChangeArrowheads="1"/>
          </p:cNvSpPr>
          <p:nvPr>
            <p:ph type="title"/>
          </p:nvPr>
        </p:nvSpPr>
        <p:spPr bwMode="auto">
          <a:xfrm>
            <a:off x="1069848" y="504474"/>
            <a:ext cx="105625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en-UA" sz="1200" b="0" i="0" u="none" strike="noStrike" cap="none" normalizeH="0" baseline="0" dirty="0" err="1">
                <a:ln>
                  <a:noFill/>
                </a:ln>
                <a:solidFill>
                  <a:srgbClr val="000000"/>
                </a:solidFill>
                <a:effectLst/>
                <a:latin typeface="Georgia" panose="02040502050405020303" pitchFamily="18" charset="0"/>
              </a:rPr>
              <a:t>Нацполіція</a:t>
            </a:r>
            <a:r>
              <a:rPr kumimoji="0" lang="uk-UA" altLang="en-UA" sz="1200" b="0" i="0" u="none" strike="noStrike" cap="none" normalizeH="0" baseline="0" dirty="0">
                <a:ln>
                  <a:noFill/>
                </a:ln>
                <a:solidFill>
                  <a:srgbClr val="000000"/>
                </a:solidFill>
                <a:effectLst/>
                <a:latin typeface="Georgia" panose="02040502050405020303" pitchFamily="18" charset="0"/>
              </a:rPr>
              <a:t> співпрацює в цьому напрямку </a:t>
            </a:r>
            <a:r>
              <a:rPr kumimoji="0" lang="en-UA" altLang="en-UA" sz="1200" b="0" i="0" u="none" strike="noStrike" cap="none" normalizeH="0" baseline="0" dirty="0">
                <a:ln>
                  <a:noFill/>
                </a:ln>
                <a:solidFill>
                  <a:srgbClr val="000000"/>
                </a:solidFill>
                <a:effectLst/>
                <a:latin typeface="Georgia" panose="02040502050405020303" pitchFamily="18" charset="0"/>
              </a:rPr>
              <a:t>з</a:t>
            </a:r>
            <a:r>
              <a:rPr kumimoji="0" lang="uk-UA" altLang="en-UA" sz="1200" b="0" i="0" u="none" strike="noStrike" cap="none" normalizeH="0" baseline="0" dirty="0">
                <a:ln>
                  <a:noFill/>
                </a:ln>
                <a:solidFill>
                  <a:srgbClr val="000000"/>
                </a:solidFill>
                <a:effectLst/>
                <a:latin typeface="Georgia" panose="02040502050405020303" pitchFamily="18" charset="0"/>
              </a:rPr>
              <a:t>і</a:t>
            </a:r>
            <a:r>
              <a:rPr kumimoji="0" lang="en-UA" altLang="en-UA" sz="1200" b="0" i="0" u="none" strike="noStrike" cap="none" normalizeH="0" baseline="0" dirty="0">
                <a:ln>
                  <a:noFill/>
                </a:ln>
                <a:solidFill>
                  <a:srgbClr val="000000"/>
                </a:solidFill>
                <a:effectLst/>
                <a:latin typeface="Georgia" panose="02040502050405020303" pitchFamily="18" charset="0"/>
              </a:rPr>
              <a:t> СБУ, </a:t>
            </a:r>
            <a:r>
              <a:rPr kumimoji="0" lang="uk-UA" altLang="en-UA" sz="1200" b="0" i="0" u="none" strike="noStrike" cap="none" normalizeH="0" baseline="0" dirty="0">
                <a:ln>
                  <a:noFill/>
                </a:ln>
                <a:solidFill>
                  <a:srgbClr val="000000"/>
                </a:solidFill>
                <a:effectLst/>
                <a:latin typeface="Georgia" panose="02040502050405020303" pitchFamily="18" charset="0"/>
              </a:rPr>
              <a:t>здійснюється обмін інформацією та спів</a:t>
            </a:r>
            <a:r>
              <a:rPr kumimoji="0" lang="en-UA" altLang="en-UA" sz="1200" b="0" i="0" u="none" strike="noStrike" cap="none" normalizeH="0" baseline="0" dirty="0">
                <a:ln>
                  <a:noFill/>
                </a:ln>
                <a:solidFill>
                  <a:srgbClr val="000000"/>
                </a:solidFill>
                <a:effectLst/>
                <a:latin typeface="Georgia" panose="02040502050405020303" pitchFamily="18" charset="0"/>
              </a:rPr>
              <a:t>прац</a:t>
            </a:r>
            <a:r>
              <a:rPr kumimoji="0" lang="uk-UA" altLang="en-UA" sz="1200" b="0" i="0" u="none" strike="noStrike" cap="none" normalizeH="0" baseline="0" dirty="0">
                <a:ln>
                  <a:noFill/>
                </a:ln>
                <a:solidFill>
                  <a:srgbClr val="000000"/>
                </a:solidFill>
                <a:effectLst/>
                <a:latin typeface="Georgia" panose="02040502050405020303" pitchFamily="18" charset="0"/>
              </a:rPr>
              <a:t>я</a:t>
            </a:r>
            <a:r>
              <a:rPr kumimoji="0" lang="en-UA" altLang="en-UA" sz="1200" b="0" i="0" u="none" strike="noStrike" cap="none" normalizeH="0" baseline="0" dirty="0">
                <a:ln>
                  <a:noFill/>
                </a:ln>
                <a:solidFill>
                  <a:srgbClr val="000000"/>
                </a:solidFill>
                <a:effectLst/>
                <a:latin typeface="Georgia" panose="02040502050405020303" pitchFamily="18" charset="0"/>
              </a:rPr>
              <a:t> по виявленню ДРГ. </a:t>
            </a:r>
            <a:br>
              <a:rPr kumimoji="0" lang="uk-UA" altLang="en-UA" sz="1200" b="0" i="0" u="none" strike="noStrike" cap="none" normalizeH="0" baseline="0" dirty="0">
                <a:ln>
                  <a:noFill/>
                </a:ln>
                <a:solidFill>
                  <a:srgbClr val="000000"/>
                </a:solidFill>
                <a:effectLst/>
                <a:latin typeface="Georgia" panose="02040502050405020303" pitchFamily="18" charset="0"/>
              </a:rPr>
            </a:br>
            <a:r>
              <a:rPr kumimoji="0" lang="en-UA" altLang="en-UA" sz="1200" b="0" i="0" u="none" strike="noStrike" cap="none" normalizeH="0" baseline="0" dirty="0">
                <a:ln>
                  <a:noFill/>
                </a:ln>
                <a:solidFill>
                  <a:srgbClr val="000000"/>
                </a:solidFill>
                <a:effectLst/>
                <a:latin typeface="Georgia" panose="02040502050405020303" pitchFamily="18" charset="0"/>
              </a:rPr>
              <a:t>Всього за весь період повномасштабного вторгнення поліцейськими було виявлено трохи більше 1500 осіб, це більше 126 груп з ознаками ДРГ, </a:t>
            </a:r>
            <a:br>
              <a:rPr kumimoji="0" lang="uk-UA" altLang="en-UA" sz="1200" b="0" i="0" u="none" strike="noStrike" cap="none" normalizeH="0" baseline="0" dirty="0">
                <a:ln>
                  <a:noFill/>
                </a:ln>
                <a:solidFill>
                  <a:srgbClr val="000000"/>
                </a:solidFill>
                <a:effectLst/>
                <a:latin typeface="Georgia" panose="02040502050405020303" pitchFamily="18" charset="0"/>
              </a:rPr>
            </a:br>
            <a:r>
              <a:rPr kumimoji="0" lang="en-UA" altLang="en-UA" sz="1200" b="0" i="0" u="none" strike="noStrike" cap="none" normalizeH="0" baseline="0" dirty="0">
                <a:ln>
                  <a:noFill/>
                </a:ln>
                <a:solidFill>
                  <a:srgbClr val="000000"/>
                </a:solidFill>
                <a:effectLst/>
                <a:latin typeface="Georgia" panose="02040502050405020303" pitchFamily="18" charset="0"/>
              </a:rPr>
              <a:t>всі матеріали по ним передані до СБУ.</a:t>
            </a:r>
            <a:r>
              <a:rPr lang="uk-UA" altLang="en-UA" sz="1000" cap="none" dirty="0"/>
              <a:t> </a:t>
            </a:r>
            <a:r>
              <a:rPr kumimoji="0" lang="en-UA" altLang="en-UA" sz="1200" b="0" i="0" u="none" strike="noStrike" cap="none" normalizeH="0" baseline="0" dirty="0">
                <a:ln>
                  <a:noFill/>
                </a:ln>
                <a:solidFill>
                  <a:srgbClr val="000000"/>
                </a:solidFill>
                <a:effectLst/>
                <a:latin typeface="Georgia" panose="02040502050405020303" pitchFamily="18" charset="0"/>
              </a:rPr>
              <a:t>Ця робота не припиняється. Будь-яку інформацію, яку </a:t>
            </a:r>
            <a:r>
              <a:rPr kumimoji="0" lang="uk-UA" altLang="en-UA" sz="1200" b="0" i="0" u="none" strike="noStrike" cap="none" normalizeH="0" baseline="0" dirty="0">
                <a:ln>
                  <a:noFill/>
                </a:ln>
                <a:solidFill>
                  <a:srgbClr val="000000"/>
                </a:solidFill>
                <a:effectLst/>
                <a:latin typeface="Georgia" panose="02040502050405020303" pitchFamily="18" charset="0"/>
              </a:rPr>
              <a:t>поліція </a:t>
            </a:r>
            <a:r>
              <a:rPr kumimoji="0" lang="en-UA" altLang="en-UA" sz="1200" b="0" i="0" u="none" strike="noStrike" cap="none" normalizeH="0" baseline="0" dirty="0">
                <a:ln>
                  <a:noFill/>
                </a:ln>
                <a:solidFill>
                  <a:srgbClr val="000000"/>
                </a:solidFill>
                <a:effectLst/>
                <a:latin typeface="Georgia" panose="02040502050405020303" pitchFamily="18" charset="0"/>
              </a:rPr>
              <a:t>отримує щодо причетності певних осіб до</a:t>
            </a:r>
            <a:br>
              <a:rPr kumimoji="0" lang="uk-UA" altLang="en-UA" sz="1200" b="0" i="0" u="none" strike="noStrike" cap="none" normalizeH="0" baseline="0" dirty="0">
                <a:ln>
                  <a:noFill/>
                </a:ln>
                <a:solidFill>
                  <a:srgbClr val="000000"/>
                </a:solidFill>
                <a:effectLst/>
                <a:latin typeface="Georgia" panose="02040502050405020303" pitchFamily="18" charset="0"/>
              </a:rPr>
            </a:br>
            <a:r>
              <a:rPr kumimoji="0" lang="en-UA" altLang="en-UA" sz="1200" b="0" i="0" u="none" strike="noStrike" cap="none" normalizeH="0" baseline="0" dirty="0">
                <a:ln>
                  <a:noFill/>
                </a:ln>
                <a:solidFill>
                  <a:srgbClr val="000000"/>
                </a:solidFill>
                <a:effectLst/>
                <a:latin typeface="Georgia" panose="02040502050405020303" pitchFamily="18" charset="0"/>
              </a:rPr>
              <a:t> розвідувальної, диверсійної діяльності, відразу передає</a:t>
            </a:r>
            <a:r>
              <a:rPr kumimoji="0" lang="uk-UA" altLang="en-UA" sz="1200" b="0" i="0" u="none" strike="noStrike" cap="none" normalizeH="0" baseline="0" dirty="0" err="1">
                <a:ln>
                  <a:noFill/>
                </a:ln>
                <a:solidFill>
                  <a:srgbClr val="000000"/>
                </a:solidFill>
                <a:effectLst/>
                <a:latin typeface="Georgia" panose="02040502050405020303" pitchFamily="18" charset="0"/>
              </a:rPr>
              <a:t>ться</a:t>
            </a:r>
            <a:r>
              <a:rPr kumimoji="0" lang="uk-UA" altLang="en-UA" sz="1200" b="0" i="0" u="none" strike="noStrike" cap="none" normalizeH="0" baseline="0" dirty="0">
                <a:ln>
                  <a:noFill/>
                </a:ln>
                <a:solidFill>
                  <a:srgbClr val="000000"/>
                </a:solidFill>
                <a:effectLst/>
                <a:latin typeface="Georgia" panose="02040502050405020303" pitchFamily="18" charset="0"/>
              </a:rPr>
              <a:t> </a:t>
            </a:r>
            <a:r>
              <a:rPr kumimoji="0" lang="en-UA" altLang="en-UA" sz="1200" b="0" i="0" u="none" strike="noStrike" cap="none" normalizeH="0" baseline="0" dirty="0">
                <a:ln>
                  <a:noFill/>
                </a:ln>
                <a:solidFill>
                  <a:srgbClr val="000000"/>
                </a:solidFill>
                <a:effectLst/>
                <a:latin typeface="Georgia" panose="02040502050405020303" pitchFamily="18" charset="0"/>
              </a:rPr>
              <a:t>до спецслужби.</a:t>
            </a:r>
            <a:endParaRPr kumimoji="0" lang="en-UA" altLang="en-UA"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en-UA" sz="1200" b="0" i="0" u="none" strike="noStrike" cap="none" normalizeH="0" baseline="0" dirty="0">
                <a:ln>
                  <a:noFill/>
                </a:ln>
                <a:solidFill>
                  <a:srgbClr val="000000"/>
                </a:solidFill>
                <a:effectLst/>
                <a:latin typeface="Georgia" panose="02040502050405020303" pitchFamily="18" charset="0"/>
              </a:rPr>
              <a:t>В </a:t>
            </a:r>
            <a:r>
              <a:rPr kumimoji="0" lang="en-UA" altLang="en-UA" sz="1200" b="0" i="0" u="none" strike="noStrike" cap="none" normalizeH="0" baseline="0" dirty="0">
                <a:ln>
                  <a:noFill/>
                </a:ln>
                <a:solidFill>
                  <a:srgbClr val="000000"/>
                </a:solidFill>
                <a:effectLst/>
                <a:latin typeface="Georgia" panose="02040502050405020303" pitchFamily="18" charset="0"/>
              </a:rPr>
              <a:t>підсистем</a:t>
            </a:r>
            <a:r>
              <a:rPr kumimoji="0" lang="uk-UA" altLang="en-UA" sz="1200" b="0" i="0" u="none" strike="noStrike" cap="none" normalizeH="0" baseline="0" dirty="0">
                <a:ln>
                  <a:noFill/>
                </a:ln>
                <a:solidFill>
                  <a:srgbClr val="000000"/>
                </a:solidFill>
                <a:effectLst/>
                <a:latin typeface="Georgia" panose="02040502050405020303" pitchFamily="18" charset="0"/>
              </a:rPr>
              <a:t>і</a:t>
            </a:r>
            <a:r>
              <a:rPr kumimoji="0" lang="en-UA" altLang="en-UA" sz="1200" b="0" i="0" u="none" strike="noStrike" cap="none" normalizeH="0" baseline="0" dirty="0">
                <a:ln>
                  <a:noFill/>
                </a:ln>
                <a:solidFill>
                  <a:srgbClr val="000000"/>
                </a:solidFill>
                <a:effectLst/>
                <a:latin typeface="Georgia" panose="02040502050405020303" pitchFamily="18" charset="0"/>
              </a:rPr>
              <a:t> баз</a:t>
            </a:r>
            <a:r>
              <a:rPr kumimoji="0" lang="uk-UA" altLang="en-UA" sz="1200" b="0" i="0" u="none" strike="noStrike" cap="none" normalizeH="0" baseline="0" dirty="0" err="1">
                <a:ln>
                  <a:noFill/>
                </a:ln>
                <a:solidFill>
                  <a:srgbClr val="000000"/>
                </a:solidFill>
                <a:effectLst/>
                <a:latin typeface="Georgia" panose="02040502050405020303" pitchFamily="18" charset="0"/>
              </a:rPr>
              <a:t>и</a:t>
            </a:r>
            <a:r>
              <a:rPr kumimoji="0" lang="en-UA" altLang="en-UA" sz="1200" b="0" i="0" u="none" strike="noStrike" cap="none" normalizeH="0" baseline="0" dirty="0">
                <a:ln>
                  <a:noFill/>
                </a:ln>
                <a:solidFill>
                  <a:srgbClr val="000000"/>
                </a:solidFill>
                <a:effectLst/>
                <a:latin typeface="Georgia" panose="02040502050405020303" pitchFamily="18" charset="0"/>
              </a:rPr>
              <a:t> даних НПУ “Блокпост” налічується майже 2,5 млн осіб. </a:t>
            </a:r>
            <a:br>
              <a:rPr kumimoji="0" lang="uk-UA" altLang="en-UA" sz="1200" b="0" i="0" u="none" strike="noStrike" cap="none" normalizeH="0" baseline="0" dirty="0">
                <a:ln>
                  <a:noFill/>
                </a:ln>
                <a:solidFill>
                  <a:srgbClr val="000000"/>
                </a:solidFill>
                <a:effectLst/>
                <a:latin typeface="Georgia" panose="02040502050405020303" pitchFamily="18" charset="0"/>
              </a:rPr>
            </a:br>
            <a:r>
              <a:rPr kumimoji="0" lang="en-UA" altLang="en-UA" sz="1200" b="0" i="0" u="none" strike="noStrike" cap="none" normalizeH="0" baseline="0" dirty="0">
                <a:ln>
                  <a:noFill/>
                </a:ln>
                <a:solidFill>
                  <a:srgbClr val="000000"/>
                </a:solidFill>
                <a:effectLst/>
                <a:latin typeface="Georgia" panose="02040502050405020303" pitchFamily="18" charset="0"/>
              </a:rPr>
              <a:t>Майже 135 тисяч – учасники незаконних збройних формувань, 58 тисяч осіб, які можуть бути причетні до колабораційної діяльності, </a:t>
            </a:r>
            <a:br>
              <a:rPr kumimoji="0" lang="uk-UA" altLang="en-UA" sz="1200" b="0" i="0" u="none" strike="noStrike" cap="none" normalizeH="0" baseline="0" dirty="0">
                <a:ln>
                  <a:noFill/>
                </a:ln>
                <a:solidFill>
                  <a:srgbClr val="000000"/>
                </a:solidFill>
                <a:effectLst/>
                <a:latin typeface="Georgia" panose="02040502050405020303" pitchFamily="18" charset="0"/>
              </a:rPr>
            </a:br>
            <a:r>
              <a:rPr kumimoji="0" lang="en-UA" altLang="en-UA" sz="1200" b="0" i="0" u="none" strike="noStrike" cap="none" normalizeH="0" baseline="0" dirty="0">
                <a:ln>
                  <a:noFill/>
                </a:ln>
                <a:solidFill>
                  <a:srgbClr val="000000"/>
                </a:solidFill>
                <a:effectLst/>
                <a:latin typeface="Georgia" panose="02040502050405020303" pitchFamily="18" charset="0"/>
              </a:rPr>
              <a:t>також є зрадники, дезертири, підсанкційні особи, 154 тисячі представників збройних сил рф,</a:t>
            </a:r>
            <a:br>
              <a:rPr kumimoji="0" lang="uk-UA" altLang="en-UA" sz="1200" b="0" i="0" u="none" strike="noStrike" cap="none" normalizeH="0" baseline="0" dirty="0">
                <a:ln>
                  <a:noFill/>
                </a:ln>
                <a:solidFill>
                  <a:srgbClr val="000000"/>
                </a:solidFill>
                <a:effectLst/>
                <a:latin typeface="Georgia" panose="02040502050405020303" pitchFamily="18" charset="0"/>
              </a:rPr>
            </a:br>
            <a:r>
              <a:rPr kumimoji="0" lang="en-UA" altLang="en-UA" sz="1200" b="0" i="0" u="none" strike="noStrike" cap="none" normalizeH="0" baseline="0" dirty="0">
                <a:ln>
                  <a:noFill/>
                </a:ln>
                <a:solidFill>
                  <a:srgbClr val="000000"/>
                </a:solidFill>
                <a:effectLst/>
                <a:latin typeface="Georgia" panose="02040502050405020303" pitchFamily="18" charset="0"/>
              </a:rPr>
              <a:t> близько </a:t>
            </a:r>
            <a:r>
              <a:rPr kumimoji="0" lang="en-UA" altLang="en-UA" sz="1200" b="1" i="0" u="none" strike="noStrike" cap="none" normalizeH="0" baseline="0" dirty="0">
                <a:ln>
                  <a:noFill/>
                </a:ln>
                <a:solidFill>
                  <a:srgbClr val="000000"/>
                </a:solidFill>
                <a:effectLst/>
                <a:latin typeface="Georgia" panose="02040502050405020303" pitchFamily="18" charset="0"/>
              </a:rPr>
              <a:t>300 </a:t>
            </a:r>
            <a:r>
              <a:rPr kumimoji="0" lang="en-UA" altLang="en-UA" sz="1200" b="0" i="0" u="none" strike="noStrike" cap="none" normalizeH="0" baseline="0" dirty="0">
                <a:ln>
                  <a:noFill/>
                </a:ln>
                <a:solidFill>
                  <a:srgbClr val="000000"/>
                </a:solidFill>
                <a:effectLst/>
                <a:latin typeface="Georgia" panose="02040502050405020303" pitchFamily="18" charset="0"/>
              </a:rPr>
              <a:t>ймовірно причетних до участі в ДРГ, майже 500 осіб, які становлять так званий "оперативний інтерес</a:t>
            </a:r>
            <a:r>
              <a:rPr kumimoji="0" lang="uk-UA" altLang="en-UA" sz="1200" b="0" i="0" u="none" strike="noStrike" cap="none" normalizeH="0" baseline="0" dirty="0">
                <a:ln>
                  <a:noFill/>
                </a:ln>
                <a:solidFill>
                  <a:srgbClr val="000000"/>
                </a:solidFill>
                <a:effectLst/>
                <a:latin typeface="Georgia" panose="02040502050405020303" pitchFamily="18" charset="0"/>
              </a:rPr>
              <a:t>».</a:t>
            </a:r>
            <a:endParaRPr kumimoji="0" lang="en-UA" altLang="en-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352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E5B15761-52C9-6524-1002-349A41F5353D}"/>
              </a:ext>
            </a:extLst>
          </p:cNvPr>
          <p:cNvSpPr>
            <a:spLocks noGrp="1" noChangeArrowheads="1"/>
          </p:cNvSpPr>
          <p:nvPr>
            <p:ph type="title"/>
          </p:nvPr>
        </p:nvSpPr>
        <p:spPr bwMode="auto">
          <a:xfrm>
            <a:off x="6587544" y="1382165"/>
            <a:ext cx="4869179" cy="15179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ct val="0"/>
              </a:spcAft>
              <a:buClrTx/>
              <a:buSzTx/>
              <a:buFontTx/>
              <a:buNone/>
              <a:tabLst/>
            </a:pPr>
            <a:r>
              <a:rPr kumimoji="0" lang="en-UA" altLang="en-UA"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Після атак ворога, як на відкритій місцевості, так і в житлових зонах </a:t>
            </a:r>
            <a:r>
              <a:rPr kumimoji="0" lang="uk-UA" altLang="en-UA"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населених пунктів</a:t>
            </a:r>
            <a:r>
              <a:rPr kumimoji="0" lang="en-UA" altLang="en-UA"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та прифронтових </a:t>
            </a:r>
            <a:r>
              <a:rPr lang="uk-UA" altLang="en-UA" sz="1200" cap="none" dirty="0">
                <a:solidFill>
                  <a:srgbClr val="000000"/>
                </a:solidFill>
                <a:latin typeface="Times New Roman" panose="02020603050405020304" pitchFamily="18" charset="0"/>
                <a:cs typeface="Times New Roman" panose="02020603050405020304" pitchFamily="18" charset="0"/>
              </a:rPr>
              <a:t> </a:t>
            </a:r>
            <a:r>
              <a:rPr kumimoji="0" lang="en-UA" altLang="en-UA"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населених пунктах залишаються вибухонебезпечні предмети, що становлять реальну загрозу життю </a:t>
            </a:r>
            <a:br>
              <a:rPr kumimoji="0" lang="uk-UA" altLang="en-UA"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A" altLang="en-UA"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та здоров’ю людей</a:t>
            </a:r>
            <a:br>
              <a:rPr kumimoji="0" lang="en-UA" altLang="en-UA"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br>
              <a:rPr kumimoji="0" lang="en-UA" altLang="en-UA" sz="1200" b="0" i="0" u="none" strike="noStrike" cap="none" normalizeH="0" baseline="0" dirty="0">
                <a:ln>
                  <a:noFill/>
                </a:ln>
                <a:solidFill>
                  <a:srgbClr val="000000"/>
                </a:solidFill>
                <a:effectLst/>
                <a:latin typeface="Arial" panose="020B0604020202020204" pitchFamily="34" charset="0"/>
              </a:rPr>
            </a:br>
            <a:endParaRPr kumimoji="0" lang="en-UA" altLang="en-UA" sz="1200" b="0" i="0" u="none" strike="noStrike" cap="none" normalizeH="0" baseline="0" dirty="0">
              <a:ln>
                <a:noFill/>
              </a:ln>
              <a:solidFill>
                <a:srgbClr val="000000"/>
              </a:solidFill>
              <a:effectLst/>
              <a:latin typeface="Arial" panose="020B0604020202020204" pitchFamily="34" charset="0"/>
            </a:endParaRPr>
          </a:p>
        </p:txBody>
      </p:sp>
      <p:pic>
        <p:nvPicPr>
          <p:cNvPr id="1031" name="Picture 7">
            <a:extLst>
              <a:ext uri="{FF2B5EF4-FFF2-40B4-BE49-F238E27FC236}">
                <a16:creationId xmlns:a16="http://schemas.microsoft.com/office/drawing/2014/main" id="{0CFF9B7D-11BF-9603-F9C9-512AFC9F7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50" r="26219" b="1"/>
          <a:stretch>
            <a:fillRect/>
          </a:stretch>
        </p:blipFill>
        <p:spPr bwMode="auto">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noFill/>
          <a:extLst>
            <a:ext uri="{909E8E84-426E-40DD-AFC4-6F175D3DCCD1}">
              <a14:hiddenFill xmlns:a14="http://schemas.microsoft.com/office/drawing/2010/main">
                <a:solidFill>
                  <a:srgbClr val="FFFFFF"/>
                </a:solidFill>
              </a14:hiddenFill>
            </a:ext>
          </a:extLst>
        </p:spPr>
      </p:pic>
      <p:sp>
        <p:nvSpPr>
          <p:cNvPr id="1038" name="Freeform: Shape 1037">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 name="Rectangle 1">
            <a:extLst>
              <a:ext uri="{FF2B5EF4-FFF2-40B4-BE49-F238E27FC236}">
                <a16:creationId xmlns:a16="http://schemas.microsoft.com/office/drawing/2014/main" id="{A0570E55-9104-D94A-FA38-33F02453CA46}"/>
              </a:ext>
            </a:extLst>
          </p:cNvPr>
          <p:cNvSpPr>
            <a:spLocks noGrp="1" noChangeArrowheads="1"/>
          </p:cNvSpPr>
          <p:nvPr>
            <p:ph idx="1"/>
          </p:nvPr>
        </p:nvSpPr>
        <p:spPr bwMode="auto">
          <a:xfrm>
            <a:off x="6587545" y="3007389"/>
            <a:ext cx="4869179" cy="30658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spcBef>
                <a:spcPct val="0"/>
              </a:spcBef>
              <a:spcAft>
                <a:spcPts val="600"/>
              </a:spcAft>
              <a:buClrTx/>
              <a:buSzTx/>
              <a:buFontTx/>
              <a:buNone/>
              <a:tabLst/>
            </a:pPr>
            <a:r>
              <a:rPr kumimoji="0" lang="en-UA" altLang="en-UA"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Черговими частинами районн</a:t>
            </a:r>
            <a:r>
              <a:rPr kumimoji="0" lang="uk-UA" altLang="en-UA"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их</a:t>
            </a:r>
            <a:r>
              <a:rPr kumimoji="0" lang="en-UA" altLang="en-UA"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управлін</a:t>
            </a:r>
            <a:r>
              <a:rPr kumimoji="0" lang="uk-UA" altLang="en-UA"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ь</a:t>
            </a:r>
            <a:r>
              <a:rPr kumimoji="0" lang="en-UA" altLang="en-UA"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поліції щомісяця опрацьовуються </a:t>
            </a:r>
            <a:r>
              <a:rPr lang="uk-UA" altLang="en-UA" sz="1800" dirty="0">
                <a:solidFill>
                  <a:srgbClr val="000000"/>
                </a:solidFill>
                <a:latin typeface="Times New Roman" panose="02020603050405020304" pitchFamily="18" charset="0"/>
                <a:cs typeface="Times New Roman" panose="02020603050405020304" pitchFamily="18" charset="0"/>
              </a:rPr>
              <a:t> </a:t>
            </a:r>
            <a:r>
              <a:rPr kumimoji="0" lang="en-UA" altLang="en-UA"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десятки повідомлень про виявлення підозрілих об’єктів. Люди знаходять нездетоновані дрони, безпілотники, нерозірвані снаряди, уламки ворожого озброєння або залишені без нагляду предмети.</a:t>
            </a:r>
            <a:endParaRPr kumimoji="0" lang="uk-UA" altLang="en-UA"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ts val="600"/>
              </a:spcAft>
              <a:buClrTx/>
              <a:buSzTx/>
              <a:buFontTx/>
              <a:buNone/>
              <a:tabLst/>
            </a:pPr>
            <a:br>
              <a:rPr kumimoji="0" lang="en-UA" altLang="en-UA"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br>
              <a:rPr kumimoji="0" lang="en-UA" altLang="en-UA"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endParaRPr kumimoji="0" lang="en-UA" altLang="en-UA"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grpSp>
        <p:nvGrpSpPr>
          <p:cNvPr id="1040" name="Group 1039">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41" name="Oval 1040">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A"/>
            </a:p>
          </p:txBody>
        </p:sp>
        <p:sp>
          <p:nvSpPr>
            <p:cNvPr id="1042" name="Oval 1041">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A"/>
            </a:p>
          </p:txBody>
        </p:sp>
      </p:grpSp>
    </p:spTree>
    <p:extLst>
      <p:ext uri="{BB962C8B-B14F-4D97-AF65-F5344CB8AC3E}">
        <p14:creationId xmlns:p14="http://schemas.microsoft.com/office/powerpoint/2010/main" val="995392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2" name="Oval 1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3FF5EB5F-B516-562A-DEDD-B46EE4DAB803}"/>
              </a:ext>
            </a:extLst>
          </p:cNvPr>
          <p:cNvSpPr>
            <a:spLocks noGrp="1"/>
          </p:cNvSpPr>
          <p:nvPr>
            <p:ph type="title"/>
          </p:nvPr>
        </p:nvSpPr>
        <p:spPr>
          <a:xfrm>
            <a:off x="1490145" y="2376862"/>
            <a:ext cx="2640646" cy="2104273"/>
          </a:xfrm>
          <a:noFill/>
        </p:spPr>
        <p:txBody>
          <a:bodyPr>
            <a:normAutofit/>
          </a:bodyPr>
          <a:lstStyle/>
          <a:p>
            <a:pPr algn="ctr"/>
            <a:r>
              <a:rPr lang="uk-UA" sz="3000">
                <a:solidFill>
                  <a:srgbClr val="FFFFFF"/>
                </a:solidFill>
              </a:rPr>
              <a:t>Основні правила безпеки</a:t>
            </a:r>
            <a:endParaRPr lang="en-UA" sz="3000">
              <a:solidFill>
                <a:srgbClr val="FFFFFF"/>
              </a:solidFill>
            </a:endParaRP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4" name="Rectangle 1">
            <a:extLst>
              <a:ext uri="{FF2B5EF4-FFF2-40B4-BE49-F238E27FC236}">
                <a16:creationId xmlns:a16="http://schemas.microsoft.com/office/drawing/2014/main" id="{C1CB34F8-7CD1-9A6C-A087-3FBE3CC91A4A}"/>
              </a:ext>
            </a:extLst>
          </p:cNvPr>
          <p:cNvSpPr>
            <a:spLocks noGrp="1" noChangeArrowheads="1"/>
          </p:cNvSpPr>
          <p:nvPr>
            <p:ph idx="1"/>
          </p:nvPr>
        </p:nvSpPr>
        <p:spPr bwMode="auto">
          <a:xfrm>
            <a:off x="6081089" y="725394"/>
            <a:ext cx="5142658" cy="54072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br>
              <a:rPr kumimoji="0" lang="en-UA" altLang="en-UA" sz="1600" b="0" i="0" u="none" strike="noStrike" cap="none" normalizeH="0" baseline="0" dirty="0">
                <a:ln>
                  <a:noFill/>
                </a:ln>
                <a:effectLst/>
              </a:rPr>
            </a:br>
            <a:br>
              <a:rPr kumimoji="0" lang="en-UA" altLang="en-UA" sz="1600" b="0" i="0" u="none" strike="noStrike" cap="none" normalizeH="0" baseline="0" dirty="0">
                <a:ln>
                  <a:noFill/>
                </a:ln>
                <a:effectLst/>
                <a:latin typeface="Arial" panose="020B0604020202020204" pitchFamily="34" charset="0"/>
              </a:rPr>
            </a:br>
            <a:r>
              <a:rPr kumimoji="0" lang="en-UA" altLang="en-UA" sz="1600" b="0" i="0" u="none" strike="noStrike" cap="none" normalizeH="0" baseline="0" dirty="0">
                <a:ln>
                  <a:noFill/>
                </a:ln>
                <a:effectLst/>
                <a:latin typeface="-webkit-standard"/>
              </a:rPr>
              <a:t>– </a:t>
            </a:r>
            <a: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t>не підходьте до незнайомих або підозрілих предметів;</a:t>
            </a: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t>– не чіпайте уламки, дроти чи інші об’єкти, залишені після вибухів;</a:t>
            </a: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t>– не підіймайте нічого з місць обстрілів;</a:t>
            </a: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t>– поясніть дітям, що не можна торкатися сторонніх речей на вулиці;</a:t>
            </a: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t>– не намагайтеся самостійно перемістити чи оглянути знахідку;</a:t>
            </a: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t>– не заходьте до пошкоджених будівель;</a:t>
            </a: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t>– за можливості позначте місце небезпечної знахідки та не допускайте до неї інших людей до приїзду вибухотехнік</a:t>
            </a:r>
            <a:br>
              <a:rPr kumimoji="0" lang="en-UA" altLang="en-UA" sz="1600" b="0" i="0" u="none" strike="noStrike" cap="none" normalizeH="0" baseline="0" dirty="0">
                <a:ln>
                  <a:noFill/>
                </a:ln>
                <a:effectLst/>
                <a:latin typeface="Times New Roman" panose="02020603050405020304" pitchFamily="18" charset="0"/>
                <a:cs typeface="Times New Roman" panose="02020603050405020304" pitchFamily="18" charset="0"/>
              </a:rPr>
            </a:br>
            <a:br>
              <a:rPr kumimoji="0" lang="en-UA" altLang="en-UA" sz="1600" b="0" i="0" u="none" strike="noStrike" cap="none" normalizeH="0" baseline="0" dirty="0">
                <a:ln>
                  <a:noFill/>
                </a:ln>
                <a:effectLst/>
                <a:latin typeface="Arial" panose="020B0604020202020204" pitchFamily="34" charset="0"/>
              </a:rPr>
            </a:br>
            <a:endParaRPr kumimoji="0" lang="en-UA" altLang="en-UA" sz="16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78114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BDF-D607-05A8-6E6F-0942B19CA96F}"/>
              </a:ext>
            </a:extLst>
          </p:cNvPr>
          <p:cNvSpPr>
            <a:spLocks noGrp="1"/>
          </p:cNvSpPr>
          <p:nvPr>
            <p:ph type="title"/>
          </p:nvPr>
        </p:nvSpPr>
        <p:spPr>
          <a:xfrm>
            <a:off x="1069848" y="484632"/>
            <a:ext cx="10058400" cy="1086716"/>
          </a:xfrm>
        </p:spPr>
        <p:txBody>
          <a:bodyPr>
            <a:normAutofit/>
          </a:bodyPr>
          <a:lstStyle/>
          <a:p>
            <a:r>
              <a:rPr lang="uk-UA" sz="2400" dirty="0"/>
              <a:t>Протидія диверсійно-розвідувальним групам (ДРГ) та незаконним збройним формуванням </a:t>
            </a:r>
            <a:endParaRPr lang="en-UA" sz="2400" dirty="0"/>
          </a:p>
        </p:txBody>
      </p:sp>
      <p:sp>
        <p:nvSpPr>
          <p:cNvPr id="3" name="Content Placeholder 2">
            <a:extLst>
              <a:ext uri="{FF2B5EF4-FFF2-40B4-BE49-F238E27FC236}">
                <a16:creationId xmlns:a16="http://schemas.microsoft.com/office/drawing/2014/main" id="{D20DEEC2-70C6-CEBC-92F1-41C9D7491C07}"/>
              </a:ext>
            </a:extLst>
          </p:cNvPr>
          <p:cNvSpPr>
            <a:spLocks noGrp="1"/>
          </p:cNvSpPr>
          <p:nvPr>
            <p:ph idx="1"/>
          </p:nvPr>
        </p:nvSpPr>
        <p:spPr>
          <a:xfrm>
            <a:off x="1069848" y="1420427"/>
            <a:ext cx="10058400" cy="4751773"/>
          </a:xfrm>
        </p:spPr>
        <p:txBody>
          <a:bodyPr>
            <a:normAutofit fontScale="25000" lnSpcReduction="20000"/>
          </a:bodyPr>
          <a:lstStyle/>
          <a:p>
            <a:r>
              <a:rPr lang="uk-UA" sz="5600" dirty="0">
                <a:latin typeface="Times New Roman" panose="02020603050405020304" pitchFamily="18" charset="0"/>
                <a:cs typeface="Times New Roman" panose="02020603050405020304" pitchFamily="18" charset="0"/>
              </a:rPr>
              <a:t>Діяльність ДРГ становить одну з найсерйозніших загроз для державної безпеки України в умовах сучасної гібридної війни. Успішні диверсії та операції ДРГ часто мають не лише тактичні, а й стратегічні наслідки – від фізичних втрат до масштабних інформаційних та соціальних криз. Від початку повномасштабного вторгнення Росії у 2022 році було зафіксовано численні випадки проникнення та діяльності ДРГ як у прифронтових, так і в тилових районах. Пряма фізична загроза від діяльності ДРГ є однією з найочевидніших. Диверсанти зазвичай працюють швидко та локально, завдаючи точкових ударів по військових об’єктах, об’єктах критичної інфраструктури та транспортних шляхах. Підриви мостів, залізничних вузлів, складів боєприпасів і логістичних центрів часто призводять до затримок у постачанні техніки та боєприпасів на передову, що суттєво впливає на бойові дії.</a:t>
            </a:r>
          </a:p>
          <a:p>
            <a:r>
              <a:rPr lang="uk-UA" sz="5600" dirty="0">
                <a:latin typeface="Times New Roman" panose="02020603050405020304" pitchFamily="18" charset="0"/>
                <a:cs typeface="Times New Roman" panose="02020603050405020304" pitchFamily="18" charset="0"/>
              </a:rPr>
              <a:t>Окрему загрозу становить діяльність ДРГ, спрямована на ліквідацію командного складу та підрозділів ППО. Успішні атаки на командні пункти та вузли зв’язку суттєво ускладнюють управління військами та координацію на полі бою. Окрім цього, диверсанти нерідко встановлюють мінні загородження та застосовують вибухові пристрої в тилових районах, що створює ризики для військових колон та цивільного транспорту. </a:t>
            </a:r>
          </a:p>
          <a:p>
            <a:r>
              <a:rPr lang="uk-UA" sz="5600" dirty="0">
                <a:latin typeface="Times New Roman" panose="02020603050405020304" pitchFamily="18" charset="0"/>
                <a:cs typeface="Times New Roman" panose="02020603050405020304" pitchFamily="18" charset="0"/>
              </a:rPr>
              <a:t>Важливим інструментом діяльності ДРГ залишається інформаційна війна. Поширення фейкових новин, злом офіційних </a:t>
            </a:r>
            <a:r>
              <a:rPr lang="uk-UA" sz="5600" dirty="0" err="1">
                <a:latin typeface="Times New Roman" panose="02020603050405020304" pitchFamily="18" charset="0"/>
                <a:cs typeface="Times New Roman" panose="02020603050405020304" pitchFamily="18" charset="0"/>
              </a:rPr>
              <a:t>вебсайтів</a:t>
            </a:r>
            <a:r>
              <a:rPr lang="uk-UA" sz="5600" dirty="0">
                <a:latin typeface="Times New Roman" panose="02020603050405020304" pitchFamily="18" charset="0"/>
                <a:cs typeface="Times New Roman" panose="02020603050405020304" pitchFamily="18" charset="0"/>
              </a:rPr>
              <a:t>, створення паніки через соціальні мережі – все це використовується для підриву морального стану військових і населення.</a:t>
            </a:r>
          </a:p>
          <a:p>
            <a:r>
              <a:rPr lang="uk-UA" sz="5600" dirty="0">
                <a:latin typeface="Times New Roman" panose="02020603050405020304" pitchFamily="18" charset="0"/>
                <a:cs typeface="Times New Roman" panose="02020603050405020304" pitchFamily="18" charset="0"/>
              </a:rPr>
              <a:t>Диверсанти часто поширюють дезінформацію про нібито успіхи російських військ, втрати серед командування ЗСУ та зраду окремих підрозділів. Такі атаки спрямовано на послаблення бойового духу та створення відчуття хаосу в тилу. У 2023 році було зафіксовано серію кібератак на державні установи, у ході яких зловмисники отримали доступ до особистих даних військовослужбовців та інформації про логістику ЗСУ.</a:t>
            </a:r>
          </a:p>
          <a:p>
            <a:r>
              <a:rPr lang="uk-UA" sz="5600" dirty="0">
                <a:latin typeface="Times New Roman" panose="02020603050405020304" pitchFamily="18" charset="0"/>
                <a:cs typeface="Times New Roman" panose="02020603050405020304" pitchFamily="18" charset="0"/>
              </a:rPr>
              <a:t>Сукупність цих загроз засвідчує багатовимірний характер діяльності ДРГ. Це не лише фізична загроза для військових об’єктів та інфраструктури, а й масштабний інформаційний та психологічний тиск на суспільство. ДРГ діють на стику військової, </a:t>
            </a:r>
            <a:r>
              <a:rPr lang="uk-UA" sz="5600" dirty="0" err="1">
                <a:latin typeface="Times New Roman" panose="02020603050405020304" pitchFamily="18" charset="0"/>
                <a:cs typeface="Times New Roman" panose="02020603050405020304" pitchFamily="18" charset="0"/>
              </a:rPr>
              <a:t>ін</a:t>
            </a:r>
            <a:r>
              <a:rPr lang="uk-UA" sz="5600" dirty="0">
                <a:latin typeface="Times New Roman" panose="02020603050405020304" pitchFamily="18" charset="0"/>
                <a:cs typeface="Times New Roman" panose="02020603050405020304" pitchFamily="18" charset="0"/>
              </a:rPr>
              <a:t>-</a:t>
            </a:r>
          </a:p>
          <a:p>
            <a:r>
              <a:rPr lang="uk-UA" sz="5600" dirty="0">
                <a:latin typeface="Times New Roman" panose="02020603050405020304" pitchFamily="18" charset="0"/>
                <a:cs typeface="Times New Roman" panose="02020603050405020304" pitchFamily="18" charset="0"/>
              </a:rPr>
              <a:t>формаційної та економічної сфер, використовуючи слабкі місця в системі національної безпеки для завдання максимальних збитків при мінімальних ресурсах</a:t>
            </a:r>
          </a:p>
          <a:p>
            <a:endParaRPr lang="uk-UA" sz="5600" dirty="0">
              <a:latin typeface="Times New Roman" panose="02020603050405020304" pitchFamily="18" charset="0"/>
              <a:cs typeface="Times New Roman" panose="02020603050405020304" pitchFamily="18" charset="0"/>
            </a:endParaRPr>
          </a:p>
          <a:p>
            <a:endParaRPr lang="uk-UA" sz="5600" b="1" dirty="0">
              <a:latin typeface="Times New Roman" panose="02020603050405020304" pitchFamily="18" charset="0"/>
              <a:cs typeface="Times New Roman" panose="02020603050405020304" pitchFamily="18" charset="0"/>
            </a:endParaRPr>
          </a:p>
          <a:p>
            <a:endParaRPr lang="uk-UA" sz="5600" dirty="0">
              <a:latin typeface="Times New Roman" panose="02020603050405020304" pitchFamily="18" charset="0"/>
              <a:cs typeface="Times New Roman" panose="02020603050405020304" pitchFamily="18" charset="0"/>
            </a:endParaRPr>
          </a:p>
          <a:p>
            <a:endParaRPr lang="uk-UA" sz="5600" dirty="0">
              <a:latin typeface="Times New Roman" panose="02020603050405020304" pitchFamily="18" charset="0"/>
              <a:cs typeface="Times New Roman" panose="02020603050405020304" pitchFamily="18" charset="0"/>
            </a:endParaRPr>
          </a:p>
          <a:p>
            <a:endParaRPr lang="en-UA" dirty="0"/>
          </a:p>
        </p:txBody>
      </p:sp>
    </p:spTree>
    <p:extLst>
      <p:ext uri="{BB962C8B-B14F-4D97-AF65-F5344CB8AC3E}">
        <p14:creationId xmlns:p14="http://schemas.microsoft.com/office/powerpoint/2010/main" val="104340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CF3AEA9-A879-B6E0-5D71-FB2377605B64}"/>
              </a:ext>
            </a:extLst>
          </p:cNvPr>
          <p:cNvPicPr>
            <a:picLocks noChangeAspect="1"/>
          </p:cNvPicPr>
          <p:nvPr/>
        </p:nvPicPr>
        <p:blipFill>
          <a:blip r:embed="rId2"/>
          <a:srcRect r="5271"/>
          <a:stretch>
            <a:fillRect/>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9" name="Freeform: Shape 12">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0778F090-C8FE-5A3B-B2E9-432B5E1925B5}"/>
              </a:ext>
            </a:extLst>
          </p:cNvPr>
          <p:cNvSpPr>
            <a:spLocks noGrp="1"/>
          </p:cNvSpPr>
          <p:nvPr>
            <p:ph idx="1"/>
          </p:nvPr>
        </p:nvSpPr>
        <p:spPr>
          <a:xfrm>
            <a:off x="6587545" y="1873188"/>
            <a:ext cx="4869179" cy="4200067"/>
          </a:xfrm>
        </p:spPr>
        <p:txBody>
          <a:bodyPr anchor="t">
            <a:normAutofit fontScale="70000" lnSpcReduction="20000"/>
          </a:bodyPr>
          <a:lstStyle/>
          <a:p>
            <a:r>
              <a:rPr lang="uk-UA" sz="1500" dirty="0">
                <a:solidFill>
                  <a:srgbClr val="000000"/>
                </a:solidFill>
                <a:latin typeface="Times New Roman" panose="02020603050405020304" pitchFamily="18" charset="0"/>
                <a:cs typeface="Times New Roman" panose="02020603050405020304" pitchFamily="18" charset="0"/>
              </a:rPr>
              <a:t>В Україні здійснення діяльності, спрямованої на протидію ДРГ, забезпечується суб’єктами правоохоронної діяльності шляхом ведення різних видів розвідки, оцінки параметрів оперативної обстановки. </a:t>
            </a:r>
          </a:p>
          <a:p>
            <a:r>
              <a:rPr lang="uk-UA" sz="1500" dirty="0">
                <a:solidFill>
                  <a:srgbClr val="000000"/>
                </a:solidFill>
                <a:latin typeface="Times New Roman" panose="02020603050405020304" pitchFamily="18" charset="0"/>
                <a:cs typeface="Times New Roman" panose="02020603050405020304" pitchFamily="18" charset="0"/>
              </a:rPr>
              <a:t>Об’єктами можливого інтересу ДРГ є стратегічні об’єкти та комунікації, шляхи сполучення, райони розташування військ, об’єкти військової інфраструктури, райони </a:t>
            </a:r>
            <a:r>
              <a:rPr lang="uk-UA" sz="1500" dirty="0" err="1">
                <a:solidFill>
                  <a:srgbClr val="000000"/>
                </a:solidFill>
                <a:latin typeface="Times New Roman" panose="02020603050405020304" pitchFamily="18" charset="0"/>
                <a:cs typeface="Times New Roman" panose="02020603050405020304" pitchFamily="18" charset="0"/>
              </a:rPr>
              <a:t>позиційракетних</a:t>
            </a:r>
            <a:r>
              <a:rPr lang="uk-UA" sz="1500" dirty="0">
                <a:solidFill>
                  <a:srgbClr val="000000"/>
                </a:solidFill>
                <a:latin typeface="Times New Roman" panose="02020603050405020304" pitchFamily="18" charset="0"/>
                <a:cs typeface="Times New Roman" panose="02020603050405020304" pitchFamily="18" charset="0"/>
              </a:rPr>
              <a:t> військ, протиповітряної оборони, райони розгортання командних пунктів, розміщення баз озброєння, техніки і матеріально-технічних засобів, центральні органи виконавчої влади, ТЦК та СП</a:t>
            </a:r>
          </a:p>
          <a:p>
            <a:r>
              <a:rPr lang="uk-UA" sz="1500" b="1" dirty="0">
                <a:solidFill>
                  <a:srgbClr val="000000"/>
                </a:solidFill>
                <a:latin typeface="Times New Roman" panose="02020603050405020304" pitchFamily="18" charset="0"/>
                <a:cs typeface="Times New Roman" panose="02020603050405020304" pitchFamily="18" charset="0"/>
              </a:rPr>
              <a:t>ДРГ </a:t>
            </a:r>
            <a:r>
              <a:rPr lang="uk-UA" sz="1500" dirty="0">
                <a:solidFill>
                  <a:srgbClr val="000000"/>
                </a:solidFill>
                <a:latin typeface="Times New Roman" panose="02020603050405020304" pitchFamily="18" charset="0"/>
                <a:cs typeface="Times New Roman" panose="02020603050405020304" pitchFamily="18" charset="0"/>
              </a:rPr>
              <a:t>– це маневрений підрозділ спеціального призначення сухопутних або військово-морських сил кількістю від 2 до 10 осіб, що використовується у передвоєнний та воєнний час із метою про </a:t>
            </a:r>
          </a:p>
          <a:p>
            <a:r>
              <a:rPr lang="uk-UA" sz="1500" b="1" dirty="0">
                <a:solidFill>
                  <a:srgbClr val="000000"/>
                </a:solidFill>
                <a:latin typeface="Times New Roman" panose="02020603050405020304" pitchFamily="18" charset="0"/>
                <a:cs typeface="Times New Roman" panose="02020603050405020304" pitchFamily="18" charset="0"/>
              </a:rPr>
              <a:t>Знищення російської ДРГ в Покровську </a:t>
            </a:r>
            <a:r>
              <a:rPr lang="en-US" sz="1500" dirty="0">
                <a:solidFill>
                  <a:srgbClr val="000000"/>
                </a:solidFill>
                <a:latin typeface="Times New Roman" panose="02020603050405020304" pitchFamily="18" charset="0"/>
                <a:cs typeface="Times New Roman" panose="02020603050405020304" pitchFamily="18" charset="0"/>
                <a:hlinkClick r:id="rId5"/>
              </a:rPr>
              <a:t>https://www.youtube.com/watch?v=ojkb7ARN-O4</a:t>
            </a:r>
            <a:r>
              <a:rPr lang="uk-UA" sz="1500" dirty="0">
                <a:solidFill>
                  <a:srgbClr val="000000"/>
                </a:solidFill>
                <a:latin typeface="Times New Roman" panose="02020603050405020304" pitchFamily="18" charset="0"/>
                <a:cs typeface="Times New Roman" panose="02020603050405020304" pitchFamily="18" charset="0"/>
              </a:rPr>
              <a:t>  </a:t>
            </a:r>
          </a:p>
          <a:p>
            <a:r>
              <a:rPr lang="uk-UA" sz="1500" dirty="0">
                <a:solidFill>
                  <a:srgbClr val="000000"/>
                </a:solidFill>
                <a:latin typeface="Times New Roman" panose="02020603050405020304" pitchFamily="18" charset="0"/>
                <a:cs typeface="Times New Roman" panose="02020603050405020304" pitchFamily="18" charset="0"/>
              </a:rPr>
              <a:t>З метою виявлення ймовірних пособників ворога та учасників російських диверсійних груп (</a:t>
            </a:r>
            <a:r>
              <a:rPr lang="uk-UA" sz="1500" b="1" dirty="0">
                <a:solidFill>
                  <a:srgbClr val="000000"/>
                </a:solidFill>
                <a:latin typeface="Times New Roman" panose="02020603050405020304" pitchFamily="18" charset="0"/>
                <a:cs typeface="Times New Roman" panose="02020603050405020304" pitchFamily="18" charset="0"/>
              </a:rPr>
              <a:t>ДРГ</a:t>
            </a:r>
            <a:r>
              <a:rPr lang="uk-UA" sz="1500" dirty="0">
                <a:solidFill>
                  <a:srgbClr val="000000"/>
                </a:solidFill>
                <a:latin typeface="Times New Roman" panose="02020603050405020304" pitchFamily="18" charset="0"/>
                <a:cs typeface="Times New Roman" panose="02020603050405020304" pitchFamily="18" charset="0"/>
              </a:rPr>
              <a:t>) поліціє має право здійснювати наступні заходи:</a:t>
            </a:r>
          </a:p>
          <a:p>
            <a:r>
              <a:rPr lang="uk-UA" sz="1500" dirty="0">
                <a:solidFill>
                  <a:srgbClr val="000000"/>
                </a:solidFill>
                <a:latin typeface="Times New Roman" panose="02020603050405020304" pitchFamily="18" charset="0"/>
                <a:cs typeface="Times New Roman" panose="02020603050405020304" pitchFamily="18" charset="0"/>
              </a:rPr>
              <a:t>Зупинка транспортного засобу </a:t>
            </a:r>
          </a:p>
          <a:p>
            <a:r>
              <a:rPr lang="uk-UA" sz="1500" dirty="0">
                <a:solidFill>
                  <a:srgbClr val="000000"/>
                </a:solidFill>
                <a:latin typeface="Times New Roman" panose="02020603050405020304" pitchFamily="18" charset="0"/>
                <a:cs typeface="Times New Roman" panose="02020603050405020304" pitchFamily="18" charset="0"/>
              </a:rPr>
              <a:t>Перевірка транспортних засобів</a:t>
            </a:r>
          </a:p>
          <a:p>
            <a:r>
              <a:rPr lang="uk-UA" sz="1500" dirty="0">
                <a:solidFill>
                  <a:srgbClr val="000000"/>
                </a:solidFill>
                <a:latin typeface="Times New Roman" panose="02020603050405020304" pitchFamily="18" charset="0"/>
                <a:cs typeface="Times New Roman" panose="02020603050405020304" pitchFamily="18" charset="0"/>
              </a:rPr>
              <a:t>Перевірка документів</a:t>
            </a:r>
          </a:p>
          <a:p>
            <a:r>
              <a:rPr lang="uk-UA" sz="1500" dirty="0">
                <a:solidFill>
                  <a:srgbClr val="000000"/>
                </a:solidFill>
                <a:latin typeface="Times New Roman" panose="02020603050405020304" pitchFamily="18" charset="0"/>
                <a:cs typeface="Times New Roman" panose="02020603050405020304" pitchFamily="18" charset="0"/>
              </a:rPr>
              <a:t>Затримання особи та інші заходи примусового характеру, передбачені ЗУ «Про Національну поліцію».</a:t>
            </a:r>
          </a:p>
          <a:p>
            <a:endParaRPr lang="en-UA" sz="700" dirty="0">
              <a:solidFill>
                <a:srgbClr val="00000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A"/>
            </a:p>
          </p:txBody>
        </p:sp>
        <p:sp>
          <p:nvSpPr>
            <p:cNvPr id="17" name="Oval 16">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A"/>
            </a:p>
          </p:txBody>
        </p:sp>
      </p:grpSp>
      <p:sp>
        <p:nvSpPr>
          <p:cNvPr id="4" name="AutoShape 2" descr=", створено за допомогою ШІ">
            <a:extLst>
              <a:ext uri="{FF2B5EF4-FFF2-40B4-BE49-F238E27FC236}">
                <a16:creationId xmlns:a16="http://schemas.microsoft.com/office/drawing/2014/main" id="{2F644655-96D8-397F-1903-D8533580BAF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A"/>
          </a:p>
        </p:txBody>
      </p:sp>
      <p:sp>
        <p:nvSpPr>
          <p:cNvPr id="5" name="AutoShape 4" descr=", створено за допомогою ШІ">
            <a:extLst>
              <a:ext uri="{FF2B5EF4-FFF2-40B4-BE49-F238E27FC236}">
                <a16:creationId xmlns:a16="http://schemas.microsoft.com/office/drawing/2014/main" id="{6931ED19-138C-BF0D-E7FC-CF873D7756C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A"/>
          </a:p>
        </p:txBody>
      </p:sp>
    </p:spTree>
    <p:extLst>
      <p:ext uri="{BB962C8B-B14F-4D97-AF65-F5344CB8AC3E}">
        <p14:creationId xmlns:p14="http://schemas.microsoft.com/office/powerpoint/2010/main" val="68197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DAA9-8CA4-10F9-4802-32CE238E47A7}"/>
              </a:ext>
            </a:extLst>
          </p:cNvPr>
          <p:cNvSpPr>
            <a:spLocks noGrp="1"/>
          </p:cNvSpPr>
          <p:nvPr>
            <p:ph type="title"/>
          </p:nvPr>
        </p:nvSpPr>
        <p:spPr>
          <a:xfrm>
            <a:off x="1069848" y="484632"/>
            <a:ext cx="10058400" cy="1191768"/>
          </a:xfrm>
        </p:spPr>
        <p:txBody>
          <a:bodyPr>
            <a:normAutofit/>
          </a:bodyPr>
          <a:lstStyle/>
          <a:p>
            <a:r>
              <a:rPr lang="uk-UA" sz="2400" dirty="0"/>
              <a:t>Взаємодія НПУ з силами територіальної оборони та ЗСУ під час стабілізаційних заходів.</a:t>
            </a:r>
            <a:br>
              <a:rPr lang="en-UA" sz="2400" dirty="0"/>
            </a:br>
            <a:r>
              <a:rPr lang="en-US" sz="2400" dirty="0">
                <a:hlinkClick r:id="rId2"/>
              </a:rPr>
              <a:t>https://sprotyvg7.com.ua/zakonodavcha-baza/page/2</a:t>
            </a:r>
            <a:r>
              <a:rPr lang="uk-UA" sz="2400" dirty="0"/>
              <a:t> </a:t>
            </a:r>
            <a:endParaRPr lang="en-UA" sz="2400" dirty="0"/>
          </a:p>
        </p:txBody>
      </p:sp>
      <p:sp>
        <p:nvSpPr>
          <p:cNvPr id="3" name="Content Placeholder 2">
            <a:extLst>
              <a:ext uri="{FF2B5EF4-FFF2-40B4-BE49-F238E27FC236}">
                <a16:creationId xmlns:a16="http://schemas.microsoft.com/office/drawing/2014/main" id="{849C99E5-98C4-05B0-788B-8D84BD53B8EF}"/>
              </a:ext>
            </a:extLst>
          </p:cNvPr>
          <p:cNvSpPr>
            <a:spLocks noGrp="1"/>
          </p:cNvSpPr>
          <p:nvPr>
            <p:ph idx="1"/>
          </p:nvPr>
        </p:nvSpPr>
        <p:spPr/>
        <p:txBody>
          <a:bodyPr>
            <a:normAutofit fontScale="92500" lnSpcReduction="10000"/>
          </a:bodyPr>
          <a:lstStyle/>
          <a:p>
            <a:pPr algn="just"/>
            <a:endParaRPr lang="uk-UA" b="1" dirty="0"/>
          </a:p>
          <a:p>
            <a:pPr algn="just"/>
            <a:r>
              <a:rPr lang="uk-UA" b="1" dirty="0"/>
              <a:t>Добровольче формування територіальної громади </a:t>
            </a:r>
            <a:r>
              <a:rPr lang="uk-UA" dirty="0"/>
              <a:t>- воєнізований підрозділ, сформований на добровільній основі з громадян України, які проживають у межах території відповідної територіальної громади, який призначений для участі у підготовці та виконанні завдань територіальної оборони</a:t>
            </a:r>
          </a:p>
          <a:p>
            <a:pPr algn="just"/>
            <a:r>
              <a:rPr lang="uk-UA" b="1" dirty="0"/>
              <a:t>доброволець Сил територіальної оборони Збройних Сил України </a:t>
            </a:r>
            <a:r>
              <a:rPr lang="uk-UA" dirty="0"/>
              <a:t>- громадянин України або іноземець чи особа без громадянства, який перебуває в Україні на законних підставах впродовж останніх п’яти років та на добровільній основі зарахований до проходження служби у складі добровольчого формування Сил територіальної оборони Збройних Сил України(ст. 1 ЗУ «Про національний супротив». </a:t>
            </a:r>
          </a:p>
          <a:p>
            <a:pPr algn="just"/>
            <a:r>
              <a:rPr lang="uk-UA" dirty="0"/>
              <a:t>Про затвердження Порядку перевірки документів в осіб, огляду речей, транспортних засобів, багажу та вантажів, службових приміщень і житла громадян під час забезпечення заходів правового режиму воєнного </a:t>
            </a:r>
            <a:r>
              <a:rPr lang="uk-UA" dirty="0" err="1"/>
              <a:t>стану</a:t>
            </a:r>
            <a:r>
              <a:rPr lang="uk-UA" b="1" u="sng" dirty="0" err="1">
                <a:hlinkClick r:id="rId3"/>
              </a:rPr>
              <a:t>Постанова</a:t>
            </a:r>
            <a:r>
              <a:rPr lang="uk-UA" b="1" u="sng" dirty="0">
                <a:hlinkClick r:id="rId3"/>
              </a:rPr>
              <a:t> КМУ від 10 жовтня 2018 р. № 828</a:t>
            </a:r>
            <a:r>
              <a:rPr lang="uk-UA" b="1" u="sng" dirty="0"/>
              <a:t> </a:t>
            </a:r>
            <a:r>
              <a:rPr lang="en-US" b="1" u="sng" dirty="0">
                <a:hlinkClick r:id="rId4"/>
              </a:rPr>
              <a:t>https://</a:t>
            </a:r>
            <a:r>
              <a:rPr lang="en-US" b="1" u="sng" dirty="0" err="1">
                <a:hlinkClick r:id="rId4"/>
              </a:rPr>
              <a:t>zakon.rada.gov.ua</a:t>
            </a:r>
            <a:r>
              <a:rPr lang="en-US" b="1" u="sng" dirty="0">
                <a:hlinkClick r:id="rId4"/>
              </a:rPr>
              <a:t>/laws/show/1456-2021-</a:t>
            </a:r>
            <a:r>
              <a:rPr lang="uk-UA" b="1" u="sng" dirty="0">
                <a:hlinkClick r:id="rId4"/>
              </a:rPr>
              <a:t>п#</a:t>
            </a:r>
            <a:r>
              <a:rPr lang="en-US" b="1" u="sng" dirty="0">
                <a:hlinkClick r:id="rId4"/>
              </a:rPr>
              <a:t>Text</a:t>
            </a:r>
            <a:r>
              <a:rPr lang="uk-UA" b="1" u="sng" dirty="0"/>
              <a:t> </a:t>
            </a:r>
            <a:endParaRPr lang="uk-UA" b="1" dirty="0"/>
          </a:p>
          <a:p>
            <a:pPr algn="just"/>
            <a:endParaRPr lang="en-UA" dirty="0"/>
          </a:p>
        </p:txBody>
      </p:sp>
    </p:spTree>
    <p:extLst>
      <p:ext uri="{BB962C8B-B14F-4D97-AF65-F5344CB8AC3E}">
        <p14:creationId xmlns:p14="http://schemas.microsoft.com/office/powerpoint/2010/main" val="3546337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D126-CCFB-E339-89CB-AC3C809C52EE}"/>
              </a:ext>
            </a:extLst>
          </p:cNvPr>
          <p:cNvSpPr>
            <a:spLocks noGrp="1"/>
          </p:cNvSpPr>
          <p:nvPr>
            <p:ph type="title"/>
          </p:nvPr>
        </p:nvSpPr>
        <p:spPr/>
        <p:txBody>
          <a:bodyPr/>
          <a:lstStyle/>
          <a:p>
            <a:endParaRPr lang="en-UA"/>
          </a:p>
        </p:txBody>
      </p:sp>
      <p:sp>
        <p:nvSpPr>
          <p:cNvPr id="4" name="Rectangle 1">
            <a:extLst>
              <a:ext uri="{FF2B5EF4-FFF2-40B4-BE49-F238E27FC236}">
                <a16:creationId xmlns:a16="http://schemas.microsoft.com/office/drawing/2014/main" id="{90BA27B8-0616-A085-F020-EE0B0181E7CE}"/>
              </a:ext>
            </a:extLst>
          </p:cNvPr>
          <p:cNvSpPr>
            <a:spLocks noGrp="1" noChangeArrowheads="1"/>
          </p:cNvSpPr>
          <p:nvPr>
            <p:ph idx="1"/>
          </p:nvPr>
        </p:nvSpPr>
        <p:spPr bwMode="auto">
          <a:xfrm>
            <a:off x="1315114" y="3638972"/>
            <a:ext cx="95678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492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49238" algn="just" defTabSz="914400" rtl="0" eaLnBrk="0" fontAlgn="base" latinLnBrk="0" hangingPunct="0">
              <a:lnSpc>
                <a:spcPct val="100000"/>
              </a:lnSpc>
              <a:spcBef>
                <a:spcPct val="0"/>
              </a:spcBef>
              <a:spcAft>
                <a:spcPct val="0"/>
              </a:spcAft>
              <a:buClrTx/>
              <a:buSzTx/>
              <a:buFontTx/>
              <a:buNone/>
              <a:tabLst/>
            </a:pPr>
            <a:r>
              <a:rPr kumimoji="0" lang="en-UA" altLang="en-UA" sz="1200" b="1" i="0" u="none" strike="noStrike" cap="none" normalizeH="0" baseline="0" dirty="0">
                <a:ln>
                  <a:noFill/>
                </a:ln>
                <a:solidFill>
                  <a:srgbClr val="333333"/>
                </a:solidFill>
                <a:effectLst/>
                <a:latin typeface="Times New Roman" panose="02020603050405020304" pitchFamily="18" charset="0"/>
              </a:rPr>
              <a:t>Стаття 16.</a:t>
            </a:r>
            <a:r>
              <a:rPr kumimoji="0" lang="en-UA" altLang="en-UA" sz="1200" b="0" i="0" u="none" strike="noStrike" cap="none" normalizeH="0" baseline="0" dirty="0">
                <a:ln>
                  <a:noFill/>
                </a:ln>
                <a:solidFill>
                  <a:srgbClr val="333333"/>
                </a:solidFill>
                <a:effectLst/>
                <a:latin typeface="Times New Roman" panose="02020603050405020304" pitchFamily="18" charset="0"/>
              </a:rPr>
              <a:t> </a:t>
            </a:r>
            <a:r>
              <a:rPr kumimoji="0" lang="uk-UA" altLang="en-UA" sz="1200" b="0" i="0" u="none" strike="noStrike" cap="none" normalizeH="0" baseline="0" dirty="0">
                <a:ln>
                  <a:noFill/>
                </a:ln>
                <a:solidFill>
                  <a:srgbClr val="333333"/>
                </a:solidFill>
                <a:effectLst/>
                <a:latin typeface="Times New Roman" panose="02020603050405020304" pitchFamily="18" charset="0"/>
              </a:rPr>
              <a:t>ЗУ «Про правовий режим воєнного стану» </a:t>
            </a:r>
          </a:p>
          <a:p>
            <a:pPr marL="0" marR="0" lvl="0" indent="249238" algn="just" defTabSz="914400" rtl="0" eaLnBrk="0" fontAlgn="base" latinLnBrk="0" hangingPunct="0">
              <a:lnSpc>
                <a:spcPct val="100000"/>
              </a:lnSpc>
              <a:spcBef>
                <a:spcPct val="0"/>
              </a:spcBef>
              <a:spcAft>
                <a:spcPct val="0"/>
              </a:spcAft>
              <a:buClrTx/>
              <a:buSzTx/>
              <a:buFontTx/>
              <a:buNone/>
              <a:tabLst/>
            </a:pPr>
            <a:r>
              <a:rPr kumimoji="0" lang="en-UA" altLang="en-UA" sz="1200" b="0" i="0" u="none" strike="noStrike" cap="none" normalizeH="0" baseline="0" dirty="0">
                <a:ln>
                  <a:noFill/>
                </a:ln>
                <a:solidFill>
                  <a:srgbClr val="333333"/>
                </a:solidFill>
                <a:effectLst/>
                <a:latin typeface="Times New Roman" panose="02020603050405020304" pitchFamily="18" charset="0"/>
              </a:rPr>
              <a:t>Залучення військових формувань та правоохоронних органів до здійснення заходів правового режиму воєнного стану</a:t>
            </a:r>
            <a:endParaRPr kumimoji="0" lang="en-UA" altLang="en-UA" sz="10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00000"/>
              </a:lnSpc>
              <a:spcBef>
                <a:spcPct val="0"/>
              </a:spcBef>
              <a:spcAft>
                <a:spcPct val="0"/>
              </a:spcAft>
              <a:buClrTx/>
              <a:buSzTx/>
              <a:buFontTx/>
              <a:buAutoNum type="arabicPeriod"/>
              <a:tabLst/>
            </a:pPr>
            <a:r>
              <a:rPr kumimoji="0" lang="en-UA" altLang="en-UA" sz="1200" b="0" i="0" u="none" strike="noStrike" cap="none" normalizeH="0" baseline="0" dirty="0">
                <a:ln>
                  <a:noFill/>
                </a:ln>
                <a:solidFill>
                  <a:srgbClr val="333333"/>
                </a:solidFill>
                <a:effectLst/>
                <a:latin typeface="Times New Roman" panose="02020603050405020304" pitchFamily="18" charset="0"/>
              </a:rPr>
              <a:t>За рішенням Ради національної безпеки і оборони України, введеним у дію в установленому порядку указом Президента України, утворені</a:t>
            </a:r>
            <a:endParaRPr lang="uk-UA" altLang="en-UA" sz="1200" dirty="0">
              <a:solidFill>
                <a:srgbClr val="333333"/>
              </a:solidFill>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en-UA" altLang="en-UA" sz="1200" b="0" i="0" u="none" strike="noStrike" cap="none" normalizeH="0" baseline="0" dirty="0">
                <a:ln>
                  <a:noFill/>
                </a:ln>
                <a:solidFill>
                  <a:srgbClr val="333333"/>
                </a:solidFill>
                <a:effectLst/>
                <a:latin typeface="Times New Roman" panose="02020603050405020304" pitchFamily="18" charset="0"/>
              </a:rPr>
              <a:t> відповідно до законів України військові формування залучаються разом із правоохоронними органами до вирішення завдань, </a:t>
            </a:r>
            <a:endParaRPr kumimoji="0" lang="uk-UA" altLang="en-UA" sz="1200" b="0" i="0" u="none" strike="noStrike" cap="none" normalizeH="0" baseline="0" dirty="0">
              <a:ln>
                <a:noFill/>
              </a:ln>
              <a:solidFill>
                <a:srgbClr val="333333"/>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en-UA" altLang="en-UA" sz="1200" b="0" i="0" u="none" strike="noStrike" cap="none" normalizeH="0" baseline="0" dirty="0">
                <a:ln>
                  <a:noFill/>
                </a:ln>
                <a:solidFill>
                  <a:srgbClr val="333333"/>
                </a:solidFill>
                <a:effectLst/>
                <a:latin typeface="Times New Roman" panose="02020603050405020304" pitchFamily="18" charset="0"/>
              </a:rPr>
              <a:t>пов’язаних із запровадженням і здійсненням заходів правового режиму воєнного стану, згідно з їх призначенням та специфікою діяльност</a:t>
            </a:r>
            <a:r>
              <a:rPr kumimoji="0" lang="uk-UA" altLang="en-UA" sz="1200" b="0" i="0" u="none" strike="noStrike" cap="none" normalizeH="0" baseline="0" dirty="0">
                <a:ln>
                  <a:noFill/>
                </a:ln>
                <a:solidFill>
                  <a:srgbClr val="333333"/>
                </a:solidFill>
                <a:effectLst/>
                <a:latin typeface="Times New Roman" panose="02020603050405020304" pitchFamily="18" charset="0"/>
              </a:rPr>
              <a:t>і</a:t>
            </a:r>
            <a:endParaRPr kumimoji="0" lang="en-UA" altLang="en-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45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2D6A-C148-8CEA-9032-0892E5433BD7}"/>
              </a:ext>
            </a:extLst>
          </p:cNvPr>
          <p:cNvSpPr>
            <a:spLocks noGrp="1"/>
          </p:cNvSpPr>
          <p:nvPr>
            <p:ph type="title"/>
          </p:nvPr>
        </p:nvSpPr>
        <p:spPr/>
        <p:txBody>
          <a:bodyPr/>
          <a:lstStyle/>
          <a:p>
            <a:r>
              <a:rPr lang="uk-UA" dirty="0"/>
              <a:t>Література:</a:t>
            </a:r>
            <a:endParaRPr lang="en-UA" dirty="0"/>
          </a:p>
        </p:txBody>
      </p:sp>
      <p:sp>
        <p:nvSpPr>
          <p:cNvPr id="3" name="Content Placeholder 2">
            <a:extLst>
              <a:ext uri="{FF2B5EF4-FFF2-40B4-BE49-F238E27FC236}">
                <a16:creationId xmlns:a16="http://schemas.microsoft.com/office/drawing/2014/main" id="{343653CC-ABEA-6F31-6E58-6C957C7C1B78}"/>
              </a:ext>
            </a:extLst>
          </p:cNvPr>
          <p:cNvSpPr>
            <a:spLocks noGrp="1"/>
          </p:cNvSpPr>
          <p:nvPr>
            <p:ph idx="1"/>
          </p:nvPr>
        </p:nvSpPr>
        <p:spPr/>
        <p:txBody>
          <a:bodyPr>
            <a:normAutofit fontScale="70000" lnSpcReduction="20000"/>
          </a:bodyPr>
          <a:lstStyle/>
          <a:p>
            <a:pPr algn="just"/>
            <a:r>
              <a:rPr lang="uk-UA" sz="1400" dirty="0">
                <a:latin typeface="Times New Roman" panose="02020603050405020304" pitchFamily="18" charset="0"/>
                <a:cs typeface="Times New Roman" panose="02020603050405020304" pitchFamily="18" charset="0"/>
              </a:rPr>
              <a:t>Конституція України. </a:t>
            </a:r>
            <a:r>
              <a:rPr lang="en-US" sz="1400" dirty="0">
                <a:latin typeface="Times New Roman" panose="02020603050405020304" pitchFamily="18" charset="0"/>
                <a:cs typeface="Times New Roman" panose="02020603050405020304" pitchFamily="18" charset="0"/>
              </a:rPr>
              <a:t>URL. </a:t>
            </a:r>
            <a:r>
              <a:rPr lang="en-US" sz="1400" dirty="0">
                <a:latin typeface="Times New Roman" panose="02020603050405020304" pitchFamily="18" charset="0"/>
                <a:cs typeface="Times New Roman" panose="02020603050405020304" pitchFamily="18" charset="0"/>
                <a:hlinkClick r:id="rId2"/>
              </a:rPr>
              <a:t>https://zakon</a:t>
            </a:r>
            <a:r>
              <a:rPr lang="en-US" sz="1400" dirty="0">
                <a:latin typeface="Times New Roman" panose="02020603050405020304" pitchFamily="18" charset="0"/>
                <a:cs typeface="Times New Roman" panose="02020603050405020304" pitchFamily="18" charset="0"/>
              </a:rPr>
              <a:t>.</a:t>
            </a:r>
            <a:r>
              <a:rPr lang="uk-UA"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rada. </a:t>
            </a:r>
            <a:r>
              <a:rPr lang="en-US" sz="1400" dirty="0" err="1">
                <a:latin typeface="Times New Roman" panose="02020603050405020304" pitchFamily="18" charset="0"/>
                <a:cs typeface="Times New Roman" panose="02020603050405020304" pitchFamily="18" charset="0"/>
              </a:rPr>
              <a:t>gov.ua</a:t>
            </a:r>
            <a:r>
              <a:rPr lang="en-US" sz="1400" dirty="0">
                <a:latin typeface="Times New Roman" panose="02020603050405020304" pitchFamily="18" charset="0"/>
                <a:cs typeface="Times New Roman" panose="02020603050405020304" pitchFamily="18" charset="0"/>
              </a:rPr>
              <a:t>/laws/show/ 254%D0% BA/96-%D0%B2%D1%80#Text</a:t>
            </a:r>
          </a:p>
          <a:p>
            <a:pPr algn="just"/>
            <a:r>
              <a:rPr lang="uk-UA" sz="1600" dirty="0">
                <a:latin typeface="Times New Roman" panose="02020603050405020304" pitchFamily="18" charset="0"/>
                <a:cs typeface="Times New Roman" panose="02020603050405020304" pitchFamily="18" charset="0"/>
              </a:rPr>
              <a:t>Про Національну поліцію. Закон України. </a:t>
            </a:r>
            <a:r>
              <a:rPr lang="en-US" sz="1600" dirty="0">
                <a:latin typeface="Times New Roman" panose="02020603050405020304" pitchFamily="18" charset="0"/>
                <a:cs typeface="Times New Roman" panose="02020603050405020304" pitchFamily="18" charset="0"/>
              </a:rPr>
              <a:t>URL. </a:t>
            </a:r>
            <a:r>
              <a:rPr lang="en-US" sz="1600" dirty="0">
                <a:latin typeface="Times New Roman" panose="02020603050405020304" pitchFamily="18" charset="0"/>
                <a:cs typeface="Times New Roman" panose="02020603050405020304" pitchFamily="18" charset="0"/>
                <a:hlinkClick r:id="rId3"/>
              </a:rPr>
              <a:t>https://zakon.rada.gov.ua/laws/</a:t>
            </a:r>
            <a:r>
              <a:rPr lang="uk-UA"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show/580-19#Text</a:t>
            </a:r>
          </a:p>
          <a:p>
            <a:pPr marL="0" indent="0" algn="just">
              <a:buNone/>
            </a:pPr>
            <a:r>
              <a:rPr lang="en-US" sz="1600" dirty="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Про національну безпеку України. </a:t>
            </a:r>
            <a:r>
              <a:rPr lang="en-US" sz="1600" dirty="0">
                <a:latin typeface="Times New Roman" panose="02020603050405020304" pitchFamily="18" charset="0"/>
                <a:cs typeface="Times New Roman" panose="02020603050405020304" pitchFamily="18" charset="0"/>
              </a:rPr>
              <a:t>URL. https://</a:t>
            </a:r>
            <a:r>
              <a:rPr lang="en-US" sz="1600" dirty="0" err="1">
                <a:latin typeface="Times New Roman" panose="02020603050405020304" pitchFamily="18" charset="0"/>
                <a:cs typeface="Times New Roman" panose="02020603050405020304" pitchFamily="18" charset="0"/>
              </a:rPr>
              <a:t>zakon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rada.gov</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ua</a:t>
            </a:r>
            <a:r>
              <a:rPr lang="en-US" sz="1600" dirty="0">
                <a:latin typeface="Times New Roman" panose="02020603050405020304" pitchFamily="18" charset="0"/>
                <a:cs typeface="Times New Roman" panose="02020603050405020304" pitchFamily="18" charset="0"/>
              </a:rPr>
              <a:t>/laws/</a:t>
            </a:r>
            <a:r>
              <a:rPr lang="uk-UA"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show/2469-19#Text</a:t>
            </a:r>
            <a:endParaRPr lang="uk-UA" sz="1600" dirty="0">
              <a:latin typeface="Times New Roman" panose="02020603050405020304" pitchFamily="18" charset="0"/>
              <a:cs typeface="Times New Roman" panose="02020603050405020304" pitchFamily="18" charset="0"/>
            </a:endParaRPr>
          </a:p>
          <a:p>
            <a:pPr algn="just"/>
            <a:r>
              <a:rPr lang="uk-UA" sz="1600" dirty="0">
                <a:latin typeface="Times New Roman" panose="02020603050405020304" pitchFamily="18" charset="0"/>
                <a:cs typeface="Times New Roman" panose="02020603050405020304" pitchFamily="18" charset="0"/>
              </a:rPr>
              <a:t>Про затвердження Положення про Національну поліцію. Постанова Кабінету Міністрів від 28 жовтня 2015 р. № 877. </a:t>
            </a:r>
            <a:r>
              <a:rPr lang="en-US" sz="1600" dirty="0">
                <a:latin typeface="Times New Roman" panose="02020603050405020304" pitchFamily="18" charset="0"/>
                <a:cs typeface="Times New Roman" panose="02020603050405020304" pitchFamily="18" charset="0"/>
              </a:rPr>
              <a:t>URL. https:// </a:t>
            </a:r>
            <a:r>
              <a:rPr lang="en-US" sz="1600" dirty="0" err="1">
                <a:latin typeface="Times New Roman" panose="02020603050405020304" pitchFamily="18" charset="0"/>
                <a:cs typeface="Times New Roman" panose="02020603050405020304" pitchFamily="18" charset="0"/>
              </a:rPr>
              <a:t>zakon.rada</a:t>
            </a:r>
            <a:r>
              <a:rPr lang="en-US" sz="1600" dirty="0">
                <a:latin typeface="Times New Roman" panose="02020603050405020304" pitchFamily="18" charset="0"/>
                <a:cs typeface="Times New Roman" panose="02020603050405020304" pitchFamily="18" charset="0"/>
              </a:rPr>
              <a:t>. gov. </a:t>
            </a:r>
            <a:r>
              <a:rPr lang="en-US" sz="1600" dirty="0" err="1">
                <a:latin typeface="Times New Roman" panose="02020603050405020304" pitchFamily="18" charset="0"/>
                <a:cs typeface="Times New Roman" panose="02020603050405020304" pitchFamily="18" charset="0"/>
              </a:rPr>
              <a:t>ua</a:t>
            </a:r>
            <a:r>
              <a:rPr lang="en-US" sz="1600" dirty="0">
                <a:latin typeface="Times New Roman" panose="02020603050405020304" pitchFamily="18" charset="0"/>
                <a:cs typeface="Times New Roman" panose="02020603050405020304" pitchFamily="18" charset="0"/>
              </a:rPr>
              <a:t>/laws/show/877-2015-%D0%BF#Tex</a:t>
            </a:r>
          </a:p>
          <a:p>
            <a:pPr algn="just"/>
            <a:r>
              <a:rPr lang="uk-UA" sz="1600" dirty="0">
                <a:latin typeface="Times New Roman" panose="02020603050405020304" pitchFamily="18" charset="0"/>
                <a:cs typeface="Times New Roman" panose="02020603050405020304" pitchFamily="18" charset="0"/>
              </a:rPr>
              <a:t>Інструкція про порядок взаємодії територіальних органів поліції та міжрегіональних територіальних органів Національної поліції України під час реагування на надзвичайні ситуації, у випадку уведення правового режиму воєнного чи надзвичайного стану, затверджена Наказом МВС від від 31.10.2016 № 1129. </a:t>
            </a:r>
            <a:r>
              <a:rPr lang="en-US" sz="1600" dirty="0">
                <a:latin typeface="Times New Roman" panose="02020603050405020304" pitchFamily="18" charset="0"/>
                <a:cs typeface="Times New Roman" panose="02020603050405020304" pitchFamily="18" charset="0"/>
              </a:rPr>
              <a:t>URL.</a:t>
            </a:r>
            <a:r>
              <a:rPr lang="uk-UA"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https://</a:t>
            </a:r>
            <a:r>
              <a:rPr lang="en-US" sz="1600" dirty="0" err="1">
                <a:latin typeface="Times New Roman" panose="02020603050405020304" pitchFamily="18" charset="0"/>
                <a:cs typeface="Times New Roman" panose="02020603050405020304" pitchFamily="18" charset="0"/>
              </a:rPr>
              <a:t>zakon.rada.gov.ua</a:t>
            </a:r>
            <a:r>
              <a:rPr lang="en-US" sz="1600" dirty="0">
                <a:latin typeface="Times New Roman" panose="02020603050405020304" pitchFamily="18" charset="0"/>
                <a:cs typeface="Times New Roman" panose="02020603050405020304" pitchFamily="18" charset="0"/>
              </a:rPr>
              <a:t>/laws/show/z0085-17#n13</a:t>
            </a:r>
          </a:p>
          <a:p>
            <a:pPr algn="just"/>
            <a:r>
              <a:rPr lang="uk-UA" sz="1600" dirty="0">
                <a:latin typeface="Times New Roman" panose="02020603050405020304" pitchFamily="18" charset="0"/>
                <a:cs typeface="Times New Roman" panose="02020603050405020304" pitchFamily="18" charset="0"/>
              </a:rPr>
              <a:t>Про затвердження Переліку територій, на яких ведуться (велися) бойові дії або тимчасово окупованих Російською Федерацією: Наказ Міністерства розвитку громад та територій України від 28ю02.2025 № 376. </a:t>
            </a:r>
            <a:r>
              <a:rPr lang="en-US" sz="1600" dirty="0">
                <a:latin typeface="Times New Roman" panose="02020603050405020304" pitchFamily="18" charset="0"/>
                <a:cs typeface="Times New Roman" panose="02020603050405020304" pitchFamily="18" charset="0"/>
              </a:rPr>
              <a:t>URL</a:t>
            </a:r>
            <a:r>
              <a:rPr lang="uk-UA"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https://</a:t>
            </a:r>
            <a:r>
              <a:rPr lang="en-US" sz="1600" dirty="0" err="1">
                <a:latin typeface="Times New Roman" panose="02020603050405020304" pitchFamily="18" charset="0"/>
                <a:cs typeface="Times New Roman" panose="02020603050405020304" pitchFamily="18" charset="0"/>
              </a:rPr>
              <a:t>zakon.rada.gov.ua</a:t>
            </a:r>
            <a:r>
              <a:rPr lang="en-US" sz="1600" dirty="0">
                <a:latin typeface="Times New Roman" panose="02020603050405020304" pitchFamily="18" charset="0"/>
                <a:cs typeface="Times New Roman" panose="02020603050405020304" pitchFamily="18" charset="0"/>
              </a:rPr>
              <a:t>/laws/show/z0380-25#n16</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Мисик А., Андрушко О. Модель ідентифікації диверсійно-розвідувальної групи при спробі перетину державного кордону України.  Збірник наукових праць Національної академії Державної прикордонної служби України. Серія: Військові та технічні науки. 2020. Т.83. С. 190-203. </a:t>
            </a:r>
            <a:r>
              <a:rPr lang="en-US" sz="1600" dirty="0">
                <a:latin typeface="Times New Roman" panose="02020603050405020304" pitchFamily="18" charset="0"/>
                <a:cs typeface="Times New Roman" panose="02020603050405020304" pitchFamily="18" charset="0"/>
              </a:rPr>
              <a:t>DOI: </a:t>
            </a:r>
            <a:r>
              <a:rPr lang="en-US" sz="1600" dirty="0">
                <a:latin typeface="Times New Roman" panose="02020603050405020304" pitchFamily="18" charset="0"/>
                <a:cs typeface="Times New Roman" panose="02020603050405020304" pitchFamily="18" charset="0"/>
                <a:hlinkClick r:id="rId4"/>
              </a:rPr>
              <a:t>https://doi.org/10.32453/3.v83i2.567</a:t>
            </a:r>
            <a:r>
              <a:rPr lang="en-US" sz="1600" dirty="0">
                <a:latin typeface="Times New Roman" panose="02020603050405020304" pitchFamily="18" charset="0"/>
                <a:cs typeface="Times New Roman" panose="02020603050405020304" pitchFamily="18" charset="0"/>
              </a:rPr>
              <a:t>.</a:t>
            </a:r>
            <a:r>
              <a:rPr lang="uk-UA"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algn="just"/>
            <a:r>
              <a:rPr lang="uk-UA" sz="1600" dirty="0" err="1">
                <a:latin typeface="Times New Roman" panose="02020603050405020304" pitchFamily="18" charset="0"/>
                <a:cs typeface="Times New Roman" panose="02020603050405020304" pitchFamily="18" charset="0"/>
              </a:rPr>
              <a:t>Боровік</a:t>
            </a:r>
            <a:r>
              <a:rPr lang="uk-UA" sz="1600" dirty="0">
                <a:latin typeface="Times New Roman" panose="02020603050405020304" pitchFamily="18" charset="0"/>
                <a:cs typeface="Times New Roman" panose="02020603050405020304" pitchFamily="18" charset="0"/>
              </a:rPr>
              <a:t> М.О. Протидія диверсійно-розвідувальним групам противника підрозділами національної поліції </a:t>
            </a:r>
            <a:r>
              <a:rPr lang="uk-UA" sz="1600" dirty="0" err="1">
                <a:latin typeface="Times New Roman" panose="02020603050405020304" pitchFamily="18" charset="0"/>
                <a:cs typeface="Times New Roman" panose="02020603050405020304" pitchFamily="18" charset="0"/>
              </a:rPr>
              <a:t>україни</a:t>
            </a:r>
            <a:r>
              <a:rPr lang="uk-UA" sz="1600" dirty="0">
                <a:latin typeface="Times New Roman" panose="02020603050405020304" pitchFamily="18" charset="0"/>
                <a:cs typeface="Times New Roman" panose="02020603050405020304" pitchFamily="18" charset="0"/>
              </a:rPr>
              <a:t> в умовах дії правового режиму воєнного стану. </a:t>
            </a:r>
            <a:r>
              <a:rPr lang="uk-UA" sz="1600" i="1" dirty="0">
                <a:latin typeface="Times New Roman" panose="02020603050405020304" pitchFamily="18" charset="0"/>
                <a:cs typeface="Times New Roman" panose="02020603050405020304" pitchFamily="18" charset="0"/>
              </a:rPr>
              <a:t>Право і безпека – </a:t>
            </a:r>
            <a:r>
              <a:rPr lang="en-US" sz="1600" i="1" dirty="0">
                <a:latin typeface="Times New Roman" panose="02020603050405020304" pitchFamily="18" charset="0"/>
                <a:cs typeface="Times New Roman" panose="02020603050405020304" pitchFamily="18" charset="0"/>
              </a:rPr>
              <a:t>Law and Safety</a:t>
            </a:r>
            <a:r>
              <a:rPr lang="en-US" sz="1600" dirty="0">
                <a:latin typeface="Times New Roman" panose="02020603050405020304" pitchFamily="18" charset="0"/>
                <a:cs typeface="Times New Roman" panose="02020603050405020304" pitchFamily="18" charset="0"/>
              </a:rPr>
              <a:t>. 2024. № 1 (92)</a:t>
            </a:r>
            <a:r>
              <a:rPr lang="uk-UA" sz="1600" dirty="0">
                <a:latin typeface="Times New Roman" panose="02020603050405020304" pitchFamily="18" charset="0"/>
                <a:cs typeface="Times New Roman" panose="02020603050405020304" pitchFamily="18" charset="0"/>
              </a:rPr>
              <a:t>. С. 152-162. </a:t>
            </a:r>
            <a:r>
              <a:rPr lang="en-US" sz="1600" dirty="0">
                <a:latin typeface="Times New Roman" panose="02020603050405020304" pitchFamily="18" charset="0"/>
                <a:cs typeface="Times New Roman" panose="02020603050405020304" pitchFamily="18" charset="0"/>
              </a:rPr>
              <a:t>DOI:</a:t>
            </a:r>
            <a:r>
              <a:rPr lang="uk-UA"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5"/>
              </a:rPr>
              <a:t>https://doi.org/10.32631/pb.2024.1.14</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Комісарова Н.О., </a:t>
            </a:r>
            <a:r>
              <a:rPr lang="uk-UA" sz="1600" dirty="0" err="1">
                <a:latin typeface="Times New Roman" panose="02020603050405020304" pitchFamily="18" charset="0"/>
                <a:cs typeface="Times New Roman" panose="02020603050405020304" pitchFamily="18" charset="0"/>
              </a:rPr>
              <a:t>Слівкін</a:t>
            </a:r>
            <a:r>
              <a:rPr lang="uk-UA" sz="1600" dirty="0">
                <a:latin typeface="Times New Roman" panose="02020603050405020304" pitchFamily="18" charset="0"/>
                <a:cs typeface="Times New Roman" panose="02020603050405020304" pitchFamily="18" charset="0"/>
              </a:rPr>
              <a:t> С.С. загрози державній безпеці внаслідок діяльності диверсійно-розвідувальних груп: правові та організаційні аспекти. Науковий вісник Київського інституту Національної гвардії України. 2025. № 1. С. 143-150. </a:t>
            </a:r>
            <a:r>
              <a:rPr lang="en-US" sz="1600" dirty="0">
                <a:latin typeface="Times New Roman" panose="02020603050405020304" pitchFamily="18" charset="0"/>
                <a:cs typeface="Times New Roman" panose="02020603050405020304" pitchFamily="18" charset="0"/>
              </a:rPr>
              <a:t>DOI 10.59226/2786-6920.1.2025.143-150</a:t>
            </a:r>
          </a:p>
          <a:p>
            <a:r>
              <a:rPr lang="uk-UA" sz="1600" dirty="0" err="1">
                <a:highlight>
                  <a:srgbClr val="00FF00"/>
                </a:highlight>
                <a:latin typeface="Times New Roman" panose="02020603050405020304" pitchFamily="18" charset="0"/>
                <a:cs typeface="Times New Roman" panose="02020603050405020304" pitchFamily="18" charset="0"/>
              </a:rPr>
              <a:t>Багайчук</a:t>
            </a:r>
            <a:r>
              <a:rPr lang="uk-UA" sz="1600" dirty="0">
                <a:highlight>
                  <a:srgbClr val="00FF00"/>
                </a:highlight>
                <a:latin typeface="Times New Roman" panose="02020603050405020304" pitchFamily="18" charset="0"/>
                <a:cs typeface="Times New Roman" panose="02020603050405020304" pitchFamily="18" charset="0"/>
              </a:rPr>
              <a:t> К.Л. </a:t>
            </a:r>
            <a:r>
              <a:rPr lang="uk-UA" dirty="0">
                <a:highlight>
                  <a:srgbClr val="00FF00"/>
                </a:highlight>
              </a:rPr>
              <a:t>СТАБІЛІЗАЦІЙНІ ЗАХОДИ НА ДЕОКУПОВАНИХ ТЕРИТОРІЯХ: КОНЦЕПТУАЛЬНЕ РОЗУМІННЯ, КЛАСИФІКАЦІЯ, ОСОБЛИВОСТІ ЗАСТОСУВАННЯ. Право і безпека – </a:t>
            </a:r>
            <a:r>
              <a:rPr lang="en-US" dirty="0">
                <a:highlight>
                  <a:srgbClr val="00FF00"/>
                </a:highlight>
              </a:rPr>
              <a:t>Law and Safety. 2024. № 1 (92)</a:t>
            </a:r>
            <a:r>
              <a:rPr lang="uk-UA" dirty="0">
                <a:highlight>
                  <a:srgbClr val="00FF00"/>
                </a:highlight>
              </a:rPr>
              <a:t>.</a:t>
            </a:r>
            <a:r>
              <a:rPr lang="en-US" dirty="0">
                <a:highlight>
                  <a:srgbClr val="00FF00"/>
                </a:highlight>
              </a:rPr>
              <a:t> </a:t>
            </a:r>
            <a:r>
              <a:rPr lang="en-US" dirty="0">
                <a:highlight>
                  <a:srgbClr val="00FF00"/>
                </a:highlight>
                <a:hlinkClick r:id="rId6"/>
              </a:rPr>
              <a:t>https://dspace.univd.edu.ua/server/api/core/bitstreams/d8b5c4cd-2a65-42c7-b65e-b02755849cee/content?trackerId=edaa4cd747a3f6d0</a:t>
            </a:r>
            <a:r>
              <a:rPr lang="uk-UA" dirty="0">
                <a:highlight>
                  <a:srgbClr val="00FF00"/>
                </a:highlight>
              </a:rPr>
              <a:t> </a:t>
            </a:r>
            <a:endParaRPr lang="en-US" dirty="0">
              <a:highlight>
                <a:srgbClr val="00FF00"/>
              </a:highlight>
            </a:endParaRPr>
          </a:p>
          <a:p>
            <a:endParaRPr lang="uk-UA" dirty="0"/>
          </a:p>
          <a:p>
            <a:endParaRPr lang="uk-UA" sz="1600"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uk-UA" dirty="0"/>
          </a:p>
          <a:p>
            <a:endParaRPr lang="uk-UA" dirty="0"/>
          </a:p>
          <a:p>
            <a:endParaRPr lang="en-UA" dirty="0"/>
          </a:p>
        </p:txBody>
      </p:sp>
    </p:spTree>
    <p:extLst>
      <p:ext uri="{BB962C8B-B14F-4D97-AF65-F5344CB8AC3E}">
        <p14:creationId xmlns:p14="http://schemas.microsoft.com/office/powerpoint/2010/main" val="107359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5797-E45D-C519-EF90-7F72F5FC6025}"/>
              </a:ext>
            </a:extLst>
          </p:cNvPr>
          <p:cNvSpPr>
            <a:spLocks noGrp="1"/>
          </p:cNvSpPr>
          <p:nvPr>
            <p:ph type="title"/>
          </p:nvPr>
        </p:nvSpPr>
        <p:spPr/>
        <p:txBody>
          <a:bodyPr/>
          <a:lstStyle/>
          <a:p>
            <a:r>
              <a:rPr lang="uk-UA" dirty="0"/>
              <a:t>ПЛАН:</a:t>
            </a:r>
            <a:endParaRPr lang="en-UA" dirty="0"/>
          </a:p>
        </p:txBody>
      </p:sp>
      <p:sp>
        <p:nvSpPr>
          <p:cNvPr id="3" name="Content Placeholder 2">
            <a:extLst>
              <a:ext uri="{FF2B5EF4-FFF2-40B4-BE49-F238E27FC236}">
                <a16:creationId xmlns:a16="http://schemas.microsoft.com/office/drawing/2014/main" id="{0C6BDAFF-1D92-579C-D9DB-5DFF9FB5EF42}"/>
              </a:ext>
            </a:extLst>
          </p:cNvPr>
          <p:cNvSpPr>
            <a:spLocks noGrp="1"/>
          </p:cNvSpPr>
          <p:nvPr>
            <p:ph idx="1"/>
          </p:nvPr>
        </p:nvSpPr>
        <p:spPr/>
        <p:txBody>
          <a:bodyPr/>
          <a:lstStyle/>
          <a:p>
            <a:pPr lvl="0" algn="just"/>
            <a:r>
              <a:rPr lang="uk-UA" dirty="0"/>
              <a:t>Особливості функціонування поліції в умовах дії правового режиму воєнного стану.</a:t>
            </a:r>
            <a:endParaRPr lang="en-UA" dirty="0"/>
          </a:p>
          <a:p>
            <a:pPr lvl="0" algn="just"/>
            <a:r>
              <a:rPr lang="uk-UA" dirty="0"/>
              <a:t>Поліцейські заходи щодо забезпечення публічної безпеки та порядку в прифронтових зонах.</a:t>
            </a:r>
            <a:endParaRPr lang="en-UA" dirty="0"/>
          </a:p>
          <a:p>
            <a:pPr lvl="0" algn="just"/>
            <a:r>
              <a:rPr lang="uk-UA" dirty="0"/>
              <a:t>Протидія диверсійно-розвідувальним групам (ДРГ) та незаконним збройним формуванням.</a:t>
            </a:r>
            <a:endParaRPr lang="en-UA" dirty="0"/>
          </a:p>
          <a:p>
            <a:pPr lvl="0" algn="just"/>
            <a:r>
              <a:rPr lang="uk-UA" dirty="0"/>
              <a:t>Взаємодія НПУ з силами територіальної оборони та ЗСУ під час стабілізаційних заходів.</a:t>
            </a:r>
            <a:endParaRPr lang="en-UA" dirty="0"/>
          </a:p>
          <a:p>
            <a:pPr algn="just"/>
            <a:r>
              <a:rPr lang="uk-UA" dirty="0"/>
              <a:t>Спеціальні поліцейські операції на </a:t>
            </a:r>
            <a:r>
              <a:rPr lang="uk-UA" dirty="0" err="1"/>
              <a:t>деокупованих</a:t>
            </a:r>
            <a:r>
              <a:rPr lang="uk-UA" dirty="0"/>
              <a:t> територіях: відновлення правопорядку</a:t>
            </a:r>
            <a:r>
              <a:rPr lang="en-UA" dirty="0"/>
              <a:t> </a:t>
            </a:r>
          </a:p>
        </p:txBody>
      </p:sp>
    </p:spTree>
    <p:extLst>
      <p:ext uri="{BB962C8B-B14F-4D97-AF65-F5344CB8AC3E}">
        <p14:creationId xmlns:p14="http://schemas.microsoft.com/office/powerpoint/2010/main" val="394810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3DDBCBB4-D58C-5B1E-BA31-993DA8498FA6}"/>
              </a:ext>
            </a:extLst>
          </p:cNvPr>
          <p:cNvSpPr>
            <a:spLocks noGrp="1"/>
          </p:cNvSpPr>
          <p:nvPr>
            <p:ph type="title"/>
          </p:nvPr>
        </p:nvSpPr>
        <p:spPr>
          <a:xfrm>
            <a:off x="1069848" y="484632"/>
            <a:ext cx="10058400" cy="1609344"/>
          </a:xfrm>
        </p:spPr>
        <p:txBody>
          <a:bodyPr>
            <a:normAutofit/>
          </a:bodyPr>
          <a:lstStyle/>
          <a:p>
            <a:r>
              <a:rPr lang="uk-UA" sz="3400" b="1" dirty="0"/>
              <a:t>1. Особливості функціонування поліції в умовах дії правового режиму воєнного стану</a:t>
            </a:r>
            <a:endParaRPr lang="en-UA" sz="3400" b="1" dirty="0"/>
          </a:p>
        </p:txBody>
      </p:sp>
      <p:sp>
        <p:nvSpPr>
          <p:cNvPr id="3" name="Content Placeholder 2">
            <a:extLst>
              <a:ext uri="{FF2B5EF4-FFF2-40B4-BE49-F238E27FC236}">
                <a16:creationId xmlns:a16="http://schemas.microsoft.com/office/drawing/2014/main" id="{DE5413D6-C85D-F31C-31EA-CF63EC576858}"/>
              </a:ext>
            </a:extLst>
          </p:cNvPr>
          <p:cNvSpPr>
            <a:spLocks noGrp="1"/>
          </p:cNvSpPr>
          <p:nvPr>
            <p:ph idx="1"/>
          </p:nvPr>
        </p:nvSpPr>
        <p:spPr>
          <a:xfrm>
            <a:off x="1069848" y="2320412"/>
            <a:ext cx="10058400" cy="3851787"/>
          </a:xfrm>
        </p:spPr>
        <p:txBody>
          <a:bodyPr>
            <a:normAutofit/>
          </a:bodyPr>
          <a:lstStyle/>
          <a:p>
            <a:r>
              <a:rPr lang="uk-UA" sz="1300" dirty="0">
                <a:latin typeface="Times New Roman" panose="02020603050405020304" pitchFamily="18" charset="0"/>
                <a:cs typeface="Times New Roman" panose="02020603050405020304" pitchFamily="18" charset="0"/>
              </a:rPr>
              <a:t>У системі секторів безпеки та оборони, визначених Законом України «Про національну безпеку України», </a:t>
            </a:r>
            <a:r>
              <a:rPr lang="uk-UA" sz="1300" b="1" dirty="0">
                <a:latin typeface="Times New Roman" panose="02020603050405020304" pitchFamily="18" charset="0"/>
                <a:cs typeface="Times New Roman" panose="02020603050405020304" pitchFamily="18" charset="0"/>
              </a:rPr>
              <a:t>Національна поліція </a:t>
            </a:r>
            <a:r>
              <a:rPr lang="uk-UA" sz="1300" dirty="0">
                <a:latin typeface="Times New Roman" panose="02020603050405020304" pitchFamily="18" charset="0"/>
                <a:cs typeface="Times New Roman" panose="02020603050405020304" pitchFamily="18" charset="0"/>
              </a:rPr>
              <a:t>входить до складових сектору безпеки, поряд із іншими органами, такими як Служба безпеки України, Державна прикордонна служба, Національна гвардія, Державна служба з надзвичайних ситуацій та інші. У статті 12 цього Закону визначено </a:t>
            </a:r>
            <a:r>
              <a:rPr lang="uk-UA" sz="1300" b="1" dirty="0">
                <a:latin typeface="Times New Roman" panose="02020603050405020304" pitchFamily="18" charset="0"/>
                <a:cs typeface="Times New Roman" panose="02020603050405020304" pitchFamily="18" charset="0"/>
              </a:rPr>
              <a:t>основні засади діяльності </a:t>
            </a:r>
            <a:r>
              <a:rPr lang="uk-UA" sz="1300" dirty="0">
                <a:latin typeface="Times New Roman" panose="02020603050405020304" pitchFamily="18" charset="0"/>
                <a:cs typeface="Times New Roman" panose="02020603050405020304" pitchFamily="18" charset="0"/>
              </a:rPr>
              <a:t>поліції у сфері забезпечення національної безпеки, зокрема:</a:t>
            </a:r>
          </a:p>
          <a:p>
            <a:r>
              <a:rPr lang="uk-UA" sz="1300" dirty="0">
                <a:latin typeface="Times New Roman" panose="02020603050405020304" pitchFamily="18" charset="0"/>
                <a:cs typeface="Times New Roman" panose="02020603050405020304" pitchFamily="18" charset="0"/>
              </a:rPr>
              <a:t> шляхом </a:t>
            </a:r>
            <a:r>
              <a:rPr lang="uk-UA" sz="1300" b="1" dirty="0">
                <a:latin typeface="Times New Roman" panose="02020603050405020304" pitchFamily="18" charset="0"/>
                <a:cs typeface="Times New Roman" panose="02020603050405020304" pitchFamily="18" charset="0"/>
              </a:rPr>
              <a:t>протидії організованій злочинності</a:t>
            </a:r>
            <a:r>
              <a:rPr lang="uk-UA" sz="1300" dirty="0">
                <a:latin typeface="Times New Roman" panose="02020603050405020304" pitchFamily="18" charset="0"/>
                <a:cs typeface="Times New Roman" panose="02020603050405020304" pitchFamily="18" charset="0"/>
              </a:rPr>
              <a:t>,</a:t>
            </a:r>
          </a:p>
          <a:p>
            <a:r>
              <a:rPr lang="uk-UA" sz="1300" dirty="0">
                <a:latin typeface="Times New Roman" panose="02020603050405020304" pitchFamily="18" charset="0"/>
                <a:cs typeface="Times New Roman" panose="02020603050405020304" pitchFamily="18" charset="0"/>
              </a:rPr>
              <a:t> </a:t>
            </a:r>
            <a:r>
              <a:rPr lang="uk-UA" sz="1300" b="1" dirty="0">
                <a:latin typeface="Times New Roman" panose="02020603050405020304" pitchFamily="18" charset="0"/>
                <a:cs typeface="Times New Roman" panose="02020603050405020304" pitchFamily="18" charset="0"/>
              </a:rPr>
              <a:t>забезпечення правопорядку у надзвичайних ситуаціях </a:t>
            </a:r>
            <a:r>
              <a:rPr lang="uk-UA" sz="1300" dirty="0">
                <a:latin typeface="Times New Roman" panose="02020603050405020304" pitchFamily="18" charset="0"/>
                <a:cs typeface="Times New Roman" panose="02020603050405020304" pitchFamily="18" charset="0"/>
              </a:rPr>
              <a:t>у тому числі під час воєнного стану, </a:t>
            </a:r>
          </a:p>
          <a:p>
            <a:r>
              <a:rPr lang="uk-UA" sz="1300" b="1" dirty="0">
                <a:latin typeface="Times New Roman" panose="02020603050405020304" pitchFamily="18" charset="0"/>
                <a:cs typeface="Times New Roman" panose="02020603050405020304" pitchFamily="18" charset="0"/>
              </a:rPr>
              <a:t>охорони об’єктів критичної інфраструктури</a:t>
            </a:r>
            <a:r>
              <a:rPr lang="uk-UA" sz="1300" dirty="0">
                <a:latin typeface="Times New Roman" panose="02020603050405020304" pitchFamily="18" charset="0"/>
                <a:cs typeface="Times New Roman" panose="02020603050405020304" pitchFamily="18" charset="0"/>
              </a:rPr>
              <a:t>, </a:t>
            </a:r>
          </a:p>
          <a:p>
            <a:r>
              <a:rPr lang="uk-UA" sz="1300" b="1" dirty="0">
                <a:latin typeface="Times New Roman" panose="02020603050405020304" pitchFamily="18" charset="0"/>
                <a:cs typeface="Times New Roman" panose="02020603050405020304" pitchFamily="18" charset="0"/>
              </a:rPr>
              <a:t>недопущення дестабілізації суспільного порядку </a:t>
            </a:r>
            <a:r>
              <a:rPr lang="uk-UA" sz="1300" dirty="0">
                <a:latin typeface="Times New Roman" panose="02020603050405020304" pitchFamily="18" charset="0"/>
                <a:cs typeface="Times New Roman" panose="02020603050405020304" pitchFamily="18" charset="0"/>
              </a:rPr>
              <a:t>тощо. </a:t>
            </a:r>
          </a:p>
          <a:p>
            <a:r>
              <a:rPr lang="uk-UA" sz="1300" dirty="0">
                <a:latin typeface="Times New Roman" panose="02020603050405020304" pitchFamily="18" charset="0"/>
                <a:cs typeface="Times New Roman" panose="02020603050405020304" pitchFamily="18" charset="0"/>
              </a:rPr>
              <a:t>У практичному вимірі роль поліції у забезпеченні національної безпеки особливо проявляється у воєнний період, зокрема при масовій евакуації населення, охорони стратегічних об’єктів, забезпечення публічного порядку в прифронтових регіонах, розслідування воєнних злочинів, протидії мародерству</a:t>
            </a:r>
          </a:p>
          <a:p>
            <a:r>
              <a:rPr lang="uk-UA" sz="1300" dirty="0">
                <a:latin typeface="Times New Roman" panose="02020603050405020304" pitchFamily="18" charset="0"/>
                <a:cs typeface="Times New Roman" panose="02020603050405020304" pitchFamily="18" charset="0"/>
              </a:rPr>
              <a:t>Національна поліція є ключовим суб’єктом сектору безпеки і оборони, який визначено статтею 6 цього закону як сукупність органів, що здійснюють функції із забезпечення національної безпеки, у тому числі шляхом реагування на внутрішні загрози. Приклади такої діяльності містяться в офіційних звітах МВС, наказах Голови Національної поліції, щорічних звітах щодо реалізації Стратегії розвитку органів системи МВС на період до 2025 року.</a:t>
            </a:r>
          </a:p>
          <a:p>
            <a:endParaRPr lang="en-UA" sz="13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2671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9DADFBA8-E37B-AC76-F8BF-727F7B1165C0}"/>
              </a:ext>
            </a:extLst>
          </p:cNvPr>
          <p:cNvSpPr>
            <a:spLocks noGrp="1"/>
          </p:cNvSpPr>
          <p:nvPr>
            <p:ph type="title"/>
          </p:nvPr>
        </p:nvSpPr>
        <p:spPr>
          <a:xfrm>
            <a:off x="1069848" y="484632"/>
            <a:ext cx="10058400" cy="1609344"/>
          </a:xfrm>
        </p:spPr>
        <p:txBody>
          <a:bodyPr>
            <a:normAutofit/>
          </a:bodyPr>
          <a:lstStyle/>
          <a:p>
            <a:r>
              <a:rPr lang="uk-UA" sz="3400" b="1" dirty="0"/>
              <a:t>1. Особливості функціонування поліції в умовах дії правового режиму воєнного стану</a:t>
            </a:r>
            <a:endParaRPr lang="en-UA" sz="3400" dirty="0"/>
          </a:p>
        </p:txBody>
      </p:sp>
      <p:sp>
        <p:nvSpPr>
          <p:cNvPr id="3" name="Content Placeholder 2">
            <a:extLst>
              <a:ext uri="{FF2B5EF4-FFF2-40B4-BE49-F238E27FC236}">
                <a16:creationId xmlns:a16="http://schemas.microsoft.com/office/drawing/2014/main" id="{F676E9EB-2893-D288-AD54-835B58BCF0EA}"/>
              </a:ext>
            </a:extLst>
          </p:cNvPr>
          <p:cNvSpPr>
            <a:spLocks noGrp="1"/>
          </p:cNvSpPr>
          <p:nvPr>
            <p:ph idx="1"/>
          </p:nvPr>
        </p:nvSpPr>
        <p:spPr>
          <a:xfrm>
            <a:off x="1069848" y="2320412"/>
            <a:ext cx="10058400" cy="3851787"/>
          </a:xfrm>
        </p:spPr>
        <p:txBody>
          <a:bodyPr>
            <a:normAutofit/>
          </a:bodyPr>
          <a:lstStyle/>
          <a:p>
            <a:pPr algn="just"/>
            <a:r>
              <a:rPr lang="uk-UA" sz="1700" dirty="0"/>
              <a:t>в умовах воєнного стану наказами МВС України були розширені функції поліції, де увагу </a:t>
            </a:r>
            <a:r>
              <a:rPr lang="uk-UA" sz="1700" dirty="0" err="1"/>
              <a:t>звернуто</a:t>
            </a:r>
            <a:r>
              <a:rPr lang="uk-UA" sz="1700" dirty="0"/>
              <a:t> на </a:t>
            </a:r>
            <a:r>
              <a:rPr lang="uk-UA" sz="1700" dirty="0" err="1"/>
              <a:t>кібербезпеку</a:t>
            </a:r>
            <a:r>
              <a:rPr lang="uk-UA" sz="1700" dirty="0"/>
              <a:t>, </a:t>
            </a:r>
            <a:r>
              <a:rPr lang="uk-UA" sz="1700" dirty="0" err="1"/>
              <a:t>контрдиверсійні</a:t>
            </a:r>
            <a:r>
              <a:rPr lang="uk-UA" sz="1700" dirty="0"/>
              <a:t> дії, посилену перевірку документів, участь у  забезпеченні воєнної комендантської години, протидії дезінформації. Відповідні зміни </a:t>
            </a:r>
            <a:r>
              <a:rPr lang="uk-UA" sz="1700" dirty="0" err="1"/>
              <a:t>внесено</a:t>
            </a:r>
            <a:r>
              <a:rPr lang="uk-UA" sz="1700" dirty="0"/>
              <a:t> і до Положення про Національну поліцію.</a:t>
            </a:r>
          </a:p>
          <a:p>
            <a:pPr algn="just"/>
            <a:r>
              <a:rPr lang="uk-UA" sz="1700" dirty="0"/>
              <a:t>На практиці Національна поліція забезпечує національну безпеку через механізми оперативно-розшукової діяльності, досудового розслідування, охорони громадського порядку, забезпечення публічної безпеки під час масових заходів, недопущення масових заворушень, а також у сфері </a:t>
            </a:r>
            <a:r>
              <a:rPr lang="uk-UA" sz="1700" dirty="0" err="1"/>
              <a:t>кібербезпеки</a:t>
            </a:r>
            <a:r>
              <a:rPr lang="uk-UA" sz="1700" dirty="0"/>
              <a:t>, протидії інформаційним диверсіям, боротьбі з організованою злочинністю та кримінальним тероризмом тощо. Так, при забезпеченні публічної безпеки поліція виконує критично важливі завдання під час запровадження надзвичайного чи воєнного стану, що випливають з положень Закону України «Про правовий режим надзвичайного стану» та Закону України «Про правовий режим воєнного стану», де поліція має повноваження обмежувати пересування осіб, перевіряти документи, здійснювати обшуки та вилучати документи відповідно до чинного законодавства.</a:t>
            </a:r>
          </a:p>
          <a:p>
            <a:endParaRPr lang="uk-UA" sz="1700" dirty="0"/>
          </a:p>
          <a:p>
            <a:endParaRPr lang="en-UA"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095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E94846F6-404C-0B25-5C29-05CBF74450C9}"/>
              </a:ext>
            </a:extLst>
          </p:cNvPr>
          <p:cNvSpPr>
            <a:spLocks noGrp="1"/>
          </p:cNvSpPr>
          <p:nvPr>
            <p:ph type="title"/>
          </p:nvPr>
        </p:nvSpPr>
        <p:spPr>
          <a:xfrm>
            <a:off x="1069848" y="484632"/>
            <a:ext cx="10058400" cy="1609344"/>
          </a:xfrm>
        </p:spPr>
        <p:txBody>
          <a:bodyPr>
            <a:normAutofit/>
          </a:bodyPr>
          <a:lstStyle/>
          <a:p>
            <a:r>
              <a:rPr lang="uk-UA" sz="3400" b="1" dirty="0"/>
              <a:t>1. Особливості функціонування поліції в умовах дії правового режиму воєнного стану</a:t>
            </a:r>
            <a:endParaRPr lang="en-UA" sz="3400" dirty="0"/>
          </a:p>
        </p:txBody>
      </p:sp>
      <p:sp>
        <p:nvSpPr>
          <p:cNvPr id="3" name="Content Placeholder 2">
            <a:extLst>
              <a:ext uri="{FF2B5EF4-FFF2-40B4-BE49-F238E27FC236}">
                <a16:creationId xmlns:a16="http://schemas.microsoft.com/office/drawing/2014/main" id="{1C85BFE8-39C1-2E7A-07B3-89498B09411A}"/>
              </a:ext>
            </a:extLst>
          </p:cNvPr>
          <p:cNvSpPr>
            <a:spLocks noGrp="1"/>
          </p:cNvSpPr>
          <p:nvPr>
            <p:ph idx="1"/>
          </p:nvPr>
        </p:nvSpPr>
        <p:spPr>
          <a:xfrm>
            <a:off x="1069848" y="2320412"/>
            <a:ext cx="10058400" cy="3851787"/>
          </a:xfrm>
        </p:spPr>
        <p:txBody>
          <a:bodyPr>
            <a:normAutofit/>
          </a:bodyPr>
          <a:lstStyle/>
          <a:p>
            <a:pPr algn="just"/>
            <a:r>
              <a:rPr lang="uk-UA" dirty="0"/>
              <a:t>Окрім того, підрозділи Національної поліції </a:t>
            </a:r>
            <a:r>
              <a:rPr lang="uk-UA" dirty="0" err="1"/>
              <a:t>протидіючи</a:t>
            </a:r>
            <a:r>
              <a:rPr lang="uk-UA" dirty="0"/>
              <a:t> агресії, здійснюють функції фільтрації населення, супроводу гуманітарних місій, збирають докази воєнних злочинів, здійснюють патрулювання </a:t>
            </a:r>
            <a:r>
              <a:rPr lang="uk-UA" dirty="0" err="1"/>
              <a:t>деокупованих</a:t>
            </a:r>
            <a:r>
              <a:rPr lang="uk-UA" dirty="0"/>
              <a:t> територій, а також приймають участь у відновленні публічної адміністрації після звільнення населених пунктів.</a:t>
            </a:r>
          </a:p>
          <a:p>
            <a:pPr algn="just"/>
            <a:r>
              <a:rPr lang="uk-UA" dirty="0"/>
              <a:t>органи Національної поліції України, їх структурні і відокремлені підрозділи реагують на надзвичайні ситуації, проводять аварійно-рятувальні та інші невідкладні роботи, відпрацьовують та уводять в дію плани реагування на надзвичайні ситуації та/або при виконанні визначених законодавством України службових завдань у випадку уведення правового режиму воєнного чи надзвичайного стану, а також виконують завдання територіальної оборони та цивільного захисту в особливий період спільно з іншими спеціальними підрозділами</a:t>
            </a:r>
          </a:p>
          <a:p>
            <a:endParaRPr lang="en-UA"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367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D0F0127F-6734-3BD7-545E-58FE8241A20D}"/>
              </a:ext>
            </a:extLst>
          </p:cNvPr>
          <p:cNvSpPr>
            <a:spLocks noGrp="1"/>
          </p:cNvSpPr>
          <p:nvPr>
            <p:ph type="title"/>
          </p:nvPr>
        </p:nvSpPr>
        <p:spPr>
          <a:xfrm>
            <a:off x="1069848" y="484632"/>
            <a:ext cx="10058400" cy="1609344"/>
          </a:xfrm>
        </p:spPr>
        <p:txBody>
          <a:bodyPr>
            <a:normAutofit/>
          </a:bodyPr>
          <a:lstStyle/>
          <a:p>
            <a:r>
              <a:rPr lang="uk-UA" sz="3400" b="1" dirty="0"/>
              <a:t>1. Особливості функціонування поліції в умовах дії правового режиму воєнного стану</a:t>
            </a:r>
            <a:endParaRPr lang="en-UA" sz="3400" dirty="0"/>
          </a:p>
        </p:txBody>
      </p:sp>
      <p:sp>
        <p:nvSpPr>
          <p:cNvPr id="3" name="Content Placeholder 2">
            <a:extLst>
              <a:ext uri="{FF2B5EF4-FFF2-40B4-BE49-F238E27FC236}">
                <a16:creationId xmlns:a16="http://schemas.microsoft.com/office/drawing/2014/main" id="{0155024F-C780-3F06-1209-169500E19A98}"/>
              </a:ext>
            </a:extLst>
          </p:cNvPr>
          <p:cNvSpPr>
            <a:spLocks noGrp="1"/>
          </p:cNvSpPr>
          <p:nvPr>
            <p:ph idx="1"/>
          </p:nvPr>
        </p:nvSpPr>
        <p:spPr>
          <a:xfrm>
            <a:off x="1069848" y="2320412"/>
            <a:ext cx="10058400" cy="3851787"/>
          </a:xfrm>
        </p:spPr>
        <p:txBody>
          <a:bodyPr>
            <a:normAutofit/>
          </a:bodyPr>
          <a:lstStyle/>
          <a:p>
            <a:pPr algn="just"/>
            <a:r>
              <a:rPr lang="uk-UA" sz="2400" dirty="0">
                <a:latin typeface="Times New Roman" panose="02020603050405020304" pitchFamily="18" charset="0"/>
                <a:cs typeface="Times New Roman" panose="02020603050405020304" pitchFamily="18" charset="0"/>
              </a:rPr>
              <a:t>Окремим елементом ролі поліції у забезпеченні безпеки є діяльність у сфері </a:t>
            </a:r>
            <a:r>
              <a:rPr lang="uk-UA" sz="2400" dirty="0" err="1">
                <a:latin typeface="Times New Roman" panose="02020603050405020304" pitchFamily="18" charset="0"/>
                <a:cs typeface="Times New Roman" panose="02020603050405020304" pitchFamily="18" charset="0"/>
              </a:rPr>
              <a:t>кібербезпеки</a:t>
            </a:r>
            <a:r>
              <a:rPr lang="uk-UA" sz="2400" dirty="0">
                <a:latin typeface="Times New Roman" panose="02020603050405020304" pitchFamily="18" charset="0"/>
                <a:cs typeface="Times New Roman" panose="02020603050405020304" pitchFamily="18" charset="0"/>
              </a:rPr>
              <a:t>, що регламентується Законом України «Про основні засади забезпечення </a:t>
            </a:r>
            <a:r>
              <a:rPr lang="uk-UA" sz="2400" dirty="0" err="1">
                <a:latin typeface="Times New Roman" panose="02020603050405020304" pitchFamily="18" charset="0"/>
                <a:cs typeface="Times New Roman" panose="02020603050405020304" pitchFamily="18" charset="0"/>
              </a:rPr>
              <a:t>кібербезпеки</a:t>
            </a:r>
            <a:r>
              <a:rPr lang="uk-UA" sz="2400" dirty="0">
                <a:latin typeface="Times New Roman" panose="02020603050405020304" pitchFamily="18" charset="0"/>
                <a:cs typeface="Times New Roman" panose="02020603050405020304" pitchFamily="18" charset="0"/>
              </a:rPr>
              <a:t> України», де поліція є одним із суб’єктів забезпечення </a:t>
            </a:r>
            <a:r>
              <a:rPr lang="uk-UA" sz="2400" dirty="0" err="1">
                <a:latin typeface="Times New Roman" panose="02020603050405020304" pitchFamily="18" charset="0"/>
                <a:cs typeface="Times New Roman" panose="02020603050405020304" pitchFamily="18" charset="0"/>
              </a:rPr>
              <a:t>кібербезпеки</a:t>
            </a:r>
            <a:r>
              <a:rPr lang="uk-UA" sz="2400" dirty="0">
                <a:latin typeface="Times New Roman" panose="02020603050405020304" pitchFamily="18" charset="0"/>
                <a:cs typeface="Times New Roman" panose="02020603050405020304" pitchFamily="18" charset="0"/>
              </a:rPr>
              <a:t>, де в межах роботи Департаменту </a:t>
            </a:r>
            <a:r>
              <a:rPr lang="uk-UA" sz="2400" dirty="0" err="1">
                <a:latin typeface="Times New Roman" panose="02020603050405020304" pitchFamily="18" charset="0"/>
                <a:cs typeface="Times New Roman" panose="02020603050405020304" pitchFamily="18" charset="0"/>
              </a:rPr>
              <a:t>кіберполіції</a:t>
            </a:r>
            <a:r>
              <a:rPr lang="uk-UA" sz="2400" dirty="0">
                <a:latin typeface="Times New Roman" panose="02020603050405020304" pitchFamily="18" charset="0"/>
                <a:cs typeface="Times New Roman" panose="02020603050405020304" pitchFamily="18" charset="0"/>
              </a:rPr>
              <a:t>, який виявляє та розслідує </a:t>
            </a:r>
            <a:r>
              <a:rPr lang="uk-UA" sz="2400" dirty="0" err="1">
                <a:latin typeface="Times New Roman" panose="02020603050405020304" pitchFamily="18" charset="0"/>
                <a:cs typeface="Times New Roman" panose="02020603050405020304" pitchFamily="18" charset="0"/>
              </a:rPr>
              <a:t>кіберзлочини</a:t>
            </a:r>
            <a:r>
              <a:rPr lang="uk-UA" sz="2400" dirty="0">
                <a:latin typeface="Times New Roman" panose="02020603050405020304" pitchFamily="18" charset="0"/>
                <a:cs typeface="Times New Roman" panose="02020603050405020304" pitchFamily="18" charset="0"/>
              </a:rPr>
              <a:t>, бере участь у реагуванні на кібератаки, що мають потенційний вплив на об’єкти критичної інфраструктури при цьому виконує ще і превентивну функцію, співпрацюючи з Центром реагування на </a:t>
            </a:r>
            <a:r>
              <a:rPr lang="uk-UA" sz="2400" dirty="0" err="1">
                <a:latin typeface="Times New Roman" panose="02020603050405020304" pitchFamily="18" charset="0"/>
                <a:cs typeface="Times New Roman" panose="02020603050405020304" pitchFamily="18" charset="0"/>
              </a:rPr>
              <a:t>кіберінциденти</a:t>
            </a:r>
            <a:r>
              <a:rPr lang="uk-UA"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CERT-UA), </a:t>
            </a:r>
            <a:r>
              <a:rPr lang="uk-UA" sz="2400" dirty="0">
                <a:latin typeface="Times New Roman" panose="02020603050405020304" pitchFamily="18" charset="0"/>
                <a:cs typeface="Times New Roman" panose="02020603050405020304" pitchFamily="18" charset="0"/>
              </a:rPr>
              <a:t>Службою безпеки України, а також з відповідними структурами держав-членів ЄС та Інтерполу.</a:t>
            </a:r>
          </a:p>
          <a:p>
            <a:endParaRPr lang="en-UA"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0942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0120AFC4-06DA-E751-6A53-5BF0FD9A0628}"/>
              </a:ext>
            </a:extLst>
          </p:cNvPr>
          <p:cNvSpPr>
            <a:spLocks noGrp="1"/>
          </p:cNvSpPr>
          <p:nvPr>
            <p:ph type="title"/>
          </p:nvPr>
        </p:nvSpPr>
        <p:spPr>
          <a:xfrm>
            <a:off x="1069848" y="484632"/>
            <a:ext cx="10058400" cy="1609344"/>
          </a:xfrm>
        </p:spPr>
        <p:txBody>
          <a:bodyPr>
            <a:normAutofit/>
          </a:bodyPr>
          <a:lstStyle/>
          <a:p>
            <a:r>
              <a:rPr lang="uk-UA" sz="2600"/>
              <a:t>Поліцейські заходи щодо забезпечення публічної безпеки та порядку в прифронтових зонах.</a:t>
            </a:r>
            <a:br>
              <a:rPr lang="en-UA" sz="2600"/>
            </a:br>
            <a:endParaRPr lang="en-UA" sz="2600"/>
          </a:p>
        </p:txBody>
      </p:sp>
      <p:sp>
        <p:nvSpPr>
          <p:cNvPr id="3" name="Content Placeholder 2">
            <a:extLst>
              <a:ext uri="{FF2B5EF4-FFF2-40B4-BE49-F238E27FC236}">
                <a16:creationId xmlns:a16="http://schemas.microsoft.com/office/drawing/2014/main" id="{C8883044-1634-415C-3987-FCD93D5E9387}"/>
              </a:ext>
            </a:extLst>
          </p:cNvPr>
          <p:cNvSpPr>
            <a:spLocks noGrp="1"/>
          </p:cNvSpPr>
          <p:nvPr>
            <p:ph idx="1"/>
          </p:nvPr>
        </p:nvSpPr>
        <p:spPr>
          <a:xfrm>
            <a:off x="1069848" y="2320412"/>
            <a:ext cx="10058400" cy="3851787"/>
          </a:xfrm>
        </p:spPr>
        <p:txBody>
          <a:bodyPr>
            <a:normAutofit fontScale="92500" lnSpcReduction="20000"/>
          </a:bodyPr>
          <a:lstStyle/>
          <a:p>
            <a:pPr algn="just"/>
            <a:r>
              <a:rPr lang="uk-UA" b="1" dirty="0"/>
              <a:t>Прифронтова зона </a:t>
            </a:r>
            <a:r>
              <a:rPr lang="uk-UA" dirty="0"/>
              <a:t>— це території, що безпосередньо прилягають до лінії фронту, де ведуться або велися активні бойові дії. Це зони підвищеної небезпеки, які часто включають громади, де функціонують військові адміністрації, забезпечується евакуація населення та діють особливі правові режими для захисту громадян і забезпечення оборони</a:t>
            </a:r>
          </a:p>
          <a:p>
            <a:pPr algn="just"/>
            <a:r>
              <a:rPr lang="uk-UA" dirty="0">
                <a:hlinkClick r:id="rId4"/>
              </a:rPr>
              <a:t>Карта бойових дій. </a:t>
            </a:r>
            <a:r>
              <a:rPr lang="en-US" dirty="0">
                <a:hlinkClick r:id="rId4"/>
              </a:rPr>
              <a:t>https://deepstatemap.live/#10/47.6015424/35.7179260</a:t>
            </a:r>
            <a:r>
              <a:rPr lang="uk-UA" dirty="0"/>
              <a:t> </a:t>
            </a:r>
          </a:p>
          <a:p>
            <a:pPr algn="just"/>
            <a:r>
              <a:rPr lang="uk-UA" dirty="0"/>
              <a:t>Національна поліція у прифронтових зонах (40-45 тисяч співробітників) виконує посилені завдання: </a:t>
            </a:r>
          </a:p>
          <a:p>
            <a:pPr algn="just"/>
            <a:r>
              <a:rPr lang="uk-UA" b="1" dirty="0"/>
              <a:t>забезпечує публічний порядок</a:t>
            </a:r>
            <a:r>
              <a:rPr lang="uk-UA" dirty="0"/>
              <a:t>, </a:t>
            </a:r>
          </a:p>
          <a:p>
            <a:pPr algn="just"/>
            <a:r>
              <a:rPr lang="uk-UA" b="1" dirty="0"/>
              <a:t>проводить евакуацію, </a:t>
            </a:r>
          </a:p>
          <a:p>
            <a:pPr algn="just"/>
            <a:r>
              <a:rPr lang="uk-UA" b="1" dirty="0"/>
              <a:t>охороняє блокпости</a:t>
            </a:r>
            <a:r>
              <a:rPr lang="uk-UA" dirty="0"/>
              <a:t>, </a:t>
            </a:r>
          </a:p>
          <a:p>
            <a:pPr algn="just"/>
            <a:r>
              <a:rPr lang="uk-UA" b="1" dirty="0"/>
              <a:t>документує воєнні злочини та запобігає мародерству</a:t>
            </a:r>
            <a:r>
              <a:rPr lang="uk-UA" dirty="0"/>
              <a:t>. </a:t>
            </a:r>
          </a:p>
          <a:p>
            <a:pPr algn="just"/>
            <a:r>
              <a:rPr lang="uk-UA" dirty="0"/>
              <a:t>Близько 10 тисяч поліцейських є комбатантами на передовій</a:t>
            </a:r>
            <a:endParaRPr lang="en-UA"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8512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19328A30-DB96-2392-3253-979A44EA4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43" r="35210"/>
          <a:stretch>
            <a:fillRect/>
          </a:stretch>
        </p:blipFill>
        <p:spPr bwMode="auto">
          <a:xfrm>
            <a:off x="2930184" y="-2655"/>
            <a:ext cx="2996169" cy="3358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eople in black vests&#10;&#10;AI-generated content may be incorrect.">
            <a:extLst>
              <a:ext uri="{FF2B5EF4-FFF2-40B4-BE49-F238E27FC236}">
                <a16:creationId xmlns:a16="http://schemas.microsoft.com/office/drawing/2014/main" id="{97D8EF54-D841-5BBA-A98D-C87A3BFCC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3" r="2" b="2"/>
          <a:stretch>
            <a:fillRect/>
          </a:stretch>
        </p:blipFill>
        <p:spPr bwMode="auto">
          <a:xfrm>
            <a:off x="20" y="3504904"/>
            <a:ext cx="5926333" cy="3353096"/>
          </a:xfrm>
          <a:prstGeom prst="rect">
            <a:avLst/>
          </a:prstGeom>
          <a:noFill/>
          <a:extLst>
            <a:ext uri="{909E8E84-426E-40DD-AFC4-6F175D3DCCD1}">
              <a14:hiddenFill xmlns:a14="http://schemas.microsoft.com/office/drawing/2010/main">
                <a:solidFill>
                  <a:srgbClr val="FFFFFF"/>
                </a:solidFill>
              </a14:hiddenFill>
            </a:ext>
          </a:extLst>
        </p:spPr>
      </p:pic>
      <p:sp>
        <p:nvSpPr>
          <p:cNvPr id="7192" name="Rectangle 7191">
            <a:extLst>
              <a:ext uri="{FF2B5EF4-FFF2-40B4-BE49-F238E27FC236}">
                <a16:creationId xmlns:a16="http://schemas.microsoft.com/office/drawing/2014/main" id="{11564CA4-59C9-4DAC-950E-61D1FA278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4">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9B04EC-8C08-146F-260D-D36FEE23B69B}"/>
              </a:ext>
            </a:extLst>
          </p:cNvPr>
          <p:cNvSpPr>
            <a:spLocks noGrp="1"/>
          </p:cNvSpPr>
          <p:nvPr>
            <p:ph type="title"/>
          </p:nvPr>
        </p:nvSpPr>
        <p:spPr>
          <a:xfrm>
            <a:off x="6400800" y="484632"/>
            <a:ext cx="5299586" cy="1609344"/>
          </a:xfrm>
          <a:ln>
            <a:noFill/>
          </a:ln>
        </p:spPr>
        <p:txBody>
          <a:bodyPr>
            <a:normAutofit/>
          </a:bodyPr>
          <a:lstStyle/>
          <a:p>
            <a:r>
              <a:rPr lang="en-US" sz="4000" dirty="0">
                <a:hlinkClick r:id="rId5"/>
              </a:rPr>
              <a:t>https://www.facebook.com/share/v/1awRxXqaTZ/</a:t>
            </a:r>
            <a:r>
              <a:rPr lang="uk-UA" sz="4000" dirty="0"/>
              <a:t> </a:t>
            </a:r>
            <a:endParaRPr lang="en-UA" sz="4000" dirty="0"/>
          </a:p>
        </p:txBody>
      </p:sp>
      <p:pic>
        <p:nvPicPr>
          <p:cNvPr id="4" name="Picture 2" descr="A group of people standing in front of a car&#10;&#10;AI-generated content may be incorrect.">
            <a:extLst>
              <a:ext uri="{FF2B5EF4-FFF2-40B4-BE49-F238E27FC236}">
                <a16:creationId xmlns:a16="http://schemas.microsoft.com/office/drawing/2014/main" id="{C36C8E7C-3A38-DE68-D3F0-4F6ED5343F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999" r="8728" b="-4"/>
          <a:stretch>
            <a:fillRect/>
          </a:stretch>
        </p:blipFill>
        <p:spPr bwMode="auto">
          <a:xfrm>
            <a:off x="20" y="10"/>
            <a:ext cx="2769297" cy="3355932"/>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8">
            <a:extLst>
              <a:ext uri="{FF2B5EF4-FFF2-40B4-BE49-F238E27FC236}">
                <a16:creationId xmlns:a16="http://schemas.microsoft.com/office/drawing/2014/main" id="{443A0E63-97ED-4002-13FC-B346AC8AAA4E}"/>
              </a:ext>
            </a:extLst>
          </p:cNvPr>
          <p:cNvSpPr>
            <a:spLocks noGrp="1"/>
          </p:cNvSpPr>
          <p:nvPr>
            <p:ph idx="1"/>
          </p:nvPr>
        </p:nvSpPr>
        <p:spPr>
          <a:xfrm>
            <a:off x="6400799" y="2121408"/>
            <a:ext cx="5299585" cy="4050792"/>
          </a:xfrm>
        </p:spPr>
        <p:txBody>
          <a:bodyPr>
            <a:normAutofit/>
          </a:bodyPr>
          <a:lstStyle/>
          <a:p>
            <a:r>
              <a:rPr lang="en-US" sz="1800" dirty="0">
                <a:hlinkClick r:id="rId7"/>
              </a:rPr>
              <a:t>https://www.facebook.com/share/v/1D8MH63aDr/</a:t>
            </a:r>
            <a:r>
              <a:rPr lang="uk-UA" sz="1800" dirty="0"/>
              <a:t> </a:t>
            </a:r>
          </a:p>
          <a:p>
            <a:endParaRPr lang="en-US" sz="1800" dirty="0"/>
          </a:p>
        </p:txBody>
      </p:sp>
      <p:grpSp>
        <p:nvGrpSpPr>
          <p:cNvPr id="7194" name="Group 7193">
            <a:extLst>
              <a:ext uri="{FF2B5EF4-FFF2-40B4-BE49-F238E27FC236}">
                <a16:creationId xmlns:a16="http://schemas.microsoft.com/office/drawing/2014/main" id="{E74380E0-C298-4F18-9189-C236E8B82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195" name="Oval 7194">
              <a:extLst>
                <a:ext uri="{FF2B5EF4-FFF2-40B4-BE49-F238E27FC236}">
                  <a16:creationId xmlns:a16="http://schemas.microsoft.com/office/drawing/2014/main" id="{979684C7-75DC-42F1-850A-E9C49ECA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196" name="Oval 7195">
              <a:extLst>
                <a:ext uri="{FF2B5EF4-FFF2-40B4-BE49-F238E27FC236}">
                  <a16:creationId xmlns:a16="http://schemas.microsoft.com/office/drawing/2014/main" id="{4130853F-4D98-4539-8461-9F2028367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5539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5" name="Rectangle 8204">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a:extLst>
              <a:ext uri="{FF2B5EF4-FFF2-40B4-BE49-F238E27FC236}">
                <a16:creationId xmlns:a16="http://schemas.microsoft.com/office/drawing/2014/main" id="{7C38E1C9-BFA1-C958-F837-ECB9CE36121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1162982"/>
            <a:ext cx="6882269" cy="45422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85923F8E-E346-F873-FAF4-6CA929B88820}"/>
              </a:ext>
            </a:extLst>
          </p:cNvPr>
          <p:cNvSpPr>
            <a:spLocks noGrp="1" noChangeArrowheads="1"/>
          </p:cNvSpPr>
          <p:nvPr>
            <p:ph idx="1"/>
          </p:nvPr>
        </p:nvSpPr>
        <p:spPr bwMode="auto">
          <a:xfrm>
            <a:off x="8156351" y="276225"/>
            <a:ext cx="3544034" cy="58959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0" rIns="91440" bIns="45720" numCol="1"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spcBef>
                <a:spcPct val="0"/>
              </a:spcBef>
              <a:spcAft>
                <a:spcPts val="600"/>
              </a:spcAft>
              <a:buClrTx/>
              <a:buSzTx/>
              <a:buFontTx/>
              <a:buNone/>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В Транзитному центрі для евакуйованих людей організовано роботу Єдиної гарячої лінії з евакуації в Запорізькій області. </a:t>
            </a:r>
            <a:endParaRPr kumimoji="0" lang="uk-UA" altLang="en-UA" sz="1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ts val="600"/>
              </a:spcAft>
              <a:buClrTx/>
              <a:buSzTx/>
              <a:buFontTx/>
              <a:buNone/>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Для організації евакуації необхідно зателефонувати за номером: </a:t>
            </a: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0800 33 16 30</a:t>
            </a: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 та повідомити таку інформацію:</a:t>
            </a:r>
          </a:p>
          <a:p>
            <a:pPr marL="0" marR="0" lvl="0" indent="0" algn="just" defTabSz="914400" rtl="0" eaLnBrk="0" fontAlgn="base" latinLnBrk="0" hangingPunct="0">
              <a:spcBef>
                <a:spcPct val="0"/>
              </a:spcBef>
              <a:spcAft>
                <a:spcPts val="600"/>
              </a:spcAft>
              <a:buClrTx/>
              <a:buSzTx/>
              <a:buFontTx/>
              <a:buChar char="•"/>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прізвище, ім’я, по батькові;</a:t>
            </a:r>
          </a:p>
          <a:p>
            <a:pPr marL="0" marR="0" lvl="0" indent="0" algn="just" defTabSz="914400" rtl="0" eaLnBrk="0" fontAlgn="base" latinLnBrk="0" hangingPunct="0">
              <a:spcBef>
                <a:spcPct val="0"/>
              </a:spcBef>
              <a:spcAft>
                <a:spcPts val="600"/>
              </a:spcAft>
              <a:buClrTx/>
              <a:buSzTx/>
              <a:buFontTx/>
              <a:buChar char="•"/>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кількість осіб, які потребують евакуації;</a:t>
            </a:r>
          </a:p>
          <a:p>
            <a:pPr marL="0" marR="0" lvl="0" indent="0" algn="just" defTabSz="914400" rtl="0" eaLnBrk="0" fontAlgn="base" latinLnBrk="0" hangingPunct="0">
              <a:spcBef>
                <a:spcPct val="0"/>
              </a:spcBef>
              <a:spcAft>
                <a:spcPts val="600"/>
              </a:spcAft>
              <a:buClrTx/>
              <a:buSzTx/>
              <a:buFontTx/>
              <a:buChar char="•"/>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контактний номер телефону, а також, за наявності, контактні телефони сусідів або довірених осіб;</a:t>
            </a:r>
          </a:p>
          <a:p>
            <a:pPr marL="0" marR="0" lvl="0" indent="0" algn="just" defTabSz="914400" rtl="0" eaLnBrk="0" fontAlgn="base" latinLnBrk="0" hangingPunct="0">
              <a:spcBef>
                <a:spcPct val="0"/>
              </a:spcBef>
              <a:spcAft>
                <a:spcPts val="600"/>
              </a:spcAft>
              <a:buClrTx/>
              <a:buSzTx/>
              <a:buFontTx/>
              <a:buChar char="•"/>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адресу поточного місця перебування для визначення оптимального маршруту евакуації.  </a:t>
            </a:r>
          </a:p>
          <a:p>
            <a:pPr marL="0" marR="0" lvl="0" indent="0" algn="just" defTabSz="914400" rtl="0" eaLnBrk="0" fontAlgn="base" latinLnBrk="0" hangingPunct="0">
              <a:spcBef>
                <a:spcPct val="0"/>
              </a:spcBef>
              <a:spcAft>
                <a:spcPts val="600"/>
              </a:spcAft>
              <a:buClrTx/>
              <a:buSzTx/>
              <a:buFontTx/>
              <a:buNone/>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Після заявки необхідно очікувати на підтвердження дати та точного часу прибуття евакуаційного транспорту.</a:t>
            </a:r>
          </a:p>
          <a:p>
            <a:pPr marL="0" marR="0" lvl="0" indent="0" algn="just" defTabSz="914400" rtl="0" eaLnBrk="0" fontAlgn="base" latinLnBrk="0" hangingPunct="0">
              <a:spcBef>
                <a:spcPct val="0"/>
              </a:spcBef>
              <a:spcAft>
                <a:spcPts val="600"/>
              </a:spcAft>
              <a:buClrTx/>
              <a:buSzTx/>
              <a:buFontTx/>
              <a:buNone/>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Для гарантування безпечної евакуації використовуються спеціальні та, за потреби, броньовані транспортні засоби. </a:t>
            </a:r>
            <a:endParaRPr kumimoji="0" lang="uk-UA" altLang="en-UA" sz="1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ts val="600"/>
              </a:spcAft>
              <a:buClrTx/>
              <a:buSzTx/>
              <a:buFontTx/>
              <a:buNone/>
              <a:tabLst/>
            </a:pPr>
            <a:r>
              <a:rPr kumimoji="0" lang="en-UA" altLang="en-UA" sz="1400" b="1" i="0" u="none" strike="noStrike" cap="none" normalizeH="0" baseline="0" dirty="0">
                <a:ln>
                  <a:noFill/>
                </a:ln>
                <a:effectLst/>
                <a:latin typeface="Times New Roman" panose="02020603050405020304" pitchFamily="18" charset="0"/>
                <a:cs typeface="Times New Roman" panose="02020603050405020304" pitchFamily="18" charset="0"/>
              </a:rPr>
              <a:t>Увесь маршрут супроводжується Національною поліцією України та координаторами.</a:t>
            </a:r>
          </a:p>
          <a:p>
            <a:pPr marL="0" marR="0" lvl="0" indent="0" algn="just" defTabSz="914400" rtl="0" eaLnBrk="0" fontAlgn="base" latinLnBrk="0" hangingPunct="0">
              <a:spcBef>
                <a:spcPct val="0"/>
              </a:spcBef>
              <a:spcAft>
                <a:spcPts val="600"/>
              </a:spcAft>
              <a:buClrTx/>
              <a:buSzTx/>
              <a:buFontTx/>
              <a:buNone/>
              <a:tabLst/>
            </a:pPr>
            <a:r>
              <a:rPr kumimoji="0" lang="en-UA" altLang="en-UA" sz="1400" b="0" i="0" u="none" strike="noStrike" cap="none" normalizeH="0" baseline="0" dirty="0">
                <a:ln>
                  <a:noFill/>
                </a:ln>
                <a:effectLst/>
                <a:latin typeface="Times New Roman" panose="02020603050405020304" pitchFamily="18" charset="0"/>
                <a:cs typeface="Times New Roman" panose="02020603050405020304" pitchFamily="18" charset="0"/>
              </a:rPr>
              <a:t>Транспорт доставляє евакуйованих громадян до Транзитного центру в Запоріжжі. </a:t>
            </a:r>
          </a:p>
        </p:txBody>
      </p:sp>
      <p:grpSp>
        <p:nvGrpSpPr>
          <p:cNvPr id="8202" name="Group 820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203" name="Oval 820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204" name="Oval 820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72904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425</TotalTime>
  <Words>2754</Words>
  <Application>Microsoft Macintosh PowerPoint</Application>
  <PresentationFormat>Widescreen</PresentationFormat>
  <Paragraphs>118</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-webkit-standard</vt:lpstr>
      <vt:lpstr>Arial</vt:lpstr>
      <vt:lpstr>Calibri</vt:lpstr>
      <vt:lpstr>Georgia</vt:lpstr>
      <vt:lpstr>Rockwell</vt:lpstr>
      <vt:lpstr>Rockwell Condensed</vt:lpstr>
      <vt:lpstr>Rockwell Extra Bold</vt:lpstr>
      <vt:lpstr>Times New Roman</vt:lpstr>
      <vt:lpstr>Wingdings</vt:lpstr>
      <vt:lpstr>Wood Type</vt:lpstr>
      <vt:lpstr>Тема 3. Національна поліція в системі забезпечення внутрішньої безпеки УКРАЇНИ </vt:lpstr>
      <vt:lpstr>ПЛАН:</vt:lpstr>
      <vt:lpstr>1. Особливості функціонування поліції в умовах дії правового режиму воєнного стану</vt:lpstr>
      <vt:lpstr>1. Особливості функціонування поліції в умовах дії правового режиму воєнного стану</vt:lpstr>
      <vt:lpstr>1. Особливості функціонування поліції в умовах дії правового режиму воєнного стану</vt:lpstr>
      <vt:lpstr>1. Особливості функціонування поліції в умовах дії правового режиму воєнного стану</vt:lpstr>
      <vt:lpstr>Поліцейські заходи щодо забезпечення публічної безпеки та порядку в прифронтових зонах. </vt:lpstr>
      <vt:lpstr>https://www.facebook.com/share/v/1awRxXqaTZ/ </vt:lpstr>
      <vt:lpstr>PowerPoint Presentation</vt:lpstr>
      <vt:lpstr>Воєнні злочини — це серйозні порушення міжнародного гуманітарного права, законів і звичаїв війни, які здійснюються під час війни. За воєнні злочини передбачена кримінальна відповідальність в українських та міжнародних судах, без строку давності.</vt:lpstr>
      <vt:lpstr>PowerPoint Presentation</vt:lpstr>
      <vt:lpstr>Нацполіція співпрацює в цьому напрямку зі СБУ, здійснюється обмін інформацією та співпраця по виявленню ДРГ.  Всього за весь період повномасштабного вторгнення поліцейськими було виявлено трохи більше 1500 осіб, це більше 126 груп з ознаками ДРГ,  всі матеріали по ним передані до СБУ. Ця робота не припиняється. Будь-яку інформацію, яку поліція отримує щодо причетності певних осіб до  розвідувальної, диверсійної діяльності, відразу передається до спецслужби. В підсистемі бази даних НПУ “Блокпост” налічується майже 2,5 млн осіб.  Майже 135 тисяч – учасники незаконних збройних формувань, 58 тисяч осіб, які можуть бути причетні до колабораційної діяльності,  також є зрадники, дезертири, підсанкційні особи, 154 тисячі представників збройних сил рф,  близько 300 ймовірно причетних до участі в ДРГ, майже 500 осіб, які становлять так званий "оперативний інтерес».</vt:lpstr>
      <vt:lpstr>Після атак ворога, як на відкритій місцевості, так і в житлових зонах населених пунктів та прифронтових  населених пунктах залишаються вибухонебезпечні предмети, що становлять реальну загрозу життю  та здоров’ю людей  </vt:lpstr>
      <vt:lpstr>Основні правила безпеки</vt:lpstr>
      <vt:lpstr>Протидія диверсійно-розвідувальним групам (ДРГ) та незаконним збройним формуванням </vt:lpstr>
      <vt:lpstr>PowerPoint Presentation</vt:lpstr>
      <vt:lpstr>Взаємодія НПУ з силами територіальної оборони та ЗСУ під час стабілізаційних заходів. https://sprotyvg7.com.ua/zakonodavcha-baza/page/2 </vt:lpstr>
      <vt:lpstr>PowerPoint Presentation</vt:lpstr>
      <vt:lpstr>Література: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Олена Рябчинська</dc:creator>
  <cp:lastModifiedBy>Олена Рябчинська</cp:lastModifiedBy>
  <cp:revision>1</cp:revision>
  <dcterms:created xsi:type="dcterms:W3CDTF">2026-02-25T10:59:51Z</dcterms:created>
  <dcterms:modified xsi:type="dcterms:W3CDTF">2026-02-25T18:05:45Z</dcterms:modified>
</cp:coreProperties>
</file>