
<file path=[Content_Types].xml><?xml version="1.0" encoding="utf-8"?>
<Types xmlns="http://schemas.openxmlformats.org/package/2006/content-types">
  <Default Extension="emf" ContentType="image/x-emf"/>
  <Default Extension="glb" ContentType="model/gltf.binary"/>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Lst>
  <p:sldIdLst>
    <p:sldId id="256" r:id="rId2"/>
    <p:sldId id="258" r:id="rId3"/>
    <p:sldId id="268" r:id="rId4"/>
    <p:sldId id="298" r:id="rId5"/>
    <p:sldId id="299" r:id="rId6"/>
    <p:sldId id="269" r:id="rId7"/>
    <p:sldId id="300" r:id="rId8"/>
    <p:sldId id="270" r:id="rId9"/>
    <p:sldId id="271" r:id="rId10"/>
    <p:sldId id="272" r:id="rId11"/>
    <p:sldId id="273" r:id="rId12"/>
    <p:sldId id="274" r:id="rId13"/>
    <p:sldId id="275" r:id="rId14"/>
    <p:sldId id="276" r:id="rId15"/>
    <p:sldId id="285" r:id="rId16"/>
    <p:sldId id="292" r:id="rId17"/>
    <p:sldId id="277" r:id="rId18"/>
    <p:sldId id="301" r:id="rId19"/>
    <p:sldId id="295" r:id="rId20"/>
    <p:sldId id="281" r:id="rId21"/>
    <p:sldId id="282" r:id="rId22"/>
    <p:sldId id="297" r:id="rId23"/>
    <p:sldId id="265" r:id="rId24"/>
  </p:sldIdLst>
  <p:sldSz cx="12192000" cy="6858000"/>
  <p:notesSz cx="6858000" cy="9144000"/>
  <p:defaultTextStyle>
    <a:defPPr>
      <a:defRPr lang="ru-U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8" d="100"/>
          <a:sy n="108" d="100"/>
        </p:scale>
        <p:origin x="834"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95C89-2E28-4777-95B0-BA7EECAE3BA4}"/>
              </a:ext>
            </a:extLst>
          </p:cNvPr>
          <p:cNvSpPr>
            <a:spLocks noGrp="1"/>
          </p:cNvSpPr>
          <p:nvPr>
            <p:ph type="ctrTitle"/>
          </p:nvPr>
        </p:nvSpPr>
        <p:spPr>
          <a:xfrm>
            <a:off x="1709928" y="987552"/>
            <a:ext cx="8385048" cy="3081528"/>
          </a:xfrm>
        </p:spPr>
        <p:txBody>
          <a:bodyPr anchor="b">
            <a:normAutofit/>
          </a:bodyPr>
          <a:lstStyle>
            <a:lvl1pPr algn="ctr">
              <a:defRPr sz="5400"/>
            </a:lvl1pPr>
          </a:lstStyle>
          <a:p>
            <a:r>
              <a:rPr lang="en-US" dirty="0"/>
              <a:t>Click to edit Master title style</a:t>
            </a:r>
          </a:p>
        </p:txBody>
      </p:sp>
      <p:sp>
        <p:nvSpPr>
          <p:cNvPr id="3" name="Subtitle 2">
            <a:extLst>
              <a:ext uri="{FF2B5EF4-FFF2-40B4-BE49-F238E27FC236}">
                <a16:creationId xmlns:a16="http://schemas.microsoft.com/office/drawing/2014/main" id="{59052321-4D71-4DA8-BD2C-DC22FC1525CB}"/>
              </a:ext>
            </a:extLst>
          </p:cNvPr>
          <p:cNvSpPr>
            <a:spLocks noGrp="1"/>
          </p:cNvSpPr>
          <p:nvPr>
            <p:ph type="subTitle" idx="1"/>
          </p:nvPr>
        </p:nvSpPr>
        <p:spPr>
          <a:xfrm>
            <a:off x="2905506" y="4480561"/>
            <a:ext cx="5993892" cy="1166495"/>
          </a:xfrm>
        </p:spPr>
        <p:txBody>
          <a:bodyPr>
            <a:normAutofit/>
          </a:bodyPr>
          <a:lstStyle>
            <a:lvl1pPr marL="0" indent="0" algn="ctr">
              <a:buNone/>
              <a:defRPr sz="1400" cap="all" spc="6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B1D37183-71EA-4A92-8609-41ECB53F447E}"/>
              </a:ext>
            </a:extLst>
          </p:cNvPr>
          <p:cNvSpPr>
            <a:spLocks noGrp="1"/>
          </p:cNvSpPr>
          <p:nvPr>
            <p:ph type="dt" sz="half" idx="10"/>
          </p:nvPr>
        </p:nvSpPr>
        <p:spPr/>
        <p:txBody>
          <a:bodyPr/>
          <a:lstStyle/>
          <a:p>
            <a:fld id="{B5898F52-2787-4BA2-BBBC-9395E9F86D50}" type="datetimeFigureOut">
              <a:rPr lang="en-US" smtClean="0"/>
              <a:t>2/17/2024</a:t>
            </a:fld>
            <a:endParaRPr lang="en-US"/>
          </a:p>
        </p:txBody>
      </p:sp>
      <p:sp>
        <p:nvSpPr>
          <p:cNvPr id="5" name="Footer Placeholder 4">
            <a:extLst>
              <a:ext uri="{FF2B5EF4-FFF2-40B4-BE49-F238E27FC236}">
                <a16:creationId xmlns:a16="http://schemas.microsoft.com/office/drawing/2014/main" id="{CA09F2E6-1ECC-4081-8EBF-C80C6C94A1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C3FA67-CD72-4503-BA25-FEC880107BC4}"/>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6935444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83CBE-1EA9-4E8B-A281-C50B792E5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B2EB1A0-A59D-4CB9-BABB-C6BF1D2E992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2E6265B-940D-433C-AD76-2D6A42449307}"/>
              </a:ext>
            </a:extLst>
          </p:cNvPr>
          <p:cNvSpPr>
            <a:spLocks noGrp="1"/>
          </p:cNvSpPr>
          <p:nvPr>
            <p:ph type="dt" sz="half" idx="10"/>
          </p:nvPr>
        </p:nvSpPr>
        <p:spPr/>
        <p:txBody>
          <a:bodyPr/>
          <a:lstStyle/>
          <a:p>
            <a:fld id="{B5898F52-2787-4BA2-BBBC-9395E9F86D50}" type="datetimeFigureOut">
              <a:rPr lang="en-US" smtClean="0"/>
              <a:t>2/17/2024</a:t>
            </a:fld>
            <a:endParaRPr lang="en-US"/>
          </a:p>
        </p:txBody>
      </p:sp>
      <p:sp>
        <p:nvSpPr>
          <p:cNvPr id="5" name="Footer Placeholder 4">
            <a:extLst>
              <a:ext uri="{FF2B5EF4-FFF2-40B4-BE49-F238E27FC236}">
                <a16:creationId xmlns:a16="http://schemas.microsoft.com/office/drawing/2014/main" id="{EDCAB98E-314F-45C4-9A64-AD3FAE0516D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8E49F32-B214-4A0C-8669-7FE4BA445965}"/>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0057045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8DE4A6D-DAA1-4551-A093-3C36C1C8CF3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25FDA9-71CD-4B86-B291-BEBA43D8ED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6D9F5B1-B635-4479-A426-B1D4066502DB}"/>
              </a:ext>
            </a:extLst>
          </p:cNvPr>
          <p:cNvSpPr>
            <a:spLocks noGrp="1"/>
          </p:cNvSpPr>
          <p:nvPr>
            <p:ph type="dt" sz="half" idx="10"/>
          </p:nvPr>
        </p:nvSpPr>
        <p:spPr/>
        <p:txBody>
          <a:bodyPr/>
          <a:lstStyle/>
          <a:p>
            <a:fld id="{B5898F52-2787-4BA2-BBBC-9395E9F86D50}" type="datetimeFigureOut">
              <a:rPr lang="en-US" smtClean="0"/>
              <a:t>2/17/2024</a:t>
            </a:fld>
            <a:endParaRPr lang="en-US"/>
          </a:p>
        </p:txBody>
      </p:sp>
      <p:sp>
        <p:nvSpPr>
          <p:cNvPr id="5" name="Footer Placeholder 4">
            <a:extLst>
              <a:ext uri="{FF2B5EF4-FFF2-40B4-BE49-F238E27FC236}">
                <a16:creationId xmlns:a16="http://schemas.microsoft.com/office/drawing/2014/main" id="{6B833098-8769-47C3-80B2-C2942F984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5EA9297-65D4-45BE-BE6C-5531FC6A5E1E}"/>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40069324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BA523-EF01-4656-9D54-347E984FD3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AD52871-79D5-420E-8207-BEF7BE44A9B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6D32D3-8223-4851-BB8E-CB489B975FD6}"/>
              </a:ext>
            </a:extLst>
          </p:cNvPr>
          <p:cNvSpPr>
            <a:spLocks noGrp="1"/>
          </p:cNvSpPr>
          <p:nvPr>
            <p:ph type="dt" sz="half" idx="10"/>
          </p:nvPr>
        </p:nvSpPr>
        <p:spPr/>
        <p:txBody>
          <a:bodyPr/>
          <a:lstStyle/>
          <a:p>
            <a:fld id="{B5898F52-2787-4BA2-BBBC-9395E9F86D50}" type="datetimeFigureOut">
              <a:rPr lang="en-US" smtClean="0"/>
              <a:t>2/17/2024</a:t>
            </a:fld>
            <a:endParaRPr lang="en-US"/>
          </a:p>
        </p:txBody>
      </p:sp>
      <p:sp>
        <p:nvSpPr>
          <p:cNvPr id="5" name="Footer Placeholder 4">
            <a:extLst>
              <a:ext uri="{FF2B5EF4-FFF2-40B4-BE49-F238E27FC236}">
                <a16:creationId xmlns:a16="http://schemas.microsoft.com/office/drawing/2014/main" id="{9E94444B-9FC3-414D-8EA0-15AB806D5E3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BC448B-FCF6-40C5-8BB6-15B70E8897CB}"/>
              </a:ext>
            </a:extLst>
          </p:cNvPr>
          <p:cNvSpPr>
            <a:spLocks noGrp="1"/>
          </p:cNvSpPr>
          <p:nvPr>
            <p:ph type="sldNum" sz="quarter" idx="12"/>
          </p:nvPr>
        </p:nvSpPr>
        <p:spPr/>
        <p:txBody>
          <a:bodyPr/>
          <a:lstStyle/>
          <a:p>
            <a:fld id="{4C8B8A27-DF03-4546-BA93-21C967D57E5C}" type="slidenum">
              <a:rPr lang="en-US" smtClean="0"/>
              <a:t>‹#›</a:t>
            </a:fld>
            <a:endParaRPr lang="en-US" dirty="0"/>
          </a:p>
        </p:txBody>
      </p:sp>
    </p:spTree>
    <p:extLst>
      <p:ext uri="{BB962C8B-B14F-4D97-AF65-F5344CB8AC3E}">
        <p14:creationId xmlns:p14="http://schemas.microsoft.com/office/powerpoint/2010/main" val="40242340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4F79BA-620F-4443-807B-BE44F36F98F1}"/>
              </a:ext>
            </a:extLst>
          </p:cNvPr>
          <p:cNvSpPr>
            <a:spLocks noGrp="1"/>
          </p:cNvSpPr>
          <p:nvPr>
            <p:ph type="title"/>
          </p:nvPr>
        </p:nvSpPr>
        <p:spPr>
          <a:xfrm>
            <a:off x="1069848" y="1709738"/>
            <a:ext cx="9430811" cy="2852737"/>
          </a:xfrm>
        </p:spPr>
        <p:txBody>
          <a:bodyPr anchor="b">
            <a:normAutofit/>
          </a:bodyPr>
          <a:lstStyle>
            <a:lvl1pPr>
              <a:defRPr sz="5400"/>
            </a:lvl1pPr>
          </a:lstStyle>
          <a:p>
            <a:r>
              <a:rPr lang="en-US" dirty="0"/>
              <a:t>Click to edit Master title style</a:t>
            </a:r>
          </a:p>
        </p:txBody>
      </p:sp>
      <p:sp>
        <p:nvSpPr>
          <p:cNvPr id="3" name="Text Placeholder 2">
            <a:extLst>
              <a:ext uri="{FF2B5EF4-FFF2-40B4-BE49-F238E27FC236}">
                <a16:creationId xmlns:a16="http://schemas.microsoft.com/office/drawing/2014/main" id="{30C9A625-6442-4047-B545-433C4451210A}"/>
              </a:ext>
            </a:extLst>
          </p:cNvPr>
          <p:cNvSpPr>
            <a:spLocks noGrp="1"/>
          </p:cNvSpPr>
          <p:nvPr>
            <p:ph type="body" idx="1"/>
          </p:nvPr>
        </p:nvSpPr>
        <p:spPr>
          <a:xfrm>
            <a:off x="1069848" y="4589463"/>
            <a:ext cx="9430811"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5F8EAA30-3B1A-4BEA-9835-33D2072451F9}"/>
              </a:ext>
            </a:extLst>
          </p:cNvPr>
          <p:cNvSpPr>
            <a:spLocks noGrp="1"/>
          </p:cNvSpPr>
          <p:nvPr>
            <p:ph type="dt" sz="half" idx="10"/>
          </p:nvPr>
        </p:nvSpPr>
        <p:spPr/>
        <p:txBody>
          <a:bodyPr/>
          <a:lstStyle/>
          <a:p>
            <a:fld id="{B5898F52-2787-4BA2-BBBC-9395E9F86D50}" type="datetimeFigureOut">
              <a:rPr lang="en-US" smtClean="0"/>
              <a:t>2/17/2024</a:t>
            </a:fld>
            <a:endParaRPr lang="en-US"/>
          </a:p>
        </p:txBody>
      </p:sp>
      <p:sp>
        <p:nvSpPr>
          <p:cNvPr id="5" name="Footer Placeholder 4">
            <a:extLst>
              <a:ext uri="{FF2B5EF4-FFF2-40B4-BE49-F238E27FC236}">
                <a16:creationId xmlns:a16="http://schemas.microsoft.com/office/drawing/2014/main" id="{BB256440-3149-446F-8105-485333B183A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E0FEDB1-D604-4E10-B334-5DB303498B12}"/>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830824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6E563-D552-439E-8DF5-45062D8754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136873-2DD5-456E-A3A9-FE408419E30D}"/>
              </a:ext>
            </a:extLst>
          </p:cNvPr>
          <p:cNvSpPr>
            <a:spLocks noGrp="1"/>
          </p:cNvSpPr>
          <p:nvPr>
            <p:ph sz="half" idx="1"/>
          </p:nvPr>
        </p:nvSpPr>
        <p:spPr>
          <a:xfrm>
            <a:off x="1069848" y="1825625"/>
            <a:ext cx="468405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0C6B04C-FB9E-4A9E-8892-4B5B702898B4}"/>
              </a:ext>
            </a:extLst>
          </p:cNvPr>
          <p:cNvSpPr>
            <a:spLocks noGrp="1"/>
          </p:cNvSpPr>
          <p:nvPr>
            <p:ph sz="half" idx="2"/>
          </p:nvPr>
        </p:nvSpPr>
        <p:spPr>
          <a:xfrm>
            <a:off x="6019802" y="1825625"/>
            <a:ext cx="4684058"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42E2F0B4-0E86-473E-BC42-78D856A00C2E}"/>
              </a:ext>
            </a:extLst>
          </p:cNvPr>
          <p:cNvSpPr>
            <a:spLocks noGrp="1"/>
          </p:cNvSpPr>
          <p:nvPr>
            <p:ph type="dt" sz="half" idx="10"/>
          </p:nvPr>
        </p:nvSpPr>
        <p:spPr/>
        <p:txBody>
          <a:bodyPr/>
          <a:lstStyle/>
          <a:p>
            <a:fld id="{B5898F52-2787-4BA2-BBBC-9395E9F86D50}" type="datetimeFigureOut">
              <a:rPr lang="en-US" smtClean="0"/>
              <a:t>2/17/2024</a:t>
            </a:fld>
            <a:endParaRPr lang="en-US"/>
          </a:p>
        </p:txBody>
      </p:sp>
      <p:sp>
        <p:nvSpPr>
          <p:cNvPr id="6" name="Footer Placeholder 5">
            <a:extLst>
              <a:ext uri="{FF2B5EF4-FFF2-40B4-BE49-F238E27FC236}">
                <a16:creationId xmlns:a16="http://schemas.microsoft.com/office/drawing/2014/main" id="{782B9537-F43C-4042-B165-A00358F9E2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F9F52F-61F2-4FEE-8989-2FB400190C4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095401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832E5C-0B2D-4DB5-95F6-3C2C825DFE54}"/>
              </a:ext>
            </a:extLst>
          </p:cNvPr>
          <p:cNvSpPr>
            <a:spLocks noGrp="1"/>
          </p:cNvSpPr>
          <p:nvPr>
            <p:ph type="title"/>
          </p:nvPr>
        </p:nvSpPr>
        <p:spPr>
          <a:xfrm>
            <a:off x="839788" y="365125"/>
            <a:ext cx="989993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8F1C53-3F27-42E6-BE80-1DF57985741C}"/>
              </a:ext>
            </a:extLst>
          </p:cNvPr>
          <p:cNvSpPr>
            <a:spLocks noGrp="1"/>
          </p:cNvSpPr>
          <p:nvPr>
            <p:ph type="body" idx="1"/>
          </p:nvPr>
        </p:nvSpPr>
        <p:spPr>
          <a:xfrm>
            <a:off x="839789" y="1681163"/>
            <a:ext cx="4872132"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938CC6CB-F028-4322-B54F-571203106F23}"/>
              </a:ext>
            </a:extLst>
          </p:cNvPr>
          <p:cNvSpPr>
            <a:spLocks noGrp="1"/>
          </p:cNvSpPr>
          <p:nvPr>
            <p:ph sz="half" idx="2"/>
          </p:nvPr>
        </p:nvSpPr>
        <p:spPr>
          <a:xfrm>
            <a:off x="839787" y="2510632"/>
            <a:ext cx="4872133"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2AD2CD7-554E-4EAA-BAF6-86ABB7E81D25}"/>
              </a:ext>
            </a:extLst>
          </p:cNvPr>
          <p:cNvSpPr>
            <a:spLocks noGrp="1"/>
          </p:cNvSpPr>
          <p:nvPr>
            <p:ph type="body" sz="quarter" idx="3"/>
          </p:nvPr>
        </p:nvSpPr>
        <p:spPr>
          <a:xfrm>
            <a:off x="5889809" y="1681163"/>
            <a:ext cx="4849909" cy="823912"/>
          </a:xfrm>
        </p:spPr>
        <p:txBody>
          <a:bodyPr anchor="b">
            <a:noAutofit/>
          </a:bodyPr>
          <a:lstStyle>
            <a:lvl1pPr marL="0" indent="0">
              <a:buNone/>
              <a:defRPr sz="1600" b="1" cap="all" spc="300"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1982A2D6-379C-4D26-90AC-9F2F46DCE7F3}"/>
              </a:ext>
            </a:extLst>
          </p:cNvPr>
          <p:cNvSpPr>
            <a:spLocks noGrp="1"/>
          </p:cNvSpPr>
          <p:nvPr>
            <p:ph sz="quarter" idx="4"/>
          </p:nvPr>
        </p:nvSpPr>
        <p:spPr>
          <a:xfrm>
            <a:off x="5889810" y="2505075"/>
            <a:ext cx="4872134" cy="3684588"/>
          </a:xfrm>
        </p:spPr>
        <p:txBody>
          <a:bodyPr/>
          <a:lstStyle>
            <a:lvl2pPr>
              <a:defRPr b="1"/>
            </a:lvl2pPr>
            <a:lvl3pPr>
              <a:defRPr b="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EA0E4F3-8A65-4788-AE96-1FB2060F48D2}"/>
              </a:ext>
            </a:extLst>
          </p:cNvPr>
          <p:cNvSpPr>
            <a:spLocks noGrp="1"/>
          </p:cNvSpPr>
          <p:nvPr>
            <p:ph type="dt" sz="half" idx="10"/>
          </p:nvPr>
        </p:nvSpPr>
        <p:spPr/>
        <p:txBody>
          <a:bodyPr/>
          <a:lstStyle/>
          <a:p>
            <a:fld id="{B5898F52-2787-4BA2-BBBC-9395E9F86D50}" type="datetimeFigureOut">
              <a:rPr lang="en-US" smtClean="0"/>
              <a:t>2/17/2024</a:t>
            </a:fld>
            <a:endParaRPr lang="en-US"/>
          </a:p>
        </p:txBody>
      </p:sp>
      <p:sp>
        <p:nvSpPr>
          <p:cNvPr id="8" name="Footer Placeholder 7">
            <a:extLst>
              <a:ext uri="{FF2B5EF4-FFF2-40B4-BE49-F238E27FC236}">
                <a16:creationId xmlns:a16="http://schemas.microsoft.com/office/drawing/2014/main" id="{97522DA4-5EE1-440C-ADDE-D7B4F77B4E1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BC291E-B8EF-4ED7-A04A-23426C220CF0}"/>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12052663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CB818-E8D0-497B-9A7E-4F281D0DBCC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FE82B9D-CD58-4C05-8A78-CB6E0E9D49DC}"/>
              </a:ext>
            </a:extLst>
          </p:cNvPr>
          <p:cNvSpPr>
            <a:spLocks noGrp="1"/>
          </p:cNvSpPr>
          <p:nvPr>
            <p:ph type="dt" sz="half" idx="10"/>
          </p:nvPr>
        </p:nvSpPr>
        <p:spPr/>
        <p:txBody>
          <a:bodyPr/>
          <a:lstStyle/>
          <a:p>
            <a:fld id="{B5898F52-2787-4BA2-BBBC-9395E9F86D50}" type="datetimeFigureOut">
              <a:rPr lang="en-US" smtClean="0"/>
              <a:t>2/17/2024</a:t>
            </a:fld>
            <a:endParaRPr lang="en-US"/>
          </a:p>
        </p:txBody>
      </p:sp>
      <p:sp>
        <p:nvSpPr>
          <p:cNvPr id="4" name="Footer Placeholder 3">
            <a:extLst>
              <a:ext uri="{FF2B5EF4-FFF2-40B4-BE49-F238E27FC236}">
                <a16:creationId xmlns:a16="http://schemas.microsoft.com/office/drawing/2014/main" id="{BADE60CD-D6F3-40A7-BB8B-FEC8E3156A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C02B832-C4FE-4F88-85EA-DDC16A82B9A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5763900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75B2FC-801A-44A4-96BF-26A9E8B2A1C6}"/>
              </a:ext>
            </a:extLst>
          </p:cNvPr>
          <p:cNvSpPr>
            <a:spLocks noGrp="1"/>
          </p:cNvSpPr>
          <p:nvPr>
            <p:ph type="dt" sz="half" idx="10"/>
          </p:nvPr>
        </p:nvSpPr>
        <p:spPr/>
        <p:txBody>
          <a:bodyPr/>
          <a:lstStyle/>
          <a:p>
            <a:fld id="{B5898F52-2787-4BA2-BBBC-9395E9F86D50}" type="datetimeFigureOut">
              <a:rPr lang="en-US" smtClean="0"/>
              <a:t>2/17/2024</a:t>
            </a:fld>
            <a:endParaRPr lang="en-US"/>
          </a:p>
        </p:txBody>
      </p:sp>
      <p:sp>
        <p:nvSpPr>
          <p:cNvPr id="3" name="Footer Placeholder 2">
            <a:extLst>
              <a:ext uri="{FF2B5EF4-FFF2-40B4-BE49-F238E27FC236}">
                <a16:creationId xmlns:a16="http://schemas.microsoft.com/office/drawing/2014/main" id="{A8127F04-7E7E-485C-8B30-6B89E5A69F0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0933C81-AA74-4BCE-AA9E-56E5791D078C}"/>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19036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FD3CB-0541-46AD-B35E-0E0A1375E8A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BF8EFDE-1D7D-46B8-AB55-A3C02EDD1888}"/>
              </a:ext>
            </a:extLst>
          </p:cNvPr>
          <p:cNvSpPr>
            <a:spLocks noGrp="1"/>
          </p:cNvSpPr>
          <p:nvPr>
            <p:ph idx="1"/>
          </p:nvPr>
        </p:nvSpPr>
        <p:spPr>
          <a:xfrm>
            <a:off x="5183188" y="457201"/>
            <a:ext cx="5652153" cy="5403850"/>
          </a:xfrm>
        </p:spPr>
        <p:txBody>
          <a:bodyPr/>
          <a:lstStyle>
            <a:lvl1pPr>
              <a:defRPr sz="3200"/>
            </a:lvl1pPr>
            <a:lvl2pPr>
              <a:defRPr sz="2800" b="1"/>
            </a:lvl2pPr>
            <a:lvl3pPr>
              <a:defRPr sz="2400" b="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6411D2F5-DB36-4943-8A14-96AFC48830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6C07D4-6597-444C-9EFD-62021AE7618C}"/>
              </a:ext>
            </a:extLst>
          </p:cNvPr>
          <p:cNvSpPr>
            <a:spLocks noGrp="1"/>
          </p:cNvSpPr>
          <p:nvPr>
            <p:ph type="dt" sz="half" idx="10"/>
          </p:nvPr>
        </p:nvSpPr>
        <p:spPr/>
        <p:txBody>
          <a:bodyPr/>
          <a:lstStyle/>
          <a:p>
            <a:fld id="{B5898F52-2787-4BA2-BBBC-9395E9F86D50}" type="datetimeFigureOut">
              <a:rPr lang="en-US" smtClean="0"/>
              <a:t>2/17/2024</a:t>
            </a:fld>
            <a:endParaRPr lang="en-US"/>
          </a:p>
        </p:txBody>
      </p:sp>
      <p:sp>
        <p:nvSpPr>
          <p:cNvPr id="6" name="Footer Placeholder 5">
            <a:extLst>
              <a:ext uri="{FF2B5EF4-FFF2-40B4-BE49-F238E27FC236}">
                <a16:creationId xmlns:a16="http://schemas.microsoft.com/office/drawing/2014/main" id="{712D0D2C-70E8-4A24-9727-BEAF10B17D6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0D9E0F6-7216-48A1-8BCA-770C6DE3875B}"/>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570439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4CBEBD-5F1A-4111-A7F2-1CE82C9A69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00517FB-4008-4F68-B193-482971BA72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2606C5F-0885-458F-9B21-47E60171B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4886F2E-B752-4D78-8DC4-C96A1A00E670}"/>
              </a:ext>
            </a:extLst>
          </p:cNvPr>
          <p:cNvSpPr>
            <a:spLocks noGrp="1"/>
          </p:cNvSpPr>
          <p:nvPr>
            <p:ph type="dt" sz="half" idx="10"/>
          </p:nvPr>
        </p:nvSpPr>
        <p:spPr/>
        <p:txBody>
          <a:bodyPr/>
          <a:lstStyle/>
          <a:p>
            <a:fld id="{B5898F52-2787-4BA2-BBBC-9395E9F86D50}" type="datetimeFigureOut">
              <a:rPr lang="en-US" smtClean="0"/>
              <a:t>2/17/2024</a:t>
            </a:fld>
            <a:endParaRPr lang="en-US"/>
          </a:p>
        </p:txBody>
      </p:sp>
      <p:sp>
        <p:nvSpPr>
          <p:cNvPr id="6" name="Footer Placeholder 5">
            <a:extLst>
              <a:ext uri="{FF2B5EF4-FFF2-40B4-BE49-F238E27FC236}">
                <a16:creationId xmlns:a16="http://schemas.microsoft.com/office/drawing/2014/main" id="{4FC37751-8BB8-4224-870A-A2953E7607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242CE94-BD7E-44B3-9B5E-67D4BD317E99}"/>
              </a:ext>
            </a:extLst>
          </p:cNvPr>
          <p:cNvSpPr>
            <a:spLocks noGrp="1"/>
          </p:cNvSpPr>
          <p:nvPr>
            <p:ph type="sldNum" sz="quarter" idx="12"/>
          </p:nvPr>
        </p:nvSpPr>
        <p:spPr/>
        <p:txBody>
          <a:bodyPr/>
          <a:lstStyle/>
          <a:p>
            <a:fld id="{4C8B8A27-DF03-4546-BA93-21C967D57E5C}" type="slidenum">
              <a:rPr lang="en-US" smtClean="0"/>
              <a:t>‹#›</a:t>
            </a:fld>
            <a:endParaRPr lang="en-US"/>
          </a:p>
        </p:txBody>
      </p:sp>
    </p:spTree>
    <p:extLst>
      <p:ext uri="{BB962C8B-B14F-4D97-AF65-F5344CB8AC3E}">
        <p14:creationId xmlns:p14="http://schemas.microsoft.com/office/powerpoint/2010/main" val="26326545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71AFD227-869A-489C-A9B5-3F0498DF3C0C}"/>
              </a:ext>
            </a:extLst>
          </p:cNvPr>
          <p:cNvGrpSpPr/>
          <p:nvPr/>
        </p:nvGrpSpPr>
        <p:grpSpPr>
          <a:xfrm>
            <a:off x="11096450" y="13394"/>
            <a:ext cx="494218" cy="6814823"/>
            <a:chOff x="11096450" y="13394"/>
            <a:chExt cx="494218" cy="6814823"/>
          </a:xfrm>
          <a:solidFill>
            <a:schemeClr val="bg2">
              <a:lumMod val="90000"/>
            </a:schemeClr>
          </a:solidFill>
        </p:grpSpPr>
        <p:sp>
          <p:nvSpPr>
            <p:cNvPr id="8" name="Freeform 8">
              <a:extLst>
                <a:ext uri="{FF2B5EF4-FFF2-40B4-BE49-F238E27FC236}">
                  <a16:creationId xmlns:a16="http://schemas.microsoft.com/office/drawing/2014/main" id="{62704B34-199B-4964-9C78-3AB9735915AA}"/>
                </a:ext>
              </a:extLst>
            </p:cNvPr>
            <p:cNvSpPr>
              <a:spLocks/>
            </p:cNvSpPr>
            <p:nvPr/>
          </p:nvSpPr>
          <p:spPr bwMode="auto">
            <a:xfrm rot="5400000">
              <a:off x="11108009" y="671857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9" name="Freeform 10">
              <a:extLst>
                <a:ext uri="{FF2B5EF4-FFF2-40B4-BE49-F238E27FC236}">
                  <a16:creationId xmlns:a16="http://schemas.microsoft.com/office/drawing/2014/main" id="{8B1E8DB8-017D-454E-849F-EE5742849FD4}"/>
                </a:ext>
              </a:extLst>
            </p:cNvPr>
            <p:cNvSpPr>
              <a:spLocks/>
            </p:cNvSpPr>
            <p:nvPr/>
          </p:nvSpPr>
          <p:spPr bwMode="auto">
            <a:xfrm rot="5400000">
              <a:off x="11475034" y="77813"/>
              <a:ext cx="138242" cy="88130"/>
            </a:xfrm>
            <a:custGeom>
              <a:avLst/>
              <a:gdLst>
                <a:gd name="T0" fmla="*/ 22 w 42"/>
                <a:gd name="T1" fmla="*/ 0 h 29"/>
                <a:gd name="T2" fmla="*/ 14 w 42"/>
                <a:gd name="T3" fmla="*/ 25 h 29"/>
                <a:gd name="T4" fmla="*/ 22 w 42"/>
                <a:gd name="T5" fmla="*/ 0 h 29"/>
              </a:gdLst>
              <a:ahLst/>
              <a:cxnLst>
                <a:cxn ang="0">
                  <a:pos x="T0" y="T1"/>
                </a:cxn>
                <a:cxn ang="0">
                  <a:pos x="T2" y="T3"/>
                </a:cxn>
                <a:cxn ang="0">
                  <a:pos x="T4" y="T5"/>
                </a:cxn>
              </a:cxnLst>
              <a:rect l="0" t="0" r="r" b="b"/>
              <a:pathLst>
                <a:path w="42" h="29">
                  <a:moveTo>
                    <a:pt x="22" y="0"/>
                  </a:moveTo>
                  <a:cubicBezTo>
                    <a:pt x="42" y="7"/>
                    <a:pt x="28" y="29"/>
                    <a:pt x="14" y="25"/>
                  </a:cubicBezTo>
                  <a:cubicBezTo>
                    <a:pt x="0" y="18"/>
                    <a:pt x="8" y="1"/>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0" name="Freeform 15">
              <a:extLst>
                <a:ext uri="{FF2B5EF4-FFF2-40B4-BE49-F238E27FC236}">
                  <a16:creationId xmlns:a16="http://schemas.microsoft.com/office/drawing/2014/main" id="{16D80E5D-5099-41C4-A80A-1B1538C382FC}"/>
                </a:ext>
              </a:extLst>
            </p:cNvPr>
            <p:cNvSpPr>
              <a:spLocks/>
            </p:cNvSpPr>
            <p:nvPr/>
          </p:nvSpPr>
          <p:spPr bwMode="auto">
            <a:xfrm rot="5400000">
              <a:off x="11478964" y="592010"/>
              <a:ext cx="121406" cy="72626"/>
            </a:xfrm>
            <a:custGeom>
              <a:avLst/>
              <a:gdLst>
                <a:gd name="T0" fmla="*/ 16 w 37"/>
                <a:gd name="T1" fmla="*/ 0 h 24"/>
                <a:gd name="T2" fmla="*/ 11 w 37"/>
                <a:gd name="T3" fmla="*/ 24 h 24"/>
                <a:gd name="T4" fmla="*/ 16 w 37"/>
                <a:gd name="T5" fmla="*/ 0 h 24"/>
              </a:gdLst>
              <a:ahLst/>
              <a:cxnLst>
                <a:cxn ang="0">
                  <a:pos x="T0" y="T1"/>
                </a:cxn>
                <a:cxn ang="0">
                  <a:pos x="T2" y="T3"/>
                </a:cxn>
                <a:cxn ang="0">
                  <a:pos x="T4" y="T5"/>
                </a:cxn>
              </a:cxnLst>
              <a:rect l="0" t="0" r="r" b="b"/>
              <a:pathLst>
                <a:path w="37" h="24">
                  <a:moveTo>
                    <a:pt x="16" y="0"/>
                  </a:moveTo>
                  <a:cubicBezTo>
                    <a:pt x="37" y="6"/>
                    <a:pt x="30" y="20"/>
                    <a:pt x="11" y="24"/>
                  </a:cubicBezTo>
                  <a:cubicBezTo>
                    <a:pt x="0" y="17"/>
                    <a:pt x="5"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1" name="Freeform 18">
              <a:extLst>
                <a:ext uri="{FF2B5EF4-FFF2-40B4-BE49-F238E27FC236}">
                  <a16:creationId xmlns:a16="http://schemas.microsoft.com/office/drawing/2014/main" id="{947751E1-E2F4-467E-B547-3BD4BAB7F560}"/>
                </a:ext>
              </a:extLst>
            </p:cNvPr>
            <p:cNvSpPr>
              <a:spLocks/>
            </p:cNvSpPr>
            <p:nvPr/>
          </p:nvSpPr>
          <p:spPr bwMode="auto">
            <a:xfrm rot="5400000">
              <a:off x="11482378" y="335267"/>
              <a:ext cx="138242" cy="78339"/>
            </a:xfrm>
            <a:custGeom>
              <a:avLst/>
              <a:gdLst>
                <a:gd name="T0" fmla="*/ 6 w 42"/>
                <a:gd name="T1" fmla="*/ 6 h 26"/>
                <a:gd name="T2" fmla="*/ 21 w 42"/>
                <a:gd name="T3" fmla="*/ 26 h 26"/>
                <a:gd name="T4" fmla="*/ 6 w 42"/>
                <a:gd name="T5" fmla="*/ 6 h 26"/>
              </a:gdLst>
              <a:ahLst/>
              <a:cxnLst>
                <a:cxn ang="0">
                  <a:pos x="T0" y="T1"/>
                </a:cxn>
                <a:cxn ang="0">
                  <a:pos x="T2" y="T3"/>
                </a:cxn>
                <a:cxn ang="0">
                  <a:pos x="T4" y="T5"/>
                </a:cxn>
              </a:cxnLst>
              <a:rect l="0" t="0" r="r" b="b"/>
              <a:pathLst>
                <a:path w="42" h="26">
                  <a:moveTo>
                    <a:pt x="6" y="6"/>
                  </a:moveTo>
                  <a:cubicBezTo>
                    <a:pt x="25" y="0"/>
                    <a:pt x="42" y="17"/>
                    <a:pt x="21" y="26"/>
                  </a:cubicBezTo>
                  <a:cubicBezTo>
                    <a:pt x="9" y="26"/>
                    <a:pt x="0" y="16"/>
                    <a:pt x="6"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2" name="Freeform 19">
              <a:extLst>
                <a:ext uri="{FF2B5EF4-FFF2-40B4-BE49-F238E27FC236}">
                  <a16:creationId xmlns:a16="http://schemas.microsoft.com/office/drawing/2014/main" id="{55D8869B-B701-4268-9856-876345C8AE3F}"/>
                </a:ext>
              </a:extLst>
            </p:cNvPr>
            <p:cNvSpPr>
              <a:spLocks/>
            </p:cNvSpPr>
            <p:nvPr/>
          </p:nvSpPr>
          <p:spPr bwMode="auto">
            <a:xfrm rot="5400000">
              <a:off x="11407714" y="2021691"/>
              <a:ext cx="124951" cy="69362"/>
            </a:xfrm>
            <a:custGeom>
              <a:avLst/>
              <a:gdLst>
                <a:gd name="T0" fmla="*/ 16 w 38"/>
                <a:gd name="T1" fmla="*/ 0 h 23"/>
                <a:gd name="T2" fmla="*/ 10 w 38"/>
                <a:gd name="T3" fmla="*/ 23 h 23"/>
                <a:gd name="T4" fmla="*/ 16 w 38"/>
                <a:gd name="T5" fmla="*/ 0 h 23"/>
              </a:gdLst>
              <a:ahLst/>
              <a:cxnLst>
                <a:cxn ang="0">
                  <a:pos x="T0" y="T1"/>
                </a:cxn>
                <a:cxn ang="0">
                  <a:pos x="T2" y="T3"/>
                </a:cxn>
                <a:cxn ang="0">
                  <a:pos x="T4" y="T5"/>
                </a:cxn>
              </a:cxnLst>
              <a:rect l="0" t="0" r="r" b="b"/>
              <a:pathLst>
                <a:path w="38" h="23">
                  <a:moveTo>
                    <a:pt x="16" y="0"/>
                  </a:moveTo>
                  <a:cubicBezTo>
                    <a:pt x="38" y="8"/>
                    <a:pt x="31" y="18"/>
                    <a:pt x="10" y="23"/>
                  </a:cubicBezTo>
                  <a:cubicBezTo>
                    <a:pt x="0" y="16"/>
                    <a:pt x="4" y="3"/>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3" name="Freeform 20">
              <a:extLst>
                <a:ext uri="{FF2B5EF4-FFF2-40B4-BE49-F238E27FC236}">
                  <a16:creationId xmlns:a16="http://schemas.microsoft.com/office/drawing/2014/main" id="{A25CA59C-849F-4CE4-A9B0-293F98DE2C7C}"/>
                </a:ext>
              </a:extLst>
            </p:cNvPr>
            <p:cNvSpPr>
              <a:spLocks/>
            </p:cNvSpPr>
            <p:nvPr/>
          </p:nvSpPr>
          <p:spPr bwMode="auto">
            <a:xfrm rot="5400000">
              <a:off x="11414629" y="2272420"/>
              <a:ext cx="128495" cy="78339"/>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4" name="Freeform 22">
              <a:extLst>
                <a:ext uri="{FF2B5EF4-FFF2-40B4-BE49-F238E27FC236}">
                  <a16:creationId xmlns:a16="http://schemas.microsoft.com/office/drawing/2014/main" id="{FE000DB1-AAA1-4BFF-8F14-53624C2F9E0B}"/>
                </a:ext>
              </a:extLst>
            </p:cNvPr>
            <p:cNvSpPr>
              <a:spLocks/>
            </p:cNvSpPr>
            <p:nvPr/>
          </p:nvSpPr>
          <p:spPr bwMode="auto">
            <a:xfrm rot="5400000">
              <a:off x="11426398" y="1049544"/>
              <a:ext cx="150648" cy="99554"/>
            </a:xfrm>
            <a:custGeom>
              <a:avLst/>
              <a:gdLst>
                <a:gd name="T0" fmla="*/ 26 w 46"/>
                <a:gd name="T1" fmla="*/ 0 h 33"/>
                <a:gd name="T2" fmla="*/ 38 w 46"/>
                <a:gd name="T3" fmla="*/ 22 h 33"/>
                <a:gd name="T4" fmla="*/ 26 w 46"/>
                <a:gd name="T5" fmla="*/ 0 h 33"/>
              </a:gdLst>
              <a:ahLst/>
              <a:cxnLst>
                <a:cxn ang="0">
                  <a:pos x="T0" y="T1"/>
                </a:cxn>
                <a:cxn ang="0">
                  <a:pos x="T2" y="T3"/>
                </a:cxn>
                <a:cxn ang="0">
                  <a:pos x="T4" y="T5"/>
                </a:cxn>
              </a:cxnLst>
              <a:rect l="0" t="0" r="r" b="b"/>
              <a:pathLst>
                <a:path w="46" h="33">
                  <a:moveTo>
                    <a:pt x="26" y="0"/>
                  </a:moveTo>
                  <a:cubicBezTo>
                    <a:pt x="29" y="0"/>
                    <a:pt x="46" y="16"/>
                    <a:pt x="38" y="22"/>
                  </a:cubicBezTo>
                  <a:cubicBezTo>
                    <a:pt x="16" y="33"/>
                    <a:pt x="0" y="5"/>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5" name="Freeform 23">
              <a:extLst>
                <a:ext uri="{FF2B5EF4-FFF2-40B4-BE49-F238E27FC236}">
                  <a16:creationId xmlns:a16="http://schemas.microsoft.com/office/drawing/2014/main" id="{5EEFBC14-7E5B-47B2-B5E3-E90991F89191}"/>
                </a:ext>
              </a:extLst>
            </p:cNvPr>
            <p:cNvSpPr>
              <a:spLocks/>
            </p:cNvSpPr>
            <p:nvPr/>
          </p:nvSpPr>
          <p:spPr bwMode="auto">
            <a:xfrm rot="5400000">
              <a:off x="11440085" y="836978"/>
              <a:ext cx="134697" cy="81603"/>
            </a:xfrm>
            <a:custGeom>
              <a:avLst/>
              <a:gdLst>
                <a:gd name="T0" fmla="*/ 19 w 41"/>
                <a:gd name="T1" fmla="*/ 0 h 27"/>
                <a:gd name="T2" fmla="*/ 8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10"/>
                    <a:pt x="28" y="27"/>
                    <a:pt x="8" y="20"/>
                  </a:cubicBezTo>
                  <a:cubicBezTo>
                    <a:pt x="0" y="8"/>
                    <a:pt x="7" y="2"/>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6" name="Freeform 26">
              <a:extLst>
                <a:ext uri="{FF2B5EF4-FFF2-40B4-BE49-F238E27FC236}">
                  <a16:creationId xmlns:a16="http://schemas.microsoft.com/office/drawing/2014/main" id="{00AFF6E4-A34A-4FD3-8C57-BB96114822D1}"/>
                </a:ext>
              </a:extLst>
            </p:cNvPr>
            <p:cNvSpPr>
              <a:spLocks/>
            </p:cNvSpPr>
            <p:nvPr/>
          </p:nvSpPr>
          <p:spPr bwMode="auto">
            <a:xfrm rot="5400000">
              <a:off x="11427309" y="1320685"/>
              <a:ext cx="127608" cy="78339"/>
            </a:xfrm>
            <a:custGeom>
              <a:avLst/>
              <a:gdLst>
                <a:gd name="T0" fmla="*/ 24 w 39"/>
                <a:gd name="T1" fmla="*/ 0 h 26"/>
                <a:gd name="T2" fmla="*/ 20 w 39"/>
                <a:gd name="T3" fmla="*/ 25 h 26"/>
                <a:gd name="T4" fmla="*/ 24 w 39"/>
                <a:gd name="T5" fmla="*/ 0 h 26"/>
              </a:gdLst>
              <a:ahLst/>
              <a:cxnLst>
                <a:cxn ang="0">
                  <a:pos x="T0" y="T1"/>
                </a:cxn>
                <a:cxn ang="0">
                  <a:pos x="T2" y="T3"/>
                </a:cxn>
                <a:cxn ang="0">
                  <a:pos x="T4" y="T5"/>
                </a:cxn>
              </a:cxnLst>
              <a:rect l="0" t="0" r="r" b="b"/>
              <a:pathLst>
                <a:path w="39" h="26">
                  <a:moveTo>
                    <a:pt x="24" y="0"/>
                  </a:moveTo>
                  <a:cubicBezTo>
                    <a:pt x="39" y="2"/>
                    <a:pt x="36" y="26"/>
                    <a:pt x="20" y="25"/>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7" name="Freeform 27">
              <a:extLst>
                <a:ext uri="{FF2B5EF4-FFF2-40B4-BE49-F238E27FC236}">
                  <a16:creationId xmlns:a16="http://schemas.microsoft.com/office/drawing/2014/main" id="{C63A8474-C075-4441-A0B3-52286EA50093}"/>
                </a:ext>
              </a:extLst>
            </p:cNvPr>
            <p:cNvSpPr>
              <a:spLocks/>
            </p:cNvSpPr>
            <p:nvPr/>
          </p:nvSpPr>
          <p:spPr bwMode="auto">
            <a:xfrm rot="5400000">
              <a:off x="11407470" y="1778440"/>
              <a:ext cx="131153" cy="93843"/>
            </a:xfrm>
            <a:custGeom>
              <a:avLst/>
              <a:gdLst>
                <a:gd name="T0" fmla="*/ 22 w 40"/>
                <a:gd name="T1" fmla="*/ 0 h 31"/>
                <a:gd name="T2" fmla="*/ 16 w 40"/>
                <a:gd name="T3" fmla="*/ 25 h 31"/>
                <a:gd name="T4" fmla="*/ 22 w 40"/>
                <a:gd name="T5" fmla="*/ 0 h 31"/>
              </a:gdLst>
              <a:ahLst/>
              <a:cxnLst>
                <a:cxn ang="0">
                  <a:pos x="T0" y="T1"/>
                </a:cxn>
                <a:cxn ang="0">
                  <a:pos x="T2" y="T3"/>
                </a:cxn>
                <a:cxn ang="0">
                  <a:pos x="T4" y="T5"/>
                </a:cxn>
              </a:cxnLst>
              <a:rect l="0" t="0" r="r" b="b"/>
              <a:pathLst>
                <a:path w="40" h="31">
                  <a:moveTo>
                    <a:pt x="22" y="0"/>
                  </a:moveTo>
                  <a:cubicBezTo>
                    <a:pt x="39" y="3"/>
                    <a:pt x="40" y="31"/>
                    <a:pt x="16" y="25"/>
                  </a:cubicBezTo>
                  <a:cubicBezTo>
                    <a:pt x="0" y="7"/>
                    <a:pt x="13" y="4"/>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8" name="Freeform 28">
              <a:extLst>
                <a:ext uri="{FF2B5EF4-FFF2-40B4-BE49-F238E27FC236}">
                  <a16:creationId xmlns:a16="http://schemas.microsoft.com/office/drawing/2014/main" id="{35DA4698-A2ED-4512-8887-F12D3F14372A}"/>
                </a:ext>
              </a:extLst>
            </p:cNvPr>
            <p:cNvSpPr>
              <a:spLocks/>
            </p:cNvSpPr>
            <p:nvPr/>
          </p:nvSpPr>
          <p:spPr bwMode="auto">
            <a:xfrm rot="5400000">
              <a:off x="11404869" y="1535195"/>
              <a:ext cx="127608" cy="69362"/>
            </a:xfrm>
            <a:custGeom>
              <a:avLst/>
              <a:gdLst>
                <a:gd name="T0" fmla="*/ 16 w 39"/>
                <a:gd name="T1" fmla="*/ 0 h 23"/>
                <a:gd name="T2" fmla="*/ 11 w 39"/>
                <a:gd name="T3" fmla="*/ 23 h 23"/>
                <a:gd name="T4" fmla="*/ 16 w 39"/>
                <a:gd name="T5" fmla="*/ 0 h 23"/>
              </a:gdLst>
              <a:ahLst/>
              <a:cxnLst>
                <a:cxn ang="0">
                  <a:pos x="T0" y="T1"/>
                </a:cxn>
                <a:cxn ang="0">
                  <a:pos x="T2" y="T3"/>
                </a:cxn>
                <a:cxn ang="0">
                  <a:pos x="T4" y="T5"/>
                </a:cxn>
              </a:cxnLst>
              <a:rect l="0" t="0" r="r" b="b"/>
              <a:pathLst>
                <a:path w="39" h="23">
                  <a:moveTo>
                    <a:pt x="16" y="0"/>
                  </a:moveTo>
                  <a:cubicBezTo>
                    <a:pt x="39" y="7"/>
                    <a:pt x="31" y="17"/>
                    <a:pt x="11" y="23"/>
                  </a:cubicBezTo>
                  <a:cubicBezTo>
                    <a:pt x="0" y="16"/>
                    <a:pt x="4" y="2"/>
                    <a:pt x="1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19" name="Freeform 30">
              <a:extLst>
                <a:ext uri="{FF2B5EF4-FFF2-40B4-BE49-F238E27FC236}">
                  <a16:creationId xmlns:a16="http://schemas.microsoft.com/office/drawing/2014/main" id="{3358E118-D590-4E50-B21C-6CDAA1CCAFCB}"/>
                </a:ext>
              </a:extLst>
            </p:cNvPr>
            <p:cNvSpPr>
              <a:spLocks/>
            </p:cNvSpPr>
            <p:nvPr/>
          </p:nvSpPr>
          <p:spPr bwMode="auto">
            <a:xfrm rot="5400000">
              <a:off x="11480119" y="1078297"/>
              <a:ext cx="9748" cy="5712"/>
            </a:xfrm>
            <a:custGeom>
              <a:avLst/>
              <a:gdLst>
                <a:gd name="T0" fmla="*/ 1 w 3"/>
                <a:gd name="T1" fmla="*/ 0 h 2"/>
                <a:gd name="T2" fmla="*/ 2 w 3"/>
                <a:gd name="T3" fmla="*/ 2 h 2"/>
                <a:gd name="T4" fmla="*/ 1 w 3"/>
                <a:gd name="T5" fmla="*/ 0 h 2"/>
              </a:gdLst>
              <a:ahLst/>
              <a:cxnLst>
                <a:cxn ang="0">
                  <a:pos x="T0" y="T1"/>
                </a:cxn>
                <a:cxn ang="0">
                  <a:pos x="T2" y="T3"/>
                </a:cxn>
                <a:cxn ang="0">
                  <a:pos x="T4" y="T5"/>
                </a:cxn>
              </a:cxnLst>
              <a:rect l="0" t="0" r="r" b="b"/>
              <a:pathLst>
                <a:path w="3" h="2">
                  <a:moveTo>
                    <a:pt x="1" y="0"/>
                  </a:moveTo>
                  <a:cubicBezTo>
                    <a:pt x="2" y="1"/>
                    <a:pt x="3" y="2"/>
                    <a:pt x="2" y="2"/>
                  </a:cubicBezTo>
                  <a:cubicBezTo>
                    <a:pt x="1" y="2"/>
                    <a:pt x="0" y="1"/>
                    <a:pt x="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0" name="Freeform 43">
              <a:extLst>
                <a:ext uri="{FF2B5EF4-FFF2-40B4-BE49-F238E27FC236}">
                  <a16:creationId xmlns:a16="http://schemas.microsoft.com/office/drawing/2014/main" id="{F1EE889E-60FF-423F-ADCB-6CBEE853A040}"/>
                </a:ext>
              </a:extLst>
            </p:cNvPr>
            <p:cNvSpPr>
              <a:spLocks/>
            </p:cNvSpPr>
            <p:nvPr/>
          </p:nvSpPr>
          <p:spPr bwMode="auto">
            <a:xfrm rot="5400000">
              <a:off x="11194111" y="860614"/>
              <a:ext cx="143559" cy="75075"/>
            </a:xfrm>
            <a:custGeom>
              <a:avLst/>
              <a:gdLst>
                <a:gd name="T0" fmla="*/ 28 w 44"/>
                <a:gd name="T1" fmla="*/ 0 h 25"/>
                <a:gd name="T2" fmla="*/ 25 w 44"/>
                <a:gd name="T3" fmla="*/ 25 h 25"/>
                <a:gd name="T4" fmla="*/ 28 w 44"/>
                <a:gd name="T5" fmla="*/ 0 h 25"/>
              </a:gdLst>
              <a:ahLst/>
              <a:cxnLst>
                <a:cxn ang="0">
                  <a:pos x="T0" y="T1"/>
                </a:cxn>
                <a:cxn ang="0">
                  <a:pos x="T2" y="T3"/>
                </a:cxn>
                <a:cxn ang="0">
                  <a:pos x="T4" y="T5"/>
                </a:cxn>
              </a:cxnLst>
              <a:rect l="0" t="0" r="r" b="b"/>
              <a:pathLst>
                <a:path w="44" h="25">
                  <a:moveTo>
                    <a:pt x="28" y="0"/>
                  </a:moveTo>
                  <a:cubicBezTo>
                    <a:pt x="44" y="2"/>
                    <a:pt x="38" y="22"/>
                    <a:pt x="25" y="25"/>
                  </a:cubicBezTo>
                  <a:cubicBezTo>
                    <a:pt x="0" y="25"/>
                    <a:pt x="9" y="5"/>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1" name="Freeform 51">
              <a:extLst>
                <a:ext uri="{FF2B5EF4-FFF2-40B4-BE49-F238E27FC236}">
                  <a16:creationId xmlns:a16="http://schemas.microsoft.com/office/drawing/2014/main" id="{A4AA0634-0A7C-4A35-8EB7-775200F129FD}"/>
                </a:ext>
              </a:extLst>
            </p:cNvPr>
            <p:cNvSpPr>
              <a:spLocks/>
            </p:cNvSpPr>
            <p:nvPr/>
          </p:nvSpPr>
          <p:spPr bwMode="auto">
            <a:xfrm rot="5400000">
              <a:off x="11167080" y="1015030"/>
              <a:ext cx="115202" cy="90579"/>
            </a:xfrm>
            <a:custGeom>
              <a:avLst/>
              <a:gdLst>
                <a:gd name="T0" fmla="*/ 19 w 35"/>
                <a:gd name="T1" fmla="*/ 0 h 30"/>
                <a:gd name="T2" fmla="*/ 33 w 35"/>
                <a:gd name="T3" fmla="*/ 15 h 30"/>
                <a:gd name="T4" fmla="*/ 25 w 35"/>
                <a:gd name="T5" fmla="*/ 19 h 30"/>
                <a:gd name="T6" fmla="*/ 19 w 35"/>
                <a:gd name="T7" fmla="*/ 0 h 30"/>
              </a:gdLst>
              <a:ahLst/>
              <a:cxnLst>
                <a:cxn ang="0">
                  <a:pos x="T0" y="T1"/>
                </a:cxn>
                <a:cxn ang="0">
                  <a:pos x="T2" y="T3"/>
                </a:cxn>
                <a:cxn ang="0">
                  <a:pos x="T4" y="T5"/>
                </a:cxn>
                <a:cxn ang="0">
                  <a:pos x="T6" y="T7"/>
                </a:cxn>
              </a:cxnLst>
              <a:rect l="0" t="0" r="r" b="b"/>
              <a:pathLst>
                <a:path w="35" h="30">
                  <a:moveTo>
                    <a:pt x="19" y="0"/>
                  </a:moveTo>
                  <a:cubicBezTo>
                    <a:pt x="26" y="0"/>
                    <a:pt x="35" y="8"/>
                    <a:pt x="33" y="15"/>
                  </a:cubicBezTo>
                  <a:cubicBezTo>
                    <a:pt x="30" y="12"/>
                    <a:pt x="27" y="17"/>
                    <a:pt x="25" y="19"/>
                  </a:cubicBezTo>
                  <a:cubicBezTo>
                    <a:pt x="7" y="30"/>
                    <a:pt x="0" y="5"/>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2" name="Freeform 52">
              <a:extLst>
                <a:ext uri="{FF2B5EF4-FFF2-40B4-BE49-F238E27FC236}">
                  <a16:creationId xmlns:a16="http://schemas.microsoft.com/office/drawing/2014/main" id="{EBA21558-CAC3-445C-8882-5D4A0C6D2A0E}"/>
                </a:ext>
              </a:extLst>
            </p:cNvPr>
            <p:cNvSpPr>
              <a:spLocks/>
            </p:cNvSpPr>
            <p:nvPr/>
          </p:nvSpPr>
          <p:spPr bwMode="auto">
            <a:xfrm rot="5400000">
              <a:off x="11164085" y="450599"/>
              <a:ext cx="118747" cy="81603"/>
            </a:xfrm>
            <a:custGeom>
              <a:avLst/>
              <a:gdLst>
                <a:gd name="T0" fmla="*/ 21 w 36"/>
                <a:gd name="T1" fmla="*/ 0 h 27"/>
                <a:gd name="T2" fmla="*/ 22 w 36"/>
                <a:gd name="T3" fmla="*/ 27 h 27"/>
                <a:gd name="T4" fmla="*/ 21 w 36"/>
                <a:gd name="T5" fmla="*/ 0 h 27"/>
              </a:gdLst>
              <a:ahLst/>
              <a:cxnLst>
                <a:cxn ang="0">
                  <a:pos x="T0" y="T1"/>
                </a:cxn>
                <a:cxn ang="0">
                  <a:pos x="T2" y="T3"/>
                </a:cxn>
                <a:cxn ang="0">
                  <a:pos x="T4" y="T5"/>
                </a:cxn>
              </a:cxnLst>
              <a:rect l="0" t="0" r="r" b="b"/>
              <a:pathLst>
                <a:path w="36" h="27">
                  <a:moveTo>
                    <a:pt x="21" y="0"/>
                  </a:moveTo>
                  <a:cubicBezTo>
                    <a:pt x="33" y="3"/>
                    <a:pt x="36" y="23"/>
                    <a:pt x="22" y="27"/>
                  </a:cubicBezTo>
                  <a:cubicBezTo>
                    <a:pt x="3" y="25"/>
                    <a:pt x="0" y="1"/>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3" name="Freeform 53">
              <a:extLst>
                <a:ext uri="{FF2B5EF4-FFF2-40B4-BE49-F238E27FC236}">
                  <a16:creationId xmlns:a16="http://schemas.microsoft.com/office/drawing/2014/main" id="{2E9415F1-5D31-4C25-9E26-203EEF500877}"/>
                </a:ext>
              </a:extLst>
            </p:cNvPr>
            <p:cNvSpPr>
              <a:spLocks/>
            </p:cNvSpPr>
            <p:nvPr/>
          </p:nvSpPr>
          <p:spPr bwMode="auto">
            <a:xfrm rot="5400000">
              <a:off x="11155166" y="1253803"/>
              <a:ext cx="127608" cy="79154"/>
            </a:xfrm>
            <a:custGeom>
              <a:avLst/>
              <a:gdLst>
                <a:gd name="T0" fmla="*/ 24 w 39"/>
                <a:gd name="T1" fmla="*/ 0 h 26"/>
                <a:gd name="T2" fmla="*/ 20 w 39"/>
                <a:gd name="T3" fmla="*/ 26 h 26"/>
                <a:gd name="T4" fmla="*/ 24 w 39"/>
                <a:gd name="T5" fmla="*/ 0 h 26"/>
              </a:gdLst>
              <a:ahLst/>
              <a:cxnLst>
                <a:cxn ang="0">
                  <a:pos x="T0" y="T1"/>
                </a:cxn>
                <a:cxn ang="0">
                  <a:pos x="T2" y="T3"/>
                </a:cxn>
                <a:cxn ang="0">
                  <a:pos x="T4" y="T5"/>
                </a:cxn>
              </a:cxnLst>
              <a:rect l="0" t="0" r="r" b="b"/>
              <a:pathLst>
                <a:path w="39" h="26">
                  <a:moveTo>
                    <a:pt x="24" y="0"/>
                  </a:moveTo>
                  <a:cubicBezTo>
                    <a:pt x="39" y="3"/>
                    <a:pt x="36" y="26"/>
                    <a:pt x="20" y="26"/>
                  </a:cubicBezTo>
                  <a:cubicBezTo>
                    <a:pt x="0" y="18"/>
                    <a:pt x="3"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4" name="Freeform 54">
              <a:extLst>
                <a:ext uri="{FF2B5EF4-FFF2-40B4-BE49-F238E27FC236}">
                  <a16:creationId xmlns:a16="http://schemas.microsoft.com/office/drawing/2014/main" id="{622FC1F6-879A-45BA-8752-08020C39CE29}"/>
                </a:ext>
              </a:extLst>
            </p:cNvPr>
            <p:cNvSpPr>
              <a:spLocks/>
            </p:cNvSpPr>
            <p:nvPr/>
          </p:nvSpPr>
          <p:spPr bwMode="auto">
            <a:xfrm rot="5400000">
              <a:off x="11141013" y="614227"/>
              <a:ext cx="134697" cy="105266"/>
            </a:xfrm>
            <a:custGeom>
              <a:avLst/>
              <a:gdLst>
                <a:gd name="T0" fmla="*/ 28 w 41"/>
                <a:gd name="T1" fmla="*/ 2 h 35"/>
                <a:gd name="T2" fmla="*/ 40 w 41"/>
                <a:gd name="T3" fmla="*/ 21 h 35"/>
                <a:gd name="T4" fmla="*/ 28 w 41"/>
                <a:gd name="T5" fmla="*/ 2 h 35"/>
              </a:gdLst>
              <a:ahLst/>
              <a:cxnLst>
                <a:cxn ang="0">
                  <a:pos x="T0" y="T1"/>
                </a:cxn>
                <a:cxn ang="0">
                  <a:pos x="T2" y="T3"/>
                </a:cxn>
                <a:cxn ang="0">
                  <a:pos x="T4" y="T5"/>
                </a:cxn>
              </a:cxnLst>
              <a:rect l="0" t="0" r="r" b="b"/>
              <a:pathLst>
                <a:path w="41" h="35">
                  <a:moveTo>
                    <a:pt x="28" y="2"/>
                  </a:moveTo>
                  <a:cubicBezTo>
                    <a:pt x="37" y="0"/>
                    <a:pt x="41" y="13"/>
                    <a:pt x="40" y="21"/>
                  </a:cubicBezTo>
                  <a:cubicBezTo>
                    <a:pt x="22" y="35"/>
                    <a:pt x="0" y="10"/>
                    <a:pt x="28"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5" name="Freeform 55">
              <a:extLst>
                <a:ext uri="{FF2B5EF4-FFF2-40B4-BE49-F238E27FC236}">
                  <a16:creationId xmlns:a16="http://schemas.microsoft.com/office/drawing/2014/main" id="{BA09826C-58E2-48C5-9666-333326C2CA44}"/>
                </a:ext>
              </a:extLst>
            </p:cNvPr>
            <p:cNvSpPr>
              <a:spLocks/>
            </p:cNvSpPr>
            <p:nvPr/>
          </p:nvSpPr>
          <p:spPr bwMode="auto">
            <a:xfrm rot="5400000">
              <a:off x="11155026" y="1463404"/>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3"/>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6" name="Freeform 56">
              <a:extLst>
                <a:ext uri="{FF2B5EF4-FFF2-40B4-BE49-F238E27FC236}">
                  <a16:creationId xmlns:a16="http://schemas.microsoft.com/office/drawing/2014/main" id="{A6D3555F-4EA1-4EA7-9D08-2D75CE51927B}"/>
                </a:ext>
              </a:extLst>
            </p:cNvPr>
            <p:cNvSpPr>
              <a:spLocks/>
            </p:cNvSpPr>
            <p:nvPr/>
          </p:nvSpPr>
          <p:spPr bwMode="auto">
            <a:xfrm rot="5400000">
              <a:off x="11101585" y="2335317"/>
              <a:ext cx="128495" cy="72626"/>
            </a:xfrm>
            <a:custGeom>
              <a:avLst/>
              <a:gdLst>
                <a:gd name="T0" fmla="*/ 21 w 39"/>
                <a:gd name="T1" fmla="*/ 0 h 24"/>
                <a:gd name="T2" fmla="*/ 22 w 39"/>
                <a:gd name="T3" fmla="*/ 24 h 24"/>
                <a:gd name="T4" fmla="*/ 21 w 39"/>
                <a:gd name="T5" fmla="*/ 0 h 24"/>
              </a:gdLst>
              <a:ahLst/>
              <a:cxnLst>
                <a:cxn ang="0">
                  <a:pos x="T0" y="T1"/>
                </a:cxn>
                <a:cxn ang="0">
                  <a:pos x="T2" y="T3"/>
                </a:cxn>
                <a:cxn ang="0">
                  <a:pos x="T4" y="T5"/>
                </a:cxn>
              </a:cxnLst>
              <a:rect l="0" t="0" r="r" b="b"/>
              <a:pathLst>
                <a:path w="39" h="24">
                  <a:moveTo>
                    <a:pt x="21" y="0"/>
                  </a:moveTo>
                  <a:cubicBezTo>
                    <a:pt x="37" y="0"/>
                    <a:pt x="39" y="23"/>
                    <a:pt x="22" y="24"/>
                  </a:cubicBezTo>
                  <a:cubicBezTo>
                    <a:pt x="7" y="22"/>
                    <a:pt x="0" y="5"/>
                    <a:pt x="2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7" name="Freeform 57">
              <a:extLst>
                <a:ext uri="{FF2B5EF4-FFF2-40B4-BE49-F238E27FC236}">
                  <a16:creationId xmlns:a16="http://schemas.microsoft.com/office/drawing/2014/main" id="{60FA20E8-EDAA-4310-B870-97807901AC18}"/>
                </a:ext>
              </a:extLst>
            </p:cNvPr>
            <p:cNvSpPr>
              <a:spLocks/>
            </p:cNvSpPr>
            <p:nvPr/>
          </p:nvSpPr>
          <p:spPr bwMode="auto">
            <a:xfrm rot="5400000">
              <a:off x="11141175" y="1673149"/>
              <a:ext cx="140901" cy="93843"/>
            </a:xfrm>
            <a:custGeom>
              <a:avLst/>
              <a:gdLst>
                <a:gd name="T0" fmla="*/ 27 w 43"/>
                <a:gd name="T1" fmla="*/ 3 h 31"/>
                <a:gd name="T2" fmla="*/ 40 w 43"/>
                <a:gd name="T3" fmla="*/ 23 h 31"/>
                <a:gd name="T4" fmla="*/ 27 w 43"/>
                <a:gd name="T5" fmla="*/ 3 h 31"/>
              </a:gdLst>
              <a:ahLst/>
              <a:cxnLst>
                <a:cxn ang="0">
                  <a:pos x="T0" y="T1"/>
                </a:cxn>
                <a:cxn ang="0">
                  <a:pos x="T2" y="T3"/>
                </a:cxn>
                <a:cxn ang="0">
                  <a:pos x="T4" y="T5"/>
                </a:cxn>
              </a:cxnLst>
              <a:rect l="0" t="0" r="r" b="b"/>
              <a:pathLst>
                <a:path w="43" h="31">
                  <a:moveTo>
                    <a:pt x="27" y="3"/>
                  </a:moveTo>
                  <a:cubicBezTo>
                    <a:pt x="35" y="0"/>
                    <a:pt x="43" y="17"/>
                    <a:pt x="40" y="23"/>
                  </a:cubicBezTo>
                  <a:cubicBezTo>
                    <a:pt x="21" y="31"/>
                    <a:pt x="0" y="15"/>
                    <a:pt x="27"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8" name="Freeform 59">
              <a:extLst>
                <a:ext uri="{FF2B5EF4-FFF2-40B4-BE49-F238E27FC236}">
                  <a16:creationId xmlns:a16="http://schemas.microsoft.com/office/drawing/2014/main" id="{F5552AA2-C2AB-4D59-B6EF-E8E5EE110E52}"/>
                </a:ext>
              </a:extLst>
            </p:cNvPr>
            <p:cNvSpPr>
              <a:spLocks/>
            </p:cNvSpPr>
            <p:nvPr/>
          </p:nvSpPr>
          <p:spPr bwMode="auto">
            <a:xfrm rot="5400000">
              <a:off x="11120625" y="255502"/>
              <a:ext cx="124063" cy="78339"/>
            </a:xfrm>
            <a:custGeom>
              <a:avLst/>
              <a:gdLst>
                <a:gd name="T0" fmla="*/ 22 w 38"/>
                <a:gd name="T1" fmla="*/ 0 h 26"/>
                <a:gd name="T2" fmla="*/ 18 w 38"/>
                <a:gd name="T3" fmla="*/ 26 h 26"/>
                <a:gd name="T4" fmla="*/ 22 w 38"/>
                <a:gd name="T5" fmla="*/ 0 h 26"/>
              </a:gdLst>
              <a:ahLst/>
              <a:cxnLst>
                <a:cxn ang="0">
                  <a:pos x="T0" y="T1"/>
                </a:cxn>
                <a:cxn ang="0">
                  <a:pos x="T2" y="T3"/>
                </a:cxn>
                <a:cxn ang="0">
                  <a:pos x="T4" y="T5"/>
                </a:cxn>
              </a:cxnLst>
              <a:rect l="0" t="0" r="r" b="b"/>
              <a:pathLst>
                <a:path w="38" h="26">
                  <a:moveTo>
                    <a:pt x="22" y="0"/>
                  </a:moveTo>
                  <a:cubicBezTo>
                    <a:pt x="38" y="3"/>
                    <a:pt x="33" y="25"/>
                    <a:pt x="18" y="26"/>
                  </a:cubicBezTo>
                  <a:cubicBezTo>
                    <a:pt x="0" y="20"/>
                    <a:pt x="6" y="3"/>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29" name="Freeform 60">
              <a:extLst>
                <a:ext uri="{FF2B5EF4-FFF2-40B4-BE49-F238E27FC236}">
                  <a16:creationId xmlns:a16="http://schemas.microsoft.com/office/drawing/2014/main" id="{0BA267D0-8F6B-4803-B948-70E29B4587EB}"/>
                </a:ext>
              </a:extLst>
            </p:cNvPr>
            <p:cNvSpPr>
              <a:spLocks/>
            </p:cNvSpPr>
            <p:nvPr/>
          </p:nvSpPr>
          <p:spPr bwMode="auto">
            <a:xfrm rot="5400000">
              <a:off x="11115856" y="1902943"/>
              <a:ext cx="131153" cy="69362"/>
            </a:xfrm>
            <a:custGeom>
              <a:avLst/>
              <a:gdLst>
                <a:gd name="T0" fmla="*/ 24 w 40"/>
                <a:gd name="T1" fmla="*/ 0 h 23"/>
                <a:gd name="T2" fmla="*/ 25 w 40"/>
                <a:gd name="T3" fmla="*/ 23 h 23"/>
                <a:gd name="T4" fmla="*/ 24 w 40"/>
                <a:gd name="T5" fmla="*/ 0 h 23"/>
              </a:gdLst>
              <a:ahLst/>
              <a:cxnLst>
                <a:cxn ang="0">
                  <a:pos x="T0" y="T1"/>
                </a:cxn>
                <a:cxn ang="0">
                  <a:pos x="T2" y="T3"/>
                </a:cxn>
                <a:cxn ang="0">
                  <a:pos x="T4" y="T5"/>
                </a:cxn>
              </a:cxnLst>
              <a:rect l="0" t="0" r="r" b="b"/>
              <a:pathLst>
                <a:path w="40" h="23">
                  <a:moveTo>
                    <a:pt x="24" y="0"/>
                  </a:moveTo>
                  <a:cubicBezTo>
                    <a:pt x="40" y="0"/>
                    <a:pt x="38" y="20"/>
                    <a:pt x="25" y="23"/>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0" name="Freeform 61">
              <a:extLst>
                <a:ext uri="{FF2B5EF4-FFF2-40B4-BE49-F238E27FC236}">
                  <a16:creationId xmlns:a16="http://schemas.microsoft.com/office/drawing/2014/main" id="{86E372A3-B9F4-4FEE-8B96-D9AD879E214E}"/>
                </a:ext>
              </a:extLst>
            </p:cNvPr>
            <p:cNvSpPr>
              <a:spLocks/>
            </p:cNvSpPr>
            <p:nvPr/>
          </p:nvSpPr>
          <p:spPr bwMode="auto">
            <a:xfrm rot="5400000">
              <a:off x="11082153" y="2137303"/>
              <a:ext cx="137356" cy="99554"/>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5"/>
                    <a:pt x="16"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1" name="Freeform 5">
              <a:extLst>
                <a:ext uri="{FF2B5EF4-FFF2-40B4-BE49-F238E27FC236}">
                  <a16:creationId xmlns:a16="http://schemas.microsoft.com/office/drawing/2014/main" id="{FF0C4564-5DA6-4224-A8B7-85CE1323DE8F}"/>
                </a:ext>
              </a:extLst>
            </p:cNvPr>
            <p:cNvSpPr>
              <a:spLocks/>
            </p:cNvSpPr>
            <p:nvPr/>
          </p:nvSpPr>
          <p:spPr bwMode="auto">
            <a:xfrm rot="5400000">
              <a:off x="11410824" y="2818299"/>
              <a:ext cx="121406" cy="81603"/>
            </a:xfrm>
            <a:custGeom>
              <a:avLst/>
              <a:gdLst>
                <a:gd name="T0" fmla="*/ 20 w 37"/>
                <a:gd name="T1" fmla="*/ 1 h 27"/>
                <a:gd name="T2" fmla="*/ 22 w 37"/>
                <a:gd name="T3" fmla="*/ 27 h 27"/>
                <a:gd name="T4" fmla="*/ 20 w 37"/>
                <a:gd name="T5" fmla="*/ 1 h 27"/>
              </a:gdLst>
              <a:ahLst/>
              <a:cxnLst>
                <a:cxn ang="0">
                  <a:pos x="T0" y="T1"/>
                </a:cxn>
                <a:cxn ang="0">
                  <a:pos x="T2" y="T3"/>
                </a:cxn>
                <a:cxn ang="0">
                  <a:pos x="T4" y="T5"/>
                </a:cxn>
              </a:cxnLst>
              <a:rect l="0" t="0" r="r" b="b"/>
              <a:pathLst>
                <a:path w="37" h="27">
                  <a:moveTo>
                    <a:pt x="20" y="1"/>
                  </a:moveTo>
                  <a:cubicBezTo>
                    <a:pt x="31" y="1"/>
                    <a:pt x="37" y="24"/>
                    <a:pt x="22" y="27"/>
                  </a:cubicBezTo>
                  <a:cubicBezTo>
                    <a:pt x="2" y="27"/>
                    <a:pt x="0" y="0"/>
                    <a:pt x="20"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2" name="Freeform 6">
              <a:extLst>
                <a:ext uri="{FF2B5EF4-FFF2-40B4-BE49-F238E27FC236}">
                  <a16:creationId xmlns:a16="http://schemas.microsoft.com/office/drawing/2014/main" id="{19F31D0D-C43D-4BB0-A13C-9524B84117D4}"/>
                </a:ext>
              </a:extLst>
            </p:cNvPr>
            <p:cNvSpPr>
              <a:spLocks/>
            </p:cNvSpPr>
            <p:nvPr/>
          </p:nvSpPr>
          <p:spPr bwMode="auto">
            <a:xfrm rot="5400000">
              <a:off x="11391700" y="5088176"/>
              <a:ext cx="124063" cy="87315"/>
            </a:xfrm>
            <a:custGeom>
              <a:avLst/>
              <a:gdLst>
                <a:gd name="T0" fmla="*/ 12 w 38"/>
                <a:gd name="T1" fmla="*/ 3 h 29"/>
                <a:gd name="T2" fmla="*/ 15 w 38"/>
                <a:gd name="T3" fmla="*/ 29 h 29"/>
                <a:gd name="T4" fmla="*/ 12 w 38"/>
                <a:gd name="T5" fmla="*/ 3 h 29"/>
              </a:gdLst>
              <a:ahLst/>
              <a:cxnLst>
                <a:cxn ang="0">
                  <a:pos x="T0" y="T1"/>
                </a:cxn>
                <a:cxn ang="0">
                  <a:pos x="T2" y="T3"/>
                </a:cxn>
                <a:cxn ang="0">
                  <a:pos x="T4" y="T5"/>
                </a:cxn>
              </a:cxnLst>
              <a:rect l="0" t="0" r="r" b="b"/>
              <a:pathLst>
                <a:path w="38" h="29">
                  <a:moveTo>
                    <a:pt x="12" y="3"/>
                  </a:moveTo>
                  <a:cubicBezTo>
                    <a:pt x="34" y="0"/>
                    <a:pt x="38" y="26"/>
                    <a:pt x="15" y="29"/>
                  </a:cubicBezTo>
                  <a:cubicBezTo>
                    <a:pt x="4" y="23"/>
                    <a:pt x="0" y="9"/>
                    <a:pt x="12" y="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3" name="Freeform 7">
              <a:extLst>
                <a:ext uri="{FF2B5EF4-FFF2-40B4-BE49-F238E27FC236}">
                  <a16:creationId xmlns:a16="http://schemas.microsoft.com/office/drawing/2014/main" id="{6B32FB03-B0FE-4731-BE41-C59AFB49FBF5}"/>
                </a:ext>
              </a:extLst>
            </p:cNvPr>
            <p:cNvSpPr>
              <a:spLocks/>
            </p:cNvSpPr>
            <p:nvPr/>
          </p:nvSpPr>
          <p:spPr bwMode="auto">
            <a:xfrm rot="5400000">
              <a:off x="11371127" y="2531128"/>
              <a:ext cx="138242" cy="100371"/>
            </a:xfrm>
            <a:custGeom>
              <a:avLst/>
              <a:gdLst>
                <a:gd name="T0" fmla="*/ 25 w 42"/>
                <a:gd name="T1" fmla="*/ 1 h 33"/>
                <a:gd name="T2" fmla="*/ 4 w 42"/>
                <a:gd name="T3" fmla="*/ 19 h 33"/>
                <a:gd name="T4" fmla="*/ 25 w 42"/>
                <a:gd name="T5" fmla="*/ 1 h 33"/>
              </a:gdLst>
              <a:ahLst/>
              <a:cxnLst>
                <a:cxn ang="0">
                  <a:pos x="T0" y="T1"/>
                </a:cxn>
                <a:cxn ang="0">
                  <a:pos x="T2" y="T3"/>
                </a:cxn>
                <a:cxn ang="0">
                  <a:pos x="T4" y="T5"/>
                </a:cxn>
              </a:cxnLst>
              <a:rect l="0" t="0" r="r" b="b"/>
              <a:pathLst>
                <a:path w="42" h="33">
                  <a:moveTo>
                    <a:pt x="25" y="1"/>
                  </a:moveTo>
                  <a:cubicBezTo>
                    <a:pt x="42" y="14"/>
                    <a:pt x="15" y="33"/>
                    <a:pt x="4" y="19"/>
                  </a:cubicBezTo>
                  <a:cubicBezTo>
                    <a:pt x="0" y="6"/>
                    <a:pt x="15" y="0"/>
                    <a:pt x="25"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4" name="Freeform 8">
              <a:extLst>
                <a:ext uri="{FF2B5EF4-FFF2-40B4-BE49-F238E27FC236}">
                  <a16:creationId xmlns:a16="http://schemas.microsoft.com/office/drawing/2014/main" id="{BDD5B6F0-1E17-4DCD-AE5F-ED8C48892FEF}"/>
                </a:ext>
              </a:extLst>
            </p:cNvPr>
            <p:cNvSpPr>
              <a:spLocks/>
            </p:cNvSpPr>
            <p:nvPr/>
          </p:nvSpPr>
          <p:spPr bwMode="auto">
            <a:xfrm rot="5400000">
              <a:off x="11401349" y="4735882"/>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5" name="Freeform 9">
              <a:extLst>
                <a:ext uri="{FF2B5EF4-FFF2-40B4-BE49-F238E27FC236}">
                  <a16:creationId xmlns:a16="http://schemas.microsoft.com/office/drawing/2014/main" id="{0290BE17-E89B-4AF9-B3F6-AF4884D52467}"/>
                </a:ext>
              </a:extLst>
            </p:cNvPr>
            <p:cNvSpPr>
              <a:spLocks/>
            </p:cNvSpPr>
            <p:nvPr/>
          </p:nvSpPr>
          <p:spPr bwMode="auto">
            <a:xfrm rot="5400000">
              <a:off x="11409487" y="4455410"/>
              <a:ext cx="121406" cy="88130"/>
            </a:xfrm>
            <a:custGeom>
              <a:avLst/>
              <a:gdLst>
                <a:gd name="T0" fmla="*/ 18 w 37"/>
                <a:gd name="T1" fmla="*/ 4 h 29"/>
                <a:gd name="T2" fmla="*/ 22 w 37"/>
                <a:gd name="T3" fmla="*/ 29 h 29"/>
                <a:gd name="T4" fmla="*/ 18 w 37"/>
                <a:gd name="T5" fmla="*/ 4 h 29"/>
              </a:gdLst>
              <a:ahLst/>
              <a:cxnLst>
                <a:cxn ang="0">
                  <a:pos x="T0" y="T1"/>
                </a:cxn>
                <a:cxn ang="0">
                  <a:pos x="T2" y="T3"/>
                </a:cxn>
                <a:cxn ang="0">
                  <a:pos x="T4" y="T5"/>
                </a:cxn>
              </a:cxnLst>
              <a:rect l="0" t="0" r="r" b="b"/>
              <a:pathLst>
                <a:path w="37" h="29">
                  <a:moveTo>
                    <a:pt x="18" y="4"/>
                  </a:moveTo>
                  <a:cubicBezTo>
                    <a:pt x="35" y="0"/>
                    <a:pt x="37" y="28"/>
                    <a:pt x="22" y="29"/>
                  </a:cubicBezTo>
                  <a:cubicBezTo>
                    <a:pt x="7" y="28"/>
                    <a:pt x="0" y="14"/>
                    <a:pt x="18"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6" name="Freeform 11">
              <a:extLst>
                <a:ext uri="{FF2B5EF4-FFF2-40B4-BE49-F238E27FC236}">
                  <a16:creationId xmlns:a16="http://schemas.microsoft.com/office/drawing/2014/main" id="{85F63089-F77F-4F02-8417-AAC1847FBCA7}"/>
                </a:ext>
              </a:extLst>
            </p:cNvPr>
            <p:cNvSpPr>
              <a:spLocks/>
            </p:cNvSpPr>
            <p:nvPr/>
          </p:nvSpPr>
          <p:spPr bwMode="auto">
            <a:xfrm rot="5400000">
              <a:off x="11369848" y="4194178"/>
              <a:ext cx="143559" cy="102819"/>
            </a:xfrm>
            <a:custGeom>
              <a:avLst/>
              <a:gdLst>
                <a:gd name="T0" fmla="*/ 31 w 44"/>
                <a:gd name="T1" fmla="*/ 1 h 34"/>
                <a:gd name="T2" fmla="*/ 42 w 44"/>
                <a:gd name="T3" fmla="*/ 19 h 34"/>
                <a:gd name="T4" fmla="*/ 31 w 44"/>
                <a:gd name="T5" fmla="*/ 1 h 34"/>
              </a:gdLst>
              <a:ahLst/>
              <a:cxnLst>
                <a:cxn ang="0">
                  <a:pos x="T0" y="T1"/>
                </a:cxn>
                <a:cxn ang="0">
                  <a:pos x="T2" y="T3"/>
                </a:cxn>
                <a:cxn ang="0">
                  <a:pos x="T4" y="T5"/>
                </a:cxn>
              </a:cxnLst>
              <a:rect l="0" t="0" r="r" b="b"/>
              <a:pathLst>
                <a:path w="44" h="34">
                  <a:moveTo>
                    <a:pt x="31" y="1"/>
                  </a:moveTo>
                  <a:cubicBezTo>
                    <a:pt x="39" y="0"/>
                    <a:pt x="44" y="12"/>
                    <a:pt x="42" y="19"/>
                  </a:cubicBezTo>
                  <a:cubicBezTo>
                    <a:pt x="25" y="34"/>
                    <a:pt x="0" y="8"/>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7" name="Freeform 12">
              <a:extLst>
                <a:ext uri="{FF2B5EF4-FFF2-40B4-BE49-F238E27FC236}">
                  <a16:creationId xmlns:a16="http://schemas.microsoft.com/office/drawing/2014/main" id="{7B01CD5E-570F-4CBF-9904-94F30D928C54}"/>
                </a:ext>
              </a:extLst>
            </p:cNvPr>
            <p:cNvSpPr>
              <a:spLocks/>
            </p:cNvSpPr>
            <p:nvPr/>
          </p:nvSpPr>
          <p:spPr bwMode="auto">
            <a:xfrm rot="5400000">
              <a:off x="11381624" y="3691697"/>
              <a:ext cx="134697" cy="81603"/>
            </a:xfrm>
            <a:custGeom>
              <a:avLst/>
              <a:gdLst>
                <a:gd name="T0" fmla="*/ 22 w 41"/>
                <a:gd name="T1" fmla="*/ 0 h 27"/>
                <a:gd name="T2" fmla="*/ 8 w 41"/>
                <a:gd name="T3" fmla="*/ 20 h 27"/>
                <a:gd name="T4" fmla="*/ 22 w 41"/>
                <a:gd name="T5" fmla="*/ 0 h 27"/>
              </a:gdLst>
              <a:ahLst/>
              <a:cxnLst>
                <a:cxn ang="0">
                  <a:pos x="T0" y="T1"/>
                </a:cxn>
                <a:cxn ang="0">
                  <a:pos x="T2" y="T3"/>
                </a:cxn>
                <a:cxn ang="0">
                  <a:pos x="T4" y="T5"/>
                </a:cxn>
              </a:cxnLst>
              <a:rect l="0" t="0" r="r" b="b"/>
              <a:pathLst>
                <a:path w="41" h="27">
                  <a:moveTo>
                    <a:pt x="22" y="0"/>
                  </a:moveTo>
                  <a:cubicBezTo>
                    <a:pt x="41" y="12"/>
                    <a:pt x="24" y="27"/>
                    <a:pt x="8" y="20"/>
                  </a:cubicBezTo>
                  <a:cubicBezTo>
                    <a:pt x="0" y="7"/>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8" name="Freeform 13">
              <a:extLst>
                <a:ext uri="{FF2B5EF4-FFF2-40B4-BE49-F238E27FC236}">
                  <a16:creationId xmlns:a16="http://schemas.microsoft.com/office/drawing/2014/main" id="{7EE6A672-2915-4B03-99A9-9364D5F1521E}"/>
                </a:ext>
              </a:extLst>
            </p:cNvPr>
            <p:cNvSpPr>
              <a:spLocks/>
            </p:cNvSpPr>
            <p:nvPr/>
          </p:nvSpPr>
          <p:spPr bwMode="auto">
            <a:xfrm rot="5400000">
              <a:off x="11417787" y="3075050"/>
              <a:ext cx="124951" cy="69362"/>
            </a:xfrm>
            <a:custGeom>
              <a:avLst/>
              <a:gdLst>
                <a:gd name="T0" fmla="*/ 26 w 38"/>
                <a:gd name="T1" fmla="*/ 0 h 23"/>
                <a:gd name="T2" fmla="*/ 25 w 38"/>
                <a:gd name="T3" fmla="*/ 23 h 23"/>
                <a:gd name="T4" fmla="*/ 26 w 38"/>
                <a:gd name="T5" fmla="*/ 0 h 23"/>
              </a:gdLst>
              <a:ahLst/>
              <a:cxnLst>
                <a:cxn ang="0">
                  <a:pos x="T0" y="T1"/>
                </a:cxn>
                <a:cxn ang="0">
                  <a:pos x="T2" y="T3"/>
                </a:cxn>
                <a:cxn ang="0">
                  <a:pos x="T4" y="T5"/>
                </a:cxn>
              </a:cxnLst>
              <a:rect l="0" t="0" r="r" b="b"/>
              <a:pathLst>
                <a:path w="38" h="23">
                  <a:moveTo>
                    <a:pt x="26" y="0"/>
                  </a:moveTo>
                  <a:cubicBezTo>
                    <a:pt x="38" y="0"/>
                    <a:pt x="37" y="20"/>
                    <a:pt x="25" y="23"/>
                  </a:cubicBezTo>
                  <a:cubicBezTo>
                    <a:pt x="0" y="23"/>
                    <a:pt x="5" y="1"/>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39" name="Freeform 14">
              <a:extLst>
                <a:ext uri="{FF2B5EF4-FFF2-40B4-BE49-F238E27FC236}">
                  <a16:creationId xmlns:a16="http://schemas.microsoft.com/office/drawing/2014/main" id="{2136B643-14E1-443A-BC1C-06ADAE65C30F}"/>
                </a:ext>
              </a:extLst>
            </p:cNvPr>
            <p:cNvSpPr>
              <a:spLocks/>
            </p:cNvSpPr>
            <p:nvPr/>
          </p:nvSpPr>
          <p:spPr bwMode="auto">
            <a:xfrm rot="5400000">
              <a:off x="11376729" y="3335597"/>
              <a:ext cx="134697" cy="84866"/>
            </a:xfrm>
            <a:custGeom>
              <a:avLst/>
              <a:gdLst>
                <a:gd name="T0" fmla="*/ 26 w 41"/>
                <a:gd name="T1" fmla="*/ 1 h 28"/>
                <a:gd name="T2" fmla="*/ 39 w 41"/>
                <a:gd name="T3" fmla="*/ 20 h 28"/>
                <a:gd name="T4" fmla="*/ 26 w 41"/>
                <a:gd name="T5" fmla="*/ 1 h 28"/>
              </a:gdLst>
              <a:ahLst/>
              <a:cxnLst>
                <a:cxn ang="0">
                  <a:pos x="T0" y="T1"/>
                </a:cxn>
                <a:cxn ang="0">
                  <a:pos x="T2" y="T3"/>
                </a:cxn>
                <a:cxn ang="0">
                  <a:pos x="T4" y="T5"/>
                </a:cxn>
              </a:cxnLst>
              <a:rect l="0" t="0" r="r" b="b"/>
              <a:pathLst>
                <a:path w="41" h="28">
                  <a:moveTo>
                    <a:pt x="26" y="1"/>
                  </a:moveTo>
                  <a:cubicBezTo>
                    <a:pt x="34" y="0"/>
                    <a:pt x="41" y="12"/>
                    <a:pt x="39" y="20"/>
                  </a:cubicBezTo>
                  <a:cubicBezTo>
                    <a:pt x="17" y="28"/>
                    <a:pt x="0" y="12"/>
                    <a:pt x="26"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0" name="Freeform 16">
              <a:extLst>
                <a:ext uri="{FF2B5EF4-FFF2-40B4-BE49-F238E27FC236}">
                  <a16:creationId xmlns:a16="http://schemas.microsoft.com/office/drawing/2014/main" id="{867FA393-4F37-4E1A-870B-F96775FAB7E8}"/>
                </a:ext>
              </a:extLst>
            </p:cNvPr>
            <p:cNvSpPr>
              <a:spLocks/>
            </p:cNvSpPr>
            <p:nvPr/>
          </p:nvSpPr>
          <p:spPr bwMode="auto">
            <a:xfrm rot="5400000">
              <a:off x="11360464" y="3934729"/>
              <a:ext cx="143559" cy="97107"/>
            </a:xfrm>
            <a:custGeom>
              <a:avLst/>
              <a:gdLst>
                <a:gd name="T0" fmla="*/ 31 w 44"/>
                <a:gd name="T1" fmla="*/ 1 h 32"/>
                <a:gd name="T2" fmla="*/ 43 w 44"/>
                <a:gd name="T3" fmla="*/ 15 h 32"/>
                <a:gd name="T4" fmla="*/ 31 w 44"/>
                <a:gd name="T5" fmla="*/ 1 h 32"/>
              </a:gdLst>
              <a:ahLst/>
              <a:cxnLst>
                <a:cxn ang="0">
                  <a:pos x="T0" y="T1"/>
                </a:cxn>
                <a:cxn ang="0">
                  <a:pos x="T2" y="T3"/>
                </a:cxn>
                <a:cxn ang="0">
                  <a:pos x="T4" y="T5"/>
                </a:cxn>
              </a:cxnLst>
              <a:rect l="0" t="0" r="r" b="b"/>
              <a:pathLst>
                <a:path w="44" h="32">
                  <a:moveTo>
                    <a:pt x="31" y="1"/>
                  </a:moveTo>
                  <a:cubicBezTo>
                    <a:pt x="40" y="0"/>
                    <a:pt x="44" y="8"/>
                    <a:pt x="43" y="15"/>
                  </a:cubicBezTo>
                  <a:cubicBezTo>
                    <a:pt x="29" y="32"/>
                    <a:pt x="0" y="6"/>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1" name="Freeform 17">
              <a:extLst>
                <a:ext uri="{FF2B5EF4-FFF2-40B4-BE49-F238E27FC236}">
                  <a16:creationId xmlns:a16="http://schemas.microsoft.com/office/drawing/2014/main" id="{E225A1BE-FAD2-4764-A7E4-A6DA07D0573B}"/>
                </a:ext>
              </a:extLst>
            </p:cNvPr>
            <p:cNvSpPr>
              <a:spLocks/>
            </p:cNvSpPr>
            <p:nvPr/>
          </p:nvSpPr>
          <p:spPr bwMode="auto">
            <a:xfrm rot="5400000">
              <a:off x="11395443" y="5347417"/>
              <a:ext cx="94821" cy="69362"/>
            </a:xfrm>
            <a:custGeom>
              <a:avLst/>
              <a:gdLst>
                <a:gd name="T0" fmla="*/ 13 w 29"/>
                <a:gd name="T1" fmla="*/ 0 h 23"/>
                <a:gd name="T2" fmla="*/ 13 w 29"/>
                <a:gd name="T3" fmla="*/ 23 h 23"/>
                <a:gd name="T4" fmla="*/ 13 w 29"/>
                <a:gd name="T5" fmla="*/ 0 h 23"/>
              </a:gdLst>
              <a:ahLst/>
              <a:cxnLst>
                <a:cxn ang="0">
                  <a:pos x="T0" y="T1"/>
                </a:cxn>
                <a:cxn ang="0">
                  <a:pos x="T2" y="T3"/>
                </a:cxn>
                <a:cxn ang="0">
                  <a:pos x="T4" y="T5"/>
                </a:cxn>
              </a:cxnLst>
              <a:rect l="0" t="0" r="r" b="b"/>
              <a:pathLst>
                <a:path w="29" h="23">
                  <a:moveTo>
                    <a:pt x="13" y="0"/>
                  </a:moveTo>
                  <a:cubicBezTo>
                    <a:pt x="27" y="0"/>
                    <a:pt x="29" y="22"/>
                    <a:pt x="13" y="23"/>
                  </a:cubicBezTo>
                  <a:cubicBezTo>
                    <a:pt x="2" y="22"/>
                    <a:pt x="0" y="2"/>
                    <a:pt x="1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2" name="Freeform 21">
              <a:extLst>
                <a:ext uri="{FF2B5EF4-FFF2-40B4-BE49-F238E27FC236}">
                  <a16:creationId xmlns:a16="http://schemas.microsoft.com/office/drawing/2014/main" id="{25D65388-C7E0-4C07-822A-03C5009C6D1E}"/>
                </a:ext>
              </a:extLst>
            </p:cNvPr>
            <p:cNvSpPr>
              <a:spLocks/>
            </p:cNvSpPr>
            <p:nvPr/>
          </p:nvSpPr>
          <p:spPr bwMode="auto">
            <a:xfrm rot="5400000">
              <a:off x="11343434" y="5658571"/>
              <a:ext cx="140901" cy="102819"/>
            </a:xfrm>
            <a:custGeom>
              <a:avLst/>
              <a:gdLst>
                <a:gd name="T0" fmla="*/ 24 w 43"/>
                <a:gd name="T1" fmla="*/ 0 h 34"/>
                <a:gd name="T2" fmla="*/ 14 w 43"/>
                <a:gd name="T3" fmla="*/ 23 h 34"/>
                <a:gd name="T4" fmla="*/ 24 w 43"/>
                <a:gd name="T5" fmla="*/ 0 h 34"/>
              </a:gdLst>
              <a:ahLst/>
              <a:cxnLst>
                <a:cxn ang="0">
                  <a:pos x="T0" y="T1"/>
                </a:cxn>
                <a:cxn ang="0">
                  <a:pos x="T2" y="T3"/>
                </a:cxn>
                <a:cxn ang="0">
                  <a:pos x="T4" y="T5"/>
                </a:cxn>
              </a:cxnLst>
              <a:rect l="0" t="0" r="r" b="b"/>
              <a:pathLst>
                <a:path w="43" h="34">
                  <a:moveTo>
                    <a:pt x="24" y="0"/>
                  </a:moveTo>
                  <a:cubicBezTo>
                    <a:pt x="43" y="3"/>
                    <a:pt x="28" y="34"/>
                    <a:pt x="14" y="23"/>
                  </a:cubicBezTo>
                  <a:cubicBezTo>
                    <a:pt x="0" y="28"/>
                    <a:pt x="4" y="5"/>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3" name="Freeform 25">
              <a:extLst>
                <a:ext uri="{FF2B5EF4-FFF2-40B4-BE49-F238E27FC236}">
                  <a16:creationId xmlns:a16="http://schemas.microsoft.com/office/drawing/2014/main" id="{E1D79822-C494-449C-B439-F437DAD4F218}"/>
                </a:ext>
              </a:extLst>
            </p:cNvPr>
            <p:cNvSpPr>
              <a:spLocks/>
            </p:cNvSpPr>
            <p:nvPr/>
          </p:nvSpPr>
          <p:spPr bwMode="auto">
            <a:xfrm rot="5400000">
              <a:off x="11324095" y="6423833"/>
              <a:ext cx="134697" cy="93843"/>
            </a:xfrm>
            <a:custGeom>
              <a:avLst/>
              <a:gdLst>
                <a:gd name="T0" fmla="*/ 23 w 41"/>
                <a:gd name="T1" fmla="*/ 0 h 31"/>
                <a:gd name="T2" fmla="*/ 17 w 41"/>
                <a:gd name="T3" fmla="*/ 25 h 31"/>
                <a:gd name="T4" fmla="*/ 23 w 41"/>
                <a:gd name="T5" fmla="*/ 0 h 31"/>
              </a:gdLst>
              <a:ahLst/>
              <a:cxnLst>
                <a:cxn ang="0">
                  <a:pos x="T0" y="T1"/>
                </a:cxn>
                <a:cxn ang="0">
                  <a:pos x="T2" y="T3"/>
                </a:cxn>
                <a:cxn ang="0">
                  <a:pos x="T4" y="T5"/>
                </a:cxn>
              </a:cxnLst>
              <a:rect l="0" t="0" r="r" b="b"/>
              <a:pathLst>
                <a:path w="41" h="31">
                  <a:moveTo>
                    <a:pt x="23" y="0"/>
                  </a:moveTo>
                  <a:cubicBezTo>
                    <a:pt x="40" y="1"/>
                    <a:pt x="41" y="31"/>
                    <a:pt x="17" y="25"/>
                  </a:cubicBezTo>
                  <a:cubicBezTo>
                    <a:pt x="0" y="7"/>
                    <a:pt x="17" y="4"/>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4" name="Freeform 29">
              <a:extLst>
                <a:ext uri="{FF2B5EF4-FFF2-40B4-BE49-F238E27FC236}">
                  <a16:creationId xmlns:a16="http://schemas.microsoft.com/office/drawing/2014/main" id="{CDB324E5-E8D9-40E3-BAB4-1F87E67E4F46}"/>
                </a:ext>
              </a:extLst>
            </p:cNvPr>
            <p:cNvSpPr>
              <a:spLocks/>
            </p:cNvSpPr>
            <p:nvPr/>
          </p:nvSpPr>
          <p:spPr bwMode="auto">
            <a:xfrm rot="5400000">
              <a:off x="11324317" y="5897278"/>
              <a:ext cx="118747" cy="120771"/>
            </a:xfrm>
            <a:custGeom>
              <a:avLst/>
              <a:gdLst>
                <a:gd name="T0" fmla="*/ 16 w 36"/>
                <a:gd name="T1" fmla="*/ 4 h 40"/>
                <a:gd name="T2" fmla="*/ 34 w 36"/>
                <a:gd name="T3" fmla="*/ 15 h 40"/>
                <a:gd name="T4" fmla="*/ 16 w 36"/>
                <a:gd name="T5" fmla="*/ 4 h 40"/>
              </a:gdLst>
              <a:ahLst/>
              <a:cxnLst>
                <a:cxn ang="0">
                  <a:pos x="T0" y="T1"/>
                </a:cxn>
                <a:cxn ang="0">
                  <a:pos x="T2" y="T3"/>
                </a:cxn>
                <a:cxn ang="0">
                  <a:pos x="T4" y="T5"/>
                </a:cxn>
              </a:cxnLst>
              <a:rect l="0" t="0" r="r" b="b"/>
              <a:pathLst>
                <a:path w="36" h="40">
                  <a:moveTo>
                    <a:pt x="16" y="4"/>
                  </a:moveTo>
                  <a:cubicBezTo>
                    <a:pt x="36" y="5"/>
                    <a:pt x="33" y="0"/>
                    <a:pt x="34"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5" name="Freeform 31">
              <a:extLst>
                <a:ext uri="{FF2B5EF4-FFF2-40B4-BE49-F238E27FC236}">
                  <a16:creationId xmlns:a16="http://schemas.microsoft.com/office/drawing/2014/main" id="{15404AB3-12EB-462E-85A2-AF4A7E91D729}"/>
                </a:ext>
              </a:extLst>
            </p:cNvPr>
            <p:cNvSpPr>
              <a:spLocks/>
            </p:cNvSpPr>
            <p:nvPr/>
          </p:nvSpPr>
          <p:spPr bwMode="auto">
            <a:xfrm rot="5400000">
              <a:off x="11356013" y="6183127"/>
              <a:ext cx="131153" cy="72626"/>
            </a:xfrm>
            <a:custGeom>
              <a:avLst/>
              <a:gdLst>
                <a:gd name="T0" fmla="*/ 24 w 40"/>
                <a:gd name="T1" fmla="*/ 0 h 24"/>
                <a:gd name="T2" fmla="*/ 25 w 40"/>
                <a:gd name="T3" fmla="*/ 24 h 24"/>
                <a:gd name="T4" fmla="*/ 24 w 40"/>
                <a:gd name="T5" fmla="*/ 0 h 24"/>
              </a:gdLst>
              <a:ahLst/>
              <a:cxnLst>
                <a:cxn ang="0">
                  <a:pos x="T0" y="T1"/>
                </a:cxn>
                <a:cxn ang="0">
                  <a:pos x="T2" y="T3"/>
                </a:cxn>
                <a:cxn ang="0">
                  <a:pos x="T4" y="T5"/>
                </a:cxn>
              </a:cxnLst>
              <a:rect l="0" t="0" r="r" b="b"/>
              <a:pathLst>
                <a:path w="40" h="24">
                  <a:moveTo>
                    <a:pt x="24" y="0"/>
                  </a:moveTo>
                  <a:cubicBezTo>
                    <a:pt x="40" y="0"/>
                    <a:pt x="38" y="20"/>
                    <a:pt x="25" y="24"/>
                  </a:cubicBezTo>
                  <a:cubicBezTo>
                    <a:pt x="0" y="22"/>
                    <a:pt x="6" y="4"/>
                    <a:pt x="24"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6" name="Freeform 32">
              <a:extLst>
                <a:ext uri="{FF2B5EF4-FFF2-40B4-BE49-F238E27FC236}">
                  <a16:creationId xmlns:a16="http://schemas.microsoft.com/office/drawing/2014/main" id="{228021CB-53B3-4BCC-A14C-0B6951FC971F}"/>
                </a:ext>
              </a:extLst>
            </p:cNvPr>
            <p:cNvSpPr>
              <a:spLocks/>
            </p:cNvSpPr>
            <p:nvPr/>
          </p:nvSpPr>
          <p:spPr bwMode="auto">
            <a:xfrm rot="5400000">
              <a:off x="11104198" y="3296179"/>
              <a:ext cx="144445" cy="106083"/>
            </a:xfrm>
            <a:custGeom>
              <a:avLst/>
              <a:gdLst>
                <a:gd name="T0" fmla="*/ 28 w 44"/>
                <a:gd name="T1" fmla="*/ 0 h 35"/>
                <a:gd name="T2" fmla="*/ 42 w 44"/>
                <a:gd name="T3" fmla="*/ 21 h 35"/>
                <a:gd name="T4" fmla="*/ 28 w 44"/>
                <a:gd name="T5" fmla="*/ 0 h 35"/>
              </a:gdLst>
              <a:ahLst/>
              <a:cxnLst>
                <a:cxn ang="0">
                  <a:pos x="T0" y="T1"/>
                </a:cxn>
                <a:cxn ang="0">
                  <a:pos x="T2" y="T3"/>
                </a:cxn>
                <a:cxn ang="0">
                  <a:pos x="T4" y="T5"/>
                </a:cxn>
              </a:cxnLst>
              <a:rect l="0" t="0" r="r" b="b"/>
              <a:pathLst>
                <a:path w="44" h="35">
                  <a:moveTo>
                    <a:pt x="28" y="0"/>
                  </a:moveTo>
                  <a:cubicBezTo>
                    <a:pt x="36" y="1"/>
                    <a:pt x="44" y="12"/>
                    <a:pt x="42" y="21"/>
                  </a:cubicBezTo>
                  <a:cubicBezTo>
                    <a:pt x="23" y="35"/>
                    <a:pt x="0" y="7"/>
                    <a:pt x="28"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7" name="Freeform 33">
              <a:extLst>
                <a:ext uri="{FF2B5EF4-FFF2-40B4-BE49-F238E27FC236}">
                  <a16:creationId xmlns:a16="http://schemas.microsoft.com/office/drawing/2014/main" id="{B353D0BC-00A6-4EA4-9311-9FCB88CC2021}"/>
                </a:ext>
              </a:extLst>
            </p:cNvPr>
            <p:cNvSpPr>
              <a:spLocks/>
            </p:cNvSpPr>
            <p:nvPr/>
          </p:nvSpPr>
          <p:spPr bwMode="auto">
            <a:xfrm rot="5400000">
              <a:off x="11134111" y="4387490"/>
              <a:ext cx="151535" cy="75075"/>
            </a:xfrm>
            <a:custGeom>
              <a:avLst/>
              <a:gdLst>
                <a:gd name="T0" fmla="*/ 23 w 46"/>
                <a:gd name="T1" fmla="*/ 0 h 25"/>
                <a:gd name="T2" fmla="*/ 29 w 46"/>
                <a:gd name="T3" fmla="*/ 25 h 25"/>
                <a:gd name="T4" fmla="*/ 23 w 46"/>
                <a:gd name="T5" fmla="*/ 0 h 25"/>
              </a:gdLst>
              <a:ahLst/>
              <a:cxnLst>
                <a:cxn ang="0">
                  <a:pos x="T0" y="T1"/>
                </a:cxn>
                <a:cxn ang="0">
                  <a:pos x="T2" y="T3"/>
                </a:cxn>
                <a:cxn ang="0">
                  <a:pos x="T4" y="T5"/>
                </a:cxn>
              </a:cxnLst>
              <a:rect l="0" t="0" r="r" b="b"/>
              <a:pathLst>
                <a:path w="46" h="25">
                  <a:moveTo>
                    <a:pt x="23" y="0"/>
                  </a:moveTo>
                  <a:cubicBezTo>
                    <a:pt x="32" y="1"/>
                    <a:pt x="46" y="21"/>
                    <a:pt x="29" y="25"/>
                  </a:cubicBezTo>
                  <a:cubicBezTo>
                    <a:pt x="10" y="23"/>
                    <a:pt x="0" y="9"/>
                    <a:pt x="23"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8" name="Freeform 34">
              <a:extLst>
                <a:ext uri="{FF2B5EF4-FFF2-40B4-BE49-F238E27FC236}">
                  <a16:creationId xmlns:a16="http://schemas.microsoft.com/office/drawing/2014/main" id="{0E001FD3-6EDD-47A3-9916-826E1595DAB3}"/>
                </a:ext>
              </a:extLst>
            </p:cNvPr>
            <p:cNvSpPr>
              <a:spLocks/>
            </p:cNvSpPr>
            <p:nvPr/>
          </p:nvSpPr>
          <p:spPr bwMode="auto">
            <a:xfrm rot="5400000">
              <a:off x="11138041" y="5384813"/>
              <a:ext cx="134697" cy="84051"/>
            </a:xfrm>
            <a:custGeom>
              <a:avLst/>
              <a:gdLst>
                <a:gd name="T0" fmla="*/ 22 w 41"/>
                <a:gd name="T1" fmla="*/ 0 h 28"/>
                <a:gd name="T2" fmla="*/ 8 w 41"/>
                <a:gd name="T3" fmla="*/ 21 h 28"/>
                <a:gd name="T4" fmla="*/ 22 w 41"/>
                <a:gd name="T5" fmla="*/ 0 h 28"/>
              </a:gdLst>
              <a:ahLst/>
              <a:cxnLst>
                <a:cxn ang="0">
                  <a:pos x="T0" y="T1"/>
                </a:cxn>
                <a:cxn ang="0">
                  <a:pos x="T2" y="T3"/>
                </a:cxn>
                <a:cxn ang="0">
                  <a:pos x="T4" y="T5"/>
                </a:cxn>
              </a:cxnLst>
              <a:rect l="0" t="0" r="r" b="b"/>
              <a:pathLst>
                <a:path w="41" h="28">
                  <a:moveTo>
                    <a:pt x="22" y="0"/>
                  </a:moveTo>
                  <a:cubicBezTo>
                    <a:pt x="41" y="13"/>
                    <a:pt x="24" y="28"/>
                    <a:pt x="8" y="21"/>
                  </a:cubicBezTo>
                  <a:cubicBezTo>
                    <a:pt x="0" y="8"/>
                    <a:pt x="8" y="0"/>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49" name="Freeform 35">
              <a:extLst>
                <a:ext uri="{FF2B5EF4-FFF2-40B4-BE49-F238E27FC236}">
                  <a16:creationId xmlns:a16="http://schemas.microsoft.com/office/drawing/2014/main" id="{FE214D5B-D151-4E09-A01E-BEAAF9C679ED}"/>
                </a:ext>
              </a:extLst>
            </p:cNvPr>
            <p:cNvSpPr>
              <a:spLocks/>
            </p:cNvSpPr>
            <p:nvPr/>
          </p:nvSpPr>
          <p:spPr bwMode="auto">
            <a:xfrm rot="5400000">
              <a:off x="11133693" y="4595717"/>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0" name="Freeform 36">
              <a:extLst>
                <a:ext uri="{FF2B5EF4-FFF2-40B4-BE49-F238E27FC236}">
                  <a16:creationId xmlns:a16="http://schemas.microsoft.com/office/drawing/2014/main" id="{3024EF13-0A45-49DD-B0F4-FA3A5169EFFE}"/>
                </a:ext>
              </a:extLst>
            </p:cNvPr>
            <p:cNvSpPr>
              <a:spLocks/>
            </p:cNvSpPr>
            <p:nvPr/>
          </p:nvSpPr>
          <p:spPr bwMode="auto">
            <a:xfrm rot="5400000">
              <a:off x="11105830" y="6046702"/>
              <a:ext cx="144445" cy="102819"/>
            </a:xfrm>
            <a:custGeom>
              <a:avLst/>
              <a:gdLst>
                <a:gd name="T0" fmla="*/ 31 w 44"/>
                <a:gd name="T1" fmla="*/ 1 h 34"/>
                <a:gd name="T2" fmla="*/ 25 w 44"/>
                <a:gd name="T3" fmla="*/ 22 h 34"/>
                <a:gd name="T4" fmla="*/ 31 w 44"/>
                <a:gd name="T5" fmla="*/ 1 h 34"/>
              </a:gdLst>
              <a:ahLst/>
              <a:cxnLst>
                <a:cxn ang="0">
                  <a:pos x="T0" y="T1"/>
                </a:cxn>
                <a:cxn ang="0">
                  <a:pos x="T2" y="T3"/>
                </a:cxn>
                <a:cxn ang="0">
                  <a:pos x="T4" y="T5"/>
                </a:cxn>
              </a:cxnLst>
              <a:rect l="0" t="0" r="r" b="b"/>
              <a:pathLst>
                <a:path w="44" h="34">
                  <a:moveTo>
                    <a:pt x="31" y="1"/>
                  </a:moveTo>
                  <a:cubicBezTo>
                    <a:pt x="44" y="3"/>
                    <a:pt x="38" y="34"/>
                    <a:pt x="25" y="22"/>
                  </a:cubicBezTo>
                  <a:cubicBezTo>
                    <a:pt x="0" y="28"/>
                    <a:pt x="14" y="0"/>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1" name="Freeform 37">
              <a:extLst>
                <a:ext uri="{FF2B5EF4-FFF2-40B4-BE49-F238E27FC236}">
                  <a16:creationId xmlns:a16="http://schemas.microsoft.com/office/drawing/2014/main" id="{95E0BDAE-48A7-4752-A150-74DA4BAE5E4B}"/>
                </a:ext>
              </a:extLst>
            </p:cNvPr>
            <p:cNvSpPr>
              <a:spLocks/>
            </p:cNvSpPr>
            <p:nvPr/>
          </p:nvSpPr>
          <p:spPr bwMode="auto">
            <a:xfrm rot="5400000">
              <a:off x="11117596" y="3060239"/>
              <a:ext cx="115202" cy="121588"/>
            </a:xfrm>
            <a:custGeom>
              <a:avLst/>
              <a:gdLst>
                <a:gd name="T0" fmla="*/ 16 w 35"/>
                <a:gd name="T1" fmla="*/ 4 h 40"/>
                <a:gd name="T2" fmla="*/ 33 w 35"/>
                <a:gd name="T3" fmla="*/ 15 h 40"/>
                <a:gd name="T4" fmla="*/ 16 w 35"/>
                <a:gd name="T5" fmla="*/ 4 h 40"/>
              </a:gdLst>
              <a:ahLst/>
              <a:cxnLst>
                <a:cxn ang="0">
                  <a:pos x="T0" y="T1"/>
                </a:cxn>
                <a:cxn ang="0">
                  <a:pos x="T2" y="T3"/>
                </a:cxn>
                <a:cxn ang="0">
                  <a:pos x="T4" y="T5"/>
                </a:cxn>
              </a:cxnLst>
              <a:rect l="0" t="0" r="r" b="b"/>
              <a:pathLst>
                <a:path w="35" h="40">
                  <a:moveTo>
                    <a:pt x="16" y="4"/>
                  </a:moveTo>
                  <a:cubicBezTo>
                    <a:pt x="35" y="4"/>
                    <a:pt x="32" y="0"/>
                    <a:pt x="33" y="15"/>
                  </a:cubicBezTo>
                  <a:cubicBezTo>
                    <a:pt x="34" y="40"/>
                    <a:pt x="0" y="22"/>
                    <a:pt x="16" y="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2" name="Freeform 38">
              <a:extLst>
                <a:ext uri="{FF2B5EF4-FFF2-40B4-BE49-F238E27FC236}">
                  <a16:creationId xmlns:a16="http://schemas.microsoft.com/office/drawing/2014/main" id="{DE128EDB-3179-4F47-8B37-BEDE3B82FFC7}"/>
                </a:ext>
              </a:extLst>
            </p:cNvPr>
            <p:cNvSpPr>
              <a:spLocks/>
            </p:cNvSpPr>
            <p:nvPr/>
          </p:nvSpPr>
          <p:spPr bwMode="auto">
            <a:xfrm rot="5400000">
              <a:off x="11125265" y="4900335"/>
              <a:ext cx="127608" cy="69362"/>
            </a:xfrm>
            <a:custGeom>
              <a:avLst/>
              <a:gdLst>
                <a:gd name="T0" fmla="*/ 26 w 39"/>
                <a:gd name="T1" fmla="*/ 0 h 23"/>
                <a:gd name="T2" fmla="*/ 26 w 39"/>
                <a:gd name="T3" fmla="*/ 23 h 23"/>
                <a:gd name="T4" fmla="*/ 26 w 39"/>
                <a:gd name="T5" fmla="*/ 0 h 23"/>
              </a:gdLst>
              <a:ahLst/>
              <a:cxnLst>
                <a:cxn ang="0">
                  <a:pos x="T0" y="T1"/>
                </a:cxn>
                <a:cxn ang="0">
                  <a:pos x="T2" y="T3"/>
                </a:cxn>
                <a:cxn ang="0">
                  <a:pos x="T4" y="T5"/>
                </a:cxn>
              </a:cxnLst>
              <a:rect l="0" t="0" r="r" b="b"/>
              <a:pathLst>
                <a:path w="39" h="23">
                  <a:moveTo>
                    <a:pt x="26" y="0"/>
                  </a:moveTo>
                  <a:cubicBezTo>
                    <a:pt x="39" y="1"/>
                    <a:pt x="38" y="21"/>
                    <a:pt x="26" y="23"/>
                  </a:cubicBezTo>
                  <a:cubicBezTo>
                    <a:pt x="0" y="23"/>
                    <a:pt x="5" y="2"/>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3" name="Freeform 39">
              <a:extLst>
                <a:ext uri="{FF2B5EF4-FFF2-40B4-BE49-F238E27FC236}">
                  <a16:creationId xmlns:a16="http://schemas.microsoft.com/office/drawing/2014/main" id="{E09CDD49-7B7B-42C0-A09E-6CFB3CDFF6A1}"/>
                </a:ext>
              </a:extLst>
            </p:cNvPr>
            <p:cNvSpPr>
              <a:spLocks/>
            </p:cNvSpPr>
            <p:nvPr/>
          </p:nvSpPr>
          <p:spPr bwMode="auto">
            <a:xfrm rot="5400000">
              <a:off x="11117373" y="5141456"/>
              <a:ext cx="131153" cy="81603"/>
            </a:xfrm>
            <a:custGeom>
              <a:avLst/>
              <a:gdLst>
                <a:gd name="T0" fmla="*/ 25 w 40"/>
                <a:gd name="T1" fmla="*/ 0 h 27"/>
                <a:gd name="T2" fmla="*/ 38 w 40"/>
                <a:gd name="T3" fmla="*/ 20 h 27"/>
                <a:gd name="T4" fmla="*/ 25 w 40"/>
                <a:gd name="T5" fmla="*/ 0 h 27"/>
              </a:gdLst>
              <a:ahLst/>
              <a:cxnLst>
                <a:cxn ang="0">
                  <a:pos x="T0" y="T1"/>
                </a:cxn>
                <a:cxn ang="0">
                  <a:pos x="T2" y="T3"/>
                </a:cxn>
                <a:cxn ang="0">
                  <a:pos x="T4" y="T5"/>
                </a:cxn>
              </a:cxnLst>
              <a:rect l="0" t="0" r="r" b="b"/>
              <a:pathLst>
                <a:path w="40" h="27">
                  <a:moveTo>
                    <a:pt x="25" y="0"/>
                  </a:moveTo>
                  <a:cubicBezTo>
                    <a:pt x="34" y="0"/>
                    <a:pt x="40" y="11"/>
                    <a:pt x="38" y="20"/>
                  </a:cubicBezTo>
                  <a:cubicBezTo>
                    <a:pt x="17" y="27"/>
                    <a:pt x="0" y="12"/>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4" name="Freeform 40">
              <a:extLst>
                <a:ext uri="{FF2B5EF4-FFF2-40B4-BE49-F238E27FC236}">
                  <a16:creationId xmlns:a16="http://schemas.microsoft.com/office/drawing/2014/main" id="{93C5D839-4CD5-4165-9091-7D9B92CDC1D2}"/>
                </a:ext>
              </a:extLst>
            </p:cNvPr>
            <p:cNvSpPr>
              <a:spLocks/>
            </p:cNvSpPr>
            <p:nvPr/>
          </p:nvSpPr>
          <p:spPr bwMode="auto">
            <a:xfrm rot="5400000">
              <a:off x="11112337" y="2598157"/>
              <a:ext cx="134697" cy="81603"/>
            </a:xfrm>
            <a:custGeom>
              <a:avLst/>
              <a:gdLst>
                <a:gd name="T0" fmla="*/ 19 w 41"/>
                <a:gd name="T1" fmla="*/ 0 h 27"/>
                <a:gd name="T2" fmla="*/ 7 w 41"/>
                <a:gd name="T3" fmla="*/ 20 h 27"/>
                <a:gd name="T4" fmla="*/ 19 w 41"/>
                <a:gd name="T5" fmla="*/ 0 h 27"/>
              </a:gdLst>
              <a:ahLst/>
              <a:cxnLst>
                <a:cxn ang="0">
                  <a:pos x="T0" y="T1"/>
                </a:cxn>
                <a:cxn ang="0">
                  <a:pos x="T2" y="T3"/>
                </a:cxn>
                <a:cxn ang="0">
                  <a:pos x="T4" y="T5"/>
                </a:cxn>
              </a:cxnLst>
              <a:rect l="0" t="0" r="r" b="b"/>
              <a:pathLst>
                <a:path w="41" h="27">
                  <a:moveTo>
                    <a:pt x="19" y="0"/>
                  </a:moveTo>
                  <a:cubicBezTo>
                    <a:pt x="41" y="9"/>
                    <a:pt x="28" y="27"/>
                    <a:pt x="7" y="20"/>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5" name="Freeform 41">
              <a:extLst>
                <a:ext uri="{FF2B5EF4-FFF2-40B4-BE49-F238E27FC236}">
                  <a16:creationId xmlns:a16="http://schemas.microsoft.com/office/drawing/2014/main" id="{3C7F638A-BB6D-4B24-A7F9-03BF8087459B}"/>
                </a:ext>
              </a:extLst>
            </p:cNvPr>
            <p:cNvSpPr>
              <a:spLocks/>
            </p:cNvSpPr>
            <p:nvPr/>
          </p:nvSpPr>
          <p:spPr bwMode="auto">
            <a:xfrm rot="5400000">
              <a:off x="11105830" y="6278710"/>
              <a:ext cx="144445" cy="78339"/>
            </a:xfrm>
            <a:custGeom>
              <a:avLst/>
              <a:gdLst>
                <a:gd name="T0" fmla="*/ 29 w 44"/>
                <a:gd name="T1" fmla="*/ 0 h 26"/>
                <a:gd name="T2" fmla="*/ 26 w 44"/>
                <a:gd name="T3" fmla="*/ 26 h 26"/>
                <a:gd name="T4" fmla="*/ 29 w 44"/>
                <a:gd name="T5" fmla="*/ 0 h 26"/>
              </a:gdLst>
              <a:ahLst/>
              <a:cxnLst>
                <a:cxn ang="0">
                  <a:pos x="T0" y="T1"/>
                </a:cxn>
                <a:cxn ang="0">
                  <a:pos x="T2" y="T3"/>
                </a:cxn>
                <a:cxn ang="0">
                  <a:pos x="T4" y="T5"/>
                </a:cxn>
              </a:cxnLst>
              <a:rect l="0" t="0" r="r" b="b"/>
              <a:pathLst>
                <a:path w="44" h="26">
                  <a:moveTo>
                    <a:pt x="29" y="0"/>
                  </a:moveTo>
                  <a:cubicBezTo>
                    <a:pt x="44" y="3"/>
                    <a:pt x="40" y="22"/>
                    <a:pt x="26" y="26"/>
                  </a:cubicBezTo>
                  <a:cubicBezTo>
                    <a:pt x="0" y="25"/>
                    <a:pt x="11" y="6"/>
                    <a:pt x="2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6" name="Freeform 42">
              <a:extLst>
                <a:ext uri="{FF2B5EF4-FFF2-40B4-BE49-F238E27FC236}">
                  <a16:creationId xmlns:a16="http://schemas.microsoft.com/office/drawing/2014/main" id="{5B59DB64-329B-45EA-8A67-4213A886B5B2}"/>
                </a:ext>
              </a:extLst>
            </p:cNvPr>
            <p:cNvSpPr>
              <a:spLocks/>
            </p:cNvSpPr>
            <p:nvPr/>
          </p:nvSpPr>
          <p:spPr bwMode="auto">
            <a:xfrm rot="5400000">
              <a:off x="11093998" y="5596726"/>
              <a:ext cx="144445" cy="97107"/>
            </a:xfrm>
            <a:custGeom>
              <a:avLst/>
              <a:gdLst>
                <a:gd name="T0" fmla="*/ 31 w 44"/>
                <a:gd name="T1" fmla="*/ 1 h 32"/>
                <a:gd name="T2" fmla="*/ 43 w 44"/>
                <a:gd name="T3" fmla="*/ 16 h 32"/>
                <a:gd name="T4" fmla="*/ 31 w 44"/>
                <a:gd name="T5" fmla="*/ 1 h 32"/>
              </a:gdLst>
              <a:ahLst/>
              <a:cxnLst>
                <a:cxn ang="0">
                  <a:pos x="T0" y="T1"/>
                </a:cxn>
                <a:cxn ang="0">
                  <a:pos x="T2" y="T3"/>
                </a:cxn>
                <a:cxn ang="0">
                  <a:pos x="T4" y="T5"/>
                </a:cxn>
              </a:cxnLst>
              <a:rect l="0" t="0" r="r" b="b"/>
              <a:pathLst>
                <a:path w="44" h="32">
                  <a:moveTo>
                    <a:pt x="31" y="1"/>
                  </a:moveTo>
                  <a:cubicBezTo>
                    <a:pt x="40" y="0"/>
                    <a:pt x="44" y="8"/>
                    <a:pt x="43" y="16"/>
                  </a:cubicBezTo>
                  <a:cubicBezTo>
                    <a:pt x="29" y="32"/>
                    <a:pt x="0" y="7"/>
                    <a:pt x="31"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7" name="Freeform 44">
              <a:extLst>
                <a:ext uri="{FF2B5EF4-FFF2-40B4-BE49-F238E27FC236}">
                  <a16:creationId xmlns:a16="http://schemas.microsoft.com/office/drawing/2014/main" id="{D8DAB003-6484-4D1D-85AE-93FA09BC5EF5}"/>
                </a:ext>
              </a:extLst>
            </p:cNvPr>
            <p:cNvSpPr>
              <a:spLocks/>
            </p:cNvSpPr>
            <p:nvPr/>
          </p:nvSpPr>
          <p:spPr bwMode="auto">
            <a:xfrm rot="5400000">
              <a:off x="11097788" y="4080854"/>
              <a:ext cx="131153" cy="84866"/>
            </a:xfrm>
            <a:custGeom>
              <a:avLst/>
              <a:gdLst>
                <a:gd name="T0" fmla="*/ 27 w 40"/>
                <a:gd name="T1" fmla="*/ 1 h 28"/>
                <a:gd name="T2" fmla="*/ 38 w 40"/>
                <a:gd name="T3" fmla="*/ 17 h 28"/>
                <a:gd name="T4" fmla="*/ 27 w 40"/>
                <a:gd name="T5" fmla="*/ 1 h 28"/>
              </a:gdLst>
              <a:ahLst/>
              <a:cxnLst>
                <a:cxn ang="0">
                  <a:pos x="T0" y="T1"/>
                </a:cxn>
                <a:cxn ang="0">
                  <a:pos x="T2" y="T3"/>
                </a:cxn>
                <a:cxn ang="0">
                  <a:pos x="T4" y="T5"/>
                </a:cxn>
              </a:cxnLst>
              <a:rect l="0" t="0" r="r" b="b"/>
              <a:pathLst>
                <a:path w="40" h="28">
                  <a:moveTo>
                    <a:pt x="27" y="1"/>
                  </a:moveTo>
                  <a:cubicBezTo>
                    <a:pt x="35" y="0"/>
                    <a:pt x="40" y="10"/>
                    <a:pt x="38" y="17"/>
                  </a:cubicBezTo>
                  <a:cubicBezTo>
                    <a:pt x="17" y="28"/>
                    <a:pt x="0" y="7"/>
                    <a:pt x="27"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8" name="Freeform 45">
              <a:extLst>
                <a:ext uri="{FF2B5EF4-FFF2-40B4-BE49-F238E27FC236}">
                  <a16:creationId xmlns:a16="http://schemas.microsoft.com/office/drawing/2014/main" id="{D49280A1-ACA8-4CD6-9012-AF12660F07E4}"/>
                </a:ext>
              </a:extLst>
            </p:cNvPr>
            <p:cNvSpPr>
              <a:spLocks/>
            </p:cNvSpPr>
            <p:nvPr/>
          </p:nvSpPr>
          <p:spPr bwMode="auto">
            <a:xfrm rot="5400000">
              <a:off x="11075637" y="5836680"/>
              <a:ext cx="144445" cy="102819"/>
            </a:xfrm>
            <a:custGeom>
              <a:avLst/>
              <a:gdLst>
                <a:gd name="T0" fmla="*/ 31 w 44"/>
                <a:gd name="T1" fmla="*/ 0 h 34"/>
                <a:gd name="T2" fmla="*/ 42 w 44"/>
                <a:gd name="T3" fmla="*/ 19 h 34"/>
                <a:gd name="T4" fmla="*/ 31 w 44"/>
                <a:gd name="T5" fmla="*/ 0 h 34"/>
              </a:gdLst>
              <a:ahLst/>
              <a:cxnLst>
                <a:cxn ang="0">
                  <a:pos x="T0" y="T1"/>
                </a:cxn>
                <a:cxn ang="0">
                  <a:pos x="T2" y="T3"/>
                </a:cxn>
                <a:cxn ang="0">
                  <a:pos x="T4" y="T5"/>
                </a:cxn>
              </a:cxnLst>
              <a:rect l="0" t="0" r="r" b="b"/>
              <a:pathLst>
                <a:path w="44" h="34">
                  <a:moveTo>
                    <a:pt x="31" y="0"/>
                  </a:moveTo>
                  <a:cubicBezTo>
                    <a:pt x="39" y="0"/>
                    <a:pt x="44" y="12"/>
                    <a:pt x="42" y="19"/>
                  </a:cubicBezTo>
                  <a:cubicBezTo>
                    <a:pt x="25" y="34"/>
                    <a:pt x="0" y="8"/>
                    <a:pt x="31"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59" name="Freeform 46">
              <a:extLst>
                <a:ext uri="{FF2B5EF4-FFF2-40B4-BE49-F238E27FC236}">
                  <a16:creationId xmlns:a16="http://schemas.microsoft.com/office/drawing/2014/main" id="{C03EAE8C-6089-40E5-9361-2E266A1EEBA3}"/>
                </a:ext>
              </a:extLst>
            </p:cNvPr>
            <p:cNvSpPr>
              <a:spLocks/>
            </p:cNvSpPr>
            <p:nvPr/>
          </p:nvSpPr>
          <p:spPr bwMode="auto">
            <a:xfrm rot="5400000">
              <a:off x="11124696" y="2830776"/>
              <a:ext cx="121406" cy="81603"/>
            </a:xfrm>
            <a:custGeom>
              <a:avLst/>
              <a:gdLst>
                <a:gd name="T0" fmla="*/ 19 w 37"/>
                <a:gd name="T1" fmla="*/ 1 h 27"/>
                <a:gd name="T2" fmla="*/ 21 w 37"/>
                <a:gd name="T3" fmla="*/ 27 h 27"/>
                <a:gd name="T4" fmla="*/ 19 w 37"/>
                <a:gd name="T5" fmla="*/ 1 h 27"/>
              </a:gdLst>
              <a:ahLst/>
              <a:cxnLst>
                <a:cxn ang="0">
                  <a:pos x="T0" y="T1"/>
                </a:cxn>
                <a:cxn ang="0">
                  <a:pos x="T2" y="T3"/>
                </a:cxn>
                <a:cxn ang="0">
                  <a:pos x="T4" y="T5"/>
                </a:cxn>
              </a:cxnLst>
              <a:rect l="0" t="0" r="r" b="b"/>
              <a:pathLst>
                <a:path w="37" h="27">
                  <a:moveTo>
                    <a:pt x="19" y="1"/>
                  </a:moveTo>
                  <a:cubicBezTo>
                    <a:pt x="31" y="2"/>
                    <a:pt x="37" y="24"/>
                    <a:pt x="21" y="27"/>
                  </a:cubicBezTo>
                  <a:cubicBezTo>
                    <a:pt x="1" y="27"/>
                    <a:pt x="0" y="0"/>
                    <a:pt x="19" y="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0" name="Freeform 47">
              <a:extLst>
                <a:ext uri="{FF2B5EF4-FFF2-40B4-BE49-F238E27FC236}">
                  <a16:creationId xmlns:a16="http://schemas.microsoft.com/office/drawing/2014/main" id="{02E3A077-F087-4E14-A13E-4E9D4369B1F6}"/>
                </a:ext>
              </a:extLst>
            </p:cNvPr>
            <p:cNvSpPr>
              <a:spLocks/>
            </p:cNvSpPr>
            <p:nvPr/>
          </p:nvSpPr>
          <p:spPr bwMode="auto">
            <a:xfrm rot="5400000">
              <a:off x="11082841" y="3849727"/>
              <a:ext cx="147990" cy="78339"/>
            </a:xfrm>
            <a:custGeom>
              <a:avLst/>
              <a:gdLst>
                <a:gd name="T0" fmla="*/ 22 w 45"/>
                <a:gd name="T1" fmla="*/ 0 h 26"/>
                <a:gd name="T2" fmla="*/ 28 w 45"/>
                <a:gd name="T3" fmla="*/ 26 h 26"/>
                <a:gd name="T4" fmla="*/ 22 w 45"/>
                <a:gd name="T5" fmla="*/ 0 h 26"/>
              </a:gdLst>
              <a:ahLst/>
              <a:cxnLst>
                <a:cxn ang="0">
                  <a:pos x="T0" y="T1"/>
                </a:cxn>
                <a:cxn ang="0">
                  <a:pos x="T2" y="T3"/>
                </a:cxn>
                <a:cxn ang="0">
                  <a:pos x="T4" y="T5"/>
                </a:cxn>
              </a:cxnLst>
              <a:rect l="0" t="0" r="r" b="b"/>
              <a:pathLst>
                <a:path w="45" h="26">
                  <a:moveTo>
                    <a:pt x="22" y="0"/>
                  </a:moveTo>
                  <a:cubicBezTo>
                    <a:pt x="32" y="2"/>
                    <a:pt x="45" y="22"/>
                    <a:pt x="28" y="26"/>
                  </a:cubicBezTo>
                  <a:cubicBezTo>
                    <a:pt x="10" y="24"/>
                    <a:pt x="0" y="9"/>
                    <a:pt x="2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1" name="Freeform 48">
              <a:extLst>
                <a:ext uri="{FF2B5EF4-FFF2-40B4-BE49-F238E27FC236}">
                  <a16:creationId xmlns:a16="http://schemas.microsoft.com/office/drawing/2014/main" id="{7CE4FAAA-45E7-4C86-B59A-F284B79EFD23}"/>
                </a:ext>
              </a:extLst>
            </p:cNvPr>
            <p:cNvSpPr>
              <a:spLocks/>
            </p:cNvSpPr>
            <p:nvPr/>
          </p:nvSpPr>
          <p:spPr bwMode="auto">
            <a:xfrm rot="5400000">
              <a:off x="11078098" y="3616257"/>
              <a:ext cx="133812" cy="79154"/>
            </a:xfrm>
            <a:custGeom>
              <a:avLst/>
              <a:gdLst>
                <a:gd name="T0" fmla="*/ 19 w 41"/>
                <a:gd name="T1" fmla="*/ 0 h 26"/>
                <a:gd name="T2" fmla="*/ 7 w 41"/>
                <a:gd name="T3" fmla="*/ 19 h 26"/>
                <a:gd name="T4" fmla="*/ 19 w 41"/>
                <a:gd name="T5" fmla="*/ 0 h 26"/>
              </a:gdLst>
              <a:ahLst/>
              <a:cxnLst>
                <a:cxn ang="0">
                  <a:pos x="T0" y="T1"/>
                </a:cxn>
                <a:cxn ang="0">
                  <a:pos x="T2" y="T3"/>
                </a:cxn>
                <a:cxn ang="0">
                  <a:pos x="T4" y="T5"/>
                </a:cxn>
              </a:cxnLst>
              <a:rect l="0" t="0" r="r" b="b"/>
              <a:pathLst>
                <a:path w="41" h="26">
                  <a:moveTo>
                    <a:pt x="19" y="0"/>
                  </a:moveTo>
                  <a:cubicBezTo>
                    <a:pt x="41" y="9"/>
                    <a:pt x="28" y="26"/>
                    <a:pt x="7" y="19"/>
                  </a:cubicBezTo>
                  <a:cubicBezTo>
                    <a:pt x="0" y="8"/>
                    <a:pt x="7" y="1"/>
                    <a:pt x="19"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2" name="Freeform 49">
              <a:extLst>
                <a:ext uri="{FF2B5EF4-FFF2-40B4-BE49-F238E27FC236}">
                  <a16:creationId xmlns:a16="http://schemas.microsoft.com/office/drawing/2014/main" id="{E2689B62-CCA1-4EE5-B622-FBA516868916}"/>
                </a:ext>
              </a:extLst>
            </p:cNvPr>
            <p:cNvSpPr>
              <a:spLocks/>
            </p:cNvSpPr>
            <p:nvPr/>
          </p:nvSpPr>
          <p:spPr bwMode="auto">
            <a:xfrm rot="5400000">
              <a:off x="11076712" y="6507925"/>
              <a:ext cx="127608" cy="81603"/>
            </a:xfrm>
            <a:custGeom>
              <a:avLst/>
              <a:gdLst>
                <a:gd name="T0" fmla="*/ 21 w 39"/>
                <a:gd name="T1" fmla="*/ 2 h 27"/>
                <a:gd name="T2" fmla="*/ 26 w 39"/>
                <a:gd name="T3" fmla="*/ 24 h 27"/>
                <a:gd name="T4" fmla="*/ 21 w 39"/>
                <a:gd name="T5" fmla="*/ 2 h 27"/>
              </a:gdLst>
              <a:ahLst/>
              <a:cxnLst>
                <a:cxn ang="0">
                  <a:pos x="T0" y="T1"/>
                </a:cxn>
                <a:cxn ang="0">
                  <a:pos x="T2" y="T3"/>
                </a:cxn>
                <a:cxn ang="0">
                  <a:pos x="T4" y="T5"/>
                </a:cxn>
              </a:cxnLst>
              <a:rect l="0" t="0" r="r" b="b"/>
              <a:pathLst>
                <a:path w="39" h="27">
                  <a:moveTo>
                    <a:pt x="21" y="2"/>
                  </a:moveTo>
                  <a:cubicBezTo>
                    <a:pt x="36" y="0"/>
                    <a:pt x="39" y="17"/>
                    <a:pt x="26" y="24"/>
                  </a:cubicBezTo>
                  <a:cubicBezTo>
                    <a:pt x="8" y="27"/>
                    <a:pt x="0" y="9"/>
                    <a:pt x="21" y="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3" name="Freeform 8">
              <a:extLst>
                <a:ext uri="{FF2B5EF4-FFF2-40B4-BE49-F238E27FC236}">
                  <a16:creationId xmlns:a16="http://schemas.microsoft.com/office/drawing/2014/main" id="{113638EE-3BCF-4315-A329-3C6766A3890B}"/>
                </a:ext>
              </a:extLst>
            </p:cNvPr>
            <p:cNvSpPr>
              <a:spLocks/>
            </p:cNvSpPr>
            <p:nvPr/>
          </p:nvSpPr>
          <p:spPr bwMode="auto">
            <a:xfrm rot="5400000">
              <a:off x="11141853" y="34906"/>
              <a:ext cx="131153" cy="88130"/>
            </a:xfrm>
            <a:custGeom>
              <a:avLst/>
              <a:gdLst>
                <a:gd name="T0" fmla="*/ 26 w 40"/>
                <a:gd name="T1" fmla="*/ 0 h 29"/>
                <a:gd name="T2" fmla="*/ 39 w 40"/>
                <a:gd name="T3" fmla="*/ 20 h 29"/>
                <a:gd name="T4" fmla="*/ 26 w 40"/>
                <a:gd name="T5" fmla="*/ 0 h 29"/>
              </a:gdLst>
              <a:ahLst/>
              <a:cxnLst>
                <a:cxn ang="0">
                  <a:pos x="T0" y="T1"/>
                </a:cxn>
                <a:cxn ang="0">
                  <a:pos x="T2" y="T3"/>
                </a:cxn>
                <a:cxn ang="0">
                  <a:pos x="T4" y="T5"/>
                </a:cxn>
              </a:cxnLst>
              <a:rect l="0" t="0" r="r" b="b"/>
              <a:pathLst>
                <a:path w="40" h="29">
                  <a:moveTo>
                    <a:pt x="26" y="0"/>
                  </a:moveTo>
                  <a:cubicBezTo>
                    <a:pt x="34" y="0"/>
                    <a:pt x="40" y="10"/>
                    <a:pt x="39" y="20"/>
                  </a:cubicBezTo>
                  <a:cubicBezTo>
                    <a:pt x="17" y="29"/>
                    <a:pt x="0" y="10"/>
                    <a:pt x="2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sp>
          <p:nvSpPr>
            <p:cNvPr id="64" name="Freeform 106">
              <a:extLst>
                <a:ext uri="{FF2B5EF4-FFF2-40B4-BE49-F238E27FC236}">
                  <a16:creationId xmlns:a16="http://schemas.microsoft.com/office/drawing/2014/main" id="{4FB36B8F-335B-40F2-83BB-C2B2689DC2E9}"/>
                </a:ext>
              </a:extLst>
            </p:cNvPr>
            <p:cNvSpPr>
              <a:spLocks/>
            </p:cNvSpPr>
            <p:nvPr/>
          </p:nvSpPr>
          <p:spPr bwMode="auto">
            <a:xfrm rot="5400000">
              <a:off x="11301184" y="6639670"/>
              <a:ext cx="134697" cy="97107"/>
            </a:xfrm>
            <a:custGeom>
              <a:avLst/>
              <a:gdLst>
                <a:gd name="T0" fmla="*/ 25 w 41"/>
                <a:gd name="T1" fmla="*/ 0 h 32"/>
                <a:gd name="T2" fmla="*/ 4 w 41"/>
                <a:gd name="T3" fmla="*/ 18 h 32"/>
                <a:gd name="T4" fmla="*/ 25 w 41"/>
                <a:gd name="T5" fmla="*/ 0 h 32"/>
              </a:gdLst>
              <a:ahLst/>
              <a:cxnLst>
                <a:cxn ang="0">
                  <a:pos x="T0" y="T1"/>
                </a:cxn>
                <a:cxn ang="0">
                  <a:pos x="T2" y="T3"/>
                </a:cxn>
                <a:cxn ang="0">
                  <a:pos x="T4" y="T5"/>
                </a:cxn>
              </a:cxnLst>
              <a:rect l="0" t="0" r="r" b="b"/>
              <a:pathLst>
                <a:path w="41" h="32">
                  <a:moveTo>
                    <a:pt x="25" y="0"/>
                  </a:moveTo>
                  <a:cubicBezTo>
                    <a:pt x="41" y="13"/>
                    <a:pt x="15" y="32"/>
                    <a:pt x="4" y="18"/>
                  </a:cubicBezTo>
                  <a:cubicBezTo>
                    <a:pt x="0" y="5"/>
                    <a:pt x="15" y="0"/>
                    <a:pt x="2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a:solidFill>
                  <a:schemeClr val="tx2"/>
                </a:solidFill>
              </a:endParaRPr>
            </a:p>
          </p:txBody>
        </p:sp>
      </p:grpSp>
      <p:sp>
        <p:nvSpPr>
          <p:cNvPr id="2" name="Title Placeholder 1">
            <a:extLst>
              <a:ext uri="{FF2B5EF4-FFF2-40B4-BE49-F238E27FC236}">
                <a16:creationId xmlns:a16="http://schemas.microsoft.com/office/drawing/2014/main" id="{7A05E913-A9D9-4639-B104-1F07A4AF6A56}"/>
              </a:ext>
            </a:extLst>
          </p:cNvPr>
          <p:cNvSpPr>
            <a:spLocks noGrp="1"/>
          </p:cNvSpPr>
          <p:nvPr>
            <p:ph type="title"/>
          </p:nvPr>
        </p:nvSpPr>
        <p:spPr>
          <a:xfrm>
            <a:off x="1069848" y="502920"/>
            <a:ext cx="9634011"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09940CEB-B6D7-46E6-9843-51534214017A}"/>
              </a:ext>
            </a:extLst>
          </p:cNvPr>
          <p:cNvSpPr>
            <a:spLocks noGrp="1"/>
          </p:cNvSpPr>
          <p:nvPr>
            <p:ph type="body" idx="1"/>
          </p:nvPr>
        </p:nvSpPr>
        <p:spPr>
          <a:xfrm>
            <a:off x="1069848" y="1874520"/>
            <a:ext cx="9634011"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B5BAC8B5-8DFB-4920-8580-54824C831A94}"/>
              </a:ext>
            </a:extLst>
          </p:cNvPr>
          <p:cNvSpPr>
            <a:spLocks noGrp="1"/>
          </p:cNvSpPr>
          <p:nvPr>
            <p:ph type="dt" sz="half" idx="2"/>
          </p:nvPr>
        </p:nvSpPr>
        <p:spPr>
          <a:xfrm>
            <a:off x="173736" y="6382512"/>
            <a:ext cx="2845901" cy="365125"/>
          </a:xfrm>
          <a:prstGeom prst="rect">
            <a:avLst/>
          </a:prstGeom>
        </p:spPr>
        <p:txBody>
          <a:bodyPr vert="horz" lIns="91440" tIns="45720" rIns="91440" bIns="45720" rtlCol="0" anchor="ctr"/>
          <a:lstStyle>
            <a:lvl1pPr algn="l">
              <a:defRPr sz="1050">
                <a:solidFill>
                  <a:schemeClr val="tx2"/>
                </a:solidFill>
              </a:defRPr>
            </a:lvl1pPr>
          </a:lstStyle>
          <a:p>
            <a:fld id="{B5898F52-2787-4BA2-BBBC-9395E9F86D50}" type="datetimeFigureOut">
              <a:rPr lang="en-US" smtClean="0"/>
              <a:pPr/>
              <a:t>2/17/2024</a:t>
            </a:fld>
            <a:endParaRPr lang="en-US" dirty="0"/>
          </a:p>
        </p:txBody>
      </p:sp>
      <p:sp>
        <p:nvSpPr>
          <p:cNvPr id="5" name="Footer Placeholder 4">
            <a:extLst>
              <a:ext uri="{FF2B5EF4-FFF2-40B4-BE49-F238E27FC236}">
                <a16:creationId xmlns:a16="http://schemas.microsoft.com/office/drawing/2014/main" id="{3A9E2D5D-B616-4048-9CB8-4D316BBDB1FB}"/>
              </a:ext>
            </a:extLst>
          </p:cNvPr>
          <p:cNvSpPr>
            <a:spLocks noGrp="1"/>
          </p:cNvSpPr>
          <p:nvPr>
            <p:ph type="ftr" sz="quarter" idx="3"/>
          </p:nvPr>
        </p:nvSpPr>
        <p:spPr>
          <a:xfrm rot="5400000">
            <a:off x="-1754871" y="2093199"/>
            <a:ext cx="4157472" cy="416082"/>
          </a:xfrm>
          <a:prstGeom prst="rect">
            <a:avLst/>
          </a:prstGeom>
        </p:spPr>
        <p:txBody>
          <a:bodyPr vert="horz" lIns="91440" tIns="45720" rIns="91440" bIns="45720" rtlCol="0" anchor="ctr"/>
          <a:lstStyle>
            <a:lvl1pPr algn="l">
              <a:defRPr sz="1050">
                <a:solidFill>
                  <a:schemeClr val="tx2"/>
                </a:solidFill>
              </a:defRPr>
            </a:lvl1pPr>
          </a:lstStyle>
          <a:p>
            <a:endParaRPr lang="en-US" dirty="0"/>
          </a:p>
        </p:txBody>
      </p:sp>
      <p:sp>
        <p:nvSpPr>
          <p:cNvPr id="6" name="Slide Number Placeholder 5">
            <a:extLst>
              <a:ext uri="{FF2B5EF4-FFF2-40B4-BE49-F238E27FC236}">
                <a16:creationId xmlns:a16="http://schemas.microsoft.com/office/drawing/2014/main" id="{63F322F0-8F3D-4AC5-9873-24666D0E0D34}"/>
              </a:ext>
            </a:extLst>
          </p:cNvPr>
          <p:cNvSpPr>
            <a:spLocks noGrp="1"/>
          </p:cNvSpPr>
          <p:nvPr>
            <p:ph type="sldNum" sz="quarter" idx="4"/>
          </p:nvPr>
        </p:nvSpPr>
        <p:spPr>
          <a:xfrm>
            <a:off x="11457919" y="6382512"/>
            <a:ext cx="500997" cy="365125"/>
          </a:xfrm>
          <a:prstGeom prst="rect">
            <a:avLst/>
          </a:prstGeom>
        </p:spPr>
        <p:txBody>
          <a:bodyPr vert="horz" lIns="91440" tIns="45720" rIns="91440" bIns="45720" rtlCol="0" anchor="ctr"/>
          <a:lstStyle>
            <a:lvl1pPr algn="r">
              <a:defRPr sz="1050">
                <a:solidFill>
                  <a:schemeClr val="tx2"/>
                </a:solidFill>
              </a:defRPr>
            </a:lvl1pPr>
          </a:lstStyle>
          <a:p>
            <a:fld id="{4C8B8A27-DF03-4546-BA93-21C967D57E5C}" type="slidenum">
              <a:rPr lang="en-US" smtClean="0"/>
              <a:pPr/>
              <a:t>‹#›</a:t>
            </a:fld>
            <a:endParaRPr lang="en-US"/>
          </a:p>
        </p:txBody>
      </p:sp>
    </p:spTree>
    <p:extLst>
      <p:ext uri="{BB962C8B-B14F-4D97-AF65-F5344CB8AC3E}">
        <p14:creationId xmlns:p14="http://schemas.microsoft.com/office/powerpoint/2010/main" val="1986454466"/>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62" r:id="rId5"/>
    <p:sldLayoutId id="2147483667" r:id="rId6"/>
    <p:sldLayoutId id="2147483663" r:id="rId7"/>
    <p:sldLayoutId id="2147483664" r:id="rId8"/>
    <p:sldLayoutId id="2147483665" r:id="rId9"/>
    <p:sldLayoutId id="2147483666" r:id="rId10"/>
    <p:sldLayoutId id="2147483668" r:id="rId11"/>
  </p:sldLayoutIdLst>
  <p:txStyles>
    <p:titleStyle>
      <a:lvl1pPr algn="l" defTabSz="914400" rtl="0" eaLnBrk="1" latinLnBrk="0" hangingPunct="1">
        <a:lnSpc>
          <a:spcPct val="100000"/>
        </a:lnSpc>
        <a:spcBef>
          <a:spcPct val="0"/>
        </a:spcBef>
        <a:buNone/>
        <a:defRPr sz="4000" kern="1200">
          <a:solidFill>
            <a:schemeClr val="tx2"/>
          </a:solidFill>
          <a:latin typeface="+mj-lt"/>
          <a:ea typeface="+mj-ea"/>
          <a:cs typeface="+mj-cs"/>
        </a:defRPr>
      </a:lvl1pPr>
    </p:titleStyle>
    <p:bodyStyle>
      <a:lvl1pPr marL="228600" indent="-228600" algn="l" defTabSz="914400" rtl="0" eaLnBrk="1" latinLnBrk="0" hangingPunct="1">
        <a:lnSpc>
          <a:spcPct val="150000"/>
        </a:lnSpc>
        <a:spcBef>
          <a:spcPts val="1000"/>
        </a:spcBef>
        <a:buClr>
          <a:schemeClr val="bg2">
            <a:lumMod val="75000"/>
          </a:schemeClr>
        </a:buClr>
        <a:buFont typeface="Arial" panose="020B0604020202020204" pitchFamily="34" charset="0"/>
        <a:buChar char="•"/>
        <a:defRPr sz="2000" kern="1200">
          <a:solidFill>
            <a:schemeClr val="tx2"/>
          </a:solidFill>
          <a:latin typeface="+mn-lt"/>
          <a:ea typeface="+mn-ea"/>
          <a:cs typeface="+mn-cs"/>
        </a:defRPr>
      </a:lvl1pPr>
      <a:lvl2pPr marL="228600" indent="0" algn="l" defTabSz="914400" rtl="0" eaLnBrk="1" latinLnBrk="0" hangingPunct="1">
        <a:lnSpc>
          <a:spcPct val="150000"/>
        </a:lnSpc>
        <a:spcBef>
          <a:spcPts val="500"/>
        </a:spcBef>
        <a:buClr>
          <a:schemeClr val="bg2">
            <a:lumMod val="75000"/>
          </a:schemeClr>
        </a:buClr>
        <a:buFontTx/>
        <a:buNone/>
        <a:defRPr sz="1800" kern="1200">
          <a:solidFill>
            <a:schemeClr val="tx2"/>
          </a:solidFill>
          <a:latin typeface="+mn-lt"/>
          <a:ea typeface="+mn-ea"/>
          <a:cs typeface="+mn-cs"/>
        </a:defRPr>
      </a:lvl2pPr>
      <a:lvl3pPr marL="54864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600" b="1" kern="1200">
          <a:solidFill>
            <a:schemeClr val="tx2"/>
          </a:solidFill>
          <a:latin typeface="+mn-lt"/>
          <a:ea typeface="+mn-ea"/>
          <a:cs typeface="+mn-cs"/>
        </a:defRPr>
      </a:lvl3pPr>
      <a:lvl4pPr marL="548640" indent="0" algn="l" defTabSz="914400" rtl="0" eaLnBrk="1" latinLnBrk="0" hangingPunct="1">
        <a:lnSpc>
          <a:spcPct val="150000"/>
        </a:lnSpc>
        <a:spcBef>
          <a:spcPts val="500"/>
        </a:spcBef>
        <a:buClr>
          <a:schemeClr val="bg2">
            <a:lumMod val="75000"/>
          </a:schemeClr>
        </a:buClr>
        <a:buFontTx/>
        <a:buNone/>
        <a:defRPr sz="1400" kern="1200">
          <a:solidFill>
            <a:schemeClr val="tx2"/>
          </a:solidFill>
          <a:latin typeface="+mn-lt"/>
          <a:ea typeface="+mn-ea"/>
          <a:cs typeface="+mn-cs"/>
        </a:defRPr>
      </a:lvl4pPr>
      <a:lvl5pPr marL="834390" indent="-285750" algn="l" defTabSz="914400" rtl="0" eaLnBrk="1" latinLnBrk="0" hangingPunct="1">
        <a:lnSpc>
          <a:spcPct val="150000"/>
        </a:lnSpc>
        <a:spcBef>
          <a:spcPts val="500"/>
        </a:spcBef>
        <a:buClr>
          <a:schemeClr val="bg2">
            <a:lumMod val="75000"/>
          </a:schemeClr>
        </a:buClr>
        <a:buFont typeface="Arial" panose="020B0604020202020204" pitchFamily="34" charset="0"/>
        <a:buChar char="•"/>
        <a:defRPr sz="14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3.png"/><Relationship Id="rId4" Type="http://schemas.microsoft.com/office/2017/06/relationships/model3d" Target="../media/model3d1.glb"/></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17.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17/06/relationships/model3d" Target="../media/model3d4.glb"/><Relationship Id="rId5" Type="http://schemas.openxmlformats.org/officeDocument/2006/relationships/image" Target="../media/image16.png"/><Relationship Id="rId4" Type="http://schemas.microsoft.com/office/2017/06/relationships/model3d" Target="../media/model3d3.glb"/></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2.jpg"/><Relationship Id="rId4" Type="http://schemas.openxmlformats.org/officeDocument/2006/relationships/image" Target="../media/image21.jp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g"/><Relationship Id="rId5" Type="http://schemas.openxmlformats.org/officeDocument/2006/relationships/image" Target="../media/image4.png"/><Relationship Id="rId4" Type="http://schemas.microsoft.com/office/2017/06/relationships/model3d" Target="../media/model3d2.glb"/></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24.jpg"/></Relationships>
</file>

<file path=ppt/slides/_rels/slide2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7.png"/><Relationship Id="rId2" Type="http://schemas.openxmlformats.org/officeDocument/2006/relationships/image" Target="../media/image1.jpeg"/><Relationship Id="rId1" Type="http://schemas.openxmlformats.org/officeDocument/2006/relationships/slideLayout" Target="../slideLayouts/slideLayout7.xml"/><Relationship Id="rId6" Type="http://schemas.microsoft.com/office/2017/06/relationships/model3d" Target="../media/model3d5.glb"/><Relationship Id="rId5" Type="http://schemas.openxmlformats.org/officeDocument/2006/relationships/image" Target="../media/image26.png"/><Relationship Id="rId4" Type="http://schemas.microsoft.com/office/2017/06/relationships/model3d" Target="../media/model3d1.glb"/></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7.emf"/></Relationships>
</file>

<file path=ppt/slides/_rels/slide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jpg"/><Relationship Id="rId7" Type="http://schemas.openxmlformats.org/officeDocument/2006/relationships/image" Target="../media/image11.emf"/><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0.emf"/><Relationship Id="rId11" Type="http://schemas.openxmlformats.org/officeDocument/2006/relationships/image" Target="../media/image15.emf"/><Relationship Id="rId5" Type="http://schemas.openxmlformats.org/officeDocument/2006/relationships/image" Target="../media/image9.emf"/><Relationship Id="rId10" Type="http://schemas.openxmlformats.org/officeDocument/2006/relationships/image" Target="../media/image14.emf"/><Relationship Id="rId4" Type="http://schemas.openxmlformats.org/officeDocument/2006/relationships/image" Target="../media/image8.emf"/><Relationship Id="rId9" Type="http://schemas.openxmlformats.org/officeDocument/2006/relationships/image" Target="../media/image13.emf"/></Relationships>
</file>

<file path=ppt/slides/_rels/slide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6F5F07B-A917-442C-82D5-5719737E9E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0" y="-1119"/>
            <a:ext cx="12191982" cy="6859119"/>
          </a:xfrm>
          <a:prstGeom prst="rect">
            <a:avLst/>
          </a:prstGeom>
        </p:spPr>
      </p:pic>
      <p:sp>
        <p:nvSpPr>
          <p:cNvPr id="11" name="Rectangle 10">
            <a:extLst>
              <a:ext uri="{FF2B5EF4-FFF2-40B4-BE49-F238E27FC236}">
                <a16:creationId xmlns:a16="http://schemas.microsoft.com/office/drawing/2014/main" id="{C6C3E48C-655A-4982-8E73-7FB0D9E65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9" y="3307170"/>
            <a:ext cx="12191982" cy="3558767"/>
          </a:xfrm>
          <a:prstGeom prst="rect">
            <a:avLst/>
          </a:prstGeom>
          <a:gradFill>
            <a:gsLst>
              <a:gs pos="89000">
                <a:srgbClr val="000000">
                  <a:alpha val="0"/>
                </a:srgbClr>
              </a:gs>
              <a:gs pos="0">
                <a:schemeClr val="tx1"/>
              </a:gs>
              <a:gs pos="56000">
                <a:srgbClr val="000000">
                  <a:alpha val="26000"/>
                </a:srgbClr>
              </a:gs>
              <a:gs pos="14000">
                <a:srgbClr val="000000">
                  <a:alpha val="37000"/>
                </a:srgbClr>
              </a:gs>
              <a:gs pos="0">
                <a:srgbClr val="000000">
                  <a:alpha val="25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Заголовок 1">
            <a:extLst>
              <a:ext uri="{FF2B5EF4-FFF2-40B4-BE49-F238E27FC236}">
                <a16:creationId xmlns:a16="http://schemas.microsoft.com/office/drawing/2014/main" id="{B79BFBE5-B286-7872-76E9-6227DE2D0257}"/>
              </a:ext>
            </a:extLst>
          </p:cNvPr>
          <p:cNvSpPr>
            <a:spLocks noGrp="1"/>
          </p:cNvSpPr>
          <p:nvPr>
            <p:ph type="ctrTitle"/>
          </p:nvPr>
        </p:nvSpPr>
        <p:spPr>
          <a:xfrm>
            <a:off x="2632393" y="2727679"/>
            <a:ext cx="8625385" cy="2729554"/>
          </a:xfrm>
        </p:spPr>
        <p:txBody>
          <a:bodyPr>
            <a:normAutofit/>
          </a:bodyPr>
          <a:lstStyle/>
          <a:p>
            <a:r>
              <a:rPr lang="uk-UA" sz="4000" dirty="0">
                <a:effectLst/>
                <a:latin typeface="Bookman Old Style" panose="02050604050505020204" pitchFamily="18" charset="0"/>
                <a:ea typeface="Calibri" panose="020F0502020204030204" pitchFamily="34" charset="0"/>
                <a:cs typeface="Times New Roman" panose="02020603050405020304" pitchFamily="18" charset="0"/>
              </a:rPr>
              <a:t>Методи медичної генетики</a:t>
            </a:r>
            <a:endParaRPr lang="ru-UA" sz="8000" dirty="0">
              <a:solidFill>
                <a:srgbClr val="FFFFFF"/>
              </a:solidFill>
            </a:endParaRPr>
          </a:p>
        </p:txBody>
      </p:sp>
      <p:sp>
        <p:nvSpPr>
          <p:cNvPr id="3" name="Подзаголовок 2">
            <a:extLst>
              <a:ext uri="{FF2B5EF4-FFF2-40B4-BE49-F238E27FC236}">
                <a16:creationId xmlns:a16="http://schemas.microsoft.com/office/drawing/2014/main" id="{AD3EA6E4-3E71-89CF-F290-17C3E9881463}"/>
              </a:ext>
            </a:extLst>
          </p:cNvPr>
          <p:cNvSpPr>
            <a:spLocks noGrp="1"/>
          </p:cNvSpPr>
          <p:nvPr>
            <p:ph type="subTitle" idx="1"/>
          </p:nvPr>
        </p:nvSpPr>
        <p:spPr>
          <a:xfrm>
            <a:off x="3141260" y="5786651"/>
            <a:ext cx="5909481" cy="811373"/>
          </a:xfrm>
        </p:spPr>
        <p:txBody>
          <a:bodyPr>
            <a:normAutofit/>
          </a:bodyPr>
          <a:lstStyle/>
          <a:p>
            <a:r>
              <a:rPr lang="uk-UA" dirty="0">
                <a:solidFill>
                  <a:srgbClr val="FFFFFF"/>
                </a:solidFill>
              </a:rPr>
              <a:t>Лекція 8</a:t>
            </a:r>
          </a:p>
        </p:txBody>
      </p:sp>
      <p:pic>
        <p:nvPicPr>
          <p:cNvPr id="6" name="Рисунок 5" descr="Изображение выглядит как текст, человек&#10;&#10;Автоматически созданное описание">
            <a:extLst>
              <a:ext uri="{FF2B5EF4-FFF2-40B4-BE49-F238E27FC236}">
                <a16:creationId xmlns:a16="http://schemas.microsoft.com/office/drawing/2014/main" id="{E25A4422-97EA-3820-ED39-12BA3C1058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mc:AlternateContent xmlns:mc="http://schemas.openxmlformats.org/markup-compatibility/2006">
        <mc:Choice xmlns:am3d="http://schemas.microsoft.com/office/drawing/2017/model3d" Requires="am3d">
          <p:graphicFrame>
            <p:nvGraphicFramePr>
              <p:cNvPr id="7" name="Трехмерная модель 6" descr="Ссылки">
                <a:extLst>
                  <a:ext uri="{FF2B5EF4-FFF2-40B4-BE49-F238E27FC236}">
                    <a16:creationId xmlns:a16="http://schemas.microsoft.com/office/drawing/2014/main" id="{89101425-E1CD-9C95-891C-0ABF9DB2E905}"/>
                  </a:ext>
                </a:extLst>
              </p:cNvPr>
              <p:cNvGraphicFramePr/>
              <p:nvPr>
                <p:extLst>
                  <p:ext uri="{D42A27DB-BD31-4B8C-83A1-F6EECF244321}">
                    <p14:modId xmlns:p14="http://schemas.microsoft.com/office/powerpoint/2010/main" val="3243587563"/>
                  </p:ext>
                </p:extLst>
              </p:nvPr>
            </p:nvGraphicFramePr>
            <p:xfrm>
              <a:off x="-1129749" y="2230016"/>
              <a:ext cx="4989503" cy="4462006"/>
            </p:xfrm>
            <a:graphic>
              <a:graphicData uri="http://schemas.microsoft.com/office/drawing/2017/model3d">
                <am3d:model3d r:embed="rId4">
                  <am3d:spPr>
                    <a:xfrm>
                      <a:off x="0" y="0"/>
                      <a:ext cx="4989503" cy="4462006"/>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75689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7" name="Трехмерная модель 6" descr="Ссылки">
                <a:extLst>
                  <a:ext uri="{FF2B5EF4-FFF2-40B4-BE49-F238E27FC236}">
                    <a16:creationId xmlns:a16="http://schemas.microsoft.com/office/drawing/2014/main" id="{89101425-E1CD-9C95-891C-0ABF9DB2E905}"/>
                  </a:ext>
                </a:extLst>
              </p:cNvPr>
              <p:cNvPicPr>
                <a:picLocks noGrp="1" noRot="1" noChangeAspect="1" noMove="1" noResize="1" noEditPoints="1" noAdjustHandles="1" noChangeArrowheads="1" noChangeShapeType="1" noCrop="1"/>
              </p:cNvPicPr>
              <p:nvPr/>
            </p:nvPicPr>
            <p:blipFill>
              <a:blip r:embed="rId5"/>
              <a:stretch>
                <a:fillRect/>
              </a:stretch>
            </p:blipFill>
            <p:spPr>
              <a:xfrm>
                <a:off x="-1129749" y="2230016"/>
                <a:ext cx="4989503" cy="4462006"/>
              </a:xfrm>
              <a:prstGeom prst="rect">
                <a:avLst/>
              </a:prstGeom>
            </p:spPr>
          </p:pic>
        </mc:Fallback>
      </mc:AlternateContent>
    </p:spTree>
    <p:extLst>
      <p:ext uri="{BB962C8B-B14F-4D97-AF65-F5344CB8AC3E}">
        <p14:creationId xmlns:p14="http://schemas.microsoft.com/office/powerpoint/2010/main" val="2437990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7"/>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73E16877-BC9A-BE39-8936-8053EAB1CEBB}"/>
              </a:ext>
            </a:extLst>
          </p:cNvPr>
          <p:cNvSpPr txBox="1"/>
          <p:nvPr/>
        </p:nvSpPr>
        <p:spPr>
          <a:xfrm>
            <a:off x="289248" y="457022"/>
            <a:ext cx="11411339" cy="5242974"/>
          </a:xfrm>
          <a:prstGeom prst="rect">
            <a:avLst/>
          </a:prstGeom>
          <a:noFill/>
        </p:spPr>
        <p:txBody>
          <a:bodyPr wrap="square">
            <a:spAutoFit/>
          </a:bodyPr>
          <a:lstStyle/>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NewRoman"/>
              </a:rPr>
              <a:t>У медичній генетиці термін «експресивність» використовується стосовно повноти виявлення синдрому, а не тільки певного симптому, бо саме синдром, а не симптом є наслідком однієї мутації (при </a:t>
            </a:r>
            <a:r>
              <a:rPr lang="uk-UA" sz="2200" b="1" dirty="0" err="1">
                <a:effectLst/>
                <a:latin typeface="Bookman Old Style" panose="02050604050505020204" pitchFamily="18" charset="0"/>
                <a:ea typeface="Calibri" panose="020F0502020204030204" pitchFamily="34" charset="0"/>
                <a:cs typeface="TimesNewRoman"/>
              </a:rPr>
              <a:t>менделюючих</a:t>
            </a:r>
            <a:r>
              <a:rPr lang="uk-UA" sz="2200" b="1" dirty="0">
                <a:effectLst/>
                <a:latin typeface="Bookman Old Style" panose="02050604050505020204" pitchFamily="18" charset="0"/>
                <a:ea typeface="Calibri" panose="020F0502020204030204" pitchFamily="34" charset="0"/>
                <a:cs typeface="TimesNewRoman"/>
              </a:rPr>
              <a:t> хворобах). Часто експресивність </a:t>
            </a:r>
            <a:r>
              <a:rPr lang="uk-UA" sz="2200" b="1" dirty="0" err="1">
                <a:effectLst/>
                <a:latin typeface="Bookman Old Style" panose="02050604050505020204" pitchFamily="18" charset="0"/>
                <a:ea typeface="Calibri" panose="020F0502020204030204" pitchFamily="34" charset="0"/>
                <a:cs typeface="TimesNewRoman"/>
              </a:rPr>
              <a:t>моногенного</a:t>
            </a:r>
            <a:r>
              <a:rPr lang="uk-UA" sz="2200" b="1" dirty="0">
                <a:effectLst/>
                <a:latin typeface="Bookman Old Style" panose="02050604050505020204" pitchFamily="18" charset="0"/>
                <a:ea typeface="Calibri" panose="020F0502020204030204" pitchFamily="34" charset="0"/>
                <a:cs typeface="TimesNewRoman"/>
              </a:rPr>
              <a:t> синдрому залежить від статі </a:t>
            </a:r>
            <a:r>
              <a:rPr lang="uk-UA" sz="2200" b="1" dirty="0" err="1">
                <a:effectLst/>
                <a:latin typeface="Bookman Old Style" panose="02050604050505020204" pitchFamily="18" charset="0"/>
                <a:ea typeface="Calibri" panose="020F0502020204030204" pitchFamily="34" charset="0"/>
                <a:cs typeface="TimesNewRoman"/>
              </a:rPr>
              <a:t>пробанда</a:t>
            </a:r>
            <a:r>
              <a:rPr lang="uk-UA" sz="2200" b="1" dirty="0">
                <a:effectLst/>
                <a:latin typeface="Bookman Old Style" panose="02050604050505020204" pitchFamily="18" charset="0"/>
                <a:ea typeface="Calibri" panose="020F0502020204030204" pitchFamily="34" charset="0"/>
                <a:cs typeface="TimesNewRoman"/>
              </a:rPr>
              <a:t>. Результатом клініко-генеалогічного обстеження родини є запис фенотипу, родовід, визначення типу успадкування патології та попередній діагноз. Під час складання родоводу використовуються графічні символи. У родоводі (генеалогічному дереві) покоління позначаються римськими цифрами, починаючи з покоління </a:t>
            </a:r>
            <a:r>
              <a:rPr lang="uk-UA" sz="2200" b="1" dirty="0" err="1">
                <a:effectLst/>
                <a:latin typeface="Bookman Old Style" panose="02050604050505020204" pitchFamily="18" charset="0"/>
                <a:ea typeface="Calibri" panose="020F0502020204030204" pitchFamily="34" charset="0"/>
                <a:cs typeface="TimesNewRoman"/>
              </a:rPr>
              <a:t>пробанда</a:t>
            </a:r>
            <a:r>
              <a:rPr lang="uk-UA" sz="2200" b="1" dirty="0">
                <a:effectLst/>
                <a:latin typeface="Bookman Old Style" panose="02050604050505020204" pitchFamily="18" charset="0"/>
                <a:ea typeface="Calibri" panose="020F0502020204030204" pitchFamily="34" charset="0"/>
                <a:cs typeface="TimesNewRoman"/>
              </a:rPr>
              <a:t> (0), а кожна людина в одному поколінні — арабськими цифрами.</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NewRoman"/>
              </a:rPr>
              <a:t>Особа (</a:t>
            </a:r>
            <a:r>
              <a:rPr lang="uk-UA" sz="2200" b="1" dirty="0" err="1">
                <a:effectLst/>
                <a:latin typeface="Bookman Old Style" panose="02050604050505020204" pitchFamily="18" charset="0"/>
                <a:ea typeface="Calibri" panose="020F0502020204030204" pitchFamily="34" charset="0"/>
                <a:cs typeface="TimesNewRoman"/>
              </a:rPr>
              <a:t>пробанд</a:t>
            </a:r>
            <a:r>
              <a:rPr lang="uk-UA" sz="2200" b="1" dirty="0">
                <a:effectLst/>
                <a:latin typeface="Bookman Old Style" panose="02050604050505020204" pitchFamily="18" charset="0"/>
                <a:ea typeface="Calibri" panose="020F0502020204030204" pitchFamily="34" charset="0"/>
                <a:cs typeface="TimesNewRoman"/>
              </a:rPr>
              <a:t>), що звернулася до лікаря, відмічається стрілкою. Таким чином, кожна особа з обстеженої родини має свій номер, що відбиває його місце у родоводі.</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1599860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531F5DA8-2AAF-73DC-45EA-17A702B11D66}"/>
              </a:ext>
            </a:extLst>
          </p:cNvPr>
          <p:cNvSpPr txBox="1"/>
          <p:nvPr/>
        </p:nvSpPr>
        <p:spPr>
          <a:xfrm>
            <a:off x="242596" y="223863"/>
            <a:ext cx="11234057" cy="6003951"/>
          </a:xfrm>
          <a:prstGeom prst="rect">
            <a:avLst/>
          </a:prstGeom>
          <a:noFill/>
        </p:spPr>
        <p:txBody>
          <a:bodyPr wrap="square">
            <a:spAutoFit/>
          </a:bodyPr>
          <a:lstStyle/>
          <a:p>
            <a:pPr indent="457200" algn="just">
              <a:lnSpc>
                <a:spcPct val="107000"/>
              </a:lnSpc>
              <a:spcAft>
                <a:spcPts val="800"/>
              </a:spcAft>
            </a:pPr>
            <a:r>
              <a:rPr lang="uk-UA" sz="2000" b="1" dirty="0">
                <a:effectLst/>
                <a:latin typeface="Bookman Old Style" panose="02050604050505020204" pitchFamily="18" charset="0"/>
                <a:ea typeface="Calibri" panose="020F0502020204030204" pitchFamily="34" charset="0"/>
                <a:cs typeface="TimesNewRoman"/>
              </a:rPr>
              <a:t>Після встановлення на І етапі попереднього діагнозу (на основі клініко-генеалогічного аналізу) необхідно провести диференційовану діагностику з подібними за клінікою синдромами, генокопіями та </a:t>
            </a:r>
            <a:r>
              <a:rPr lang="uk-UA" sz="2000" b="1" dirty="0" err="1">
                <a:effectLst/>
                <a:latin typeface="Bookman Old Style" panose="02050604050505020204" pitchFamily="18" charset="0"/>
                <a:ea typeface="Calibri" panose="020F0502020204030204" pitchFamily="34" charset="0"/>
                <a:cs typeface="TimesNewRoman"/>
              </a:rPr>
              <a:t>фенокопіями</a:t>
            </a:r>
            <a:r>
              <a:rPr lang="uk-UA" sz="2000" b="1" dirty="0">
                <a:effectLst/>
                <a:latin typeface="Bookman Old Style" panose="02050604050505020204" pitchFamily="18" charset="0"/>
                <a:ea typeface="Calibri" panose="020F0502020204030204" pitchFamily="34" charset="0"/>
                <a:cs typeface="TimesNewRoman"/>
              </a:rPr>
              <a:t> цієї патології, з метою верифікації діагнозу. При цьому широко застосовуються консультації відповідних спеціалістів: офтальмолога, невропатолога, психіатра, кардіолога, ортопеда та інших, склад яких визначається в кожному окремому випадку. Такому </a:t>
            </a:r>
            <a:r>
              <a:rPr lang="uk-UA" sz="2000" b="1" dirty="0" err="1">
                <a:effectLst/>
                <a:latin typeface="Bookman Old Style" panose="02050604050505020204" pitchFamily="18" charset="0"/>
                <a:ea typeface="Calibri" panose="020F0502020204030204" pitchFamily="34" charset="0"/>
                <a:cs typeface="TimesNewRoman"/>
              </a:rPr>
              <a:t>пробан</a:t>
            </a:r>
            <a:r>
              <a:rPr lang="uk-UA" sz="2000" b="1" dirty="0">
                <a:effectLst/>
                <a:latin typeface="Bookman Old Style" panose="02050604050505020204" pitchFamily="18" charset="0"/>
                <a:ea typeface="Calibri" panose="020F0502020204030204" pitchFamily="34" charset="0"/>
                <a:cs typeface="TimesNewRoman"/>
              </a:rPr>
              <a:t>--</a:t>
            </a:r>
            <a:r>
              <a:rPr lang="uk-UA" sz="2000" b="1" dirty="0" err="1">
                <a:effectLst/>
                <a:latin typeface="Bookman Old Style" panose="02050604050505020204" pitchFamily="18" charset="0"/>
                <a:ea typeface="Calibri" panose="020F0502020204030204" pitchFamily="34" charset="0"/>
                <a:cs typeface="TimesNewRoman"/>
              </a:rPr>
              <a:t>ду</a:t>
            </a:r>
            <a:r>
              <a:rPr lang="uk-UA" sz="2000" b="1" dirty="0">
                <a:effectLst/>
                <a:latin typeface="Bookman Old Style" panose="02050604050505020204" pitchFamily="18" charset="0"/>
                <a:ea typeface="Calibri" panose="020F0502020204030204" pitchFamily="34" charset="0"/>
                <a:cs typeface="TimesNewRoman"/>
              </a:rPr>
              <a:t> та членам родини призначаються лабораторні та апаратурні дослідження: рентгенографія черепа, кінцівок, хребта (встановлення кісткового віку, виявлення аномалій), ультразвукове дослідження, загальні аналізи крові і сечі, функціональне та лабораторне обстеження серцево-судинної, травної, дихальної, імунної, ендокринної, </a:t>
            </a:r>
            <a:r>
              <a:rPr lang="uk-UA" sz="2000" b="1" dirty="0" err="1">
                <a:effectLst/>
                <a:latin typeface="Bookman Old Style" panose="02050604050505020204" pitchFamily="18" charset="0"/>
                <a:ea typeface="Calibri" panose="020F0502020204030204" pitchFamily="34" charset="0"/>
                <a:cs typeface="TimesNewRoman"/>
              </a:rPr>
              <a:t>сечо</a:t>
            </a:r>
            <a:r>
              <a:rPr lang="uk-UA" sz="2000" b="1" dirty="0">
                <a:effectLst/>
                <a:latin typeface="Bookman Old Style" panose="02050604050505020204" pitchFamily="18" charset="0"/>
                <a:ea typeface="Calibri" panose="020F0502020204030204" pitchFamily="34" charset="0"/>
                <a:cs typeface="TimesNewRoman"/>
              </a:rPr>
              <a:t>-статевої та центрально-нервової систем. І знову ж обсяг та комплекс цих обстежень у кожному випадку ґрунтується на конкретних гіпотезах щодо діагнозу, наявності — відсутності змін, що характерні для підозрюваної патології. Ці дії складуть II етап медико-генетичного обстеження. У деяких випадках вирішальним може бути результат аналізу ендокринного статусу хворого, в інших — імунного статусу чи гістологічного дослідження </a:t>
            </a:r>
            <a:r>
              <a:rPr lang="uk-UA" sz="2000" b="1" dirty="0" err="1">
                <a:effectLst/>
                <a:latin typeface="Bookman Old Style" panose="02050604050505020204" pitchFamily="18" charset="0"/>
                <a:ea typeface="Calibri" panose="020F0502020204030204" pitchFamily="34" charset="0"/>
                <a:cs typeface="TimesNewRoman"/>
              </a:rPr>
              <a:t>біопсійного</a:t>
            </a:r>
            <a:r>
              <a:rPr lang="uk-UA" sz="2000" b="1" dirty="0">
                <a:effectLst/>
                <a:latin typeface="Bookman Old Style" panose="02050604050505020204" pitchFamily="18" charset="0"/>
                <a:ea typeface="Calibri" panose="020F0502020204030204" pitchFamily="34" charset="0"/>
                <a:cs typeface="TimesNewRoman"/>
              </a:rPr>
              <a:t> матеріалу.</a:t>
            </a:r>
            <a:endParaRPr lang="ru-UA"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21656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6" name="TextBox 5">
            <a:extLst>
              <a:ext uri="{FF2B5EF4-FFF2-40B4-BE49-F238E27FC236}">
                <a16:creationId xmlns:a16="http://schemas.microsoft.com/office/drawing/2014/main" id="{21AFC253-7560-8EAC-E9FE-CEF792DA68A2}"/>
              </a:ext>
            </a:extLst>
          </p:cNvPr>
          <p:cNvSpPr txBox="1"/>
          <p:nvPr/>
        </p:nvSpPr>
        <p:spPr>
          <a:xfrm>
            <a:off x="167951" y="569267"/>
            <a:ext cx="11663265" cy="4880695"/>
          </a:xfrm>
          <a:prstGeom prst="rect">
            <a:avLst/>
          </a:prstGeom>
          <a:noFill/>
        </p:spPr>
        <p:txBody>
          <a:bodyPr wrap="square">
            <a:spAutoFit/>
          </a:bodyPr>
          <a:lstStyle/>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NewRoman"/>
              </a:rPr>
              <a:t>Встановити діагноз в родинах, що раніше мали випадки дитячої смертності істотно допоможуть протоколи розтину.</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NewRoman"/>
              </a:rPr>
              <a:t>Більшість спадкових синдромів зустрічається в популяції дуже </a:t>
            </a:r>
            <a:r>
              <a:rPr lang="uk-UA" sz="2200" b="1" dirty="0" err="1">
                <a:effectLst/>
                <a:latin typeface="Bookman Old Style" panose="02050604050505020204" pitchFamily="18" charset="0"/>
                <a:ea typeface="Calibri" panose="020F0502020204030204" pitchFamily="34" charset="0"/>
                <a:cs typeface="TimesNewRoman"/>
              </a:rPr>
              <a:t>рідко</a:t>
            </a:r>
            <a:r>
              <a:rPr lang="uk-UA" sz="2200" b="1" dirty="0">
                <a:effectLst/>
                <a:latin typeface="Bookman Old Style" panose="02050604050505020204" pitchFamily="18" charset="0"/>
                <a:ea typeface="Calibri" panose="020F0502020204030204" pitchFamily="34" charset="0"/>
                <a:cs typeface="TimesNewRoman"/>
              </a:rPr>
              <a:t> (1х103 — 1х106), тому для верифікації діагнозу слід порівнювати конкретний випадок, з описаними в літературі (атласи, монографії, каталоги, комп'ютерні діагностичні програми, наприклад, «</a:t>
            </a:r>
            <a:r>
              <a:rPr lang="uk-UA" sz="2200" b="1" dirty="0" err="1">
                <a:effectLst/>
                <a:latin typeface="Bookman Old Style" panose="02050604050505020204" pitchFamily="18" charset="0"/>
                <a:ea typeface="Calibri" panose="020F0502020204030204" pitchFamily="34" charset="0"/>
                <a:cs typeface="TimesNewRoman"/>
              </a:rPr>
              <a:t>Possum</a:t>
            </a:r>
            <a:r>
              <a:rPr lang="uk-UA" sz="2200" b="1" dirty="0">
                <a:effectLst/>
                <a:latin typeface="Bookman Old Style" panose="02050604050505020204" pitchFamily="18" charset="0"/>
                <a:ea typeface="Calibri" panose="020F0502020204030204" pitchFamily="34" charset="0"/>
                <a:cs typeface="TimesNewRoman"/>
              </a:rPr>
              <a:t>»). У разі спадкової патології точність діагнозу визначає не тільки тактику лікування хворого, прогноз його життя та перебігу хвороби, але й успішність медико-генетичного консультування як хворого (формування адаптивного середовища, вибір професії, подружньої пари, прогноз дітонародження), так і членів його родини — вчасне виявлення уражених індивідуумів, пренатальна діагностика, профілактичне лікування, </a:t>
            </a:r>
            <a:r>
              <a:rPr lang="uk-UA" sz="2200" b="1" dirty="0" err="1">
                <a:effectLst/>
                <a:latin typeface="Bookman Old Style" panose="02050604050505020204" pitchFamily="18" charset="0"/>
                <a:ea typeface="Calibri" panose="020F0502020204030204" pitchFamily="34" charset="0"/>
                <a:cs typeface="TimesNewRoman"/>
              </a:rPr>
              <a:t>преконцепційна</a:t>
            </a:r>
            <a:r>
              <a:rPr lang="uk-UA" sz="2200" b="1" dirty="0">
                <a:effectLst/>
                <a:latin typeface="Bookman Old Style" panose="02050604050505020204" pitchFamily="18" charset="0"/>
                <a:ea typeface="Calibri" panose="020F0502020204030204" pitchFamily="34" charset="0"/>
                <a:cs typeface="TimesNewRoman"/>
              </a:rPr>
              <a:t> профілактика, ступінь ризику народження хворих дітей.</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274493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5DBA0C77-5F68-69E2-0870-EF4B25C87AF3}"/>
              </a:ext>
            </a:extLst>
          </p:cNvPr>
          <p:cNvSpPr txBox="1"/>
          <p:nvPr/>
        </p:nvSpPr>
        <p:spPr>
          <a:xfrm>
            <a:off x="242596" y="673053"/>
            <a:ext cx="11551298" cy="2444067"/>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NewRoman"/>
              </a:rPr>
              <a:t>Вищевикладене дозволяє зробити висновок: діагностика спадкової патології, успішність її лікування та попередження залежить передусім від компетентності, освіченості лікаря, володіння генетичним мисленням більшою мірою, ніж від наявності дорогої апаратури, реактивів, спеціалізованих установ тощо.</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2" name="Трехмерная модель 1" descr="Стетоскоп">
                <a:extLst>
                  <a:ext uri="{FF2B5EF4-FFF2-40B4-BE49-F238E27FC236}">
                    <a16:creationId xmlns:a16="http://schemas.microsoft.com/office/drawing/2014/main" id="{588FD202-8388-8EB3-C7E4-A5CADEE19EB1}"/>
                  </a:ext>
                </a:extLst>
              </p:cNvPr>
              <p:cNvGraphicFramePr>
                <a:graphicFrameLocks noChangeAspect="1"/>
              </p:cNvGraphicFramePr>
              <p:nvPr>
                <p:extLst>
                  <p:ext uri="{D42A27DB-BD31-4B8C-83A1-F6EECF244321}">
                    <p14:modId xmlns:p14="http://schemas.microsoft.com/office/powerpoint/2010/main" val="3354125747"/>
                  </p:ext>
                </p:extLst>
              </p:nvPr>
            </p:nvGraphicFramePr>
            <p:xfrm rot="10219935">
              <a:off x="998663" y="2406764"/>
              <a:ext cx="3943159" cy="4019356"/>
            </p:xfrm>
            <a:graphic>
              <a:graphicData uri="http://schemas.microsoft.com/office/drawing/2017/model3d">
                <am3d:model3d r:embed="rId4">
                  <am3d:spPr>
                    <a:xfrm rot="10219935">
                      <a:off x="0" y="0"/>
                      <a:ext cx="3943159" cy="4019356"/>
                    </a:xfrm>
                    <a:prstGeom prst="rect">
                      <a:avLst/>
                    </a:prstGeom>
                  </am3d:spPr>
                  <am3d:camera>
                    <am3d:pos x="0" y="0" z="58114959"/>
                    <am3d:up dx="0" dy="36000000" dz="0"/>
                    <am3d:lookAt x="0" y="0" z="0"/>
                    <am3d:perspective fov="2700000"/>
                  </am3d:camera>
                  <am3d:trans>
                    <am3d:meterPerModelUnit n="9533442" d="1000000"/>
                    <am3d:preTrans dx="-1523891" dy="-1211684" dz="-7069068"/>
                    <am3d:scale>
                      <am3d:sx n="1000000" d="1000000"/>
                      <am3d:sy n="1000000" d="1000000"/>
                      <am3d:sz n="1000000" d="1000000"/>
                    </am3d:scale>
                    <am3d:rot ax="-6910940" ay="2262705" az="-7652906"/>
                    <am3d:postTrans dx="0" dy="0" dz="0"/>
                  </am3d:trans>
                  <am3d:raster rName="Office3DRenderer" rVer="16.0.8326">
                    <am3d:blip r:embed="rId5"/>
                  </am3d:raster>
                  <am3d:objViewport viewportSz="5257545"/>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Трехмерная модель 1" descr="Стетоскоп">
                <a:extLst>
                  <a:ext uri="{FF2B5EF4-FFF2-40B4-BE49-F238E27FC236}">
                    <a16:creationId xmlns:a16="http://schemas.microsoft.com/office/drawing/2014/main" id="{588FD202-8388-8EB3-C7E4-A5CADEE19EB1}"/>
                  </a:ext>
                </a:extLst>
              </p:cNvPr>
              <p:cNvPicPr>
                <a:picLocks noGrp="1" noRot="1" noChangeAspect="1" noMove="1" noResize="1" noEditPoints="1" noAdjustHandles="1" noChangeArrowheads="1" noChangeShapeType="1" noCrop="1"/>
              </p:cNvPicPr>
              <p:nvPr/>
            </p:nvPicPr>
            <p:blipFill>
              <a:blip r:embed="rId5"/>
              <a:stretch>
                <a:fillRect/>
              </a:stretch>
            </p:blipFill>
            <p:spPr>
              <a:xfrm rot="10219935">
                <a:off x="998663" y="2406764"/>
                <a:ext cx="3943159" cy="4019356"/>
              </a:xfrm>
              <a:prstGeom prst="rect">
                <a:avLst/>
              </a:prstGeom>
            </p:spPr>
          </p:pic>
        </mc:Fallback>
      </mc:AlternateContent>
      <mc:AlternateContent xmlns:mc="http://schemas.openxmlformats.org/markup-compatibility/2006">
        <mc:Choice xmlns:am3d="http://schemas.microsoft.com/office/drawing/2017/model3d" Requires="am3d">
          <p:graphicFrame>
            <p:nvGraphicFramePr>
              <p:cNvPr id="5" name="Трехмерная модель 4" descr="Стойка с пробирками 1">
                <a:extLst>
                  <a:ext uri="{FF2B5EF4-FFF2-40B4-BE49-F238E27FC236}">
                    <a16:creationId xmlns:a16="http://schemas.microsoft.com/office/drawing/2014/main" id="{47480945-B0DB-B92C-FDBA-8207FD4CEE54}"/>
                  </a:ext>
                </a:extLst>
              </p:cNvPr>
              <p:cNvGraphicFramePr>
                <a:graphicFrameLocks noChangeAspect="1"/>
              </p:cNvGraphicFramePr>
              <p:nvPr>
                <p:extLst>
                  <p:ext uri="{D42A27DB-BD31-4B8C-83A1-F6EECF244321}">
                    <p14:modId xmlns:p14="http://schemas.microsoft.com/office/powerpoint/2010/main" val="2211848128"/>
                  </p:ext>
                </p:extLst>
              </p:nvPr>
            </p:nvGraphicFramePr>
            <p:xfrm>
              <a:off x="4843430" y="2323695"/>
              <a:ext cx="4194510" cy="4469643"/>
            </p:xfrm>
            <a:graphic>
              <a:graphicData uri="http://schemas.microsoft.com/office/drawing/2017/model3d">
                <am3d:model3d r:embed="rId6">
                  <am3d:spPr>
                    <a:xfrm>
                      <a:off x="0" y="0"/>
                      <a:ext cx="4194510" cy="4469643"/>
                    </a:xfrm>
                    <a:prstGeom prst="rect">
                      <a:avLst/>
                    </a:prstGeom>
                  </am3d:spPr>
                  <am3d:camera>
                    <am3d:pos x="0" y="0" z="63314573"/>
                    <am3d:up dx="0" dy="36000000" dz="0"/>
                    <am3d:lookAt x="0" y="0" z="0"/>
                    <am3d:perspective fov="2700000"/>
                  </am3d:camera>
                  <am3d:trans>
                    <am3d:meterPerModelUnit n="3745317" d="1000000"/>
                    <am3d:preTrans dx="0" dy="0" dz="0"/>
                    <am3d:scale>
                      <am3d:sx n="1000000" d="1000000"/>
                      <am3d:sy n="1000000" d="1000000"/>
                      <am3d:sz n="1000000" d="1000000"/>
                    </am3d:scale>
                    <am3d:rot ax="863818" ay="-2048758" az="-491940"/>
                    <am3d:postTrans dx="0" dy="0" dz="0"/>
                  </am3d:trans>
                  <am3d:raster rName="Office3DRenderer" rVer="16.0.8326">
                    <am3d:blip r:embed="rId7"/>
                  </am3d:raster>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Трехмерная модель 4" descr="Стойка с пробирками 1">
                <a:extLst>
                  <a:ext uri="{FF2B5EF4-FFF2-40B4-BE49-F238E27FC236}">
                    <a16:creationId xmlns:a16="http://schemas.microsoft.com/office/drawing/2014/main" id="{47480945-B0DB-B92C-FDBA-8207FD4CEE54}"/>
                  </a:ext>
                </a:extLst>
              </p:cNvPr>
              <p:cNvPicPr>
                <a:picLocks noGrp="1" noRot="1" noChangeAspect="1" noMove="1" noResize="1" noEditPoints="1" noAdjustHandles="1" noChangeArrowheads="1" noChangeShapeType="1" noCrop="1"/>
              </p:cNvPicPr>
              <p:nvPr/>
            </p:nvPicPr>
            <p:blipFill>
              <a:blip r:embed="rId7"/>
              <a:stretch>
                <a:fillRect/>
              </a:stretch>
            </p:blipFill>
            <p:spPr>
              <a:xfrm>
                <a:off x="4843430" y="2323695"/>
                <a:ext cx="4194510" cy="4469643"/>
              </a:xfrm>
              <a:prstGeom prst="rect">
                <a:avLst/>
              </a:prstGeom>
            </p:spPr>
          </p:pic>
        </mc:Fallback>
      </mc:AlternateContent>
    </p:spTree>
    <p:extLst>
      <p:ext uri="{BB962C8B-B14F-4D97-AF65-F5344CB8AC3E}">
        <p14:creationId xmlns:p14="http://schemas.microsoft.com/office/powerpoint/2010/main" val="26669829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6EA6CCD4-D410-970E-CC75-AC01436FC06A}"/>
              </a:ext>
            </a:extLst>
          </p:cNvPr>
          <p:cNvSpPr txBox="1"/>
          <p:nvPr/>
        </p:nvSpPr>
        <p:spPr>
          <a:xfrm>
            <a:off x="166396" y="198730"/>
            <a:ext cx="11859208" cy="2935227"/>
          </a:xfrm>
          <a:prstGeom prst="rect">
            <a:avLst/>
          </a:prstGeom>
          <a:noFill/>
        </p:spPr>
        <p:txBody>
          <a:bodyPr wrap="square">
            <a:spAutoFit/>
          </a:bodyPr>
          <a:lstStyle/>
          <a:p>
            <a:pPr indent="457200" algn="just">
              <a:lnSpc>
                <a:spcPct val="107000"/>
              </a:lnSpc>
              <a:spcAft>
                <a:spcPts val="800"/>
              </a:spcAft>
            </a:pPr>
            <a:r>
              <a:rPr lang="uk-UA" sz="2400" b="1" i="1" dirty="0">
                <a:solidFill>
                  <a:srgbClr val="00B0F0"/>
                </a:solidFill>
                <a:effectLst/>
                <a:latin typeface="Bookman Old Style" panose="02050604050505020204" pitchFamily="18" charset="0"/>
                <a:ea typeface="Calibri" panose="020F0502020204030204" pitchFamily="34" charset="0"/>
                <a:cs typeface="TimesNewRoman,Italic"/>
              </a:rPr>
              <a:t>Лабораторні медико-</a:t>
            </a:r>
            <a:r>
              <a:rPr lang="uk-UA" sz="2400" b="1" i="1" dirty="0" err="1">
                <a:solidFill>
                  <a:srgbClr val="00B0F0"/>
                </a:solidFill>
                <a:effectLst/>
                <a:latin typeface="Bookman Old Style" panose="02050604050505020204" pitchFamily="18" charset="0"/>
                <a:ea typeface="Calibri" panose="020F0502020204030204" pitchFamily="34" charset="0"/>
                <a:cs typeface="TimesNewRoman,Italic"/>
              </a:rPr>
              <a:t>генетичпі</a:t>
            </a:r>
            <a:r>
              <a:rPr lang="uk-UA" sz="2400" b="1" i="1" dirty="0">
                <a:solidFill>
                  <a:srgbClr val="00B0F0"/>
                </a:solidFill>
                <a:effectLst/>
                <a:latin typeface="Bookman Old Style" panose="02050604050505020204" pitchFamily="18" charset="0"/>
                <a:ea typeface="Calibri" panose="020F0502020204030204" pitchFamily="34" charset="0"/>
                <a:cs typeface="TimesNewRoman,Italic"/>
              </a:rPr>
              <a:t> методи </a:t>
            </a:r>
            <a:r>
              <a:rPr lang="uk-UA" sz="2400" b="1" dirty="0">
                <a:effectLst/>
                <a:latin typeface="Bookman Old Style" panose="02050604050505020204" pitchFamily="18" charset="0"/>
                <a:ea typeface="Calibri" panose="020F0502020204030204" pitchFamily="34" charset="0"/>
                <a:cs typeface="TimesNewRoman"/>
              </a:rPr>
              <a:t>обстеження мають високу чутливість, що дозволяє однозначно визначити діагноз, характер та локалізацію спадкового дефекту на рівні продукту гена, мутації в гені, хромосомі, </a:t>
            </a:r>
            <a:r>
              <a:rPr lang="uk-UA" sz="2400" b="1" dirty="0" err="1">
                <a:effectLst/>
                <a:latin typeface="Bookman Old Style" panose="02050604050505020204" pitchFamily="18" charset="0"/>
                <a:ea typeface="Calibri" panose="020F0502020204030204" pitchFamily="34" charset="0"/>
                <a:cs typeface="TimesNewRoman"/>
              </a:rPr>
              <a:t>геномі</a:t>
            </a:r>
            <a:r>
              <a:rPr lang="uk-UA" sz="2400" b="1" dirty="0">
                <a:effectLst/>
                <a:latin typeface="Bookman Old Style" panose="02050604050505020204" pitchFamily="18" charset="0"/>
                <a:ea typeface="Calibri" panose="020F0502020204030204" pitchFamily="34" charset="0"/>
                <a:cs typeface="TimesNewRoman"/>
              </a:rPr>
              <a:t>.</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NewRoman"/>
              </a:rPr>
              <a:t>Ці методи незамінні при масових скринінгах патології, пренатальній </a:t>
            </a:r>
            <a:r>
              <a:rPr lang="uk-UA" sz="2400" b="1" dirty="0" err="1">
                <a:effectLst/>
                <a:latin typeface="Bookman Old Style" panose="02050604050505020204" pitchFamily="18" charset="0"/>
                <a:ea typeface="Calibri" panose="020F0502020204030204" pitchFamily="34" charset="0"/>
                <a:cs typeface="TimesNewRoman"/>
              </a:rPr>
              <a:t>інвазивній</a:t>
            </a:r>
            <a:r>
              <a:rPr lang="uk-UA" sz="2400" b="1" dirty="0">
                <a:effectLst/>
                <a:latin typeface="Bookman Old Style" panose="02050604050505020204" pitchFamily="18" charset="0"/>
                <a:ea typeface="Calibri" panose="020F0502020204030204" pitchFamily="34" charset="0"/>
                <a:cs typeface="TimesNewRoman"/>
              </a:rPr>
              <a:t> діагностиці, виявленні носія патологічного алеля, встановленні батьківства, </a:t>
            </a:r>
            <a:r>
              <a:rPr lang="uk-UA" sz="2400" b="1" dirty="0" err="1">
                <a:effectLst/>
                <a:latin typeface="Bookman Old Style" panose="02050604050505020204" pitchFamily="18" charset="0"/>
                <a:ea typeface="Calibri" panose="020F0502020204030204" pitchFamily="34" charset="0"/>
                <a:cs typeface="TimesNewRoman"/>
              </a:rPr>
              <a:t>доклінічній</a:t>
            </a:r>
            <a:r>
              <a:rPr lang="uk-UA" sz="2400" b="1" dirty="0">
                <a:effectLst/>
                <a:latin typeface="Bookman Old Style" panose="02050604050505020204" pitchFamily="18" charset="0"/>
                <a:ea typeface="Calibri" panose="020F0502020204030204" pitchFamily="34" charset="0"/>
                <a:cs typeface="TimesNewRoman"/>
              </a:rPr>
              <a:t> діагностиці патології.</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pic>
        <p:nvPicPr>
          <p:cNvPr id="5" name="Рисунок 4" descr="Изображение выглядит как беспозвоночный, гидроид&#10;&#10;Автоматически созданное описание">
            <a:extLst>
              <a:ext uri="{FF2B5EF4-FFF2-40B4-BE49-F238E27FC236}">
                <a16:creationId xmlns:a16="http://schemas.microsoft.com/office/drawing/2014/main" id="{6858D63C-AAF4-F23B-7569-957AF42E41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7477" y="3218786"/>
            <a:ext cx="2752386" cy="3440483"/>
          </a:xfrm>
          <a:prstGeom prst="rect">
            <a:avLst/>
          </a:prstGeom>
        </p:spPr>
      </p:pic>
      <p:pic>
        <p:nvPicPr>
          <p:cNvPr id="8" name="Рисунок 7" descr="Изображение выглядит как стол&#10;&#10;Автоматически созданное описание">
            <a:extLst>
              <a:ext uri="{FF2B5EF4-FFF2-40B4-BE49-F238E27FC236}">
                <a16:creationId xmlns:a16="http://schemas.microsoft.com/office/drawing/2014/main" id="{A5DE8CFE-0EFD-7FE1-34B5-57AC982AF87E}"/>
              </a:ext>
            </a:extLst>
          </p:cNvPr>
          <p:cNvPicPr>
            <a:picLocks noChangeAspect="1"/>
          </p:cNvPicPr>
          <p:nvPr/>
        </p:nvPicPr>
        <p:blipFill rotWithShape="1">
          <a:blip r:embed="rId5">
            <a:extLst>
              <a:ext uri="{28A0092B-C50C-407E-A947-70E740481C1C}">
                <a14:useLocalDpi xmlns:a14="http://schemas.microsoft.com/office/drawing/2010/main" val="0"/>
              </a:ext>
            </a:extLst>
          </a:blip>
          <a:srcRect l="2024" t="26291" r="43480" b="2362"/>
          <a:stretch/>
        </p:blipFill>
        <p:spPr>
          <a:xfrm>
            <a:off x="4870579" y="3218787"/>
            <a:ext cx="3508310" cy="3440482"/>
          </a:xfrm>
          <a:prstGeom prst="rect">
            <a:avLst/>
          </a:prstGeom>
        </p:spPr>
      </p:pic>
    </p:spTree>
    <p:extLst>
      <p:ext uri="{BB962C8B-B14F-4D97-AF65-F5344CB8AC3E}">
        <p14:creationId xmlns:p14="http://schemas.microsoft.com/office/powerpoint/2010/main" val="14976550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F1F22EA0-57A0-E217-4949-F1D664D39645}"/>
              </a:ext>
            </a:extLst>
          </p:cNvPr>
          <p:cNvSpPr txBox="1"/>
          <p:nvPr/>
        </p:nvSpPr>
        <p:spPr>
          <a:xfrm>
            <a:off x="0" y="1023404"/>
            <a:ext cx="11915192" cy="4120743"/>
          </a:xfrm>
          <a:prstGeom prst="rect">
            <a:avLst/>
          </a:prstGeom>
          <a:noFill/>
        </p:spPr>
        <p:txBody>
          <a:bodyPr wrap="square">
            <a:spAutoFit/>
          </a:bodyPr>
          <a:lstStyle/>
          <a:p>
            <a:pPr indent="457200" algn="just">
              <a:lnSpc>
                <a:spcPct val="107000"/>
              </a:lnSpc>
              <a:spcAft>
                <a:spcPts val="800"/>
              </a:spcAft>
            </a:pPr>
            <a:r>
              <a:rPr lang="uk-UA" sz="2400" b="1" i="1" dirty="0">
                <a:solidFill>
                  <a:srgbClr val="00B0F0"/>
                </a:solidFill>
                <a:effectLst/>
                <a:latin typeface="Bookman Old Style" panose="02050604050505020204" pitchFamily="18" charset="0"/>
                <a:ea typeface="Calibri" panose="020F0502020204030204" pitchFamily="34" charset="0"/>
                <a:cs typeface="TimesNewRoman,Italic"/>
              </a:rPr>
              <a:t>Цитогенетичний метод </a:t>
            </a:r>
            <a:r>
              <a:rPr lang="uk-UA" sz="2400" b="1" dirty="0">
                <a:effectLst/>
                <a:latin typeface="Bookman Old Style" panose="02050604050505020204" pitchFamily="18" charset="0"/>
                <a:ea typeface="Calibri" panose="020F0502020204030204" pitchFamily="34" charset="0"/>
                <a:cs typeface="TimesNewRoman"/>
              </a:rPr>
              <a:t>використовується для дослідження кількості та якості структури хромосом, виявлення хромосомної патології, </a:t>
            </a:r>
            <a:r>
              <a:rPr lang="uk-UA" sz="2400" b="1" dirty="0" err="1">
                <a:effectLst/>
                <a:latin typeface="Bookman Old Style" panose="02050604050505020204" pitchFamily="18" charset="0"/>
                <a:ea typeface="Calibri" panose="020F0502020204030204" pitchFamily="34" charset="0"/>
                <a:cs typeface="TimesNewRoman"/>
              </a:rPr>
              <a:t>мозаїцизма</a:t>
            </a:r>
            <a:r>
              <a:rPr lang="uk-UA" sz="2400" b="1" dirty="0">
                <a:effectLst/>
                <a:latin typeface="Bookman Old Style" panose="02050604050505020204" pitchFamily="18" charset="0"/>
                <a:ea typeface="Calibri" panose="020F0502020204030204" pitchFamily="34" charset="0"/>
                <a:cs typeface="TimesNewRoman"/>
              </a:rPr>
              <a:t>, встановлення носіїв збалансованої хромосомної аномалії. До різновидів цього методу відносять різні способи диференційованого фарбування хромосом, з використанням </a:t>
            </a:r>
            <a:r>
              <a:rPr lang="uk-UA" sz="2400" b="1" dirty="0" err="1">
                <a:effectLst/>
                <a:latin typeface="Bookman Old Style" panose="02050604050505020204" pitchFamily="18" charset="0"/>
                <a:ea typeface="Calibri" panose="020F0502020204030204" pitchFamily="34" charset="0"/>
                <a:cs typeface="TimesNewRoman"/>
              </a:rPr>
              <a:t>люмінісцентних</a:t>
            </a:r>
            <a:r>
              <a:rPr lang="uk-UA" sz="2400" b="1" dirty="0">
                <a:effectLst/>
                <a:latin typeface="Bookman Old Style" panose="02050604050505020204" pitchFamily="18" charset="0"/>
                <a:ea typeface="Calibri" panose="020F0502020204030204" pitchFamily="34" charset="0"/>
                <a:cs typeface="TimesNewRoman"/>
              </a:rPr>
              <a:t> та радіоактивних маркерів, молекулярно цитогенетичні методи (гібридизація </a:t>
            </a:r>
            <a:r>
              <a:rPr lang="uk-UA" sz="2400" b="1" dirty="0" err="1">
                <a:effectLst/>
                <a:latin typeface="Bookman Old Style" panose="02050604050505020204" pitchFamily="18" charset="0"/>
                <a:ea typeface="Calibri" panose="020F0502020204030204" pitchFamily="34" charset="0"/>
                <a:cs typeface="TimesNewRoman"/>
              </a:rPr>
              <a:t>in</a:t>
            </a:r>
            <a:r>
              <a:rPr lang="uk-UA" sz="2400" b="1" dirty="0">
                <a:effectLst/>
                <a:latin typeface="Bookman Old Style" panose="02050604050505020204" pitchFamily="18" charset="0"/>
                <a:ea typeface="Calibri" panose="020F0502020204030204" pitchFamily="34" charset="0"/>
                <a:cs typeface="TimesNewRoman"/>
              </a:rPr>
              <a:t> </a:t>
            </a:r>
            <a:r>
              <a:rPr lang="uk-UA" sz="2400" b="1" dirty="0" err="1">
                <a:effectLst/>
                <a:latin typeface="Bookman Old Style" panose="02050604050505020204" pitchFamily="18" charset="0"/>
                <a:ea typeface="Calibri" panose="020F0502020204030204" pitchFamily="34" charset="0"/>
                <a:cs typeface="TimesNewRoman"/>
              </a:rPr>
              <a:t>situ</a:t>
            </a:r>
            <a:r>
              <a:rPr lang="uk-UA" sz="2400" b="1" dirty="0">
                <a:effectLst/>
                <a:latin typeface="Bookman Old Style" panose="02050604050505020204" pitchFamily="18" charset="0"/>
                <a:ea typeface="Calibri" panose="020F0502020204030204" pitchFamily="34" charset="0"/>
                <a:cs typeface="TimesNewRoman"/>
              </a:rPr>
              <a:t>, FISH-метод тощо).</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NewRoman"/>
              </a:rPr>
              <a:t>Завдяки застосуванню цього методу </a:t>
            </a:r>
            <a:r>
              <a:rPr lang="uk-UA" sz="2400" b="1" dirty="0">
                <a:effectLst/>
                <a:latin typeface="Bookman Old Style" panose="02050604050505020204" pitchFamily="18" charset="0"/>
                <a:ea typeface="Calibri" panose="020F0502020204030204" pitchFamily="34" charset="0"/>
                <a:cs typeface="TimesNewRoman,Bold"/>
              </a:rPr>
              <a:t>все </a:t>
            </a:r>
            <a:r>
              <a:rPr lang="uk-UA" sz="2400" b="1" dirty="0">
                <a:effectLst/>
                <a:latin typeface="Bookman Old Style" panose="02050604050505020204" pitchFamily="18" charset="0"/>
                <a:ea typeface="Calibri" panose="020F0502020204030204" pitchFamily="34" charset="0"/>
                <a:cs typeface="TimesNewRoman"/>
              </a:rPr>
              <a:t>більше патологій розвитку людини переміщується з категорії незнаних, спорадичних </a:t>
            </a:r>
            <a:r>
              <a:rPr lang="uk-UA" sz="2400" b="1" dirty="0" err="1">
                <a:effectLst/>
                <a:latin typeface="Bookman Old Style" panose="02050604050505020204" pitchFamily="18" charset="0"/>
                <a:ea typeface="Calibri" panose="020F0502020204030204" pitchFamily="34" charset="0"/>
                <a:cs typeface="TimesNewRoman"/>
              </a:rPr>
              <a:t>хвороб</a:t>
            </a:r>
            <a:r>
              <a:rPr lang="uk-UA" sz="2400" b="1" dirty="0">
                <a:effectLst/>
                <a:latin typeface="Bookman Old Style" panose="02050604050505020204" pitchFamily="18" charset="0"/>
                <a:ea typeface="Calibri" panose="020F0502020204030204" pitchFamily="34" charset="0"/>
                <a:cs typeface="TimesNewRoman"/>
              </a:rPr>
              <a:t> до групи хромосомних та успадкованих.</a:t>
            </a:r>
          </a:p>
        </p:txBody>
      </p:sp>
    </p:spTree>
    <p:extLst>
      <p:ext uri="{BB962C8B-B14F-4D97-AF65-F5344CB8AC3E}">
        <p14:creationId xmlns:p14="http://schemas.microsoft.com/office/powerpoint/2010/main" val="36261779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5" name="Рисунок 4">
            <a:extLst>
              <a:ext uri="{FF2B5EF4-FFF2-40B4-BE49-F238E27FC236}">
                <a16:creationId xmlns:a16="http://schemas.microsoft.com/office/drawing/2014/main" id="{588DD065-D3A1-4F50-32E5-38860016E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105" y="473627"/>
            <a:ext cx="8725852" cy="6071739"/>
          </a:xfrm>
          <a:prstGeom prst="rect">
            <a:avLst/>
          </a:prstGeom>
        </p:spPr>
      </p:pic>
    </p:spTree>
    <p:extLst>
      <p:ext uri="{BB962C8B-B14F-4D97-AF65-F5344CB8AC3E}">
        <p14:creationId xmlns:p14="http://schemas.microsoft.com/office/powerpoint/2010/main" val="852060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14E8EB9B-73CE-F626-829C-47E1310C83CC}"/>
              </a:ext>
            </a:extLst>
          </p:cNvPr>
          <p:cNvSpPr txBox="1"/>
          <p:nvPr/>
        </p:nvSpPr>
        <p:spPr>
          <a:xfrm>
            <a:off x="167951" y="101890"/>
            <a:ext cx="11887200" cy="5448158"/>
          </a:xfrm>
          <a:prstGeom prst="rect">
            <a:avLst/>
          </a:prstGeom>
          <a:noFill/>
        </p:spPr>
        <p:txBody>
          <a:bodyPr wrap="square">
            <a:spAutoFit/>
          </a:bodyPr>
          <a:lstStyle/>
          <a:p>
            <a:pPr indent="457200" algn="just">
              <a:lnSpc>
                <a:spcPct val="107000"/>
              </a:lnSpc>
              <a:spcAft>
                <a:spcPts val="800"/>
              </a:spcAft>
            </a:pPr>
            <a:r>
              <a:rPr lang="uk-UA" sz="2200" b="1" i="1" dirty="0">
                <a:solidFill>
                  <a:srgbClr val="00B0F0"/>
                </a:solidFill>
                <a:effectLst/>
                <a:latin typeface="Bookman Old Style" panose="02050604050505020204" pitchFamily="18" charset="0"/>
                <a:ea typeface="Calibri" panose="020F0502020204030204" pitchFamily="34" charset="0"/>
                <a:cs typeface="TimesNewRoman,Italic"/>
              </a:rPr>
              <a:t>Спеціальні біохімічні методи </a:t>
            </a:r>
            <a:r>
              <a:rPr lang="uk-UA" sz="2200" b="1" dirty="0">
                <a:effectLst/>
                <a:latin typeface="Bookman Old Style" panose="02050604050505020204" pitchFamily="18" charset="0"/>
                <a:ea typeface="Calibri" panose="020F0502020204030204" pitchFamily="34" charset="0"/>
                <a:cs typeface="TimesNewRoman"/>
              </a:rPr>
              <a:t>скеровані на виявлення специфічних продуктів порушеної роботи генів — вільних амінокислот, ліпідів, </a:t>
            </a:r>
            <a:r>
              <a:rPr lang="uk-UA" sz="2200" b="1" dirty="0" err="1">
                <a:effectLst/>
                <a:latin typeface="Bookman Old Style" panose="02050604050505020204" pitchFamily="18" charset="0"/>
                <a:ea typeface="Calibri" panose="020F0502020204030204" pitchFamily="34" charset="0"/>
                <a:cs typeface="TimesNewRoman"/>
              </a:rPr>
              <a:t>глікопротеїдів</a:t>
            </a:r>
            <a:r>
              <a:rPr lang="uk-UA" sz="2200" b="1" dirty="0">
                <a:effectLst/>
                <a:latin typeface="Bookman Old Style" panose="02050604050505020204" pitchFamily="18" charset="0"/>
                <a:ea typeface="Calibri" panose="020F0502020204030204" pitchFamily="34" charset="0"/>
                <a:cs typeface="TimesNewRoman"/>
              </a:rPr>
              <a:t>, вуглеводів, ферментів та їх інгібіторів, хибних метаболітів в крові, сечі, тканинах та клітинах організму, </a:t>
            </a:r>
            <a:r>
              <a:rPr lang="uk-UA" sz="2200" b="1" dirty="0" err="1">
                <a:effectLst/>
                <a:latin typeface="Bookman Old Style" panose="02050604050505020204" pitchFamily="18" charset="0"/>
                <a:ea typeface="Calibri" panose="020F0502020204030204" pitchFamily="34" charset="0"/>
                <a:cs typeface="TimesNewRoman"/>
              </a:rPr>
              <a:t>амнютичній</a:t>
            </a:r>
            <a:r>
              <a:rPr lang="uk-UA" sz="2200" b="1" dirty="0">
                <a:effectLst/>
                <a:latin typeface="Bookman Old Style" panose="02050604050505020204" pitchFamily="18" charset="0"/>
                <a:ea typeface="Calibri" panose="020F0502020204030204" pitchFamily="34" charset="0"/>
                <a:cs typeface="TimesNewRoman"/>
              </a:rPr>
              <a:t> рідині, хоріоні тощо, а також мінерального дисбалансу.</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i="1" dirty="0" err="1">
                <a:solidFill>
                  <a:srgbClr val="00B0F0"/>
                </a:solidFill>
                <a:effectLst/>
                <a:latin typeface="Bookman Old Style" panose="02050604050505020204" pitchFamily="18" charset="0"/>
                <a:ea typeface="Calibri" panose="020F0502020204030204" pitchFamily="34" charset="0"/>
                <a:cs typeface="TimesNewRoman,Italic"/>
              </a:rPr>
              <a:t>Дерматогліфічний</a:t>
            </a:r>
            <a:r>
              <a:rPr lang="uk-UA" sz="2200" b="1" i="1" dirty="0">
                <a:solidFill>
                  <a:srgbClr val="00B0F0"/>
                </a:solidFill>
                <a:effectLst/>
                <a:latin typeface="Bookman Old Style" panose="02050604050505020204" pitchFamily="18" charset="0"/>
                <a:ea typeface="Calibri" panose="020F0502020204030204" pitchFamily="34" charset="0"/>
                <a:cs typeface="TimesNewRoman,Italic"/>
              </a:rPr>
              <a:t> метод </a:t>
            </a:r>
            <a:r>
              <a:rPr lang="uk-UA" sz="2200" b="1" dirty="0">
                <a:effectLst/>
                <a:latin typeface="Bookman Old Style" panose="02050604050505020204" pitchFamily="18" charset="0"/>
                <a:ea typeface="Calibri" panose="020F0502020204030204" pitchFamily="34" charset="0"/>
                <a:cs typeface="TimesNewRoman"/>
              </a:rPr>
              <a:t>полягає у вивченні малюнків з гребінців, ліній та складок шкіри на долонях та підошвах, а також на </a:t>
            </a:r>
            <a:r>
              <a:rPr lang="uk-UA" sz="2200" b="1" dirty="0" err="1">
                <a:effectLst/>
                <a:latin typeface="Bookman Old Style" panose="02050604050505020204" pitchFamily="18" charset="0"/>
                <a:ea typeface="Calibri" panose="020F0502020204030204" pitchFamily="34" charset="0"/>
                <a:cs typeface="TimesNewRoman"/>
              </a:rPr>
              <a:t>долоневих</a:t>
            </a:r>
            <a:r>
              <a:rPr lang="uk-UA" sz="2200" b="1" dirty="0">
                <a:effectLst/>
                <a:latin typeface="Bookman Old Style" panose="02050604050505020204" pitchFamily="18" charset="0"/>
                <a:ea typeface="Calibri" panose="020F0502020204030204" pitchFamily="34" charset="0"/>
                <a:cs typeface="TimesNewRoman"/>
              </a:rPr>
              <a:t> поверхнях пальців.</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NewRoman"/>
              </a:rPr>
              <a:t>Цим методом досконало володіють деякі ясновидці, віщуни, цигани, але поки що він мало відомий лікарям.</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NewRoman"/>
              </a:rPr>
              <a:t>Разом з тим одночасне формування рисунків на шкірі вказаних частин тіла та розвиток мозку в ембріональному періоді дає підстави вважати, що </a:t>
            </a:r>
            <a:r>
              <a:rPr lang="uk-UA" sz="2200" b="1" dirty="0" err="1">
                <a:effectLst/>
                <a:latin typeface="Bookman Old Style" panose="02050604050505020204" pitchFamily="18" charset="0"/>
                <a:ea typeface="Calibri" panose="020F0502020204030204" pitchFamily="34" charset="0"/>
                <a:cs typeface="TimesNewRoman"/>
              </a:rPr>
              <a:t>дерматогліфічний</a:t>
            </a:r>
            <a:r>
              <a:rPr lang="uk-UA" sz="2200" b="1" dirty="0">
                <a:effectLst/>
                <a:latin typeface="Bookman Old Style" panose="02050604050505020204" pitchFamily="18" charset="0"/>
                <a:ea typeface="Calibri" panose="020F0502020204030204" pitchFamily="34" charset="0"/>
                <a:cs typeface="TimesNewRoman"/>
              </a:rPr>
              <a:t> метод має значні потенційні можливості, які ще чекають на широке застосування в медичній практиці.</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342449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3" name="Рисунок 2" descr="Изображение выглядит как текст, контейнер, корзина&#10;&#10;Автоматически созданное описание">
            <a:extLst>
              <a:ext uri="{FF2B5EF4-FFF2-40B4-BE49-F238E27FC236}">
                <a16:creationId xmlns:a16="http://schemas.microsoft.com/office/drawing/2014/main" id="{6E1813EB-EE3C-058A-A759-185196CC4E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41555" y="1238508"/>
            <a:ext cx="7531361" cy="3564844"/>
          </a:xfrm>
          <a:prstGeom prst="rect">
            <a:avLst/>
          </a:prstGeom>
        </p:spPr>
      </p:pic>
      <p:pic>
        <p:nvPicPr>
          <p:cNvPr id="9" name="Рисунок 8" descr="Изображение выглядит как карта&#10;&#10;Автоматически созданное описание">
            <a:extLst>
              <a:ext uri="{FF2B5EF4-FFF2-40B4-BE49-F238E27FC236}">
                <a16:creationId xmlns:a16="http://schemas.microsoft.com/office/drawing/2014/main" id="{36A21F50-868A-8600-1F09-0CA725D763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345" y="462355"/>
            <a:ext cx="3692874" cy="5932170"/>
          </a:xfrm>
          <a:prstGeom prst="rect">
            <a:avLst/>
          </a:prstGeom>
        </p:spPr>
      </p:pic>
    </p:spTree>
    <p:extLst>
      <p:ext uri="{BB962C8B-B14F-4D97-AF65-F5344CB8AC3E}">
        <p14:creationId xmlns:p14="http://schemas.microsoft.com/office/powerpoint/2010/main" val="31912965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3" name="Рисунок 2" descr="Изображение выглядит как диаграмма, круг&#10;&#10;Автоматически созданное описание">
            <a:extLst>
              <a:ext uri="{FF2B5EF4-FFF2-40B4-BE49-F238E27FC236}">
                <a16:creationId xmlns:a16="http://schemas.microsoft.com/office/drawing/2014/main" id="{078B5268-9316-4151-8E43-003D42D7C7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7748" y="285621"/>
            <a:ext cx="9901464" cy="4877346"/>
          </a:xfrm>
          <a:prstGeom prst="rect">
            <a:avLst/>
          </a:prstGeom>
        </p:spPr>
      </p:pic>
    </p:spTree>
    <p:extLst>
      <p:ext uri="{BB962C8B-B14F-4D97-AF65-F5344CB8AC3E}">
        <p14:creationId xmlns:p14="http://schemas.microsoft.com/office/powerpoint/2010/main" val="40536055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A1D1A7C5-39E6-AD30-FC6C-1B95B739959F}"/>
              </a:ext>
            </a:extLst>
          </p:cNvPr>
          <p:cNvSpPr txBox="1"/>
          <p:nvPr/>
        </p:nvSpPr>
        <p:spPr>
          <a:xfrm>
            <a:off x="146957" y="312825"/>
            <a:ext cx="11236389" cy="1706749"/>
          </a:xfrm>
          <a:prstGeom prst="rect">
            <a:avLst/>
          </a:prstGeom>
          <a:noFill/>
        </p:spPr>
        <p:txBody>
          <a:bodyPr wrap="square">
            <a:spAutoFit/>
          </a:bodyPr>
          <a:lstStyle/>
          <a:p>
            <a:pPr algn="just">
              <a:lnSpc>
                <a:spcPct val="107000"/>
              </a:lnSpc>
              <a:spcAft>
                <a:spcPts val="800"/>
              </a:spcAft>
            </a:pPr>
            <a:r>
              <a:rPr lang="uk-UA" sz="3200" b="1" dirty="0">
                <a:effectLst/>
                <a:latin typeface="Bookman Old Style" panose="02050604050505020204" pitchFamily="18" charset="0"/>
                <a:ea typeface="Calibri" panose="020F0502020204030204" pitchFamily="34" charset="0"/>
                <a:cs typeface="Times New Roman" panose="02020603050405020304" pitchFamily="18" charset="0"/>
              </a:rPr>
              <a:t>План:</a:t>
            </a:r>
            <a:endParaRPr lang="ru-UA" sz="32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3200" b="1" dirty="0">
                <a:effectLst/>
                <a:latin typeface="Bookman Old Style" panose="02050604050505020204" pitchFamily="18" charset="0"/>
                <a:ea typeface="Calibri" panose="020F0502020204030204" pitchFamily="34" charset="0"/>
                <a:cs typeface="Times New Roman" panose="02020603050405020304" pitchFamily="18" charset="0"/>
              </a:rPr>
              <a:t>Клініко-генеалогічний метод</a:t>
            </a:r>
            <a:endParaRPr lang="ru-UA" sz="3200" b="1" dirty="0">
              <a:effectLst/>
              <a:latin typeface="Bookman Old Style" panose="02050604050505020204" pitchFamily="18"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3200" b="1" dirty="0">
                <a:effectLst/>
                <a:latin typeface="Bookman Old Style" panose="02050604050505020204" pitchFamily="18" charset="0"/>
                <a:ea typeface="Calibri" panose="020F0502020204030204" pitchFamily="34" charset="0"/>
                <a:cs typeface="Times New Roman" panose="02020603050405020304" pitchFamily="18" charset="0"/>
              </a:rPr>
              <a:t>Лабораторні медико-генетичні методи</a:t>
            </a:r>
            <a:endParaRPr lang="ru-UA" sz="32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mc:AlternateContent xmlns:mc="http://schemas.openxmlformats.org/markup-compatibility/2006">
        <mc:Choice xmlns:am3d="http://schemas.microsoft.com/office/drawing/2017/model3d" Requires="am3d">
          <p:graphicFrame>
            <p:nvGraphicFramePr>
              <p:cNvPr id="5" name="Трехмерная модель 4" descr="Любопытный скелет">
                <a:extLst>
                  <a:ext uri="{FF2B5EF4-FFF2-40B4-BE49-F238E27FC236}">
                    <a16:creationId xmlns:a16="http://schemas.microsoft.com/office/drawing/2014/main" id="{52A533E7-5EB4-BE48-971F-22A22843AD4D}"/>
                  </a:ext>
                </a:extLst>
              </p:cNvPr>
              <p:cNvGraphicFramePr>
                <a:graphicFrameLocks noChangeAspect="1"/>
              </p:cNvGraphicFramePr>
              <p:nvPr>
                <p:extLst>
                  <p:ext uri="{D42A27DB-BD31-4B8C-83A1-F6EECF244321}">
                    <p14:modId xmlns:p14="http://schemas.microsoft.com/office/powerpoint/2010/main" val="3023715749"/>
                  </p:ext>
                </p:extLst>
              </p:nvPr>
            </p:nvGraphicFramePr>
            <p:xfrm>
              <a:off x="7244680" y="1555135"/>
              <a:ext cx="2245898" cy="5324859"/>
            </p:xfrm>
            <a:graphic>
              <a:graphicData uri="http://schemas.microsoft.com/office/drawing/2017/model3d">
                <am3d:model3d r:embed="rId4">
                  <am3d:spPr>
                    <a:xfrm>
                      <a:off x="0" y="0"/>
                      <a:ext cx="2245898" cy="5324859"/>
                    </a:xfrm>
                    <a:prstGeom prst="rect">
                      <a:avLst/>
                    </a:prstGeom>
                  </am3d:spPr>
                  <am3d:camera>
                    <am3d:pos x="0" y="0" z="52331078"/>
                    <am3d:up dx="0" dy="36000000" dz="0"/>
                    <am3d:lookAt x="0" y="0" z="0"/>
                    <am3d:perspective fov="2700000"/>
                  </am3d:camera>
                  <am3d:trans>
                    <am3d:meterPerModelUnit n="525075" d="1000000"/>
                    <am3d:preTrans dx="-1174283" dy="-17668201" dz="-147857"/>
                    <am3d:scale>
                      <am3d:sx n="1000000" d="1000000"/>
                      <am3d:sy n="1000000" d="1000000"/>
                      <am3d:sz n="1000000" d="1000000"/>
                    </am3d:scale>
                    <am3d:rot ax="-107905" ay="-1780521" az="53433"/>
                    <am3d:postTrans dx="0" dy="0" dz="0"/>
                  </am3d:trans>
                  <am3d:raster rName="Office3DRenderer" rVer="16.0.8326">
                    <am3d:blip r:embed="rId5"/>
                  </am3d:raster>
                  <am3d:extLst>
                    <a:ext uri="{9A65AA19-BECB-4387-8358-8AD5134E1D82}">
                      <a3danim:embedAnim xmlns:a3danim="http://schemas.microsoft.com/office/drawing/2018/animation/model3d" animId="0">
                        <a3danim:animPr length="6633" count="indefinite"/>
                      </a3danim:embedAnim>
                    </a:ext>
                    <a:ext uri="{E9DE012E-A134-456F-84FE-255F9AAD75C6}">
                      <a3danim:posterFrame xmlns:a3danim="http://schemas.microsoft.com/office/drawing/2018/animation/model3d" animId="0"/>
                    </a:ext>
                  </am3d:extLst>
                  <am3d:objViewport viewportSz="5418667"/>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Трехмерная модель 4" descr="Любопытный скелет">
                <a:extLst>
                  <a:ext uri="{FF2B5EF4-FFF2-40B4-BE49-F238E27FC236}">
                    <a16:creationId xmlns:a16="http://schemas.microsoft.com/office/drawing/2014/main" id="{52A533E7-5EB4-BE48-971F-22A22843AD4D}"/>
                  </a:ext>
                </a:extLst>
              </p:cNvPr>
              <p:cNvPicPr>
                <a:picLocks noGrp="1" noRot="1" noChangeAspect="1" noMove="1" noResize="1" noEditPoints="1" noAdjustHandles="1" noChangeArrowheads="1" noChangeShapeType="1" noCrop="1"/>
              </p:cNvPicPr>
              <p:nvPr/>
            </p:nvPicPr>
            <p:blipFill>
              <a:blip r:embed="rId5"/>
              <a:stretch>
                <a:fillRect/>
              </a:stretch>
            </p:blipFill>
            <p:spPr>
              <a:xfrm>
                <a:off x="7244680" y="1555135"/>
                <a:ext cx="2245898" cy="5324859"/>
              </a:xfrm>
              <a:prstGeom prst="rect">
                <a:avLst/>
              </a:prstGeom>
            </p:spPr>
          </p:pic>
        </mc:Fallback>
      </mc:AlternateContent>
      <p:pic>
        <p:nvPicPr>
          <p:cNvPr id="6" name="Рисунок 5">
            <a:extLst>
              <a:ext uri="{FF2B5EF4-FFF2-40B4-BE49-F238E27FC236}">
                <a16:creationId xmlns:a16="http://schemas.microsoft.com/office/drawing/2014/main" id="{067EE891-3C15-AF83-BAA1-20D170DEE15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036" y="2172995"/>
            <a:ext cx="6397690" cy="4265127"/>
          </a:xfrm>
          <a:prstGeom prst="rect">
            <a:avLst/>
          </a:prstGeom>
        </p:spPr>
      </p:pic>
    </p:spTree>
    <p:extLst>
      <p:ext uri="{BB962C8B-B14F-4D97-AF65-F5344CB8AC3E}">
        <p14:creationId xmlns:p14="http://schemas.microsoft.com/office/powerpoint/2010/main" val="2732033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6633" fill="hold"/>
                                        <p:tgtEl>
                                          <p:spTgt spid="5"/>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C8BAC1E1-9644-3B97-361E-F90B0BB1F61C}"/>
              </a:ext>
            </a:extLst>
          </p:cNvPr>
          <p:cNvSpPr txBox="1"/>
          <p:nvPr/>
        </p:nvSpPr>
        <p:spPr>
          <a:xfrm>
            <a:off x="269032" y="230246"/>
            <a:ext cx="11653935" cy="6106543"/>
          </a:xfrm>
          <a:prstGeom prst="rect">
            <a:avLst/>
          </a:prstGeom>
          <a:noFill/>
        </p:spPr>
        <p:txBody>
          <a:bodyPr wrap="square">
            <a:spAutoFit/>
          </a:bodyPr>
          <a:lstStyle/>
          <a:p>
            <a:pPr indent="457200" algn="just">
              <a:lnSpc>
                <a:spcPct val="107000"/>
              </a:lnSpc>
              <a:spcAft>
                <a:spcPts val="800"/>
              </a:spcAft>
            </a:pPr>
            <a:r>
              <a:rPr lang="uk-UA" sz="2000" b="1" i="1" dirty="0">
                <a:solidFill>
                  <a:srgbClr val="00B0F0"/>
                </a:solidFill>
                <a:effectLst/>
                <a:latin typeface="Bookman Old Style" panose="02050604050505020204" pitchFamily="18" charset="0"/>
                <a:ea typeface="Calibri" panose="020F0502020204030204" pitchFamily="34" charset="0"/>
                <a:cs typeface="TimesNewRoman,Italic"/>
              </a:rPr>
              <a:t>Мікробіологічні методи </a:t>
            </a:r>
            <a:r>
              <a:rPr lang="uk-UA" sz="2000" b="1" dirty="0">
                <a:effectLst/>
                <a:latin typeface="Bookman Old Style" panose="02050604050505020204" pitchFamily="18" charset="0"/>
                <a:ea typeface="Calibri" panose="020F0502020204030204" pitchFamily="34" charset="0"/>
                <a:cs typeface="TimesNewRoman"/>
              </a:rPr>
              <a:t>застосовуються для виявлення продуктів метаболізму в матеріалі від хворих шляхом реєстрації здатності до розмноження в їх присутності залежних мікроорганізмів (ауксотрофів), як у випадку </a:t>
            </a:r>
            <a:r>
              <a:rPr lang="uk-UA" sz="2000" b="1" dirty="0" err="1">
                <a:effectLst/>
                <a:latin typeface="Bookman Old Style" panose="02050604050505020204" pitchFamily="18" charset="0"/>
                <a:ea typeface="Calibri" panose="020F0502020204030204" pitchFamily="34" charset="0"/>
                <a:cs typeface="TimesNewRoman"/>
              </a:rPr>
              <a:t>фенілкетонурії</a:t>
            </a:r>
            <a:r>
              <a:rPr lang="uk-UA" sz="2000" b="1" dirty="0">
                <a:effectLst/>
                <a:latin typeface="Bookman Old Style" panose="02050604050505020204" pitchFamily="18" charset="0"/>
                <a:ea typeface="Calibri" panose="020F0502020204030204" pitchFamily="34" charset="0"/>
                <a:cs typeface="TimesNewRoman"/>
              </a:rPr>
              <a:t>.</a:t>
            </a:r>
            <a:endParaRPr lang="uk-UA" sz="2400" b="1" dirty="0">
              <a:effectLst/>
              <a:latin typeface="Bookman Old Style" panose="02050604050505020204" pitchFamily="18" charset="0"/>
              <a:ea typeface="Calibri" panose="020F0502020204030204" pitchFamily="34" charset="0"/>
              <a:cs typeface="TimesNewRoman"/>
            </a:endParaRPr>
          </a:p>
          <a:p>
            <a:pPr indent="457200" algn="just">
              <a:lnSpc>
                <a:spcPct val="107000"/>
              </a:lnSpc>
              <a:spcAft>
                <a:spcPts val="800"/>
              </a:spcAft>
            </a:pPr>
            <a:r>
              <a:rPr lang="uk-UA" sz="2000" b="1" i="1" dirty="0">
                <a:solidFill>
                  <a:srgbClr val="00B0F0"/>
                </a:solidFill>
                <a:effectLst/>
                <a:latin typeface="Bookman Old Style" panose="02050604050505020204" pitchFamily="18" charset="0"/>
                <a:ea typeface="Calibri" panose="020F0502020204030204" pitchFamily="34" charset="0"/>
                <a:cs typeface="TimesNewRoman,Italic"/>
              </a:rPr>
              <a:t>Молекулярно-генетичні методи</a:t>
            </a:r>
            <a:r>
              <a:rPr lang="uk-UA" sz="2000" b="1" i="1" dirty="0">
                <a:effectLst/>
                <a:latin typeface="Bookman Old Style" panose="02050604050505020204" pitchFamily="18" charset="0"/>
                <a:ea typeface="Calibri" panose="020F0502020204030204" pitchFamily="34" charset="0"/>
                <a:cs typeface="TimesNewRoman,Italic"/>
              </a:rPr>
              <a:t> </a:t>
            </a:r>
            <a:r>
              <a:rPr lang="uk-UA" sz="2000" b="1" dirty="0">
                <a:effectLst/>
                <a:latin typeface="Bookman Old Style" panose="02050604050505020204" pitchFamily="18" charset="0"/>
                <a:ea typeface="Calibri" panose="020F0502020204030204" pitchFamily="34" charset="0"/>
                <a:cs typeface="TimesNewRoman"/>
              </a:rPr>
              <a:t>дозволяють поставити діагноз </a:t>
            </a:r>
            <a:r>
              <a:rPr lang="uk-UA" sz="2000" b="1" dirty="0" err="1">
                <a:effectLst/>
                <a:latin typeface="Bookman Old Style" panose="02050604050505020204" pitchFamily="18" charset="0"/>
                <a:ea typeface="Calibri" panose="020F0502020204030204" pitchFamily="34" charset="0"/>
                <a:cs typeface="TimesNewRoman"/>
              </a:rPr>
              <a:t>носійства</a:t>
            </a:r>
            <a:r>
              <a:rPr lang="uk-UA" sz="2000" b="1" dirty="0">
                <a:effectLst/>
                <a:latin typeface="Bookman Old Style" panose="02050604050505020204" pitchFamily="18" charset="0"/>
                <a:ea typeface="Calibri" panose="020F0502020204030204" pitchFamily="34" charset="0"/>
                <a:cs typeface="TimesNewRoman"/>
              </a:rPr>
              <a:t> певного алелю (в тому числі мутантного) на рівні кодового домену в ДНК, навіть за відсутності продукту експресії гена, визначити гомозиготний чи гетерозиготний стан останнього. Суттю цих методів є використання специфічності роботи ферментів, що розрізають нуклеїнові кислоти, принципу </a:t>
            </a:r>
            <a:r>
              <a:rPr lang="uk-UA" sz="2000" b="1" dirty="0" err="1">
                <a:effectLst/>
                <a:latin typeface="Bookman Old Style" panose="02050604050505020204" pitchFamily="18" charset="0"/>
                <a:ea typeface="Calibri" panose="020F0502020204030204" pitchFamily="34" charset="0"/>
                <a:cs typeface="TimesNewRoman"/>
              </a:rPr>
              <a:t>комплементарності</a:t>
            </a:r>
            <a:r>
              <a:rPr lang="uk-UA" sz="2000" b="1" dirty="0">
                <a:effectLst/>
                <a:latin typeface="Bookman Old Style" panose="02050604050505020204" pitchFamily="18" charset="0"/>
                <a:ea typeface="Calibri" panose="020F0502020204030204" pitchFamily="34" charset="0"/>
                <a:cs typeface="TimesNewRoman"/>
              </a:rPr>
              <a:t> </a:t>
            </a:r>
            <a:r>
              <a:rPr lang="uk-UA" sz="2000" b="1" dirty="0" err="1">
                <a:effectLst/>
                <a:latin typeface="Bookman Old Style" panose="02050604050505020204" pitchFamily="18" charset="0"/>
                <a:ea typeface="Calibri" panose="020F0502020204030204" pitchFamily="34" charset="0"/>
                <a:cs typeface="TimesNewRoman"/>
              </a:rPr>
              <a:t>нуклеотидних</a:t>
            </a:r>
            <a:r>
              <a:rPr lang="uk-UA" sz="2000" b="1" dirty="0">
                <a:effectLst/>
                <a:latin typeface="Bookman Old Style" panose="02050604050505020204" pitchFamily="18" charset="0"/>
                <a:ea typeface="Calibri" panose="020F0502020204030204" pitchFamily="34" charset="0"/>
                <a:cs typeface="TimesNewRoman"/>
              </a:rPr>
              <a:t> послідовностей та вибіркового розмноження (реплікація, ампліфікація) </a:t>
            </a:r>
            <a:r>
              <a:rPr lang="uk-UA" sz="2000" b="1" dirty="0" err="1">
                <a:effectLst/>
                <a:latin typeface="Bookman Old Style" panose="02050604050505020204" pitchFamily="18" charset="0"/>
                <a:ea typeface="Calibri" panose="020F0502020204030204" pitchFamily="34" charset="0"/>
                <a:cs typeface="TimesNewRoman"/>
              </a:rPr>
              <a:t>дволанцюгових</a:t>
            </a:r>
            <a:r>
              <a:rPr lang="uk-UA" sz="2000" b="1" dirty="0">
                <a:effectLst/>
                <a:latin typeface="Bookman Old Style" panose="02050604050505020204" pitchFamily="18" charset="0"/>
                <a:ea typeface="Calibri" panose="020F0502020204030204" pitchFamily="34" charset="0"/>
                <a:cs typeface="TimesNewRoman"/>
              </a:rPr>
              <a:t> ділянок ДНК, здатності забудовувати відсутні ділянки цих структур в умовах пробірки, а не клітини чи організму. Саме на вказану групу покладаються сподівання щодо вирішення проблем пренатальної, </a:t>
            </a:r>
            <a:r>
              <a:rPr lang="uk-UA" sz="2000" b="1" dirty="0" err="1">
                <a:effectLst/>
                <a:latin typeface="Bookman Old Style" panose="02050604050505020204" pitchFamily="18" charset="0"/>
                <a:ea typeface="Calibri" panose="020F0502020204030204" pitchFamily="34" charset="0"/>
                <a:cs typeface="TimesNewRoman"/>
              </a:rPr>
              <a:t>доімплантаційної</a:t>
            </a:r>
            <a:r>
              <a:rPr lang="uk-UA" sz="2000" b="1" dirty="0">
                <a:effectLst/>
                <a:latin typeface="Bookman Old Style" panose="02050604050505020204" pitchFamily="18" charset="0"/>
                <a:ea typeface="Calibri" panose="020F0502020204030204" pitchFamily="34" charset="0"/>
                <a:cs typeface="TimesNewRoman"/>
              </a:rPr>
              <a:t> і навіть </a:t>
            </a:r>
            <a:r>
              <a:rPr lang="uk-UA" sz="2000" b="1" dirty="0" err="1">
                <a:effectLst/>
                <a:latin typeface="Bookman Old Style" panose="02050604050505020204" pitchFamily="18" charset="0"/>
                <a:ea typeface="Calibri" panose="020F0502020204030204" pitchFamily="34" charset="0"/>
                <a:cs typeface="TimesNewRoman"/>
              </a:rPr>
              <a:t>преконцепційної</a:t>
            </a:r>
            <a:r>
              <a:rPr lang="uk-UA" sz="2000" b="1" dirty="0">
                <a:effectLst/>
                <a:latin typeface="Bookman Old Style" panose="02050604050505020204" pitchFamily="18" charset="0"/>
                <a:ea typeface="Calibri" panose="020F0502020204030204" pitchFamily="34" charset="0"/>
                <a:cs typeface="TimesNewRoman"/>
              </a:rPr>
              <a:t> діагностики, встановлення батьківства або особи злочинця тощо. Ці специфічні, універсальні методи можуть використовуватися в практиці охорони здоров'я, за умови достатнього фінансування. Єдиним недоліком молекулярно-генетичних методів є те, що вони дуже дорого коштують.</a:t>
            </a:r>
            <a:endParaRPr lang="ru-UA"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52055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0"/>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6ACD15E2-2863-ED50-39B2-531F507C0513}"/>
              </a:ext>
            </a:extLst>
          </p:cNvPr>
          <p:cNvSpPr txBox="1"/>
          <p:nvPr/>
        </p:nvSpPr>
        <p:spPr>
          <a:xfrm>
            <a:off x="335901" y="336938"/>
            <a:ext cx="11327363" cy="2839239"/>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NewRoman"/>
              </a:rPr>
              <a:t>У царинах генетики людини та медичної генетики використовуються також популяційні, </a:t>
            </a:r>
            <a:r>
              <a:rPr lang="uk-UA" sz="2400" b="1" dirty="0" err="1">
                <a:effectLst/>
                <a:latin typeface="Bookman Old Style" panose="02050604050505020204" pitchFamily="18" charset="0"/>
                <a:ea typeface="Calibri" panose="020F0502020204030204" pitchFamily="34" charset="0"/>
                <a:cs typeface="TimesNewRoman"/>
              </a:rPr>
              <a:t>варіаційно</a:t>
            </a:r>
            <a:r>
              <a:rPr lang="uk-UA" sz="2400" b="1" dirty="0">
                <a:effectLst/>
                <a:latin typeface="Bookman Old Style" panose="02050604050505020204" pitchFamily="18" charset="0"/>
                <a:ea typeface="Calibri" panose="020F0502020204030204" pitchFamily="34" charset="0"/>
                <a:cs typeface="TimesNewRoman"/>
              </a:rPr>
              <a:t>-статистичні методи, метод досліджень на близнюках, які дають можливість вивчати роль спадковості та середовища у розвитку хвороби, розповсюдженні спадкової патології та </a:t>
            </a:r>
            <a:r>
              <a:rPr lang="uk-UA" sz="2400" b="1" dirty="0" err="1">
                <a:effectLst/>
                <a:latin typeface="Bookman Old Style" panose="02050604050505020204" pitchFamily="18" charset="0"/>
                <a:ea typeface="Calibri" panose="020F0502020204030204" pitchFamily="34" charset="0"/>
                <a:cs typeface="TimesNewRoman"/>
              </a:rPr>
              <a:t>носійства</a:t>
            </a:r>
            <a:r>
              <a:rPr lang="uk-UA" sz="2400" b="1" dirty="0">
                <a:effectLst/>
                <a:latin typeface="Bookman Old Style" panose="02050604050505020204" pitchFamily="18" charset="0"/>
                <a:ea typeface="Calibri" panose="020F0502020204030204" pitchFamily="34" charset="0"/>
                <a:cs typeface="TimesNewRoman"/>
              </a:rPr>
              <a:t> патологічних алелів в конкретній популяції, встановлювати значення сегрегаційного вантажу і мутаційного тиску.</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a:extLst>
              <a:ext uri="{FF2B5EF4-FFF2-40B4-BE49-F238E27FC236}">
                <a16:creationId xmlns:a16="http://schemas.microsoft.com/office/drawing/2014/main" id="{0A485457-A536-730E-A343-36B9477D36C8}"/>
              </a:ext>
            </a:extLst>
          </p:cNvPr>
          <p:cNvPicPr>
            <a:picLocks noChangeAspect="1"/>
          </p:cNvPicPr>
          <p:nvPr/>
        </p:nvPicPr>
        <p:blipFill rotWithShape="1">
          <a:blip r:embed="rId4">
            <a:extLst>
              <a:ext uri="{28A0092B-C50C-407E-A947-70E740481C1C}">
                <a14:useLocalDpi xmlns:a14="http://schemas.microsoft.com/office/drawing/2010/main" val="0"/>
              </a:ext>
            </a:extLst>
          </a:blip>
          <a:srcRect l="3781" t="11837" r="50000" b="3809"/>
          <a:stretch/>
        </p:blipFill>
        <p:spPr>
          <a:xfrm>
            <a:off x="335901" y="3176177"/>
            <a:ext cx="2537927" cy="3470989"/>
          </a:xfrm>
          <a:prstGeom prst="rect">
            <a:avLst/>
          </a:prstGeom>
        </p:spPr>
      </p:pic>
      <p:pic>
        <p:nvPicPr>
          <p:cNvPr id="12" name="Рисунок 11" descr="Изображение выглядит как диаграмма&#10;&#10;Автоматически созданное описание">
            <a:extLst>
              <a:ext uri="{FF2B5EF4-FFF2-40B4-BE49-F238E27FC236}">
                <a16:creationId xmlns:a16="http://schemas.microsoft.com/office/drawing/2014/main" id="{8F5D1FB1-AA3B-62DD-35A6-AFD09D6A61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6610" y="3750957"/>
            <a:ext cx="6024660" cy="2321429"/>
          </a:xfrm>
          <a:prstGeom prst="rect">
            <a:avLst/>
          </a:prstGeom>
        </p:spPr>
      </p:pic>
    </p:spTree>
    <p:extLst>
      <p:ext uri="{BB962C8B-B14F-4D97-AF65-F5344CB8AC3E}">
        <p14:creationId xmlns:p14="http://schemas.microsoft.com/office/powerpoint/2010/main" val="3518367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9EAD9530-91A1-C902-65DC-EE0676249879}"/>
              </a:ext>
            </a:extLst>
          </p:cNvPr>
          <p:cNvSpPr txBox="1"/>
          <p:nvPr/>
        </p:nvSpPr>
        <p:spPr>
          <a:xfrm>
            <a:off x="227044" y="570076"/>
            <a:ext cx="11737911" cy="5391412"/>
          </a:xfrm>
          <a:prstGeom prst="rect">
            <a:avLst/>
          </a:prstGeom>
          <a:noFill/>
        </p:spPr>
        <p:txBody>
          <a:bodyPr wrap="square">
            <a:spAutoFit/>
          </a:bodyPr>
          <a:lstStyle/>
          <a:p>
            <a:pPr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Використані джерела:</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uk-UA" sz="2400" b="1" dirty="0" err="1">
                <a:effectLst/>
                <a:latin typeface="Bookman Old Style" panose="02050604050505020204" pitchFamily="18" charset="0"/>
                <a:ea typeface="Calibri" panose="020F0502020204030204" pitchFamily="34" charset="0"/>
                <a:cs typeface="TimesNewRoman"/>
              </a:rPr>
              <a:t>Запорожан</a:t>
            </a:r>
            <a:r>
              <a:rPr lang="uk-UA" sz="2400" b="1" dirty="0">
                <a:effectLst/>
                <a:latin typeface="Bookman Old Style" panose="02050604050505020204" pitchFamily="18" charset="0"/>
                <a:ea typeface="Calibri" panose="020F0502020204030204" pitchFamily="34" charset="0"/>
                <a:cs typeface="TimesNewRoman,Bold"/>
              </a:rPr>
              <a:t> </a:t>
            </a:r>
            <a:r>
              <a:rPr lang="uk-UA" sz="2400" b="1" dirty="0">
                <a:effectLst/>
                <a:latin typeface="Bookman Old Style" panose="02050604050505020204" pitchFamily="18" charset="0"/>
                <a:ea typeface="Calibri" panose="020F0502020204030204" pitchFamily="34" charset="0"/>
                <a:cs typeface="TimesNewRoman"/>
              </a:rPr>
              <a:t>В. М. Та ін. </a:t>
            </a:r>
            <a:r>
              <a:rPr lang="uk-UA" sz="2400" b="1" dirty="0">
                <a:effectLst/>
                <a:latin typeface="Bookman Old Style" panose="02050604050505020204" pitchFamily="18" charset="0"/>
                <a:ea typeface="Calibri" panose="020F0502020204030204" pitchFamily="34" charset="0"/>
                <a:cs typeface="TimesNewRoman,Bold"/>
              </a:rPr>
              <a:t>Медична </a:t>
            </a:r>
            <a:r>
              <a:rPr lang="uk-UA" sz="2400" b="1" dirty="0">
                <a:effectLst/>
                <a:latin typeface="Bookman Old Style" panose="02050604050505020204" pitchFamily="18" charset="0"/>
                <a:ea typeface="Calibri" panose="020F0502020204030204" pitchFamily="34" charset="0"/>
                <a:cs typeface="TimesNewRoman"/>
              </a:rPr>
              <a:t>генетика: Підручник для вузів. Одеса: </a:t>
            </a:r>
            <a:r>
              <a:rPr lang="uk-UA" sz="2400" b="1" dirty="0" err="1">
                <a:effectLst/>
                <a:latin typeface="Bookman Old Style" panose="02050604050505020204" pitchFamily="18" charset="0"/>
                <a:ea typeface="Calibri" panose="020F0502020204030204" pitchFamily="34" charset="0"/>
                <a:cs typeface="TimesNewRoman"/>
              </a:rPr>
              <a:t>Одес</a:t>
            </a:r>
            <a:r>
              <a:rPr lang="uk-UA" sz="2400" b="1" dirty="0">
                <a:effectLst/>
                <a:latin typeface="Bookman Old Style" panose="02050604050505020204" pitchFamily="18" charset="0"/>
                <a:ea typeface="Calibri" panose="020F0502020204030204" pitchFamily="34" charset="0"/>
                <a:cs typeface="TimesNewRoman"/>
              </a:rPr>
              <a:t>. </a:t>
            </a:r>
            <a:r>
              <a:rPr lang="uk-UA" sz="2400" b="1" dirty="0" err="1">
                <a:effectLst/>
                <a:latin typeface="Bookman Old Style" panose="02050604050505020204" pitchFamily="18" charset="0"/>
                <a:ea typeface="Calibri" panose="020F0502020204030204" pitchFamily="34" charset="0"/>
                <a:cs typeface="TimesNewRoman"/>
              </a:rPr>
              <a:t>держ</a:t>
            </a:r>
            <a:r>
              <a:rPr lang="uk-UA" sz="2400" b="1" dirty="0">
                <a:effectLst/>
                <a:latin typeface="Bookman Old Style" panose="02050604050505020204" pitchFamily="18" charset="0"/>
                <a:ea typeface="Calibri" panose="020F0502020204030204" pitchFamily="34" charset="0"/>
                <a:cs typeface="TimesNewRoman"/>
              </a:rPr>
              <a:t>. мед. ун-т, 2005. 260 с. </a:t>
            </a:r>
            <a:r>
              <a:rPr lang="uk-UA" sz="2400" b="1" dirty="0">
                <a:effectLst/>
                <a:latin typeface="Bookman Old Style" panose="02050604050505020204" pitchFamily="18" charset="0"/>
                <a:ea typeface="Calibri" panose="020F0502020204030204" pitchFamily="34" charset="0"/>
                <a:cs typeface="TimesNewRoman,Bold"/>
              </a:rPr>
              <a:t>ISBN 966-7733-66-1</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uk-UA" sz="2400" b="1" dirty="0" err="1">
                <a:effectLst/>
                <a:latin typeface="Bookman Old Style" panose="02050604050505020204" pitchFamily="18" charset="0"/>
                <a:ea typeface="Calibri" panose="020F0502020204030204" pitchFamily="34" charset="0"/>
                <a:cs typeface="TimesNewRoman"/>
              </a:rPr>
              <a:t>Бужієвська</a:t>
            </a:r>
            <a:r>
              <a:rPr lang="uk-UA" sz="2400" b="1" dirty="0">
                <a:effectLst/>
                <a:latin typeface="Bookman Old Style" panose="02050604050505020204" pitchFamily="18" charset="0"/>
                <a:ea typeface="Calibri" panose="020F0502020204030204" pitchFamily="34" charset="0"/>
                <a:cs typeface="TimesNewRoman"/>
              </a:rPr>
              <a:t> T.I. Основи медичної генетики. Київ : Здоров'я, 2001. 136 с. ISBN 5-311-01204-8</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buFont typeface="+mj-lt"/>
              <a:buAutoNum type="arabicPeriod"/>
            </a:pP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Коджебаш</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 Ф. Методичні рекомендації до практичних занять з дисципліни «Медична генетика» для здобувачів вищої освіти спеціальності 222 Медицина / укладач: В. Ф.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Коджебаш</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Одеса : Університет Ушинського, 2022. 63 с.</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buFont typeface="+mj-lt"/>
              <a:buAutoNum type="arabicPeriod"/>
            </a:pP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Помогайбо</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В.М. Генетика людини :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навч</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r>
              <a:rPr lang="uk-UA" sz="2400" b="1" dirty="0" err="1">
                <a:effectLst/>
                <a:latin typeface="Bookman Old Style" panose="02050604050505020204" pitchFamily="18" charset="0"/>
                <a:ea typeface="Calibri" panose="020F0502020204030204" pitchFamily="34" charset="0"/>
                <a:cs typeface="Times New Roman" panose="02020603050405020304" pitchFamily="18" charset="0"/>
              </a:rPr>
              <a:t>посіб</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Київ : ВЦ «Академія», 2014. 280 с.</a:t>
            </a:r>
          </a:p>
          <a:p>
            <a:pPr marL="342900" lvl="0" indent="-342900" algn="just">
              <a:buFont typeface="+mj-lt"/>
              <a:buAutoNum type="arabicPeriod"/>
            </a:pPr>
            <a:r>
              <a:rPr lang="en-US" sz="2400" b="1" dirty="0">
                <a:latin typeface="Bookman Old Style" panose="02050604050505020204" pitchFamily="18" charset="0"/>
                <a:ea typeface="Calibri" panose="020F0502020204030204" pitchFamily="34" charset="0"/>
                <a:cs typeface="Times New Roman" panose="02020603050405020304" pitchFamily="18" charset="0"/>
              </a:rPr>
              <a:t>Korf, Bruce R. Human Genetics and Genomics. 4-th edition. Wiley-Blackwell, 2013. 281 p. </a:t>
            </a:r>
            <a:r>
              <a:rPr lang="uk-UA" sz="2400" b="1" dirty="0">
                <a:effectLst/>
                <a:latin typeface="Bookman Old Style" panose="02050604050505020204" pitchFamily="18" charset="0"/>
                <a:ea typeface="Calibri" panose="020F0502020204030204" pitchFamily="34" charset="0"/>
                <a:cs typeface="Times New Roman" panose="02020603050405020304" pitchFamily="18" charset="0"/>
              </a:rPr>
              <a:t> </a:t>
            </a:r>
          </a:p>
          <a:p>
            <a:pPr marL="342900" lvl="0" indent="-342900" algn="just">
              <a:buFont typeface="+mj-lt"/>
              <a:buAutoNum type="arabicPeriod"/>
            </a:pPr>
            <a:r>
              <a:rPr lang="uk-UA" sz="2400" b="1" dirty="0">
                <a:latin typeface="Bookman Old Style" panose="02050604050505020204" pitchFamily="18" charset="0"/>
                <a:ea typeface="Calibri" panose="020F0502020204030204" pitchFamily="34" charset="0"/>
                <a:cs typeface="Times New Roman" panose="02020603050405020304" pitchFamily="18" charset="0"/>
              </a:rPr>
              <a:t>Фотографії з відкритих інтернет-джерел</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1391004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18"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mc:AlternateContent xmlns:mc="http://schemas.openxmlformats.org/markup-compatibility/2006">
        <mc:Choice xmlns:am3d="http://schemas.microsoft.com/office/drawing/2017/model3d" Requires="am3d">
          <p:graphicFrame>
            <p:nvGraphicFramePr>
              <p:cNvPr id="2" name="Трехмерная модель 1" descr="Ссылки">
                <a:extLst>
                  <a:ext uri="{FF2B5EF4-FFF2-40B4-BE49-F238E27FC236}">
                    <a16:creationId xmlns:a16="http://schemas.microsoft.com/office/drawing/2014/main" id="{B23EF59C-C427-1505-F9CF-F19B02342875}"/>
                  </a:ext>
                </a:extLst>
              </p:cNvPr>
              <p:cNvGraphicFramePr/>
              <p:nvPr>
                <p:extLst>
                  <p:ext uri="{D42A27DB-BD31-4B8C-83A1-F6EECF244321}">
                    <p14:modId xmlns:p14="http://schemas.microsoft.com/office/powerpoint/2010/main" val="184942300"/>
                  </p:ext>
                </p:extLst>
              </p:nvPr>
            </p:nvGraphicFramePr>
            <p:xfrm>
              <a:off x="-1129749" y="2230016"/>
              <a:ext cx="4989503" cy="4462006"/>
            </p:xfrm>
            <a:graphic>
              <a:graphicData uri="http://schemas.microsoft.com/office/drawing/2017/model3d">
                <am3d:model3d r:embed="rId4">
                  <am3d:spPr>
                    <a:xfrm>
                      <a:off x="0" y="0"/>
                      <a:ext cx="4989503" cy="4462006"/>
                    </a:xfrm>
                    <a:prstGeom prst="rect">
                      <a:avLst/>
                    </a:prstGeom>
                  </am3d:spPr>
                  <am3d:camera>
                    <am3d:pos x="0" y="0" z="74771876"/>
                    <am3d:up dx="0" dy="36000000" dz="0"/>
                    <am3d:lookAt x="0" y="0" z="0"/>
                    <am3d:perspective fov="2700000"/>
                  </am3d:camera>
                  <am3d:trans>
                    <am3d:meterPerModelUnit n="127812" d="1000000"/>
                    <am3d:preTrans dx="5737674" dy="-11363692" dz="-7500368"/>
                    <am3d:scale>
                      <am3d:sx n="1000000" d="1000000"/>
                      <am3d:sy n="1000000" d="1000000"/>
                      <am3d:sz n="1000000" d="1000000"/>
                    </am3d:scale>
                    <am3d:rot/>
                    <am3d:postTrans dx="0" dy="0" dz="0"/>
                  </am3d:trans>
                  <am3d:raster rName="Office3DRenderer" rVer="16.0.8326">
                    <am3d:blip r:embed="rId5"/>
                  </am3d:raster>
                  <am3d:extLst>
                    <a:ext uri="{9A65AA19-BECB-4387-8358-8AD5134E1D82}">
                      <a3danim:embedAnim xmlns:a3danim="http://schemas.microsoft.com/office/drawing/2018/animation/model3d" animId="0">
                        <a3danim:animPr length="7966" count="indefinite"/>
                      </a3danim:embedAnim>
                    </a:ext>
                    <a:ext uri="{E9DE012E-A134-456F-84FE-255F9AAD75C6}">
                      <a3danim:posterFrame xmlns:a3danim="http://schemas.microsoft.com/office/drawing/2018/animation/model3d" animId="0"/>
                    </a:ext>
                  </am3d:extLst>
                  <am3d:objViewport viewportSz="756899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2" name="Трехмерная модель 1" descr="Ссылки">
                <a:extLst>
                  <a:ext uri="{FF2B5EF4-FFF2-40B4-BE49-F238E27FC236}">
                    <a16:creationId xmlns:a16="http://schemas.microsoft.com/office/drawing/2014/main" id="{B23EF59C-C427-1505-F9CF-F19B02342875}"/>
                  </a:ext>
                </a:extLst>
              </p:cNvPr>
              <p:cNvPicPr>
                <a:picLocks noGrp="1" noRot="1" noChangeAspect="1" noMove="1" noResize="1" noEditPoints="1" noAdjustHandles="1" noChangeArrowheads="1" noChangeShapeType="1" noCrop="1"/>
              </p:cNvPicPr>
              <p:nvPr/>
            </p:nvPicPr>
            <p:blipFill>
              <a:blip r:embed="rId5"/>
              <a:stretch>
                <a:fillRect/>
              </a:stretch>
            </p:blipFill>
            <p:spPr>
              <a:xfrm>
                <a:off x="-1129749" y="2230016"/>
                <a:ext cx="4989503" cy="4462006"/>
              </a:xfrm>
              <a:prstGeom prst="rect">
                <a:avLst/>
              </a:prstGeom>
            </p:spPr>
          </p:pic>
        </mc:Fallback>
      </mc:AlternateContent>
      <p:sp>
        <p:nvSpPr>
          <p:cNvPr id="3" name="Прямоугольник 2">
            <a:extLst>
              <a:ext uri="{FF2B5EF4-FFF2-40B4-BE49-F238E27FC236}">
                <a16:creationId xmlns:a16="http://schemas.microsoft.com/office/drawing/2014/main" id="{0304F633-7429-9973-907D-BBD604CBD275}"/>
              </a:ext>
            </a:extLst>
          </p:cNvPr>
          <p:cNvSpPr/>
          <p:nvPr/>
        </p:nvSpPr>
        <p:spPr>
          <a:xfrm>
            <a:off x="2772458" y="1906538"/>
            <a:ext cx="5970499" cy="923330"/>
          </a:xfrm>
          <a:prstGeom prst="rect">
            <a:avLst/>
          </a:prstGeom>
          <a:noFill/>
        </p:spPr>
        <p:txBody>
          <a:bodyPr wrap="square" lIns="91440" tIns="45720" rIns="91440" bIns="45720">
            <a:spAutoFit/>
          </a:bodyPr>
          <a:lstStyle/>
          <a:p>
            <a:pPr algn="ctr"/>
            <a:r>
              <a:rPr lang="uk-UA" sz="5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Дякую за увагу!</a:t>
            </a:r>
          </a:p>
        </p:txBody>
      </p:sp>
      <mc:AlternateContent xmlns:mc="http://schemas.openxmlformats.org/markup-compatibility/2006">
        <mc:Choice xmlns:am3d="http://schemas.microsoft.com/office/drawing/2017/model3d" Requires="am3d">
          <p:graphicFrame>
            <p:nvGraphicFramePr>
              <p:cNvPr id="5" name="Трехмерная модель 4" descr="Грядка фиолетовых цветов">
                <a:extLst>
                  <a:ext uri="{FF2B5EF4-FFF2-40B4-BE49-F238E27FC236}">
                    <a16:creationId xmlns:a16="http://schemas.microsoft.com/office/drawing/2014/main" id="{6C723790-845C-97B9-B553-484391825DD4}"/>
                  </a:ext>
                </a:extLst>
              </p:cNvPr>
              <p:cNvGraphicFramePr>
                <a:graphicFrameLocks noChangeAspect="1"/>
              </p:cNvGraphicFramePr>
              <p:nvPr>
                <p:extLst>
                  <p:ext uri="{D42A27DB-BD31-4B8C-83A1-F6EECF244321}">
                    <p14:modId xmlns:p14="http://schemas.microsoft.com/office/powerpoint/2010/main" val="2513345252"/>
                  </p:ext>
                </p:extLst>
              </p:nvPr>
            </p:nvGraphicFramePr>
            <p:xfrm>
              <a:off x="4168227" y="2975982"/>
              <a:ext cx="3178958" cy="3369315"/>
            </p:xfrm>
            <a:graphic>
              <a:graphicData uri="http://schemas.microsoft.com/office/drawing/2017/model3d">
                <am3d:model3d r:embed="rId6">
                  <am3d:spPr>
                    <a:xfrm>
                      <a:off x="0" y="0"/>
                      <a:ext cx="3178958" cy="3369315"/>
                    </a:xfrm>
                    <a:prstGeom prst="rect">
                      <a:avLst/>
                    </a:prstGeom>
                  </am3d:spPr>
                  <am3d:camera>
                    <am3d:pos x="0" y="0" z="76080099"/>
                    <am3d:up dx="0" dy="36000000" dz="0"/>
                    <am3d:lookAt x="0" y="0" z="0"/>
                    <am3d:perspective fov="2700000"/>
                  </am3d:camera>
                  <am3d:trans>
                    <am3d:meterPerModelUnit n="8188785" d="1000000"/>
                    <am3d:preTrans dx="0" dy="-18000000" dz="0"/>
                    <am3d:scale>
                      <am3d:sx n="1000000" d="1000000"/>
                      <am3d:sy n="1000000" d="1000000"/>
                      <am3d:sz n="1000000" d="1000000"/>
                    </am3d:scale>
                    <am3d:rot ax="2426919" ay="-670225" az="-562695"/>
                    <am3d:postTrans dx="0" dy="0" dz="0"/>
                  </am3d:trans>
                  <am3d:raster rName="Office3DRenderer" rVer="16.0.8326">
                    <am3d:blip r:embed="rId7"/>
                  </am3d:raster>
                  <am3d:objViewport viewportSz="5310954"/>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p:pic>
            <p:nvPicPr>
              <p:cNvPr id="5" name="Трехмерная модель 4" descr="Грядка фиолетовых цветов">
                <a:extLst>
                  <a:ext uri="{FF2B5EF4-FFF2-40B4-BE49-F238E27FC236}">
                    <a16:creationId xmlns:a16="http://schemas.microsoft.com/office/drawing/2014/main" id="{6C723790-845C-97B9-B553-484391825DD4}"/>
                  </a:ext>
                </a:extLst>
              </p:cNvPr>
              <p:cNvPicPr>
                <a:picLocks noGrp="1" noRot="1" noChangeAspect="1" noMove="1" noResize="1" noEditPoints="1" noAdjustHandles="1" noChangeArrowheads="1" noChangeShapeType="1" noCrop="1"/>
              </p:cNvPicPr>
              <p:nvPr/>
            </p:nvPicPr>
            <p:blipFill>
              <a:blip r:embed="rId7"/>
              <a:stretch>
                <a:fillRect/>
              </a:stretch>
            </p:blipFill>
            <p:spPr>
              <a:xfrm>
                <a:off x="4168227" y="2975982"/>
                <a:ext cx="3178958" cy="3369315"/>
              </a:xfrm>
              <a:prstGeom prst="rect">
                <a:avLst/>
              </a:prstGeom>
            </p:spPr>
          </p:pic>
        </mc:Fallback>
      </mc:AlternateContent>
    </p:spTree>
    <p:extLst>
      <p:ext uri="{BB962C8B-B14F-4D97-AF65-F5344CB8AC3E}">
        <p14:creationId xmlns:p14="http://schemas.microsoft.com/office/powerpoint/2010/main" val="2546244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0" presetClass="emph" presetSubtype="1" repeatCount="indefinite" fill="hold" nodeType="withEffect">
                                  <p:stCondLst>
                                    <p:cond delay="0"/>
                                  </p:stCondLst>
                                  <p:childTnLst>
                                    <p:anim calcmode="lin" valueType="num">
                                      <p:cBhvr>
                                        <p:cTn id="6" dur="7967" fill="hold"/>
                                        <p:tgtEl>
                                          <p:spTgt spid="2"/>
                                        </p:tgtEl>
                                        <p:attrNameLst>
                                          <p:attrName>embedded1</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1A3EDBF5-3B5B-8C22-DA9A-5714E1AB1F2A}"/>
              </a:ext>
            </a:extLst>
          </p:cNvPr>
          <p:cNvSpPr txBox="1"/>
          <p:nvPr/>
        </p:nvSpPr>
        <p:spPr>
          <a:xfrm>
            <a:off x="65314" y="1046818"/>
            <a:ext cx="11495314" cy="4588372"/>
          </a:xfrm>
          <a:prstGeom prst="rect">
            <a:avLst/>
          </a:prstGeom>
          <a:noFill/>
        </p:spPr>
        <p:txBody>
          <a:bodyPr wrap="square">
            <a:spAutoFit/>
          </a:bodyPr>
          <a:lstStyle/>
          <a:p>
            <a:pPr indent="457200" algn="just">
              <a:lnSpc>
                <a:spcPct val="107000"/>
              </a:lnSpc>
              <a:spcAft>
                <a:spcPts val="800"/>
              </a:spcAft>
            </a:pPr>
            <a:r>
              <a:rPr lang="uk-UA" sz="2800" b="1" i="1" dirty="0">
                <a:solidFill>
                  <a:srgbClr val="00B0F0"/>
                </a:solidFill>
                <a:effectLst/>
                <a:latin typeface="Bookman Old Style" panose="02050604050505020204" pitchFamily="18" charset="0"/>
                <a:ea typeface="Calibri" panose="020F0502020204030204" pitchFamily="34" charset="0"/>
                <a:cs typeface="TimesNewRoman,Italic"/>
              </a:rPr>
              <a:t>Клініко-генеалогічний метод </a:t>
            </a:r>
            <a:r>
              <a:rPr lang="uk-UA" sz="2400" b="1" dirty="0">
                <a:effectLst/>
                <a:latin typeface="Bookman Old Style" panose="02050604050505020204" pitchFamily="18" charset="0"/>
                <a:ea typeface="Calibri" panose="020F0502020204030204" pitchFamily="34" charset="0"/>
                <a:cs typeface="TimesNewRoman"/>
              </a:rPr>
              <a:t>є головним важелем у медичній генетиці. Більшість діагнозів спадкової патології можна встановити саме за допомогою цього методу аналізу. Він вимагає повного та уважного обстеження хворого, цілеспрямованого збирання анамнезу (про репродукційну функцію та наявність аналогічних уражень серед членів ядерної родини та ряду поколінь за материнською й батьківською лініями), а також клінічного обстеження та інтерв'ювання усіх можливих для цього родичів </a:t>
            </a:r>
            <a:r>
              <a:rPr lang="uk-UA" sz="2400" b="1" dirty="0" err="1">
                <a:effectLst/>
                <a:latin typeface="Bookman Old Style" panose="02050604050505020204" pitchFamily="18" charset="0"/>
                <a:ea typeface="Calibri" panose="020F0502020204030204" pitchFamily="34" charset="0"/>
                <a:cs typeface="TimesNewRoman"/>
              </a:rPr>
              <a:t>пробанда</a:t>
            </a:r>
            <a:r>
              <a:rPr lang="uk-UA" sz="2400" b="1" dirty="0">
                <a:effectLst/>
                <a:latin typeface="Bookman Old Style" panose="02050604050505020204" pitchFamily="18" charset="0"/>
                <a:ea typeface="Calibri" panose="020F0502020204030204" pitchFamily="34" charset="0"/>
                <a:cs typeface="TimesNewRoman"/>
              </a:rPr>
              <a:t>.</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NewRoman"/>
              </a:rPr>
              <a:t>Родовід має бути вивченим за вертикаллю (від покоління до покоління) та за горизонталлю (в межах окремих поколінь).</a:t>
            </a:r>
            <a:endParaRPr lang="ru-UA"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934581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3" name="Рисунок 2">
            <a:extLst>
              <a:ext uri="{FF2B5EF4-FFF2-40B4-BE49-F238E27FC236}">
                <a16:creationId xmlns:a16="http://schemas.microsoft.com/office/drawing/2014/main" id="{86130588-DF14-835D-424D-E73B378BCDCD}"/>
              </a:ext>
            </a:extLst>
          </p:cNvPr>
          <p:cNvPicPr>
            <a:picLocks noChangeAspect="1"/>
          </p:cNvPicPr>
          <p:nvPr/>
        </p:nvPicPr>
        <p:blipFill>
          <a:blip r:embed="rId4"/>
          <a:stretch>
            <a:fillRect/>
          </a:stretch>
        </p:blipFill>
        <p:spPr>
          <a:xfrm>
            <a:off x="108005" y="377190"/>
            <a:ext cx="9365869" cy="5547198"/>
          </a:xfrm>
          <a:prstGeom prst="rect">
            <a:avLst/>
          </a:prstGeom>
        </p:spPr>
      </p:pic>
    </p:spTree>
    <p:extLst>
      <p:ext uri="{BB962C8B-B14F-4D97-AF65-F5344CB8AC3E}">
        <p14:creationId xmlns:p14="http://schemas.microsoft.com/office/powerpoint/2010/main" val="3323574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3" name="Рисунок 2">
            <a:extLst>
              <a:ext uri="{FF2B5EF4-FFF2-40B4-BE49-F238E27FC236}">
                <a16:creationId xmlns:a16="http://schemas.microsoft.com/office/drawing/2014/main" id="{A8FB4C14-8652-8FEF-ECE7-17E3773E0BCB}"/>
              </a:ext>
            </a:extLst>
          </p:cNvPr>
          <p:cNvPicPr>
            <a:picLocks noChangeAspect="1"/>
          </p:cNvPicPr>
          <p:nvPr/>
        </p:nvPicPr>
        <p:blipFill>
          <a:blip r:embed="rId4"/>
          <a:stretch>
            <a:fillRect/>
          </a:stretch>
        </p:blipFill>
        <p:spPr>
          <a:xfrm>
            <a:off x="331994" y="537211"/>
            <a:ext cx="11528012" cy="4584602"/>
          </a:xfrm>
          <a:prstGeom prst="rect">
            <a:avLst/>
          </a:prstGeom>
        </p:spPr>
      </p:pic>
    </p:spTree>
    <p:extLst>
      <p:ext uri="{BB962C8B-B14F-4D97-AF65-F5344CB8AC3E}">
        <p14:creationId xmlns:p14="http://schemas.microsoft.com/office/powerpoint/2010/main" val="3505384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548D316D-DDD4-921E-6631-F809406A4812}"/>
              </a:ext>
            </a:extLst>
          </p:cNvPr>
          <p:cNvSpPr txBox="1"/>
          <p:nvPr/>
        </p:nvSpPr>
        <p:spPr>
          <a:xfrm>
            <a:off x="222379" y="842842"/>
            <a:ext cx="11747241" cy="4783745"/>
          </a:xfrm>
          <a:prstGeom prst="rect">
            <a:avLst/>
          </a:prstGeom>
          <a:noFill/>
        </p:spPr>
        <p:txBody>
          <a:bodyPr wrap="square">
            <a:spAutoFit/>
          </a:bodyPr>
          <a:lstStyle/>
          <a:p>
            <a:pPr indent="457200" algn="just">
              <a:lnSpc>
                <a:spcPct val="107000"/>
              </a:lnSpc>
              <a:spcAft>
                <a:spcPts val="800"/>
              </a:spcAft>
            </a:pPr>
            <a:r>
              <a:rPr lang="uk-UA" sz="2000" b="1" dirty="0">
                <a:effectLst/>
                <a:latin typeface="Bookman Old Style" panose="02050604050505020204" pitchFamily="18" charset="0"/>
                <a:ea typeface="Calibri" panose="020F0502020204030204" pitchFamily="34" charset="0"/>
                <a:cs typeface="TimesNewRoman"/>
              </a:rPr>
              <a:t>На основі медичного висновку вимальовується фенотип </a:t>
            </a:r>
            <a:r>
              <a:rPr lang="uk-UA" sz="2000" b="1" dirty="0" err="1">
                <a:effectLst/>
                <a:latin typeface="Bookman Old Style" panose="02050604050505020204" pitchFamily="18" charset="0"/>
                <a:ea typeface="Calibri" panose="020F0502020204030204" pitchFamily="34" charset="0"/>
                <a:cs typeface="TimesNewRoman"/>
              </a:rPr>
              <a:t>пробанда</a:t>
            </a:r>
            <a:r>
              <a:rPr lang="uk-UA" sz="2000" b="1" dirty="0">
                <a:effectLst/>
                <a:latin typeface="Bookman Old Style" panose="02050604050505020204" pitchFamily="18" charset="0"/>
                <a:ea typeface="Calibri" panose="020F0502020204030204" pitchFamily="34" charset="0"/>
                <a:cs typeface="TimesNewRoman"/>
              </a:rPr>
              <a:t> за особливою схемою, що відрізняється від записів в історії хвороби, зроблених лікарями не генетиками. Опис фенотипу починається з оцінки поведінки, фізичного розвитку (зріст, маса тіла), контактності хворого, його психічного стану та розумового розвитку залежно від віку. Далі лікар має звернути увагу та відмітити особливості зовнішності </a:t>
            </a:r>
            <a:r>
              <a:rPr lang="uk-UA" sz="2000" b="1" dirty="0" err="1">
                <a:effectLst/>
                <a:latin typeface="Bookman Old Style" panose="02050604050505020204" pitchFamily="18" charset="0"/>
                <a:ea typeface="Calibri" panose="020F0502020204030204" pitchFamily="34" charset="0"/>
                <a:cs typeface="TimesNewRoman"/>
              </a:rPr>
              <a:t>пробанда</a:t>
            </a:r>
            <a:r>
              <a:rPr lang="uk-UA" sz="2000" b="1" dirty="0">
                <a:effectLst/>
                <a:latin typeface="Bookman Old Style" panose="02050604050505020204" pitchFamily="18" charset="0"/>
                <a:ea typeface="Calibri" panose="020F0502020204030204" pitchFamily="34" charset="0"/>
                <a:cs typeface="TimesNewRoman"/>
              </a:rPr>
              <a:t>: форма черепа, ріст волосся, його структура і розміщення; форма та розташування вушних раковин (насічки на мочці вуха), брів, очних щілин та відстань між ними.</a:t>
            </a:r>
            <a:endParaRPr lang="ru-UA" sz="20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000" b="1" dirty="0">
                <a:effectLst/>
                <a:latin typeface="Bookman Old Style" panose="02050604050505020204" pitchFamily="18" charset="0"/>
                <a:ea typeface="Calibri" panose="020F0502020204030204" pitchFamily="34" charset="0"/>
                <a:cs typeface="TimesNewRoman"/>
              </a:rPr>
              <a:t>Треба описати форму лоба, носа, ротової щілини, </a:t>
            </a:r>
            <a:r>
              <a:rPr lang="uk-UA" sz="2000" b="1" dirty="0" err="1">
                <a:effectLst/>
                <a:latin typeface="Bookman Old Style" panose="02050604050505020204" pitchFamily="18" charset="0"/>
                <a:ea typeface="Calibri" panose="020F0502020204030204" pitchFamily="34" charset="0"/>
                <a:cs typeface="TimesNewRoman"/>
              </a:rPr>
              <a:t>губів</a:t>
            </a:r>
            <a:r>
              <a:rPr lang="uk-UA" sz="2000" b="1" dirty="0">
                <a:effectLst/>
                <a:latin typeface="Bookman Old Style" panose="02050604050505020204" pitchFamily="18" charset="0"/>
                <a:ea typeface="Calibri" panose="020F0502020204030204" pitchFamily="34" charset="0"/>
                <a:cs typeface="TimesNewRoman"/>
              </a:rPr>
              <a:t>, язика, нижньої та верхньої щелеп; наявність, кількість, особливості форми і росту зубів; тверде піднебіння, щілини губи та (чи) піднебіння; форму та розміри шиї, грудної клітки, хребта. Необхідно також детально обстежити верхні та нижні кінцівки, описати їх форму, кількість пальців, </a:t>
            </a:r>
            <a:r>
              <a:rPr lang="uk-UA" sz="2000" b="1" dirty="0" err="1">
                <a:effectLst/>
                <a:latin typeface="Bookman Old Style" panose="02050604050505020204" pitchFamily="18" charset="0"/>
                <a:ea typeface="Calibri" panose="020F0502020204030204" pitchFamily="34" charset="0"/>
                <a:cs typeface="TimesNewRoman"/>
              </a:rPr>
              <a:t>дерматогліфічні</a:t>
            </a:r>
            <a:r>
              <a:rPr lang="uk-UA" sz="2000" b="1" dirty="0">
                <a:effectLst/>
                <a:latin typeface="Bookman Old Style" panose="02050604050505020204" pitchFamily="18" charset="0"/>
                <a:ea typeface="Calibri" panose="020F0502020204030204" pitchFamily="34" charset="0"/>
                <a:cs typeface="TimesNewRoman"/>
              </a:rPr>
              <a:t> особливості (рисунки) </a:t>
            </a:r>
            <a:r>
              <a:rPr lang="uk-UA" sz="2000" b="1" dirty="0" err="1">
                <a:effectLst/>
                <a:latin typeface="Bookman Old Style" panose="02050604050505020204" pitchFamily="18" charset="0"/>
                <a:ea typeface="Calibri" panose="020F0502020204030204" pitchFamily="34" charset="0"/>
                <a:cs typeface="TimesNewRoman"/>
              </a:rPr>
              <a:t>долоней</a:t>
            </a:r>
            <a:r>
              <a:rPr lang="uk-UA" sz="2000" b="1" dirty="0">
                <a:effectLst/>
                <a:latin typeface="Bookman Old Style" panose="02050604050505020204" pitchFamily="18" charset="0"/>
                <a:ea typeface="Calibri" panose="020F0502020204030204" pitchFamily="34" charset="0"/>
                <a:cs typeface="TimesNewRoman"/>
              </a:rPr>
              <a:t> та </a:t>
            </a:r>
            <a:r>
              <a:rPr lang="uk-UA" sz="2000" b="1" dirty="0" err="1">
                <a:effectLst/>
                <a:latin typeface="Bookman Old Style" panose="02050604050505020204" pitchFamily="18" charset="0"/>
                <a:ea typeface="Calibri" panose="020F0502020204030204" pitchFamily="34" charset="0"/>
                <a:cs typeface="TimesNewRoman"/>
              </a:rPr>
              <a:t>підошв</a:t>
            </a:r>
            <a:r>
              <a:rPr lang="uk-UA" sz="2000" b="1" dirty="0">
                <a:effectLst/>
                <a:latin typeface="Bookman Old Style" panose="02050604050505020204" pitchFamily="18" charset="0"/>
                <a:ea typeface="Calibri" panose="020F0502020204030204" pitchFamily="34" charset="0"/>
                <a:cs typeface="TimesNewRoman"/>
              </a:rPr>
              <a:t>, позиції </a:t>
            </a:r>
            <a:r>
              <a:rPr lang="uk-UA" sz="2000" b="1" dirty="0" err="1">
                <a:effectLst/>
                <a:latin typeface="Bookman Old Style" panose="02050604050505020204" pitchFamily="18" charset="0"/>
                <a:ea typeface="Calibri" panose="020F0502020204030204" pitchFamily="34" charset="0"/>
                <a:cs typeface="TimesNewRoman"/>
              </a:rPr>
              <a:t>долоней</a:t>
            </a:r>
            <a:r>
              <a:rPr lang="uk-UA" sz="2000" b="1" dirty="0">
                <a:effectLst/>
                <a:latin typeface="Bookman Old Style" panose="02050604050505020204" pitchFamily="18" charset="0"/>
                <a:ea typeface="Calibri" panose="020F0502020204030204" pitchFamily="34" charset="0"/>
                <a:cs typeface="TimesNewRoman"/>
              </a:rPr>
              <a:t>, </a:t>
            </a:r>
            <a:r>
              <a:rPr lang="uk-UA" sz="2000" b="1" dirty="0" err="1">
                <a:effectLst/>
                <a:latin typeface="Bookman Old Style" panose="02050604050505020204" pitchFamily="18" charset="0"/>
                <a:ea typeface="Calibri" panose="020F0502020204030204" pitchFamily="34" charset="0"/>
                <a:cs typeface="TimesNewRoman"/>
              </a:rPr>
              <a:t>підошв</a:t>
            </a:r>
            <a:r>
              <a:rPr lang="uk-UA" sz="2000" b="1" dirty="0">
                <a:effectLst/>
                <a:latin typeface="Bookman Old Style" panose="02050604050505020204" pitchFamily="18" charset="0"/>
                <a:ea typeface="Calibri" panose="020F0502020204030204" pitchFamily="34" charset="0"/>
                <a:cs typeface="TimesNewRoman"/>
              </a:rPr>
              <a:t>.</a:t>
            </a:r>
            <a:endParaRPr lang="ru-UA" sz="20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994727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4223"/>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pic>
        <p:nvPicPr>
          <p:cNvPr id="3" name="Рисунок 2">
            <a:extLst>
              <a:ext uri="{FF2B5EF4-FFF2-40B4-BE49-F238E27FC236}">
                <a16:creationId xmlns:a16="http://schemas.microsoft.com/office/drawing/2014/main" id="{25E9D15D-43E4-937E-FA1A-002102F47F87}"/>
              </a:ext>
            </a:extLst>
          </p:cNvPr>
          <p:cNvPicPr>
            <a:picLocks noChangeAspect="1"/>
          </p:cNvPicPr>
          <p:nvPr/>
        </p:nvPicPr>
        <p:blipFill>
          <a:blip r:embed="rId4"/>
          <a:stretch>
            <a:fillRect/>
          </a:stretch>
        </p:blipFill>
        <p:spPr>
          <a:xfrm>
            <a:off x="213697" y="588766"/>
            <a:ext cx="3065226" cy="3343883"/>
          </a:xfrm>
          <a:prstGeom prst="rect">
            <a:avLst/>
          </a:prstGeom>
        </p:spPr>
      </p:pic>
      <p:pic>
        <p:nvPicPr>
          <p:cNvPr id="6" name="Рисунок 5">
            <a:extLst>
              <a:ext uri="{FF2B5EF4-FFF2-40B4-BE49-F238E27FC236}">
                <a16:creationId xmlns:a16="http://schemas.microsoft.com/office/drawing/2014/main" id="{001CD3EE-C3F4-16A4-0AB7-9234AFD3B498}"/>
              </a:ext>
            </a:extLst>
          </p:cNvPr>
          <p:cNvPicPr>
            <a:picLocks noChangeAspect="1"/>
          </p:cNvPicPr>
          <p:nvPr/>
        </p:nvPicPr>
        <p:blipFill>
          <a:blip r:embed="rId5"/>
          <a:stretch>
            <a:fillRect/>
          </a:stretch>
        </p:blipFill>
        <p:spPr>
          <a:xfrm>
            <a:off x="297098" y="4394033"/>
            <a:ext cx="2898425" cy="1679246"/>
          </a:xfrm>
          <a:prstGeom prst="rect">
            <a:avLst/>
          </a:prstGeom>
        </p:spPr>
      </p:pic>
      <p:pic>
        <p:nvPicPr>
          <p:cNvPr id="9" name="Рисунок 8">
            <a:extLst>
              <a:ext uri="{FF2B5EF4-FFF2-40B4-BE49-F238E27FC236}">
                <a16:creationId xmlns:a16="http://schemas.microsoft.com/office/drawing/2014/main" id="{87737CED-2236-0D14-84DC-F59782205EA8}"/>
              </a:ext>
            </a:extLst>
          </p:cNvPr>
          <p:cNvPicPr>
            <a:picLocks noChangeAspect="1"/>
          </p:cNvPicPr>
          <p:nvPr/>
        </p:nvPicPr>
        <p:blipFill>
          <a:blip r:embed="rId6"/>
          <a:stretch>
            <a:fillRect/>
          </a:stretch>
        </p:blipFill>
        <p:spPr>
          <a:xfrm>
            <a:off x="3922841" y="327345"/>
            <a:ext cx="2996119" cy="710119"/>
          </a:xfrm>
          <a:prstGeom prst="rect">
            <a:avLst/>
          </a:prstGeom>
        </p:spPr>
      </p:pic>
      <p:pic>
        <p:nvPicPr>
          <p:cNvPr id="11" name="Рисунок 10">
            <a:extLst>
              <a:ext uri="{FF2B5EF4-FFF2-40B4-BE49-F238E27FC236}">
                <a16:creationId xmlns:a16="http://schemas.microsoft.com/office/drawing/2014/main" id="{A0DE7C8D-E039-3458-19E9-75D112DCE461}"/>
              </a:ext>
            </a:extLst>
          </p:cNvPr>
          <p:cNvPicPr>
            <a:picLocks noChangeAspect="1"/>
          </p:cNvPicPr>
          <p:nvPr/>
        </p:nvPicPr>
        <p:blipFill>
          <a:blip r:embed="rId7"/>
          <a:stretch>
            <a:fillRect/>
          </a:stretch>
        </p:blipFill>
        <p:spPr>
          <a:xfrm>
            <a:off x="4175759" y="1347547"/>
            <a:ext cx="2490281" cy="875489"/>
          </a:xfrm>
          <a:prstGeom prst="rect">
            <a:avLst/>
          </a:prstGeom>
        </p:spPr>
      </p:pic>
      <p:pic>
        <p:nvPicPr>
          <p:cNvPr id="13" name="Рисунок 12">
            <a:extLst>
              <a:ext uri="{FF2B5EF4-FFF2-40B4-BE49-F238E27FC236}">
                <a16:creationId xmlns:a16="http://schemas.microsoft.com/office/drawing/2014/main" id="{90EE3096-7FA2-D712-3593-5D6F04AFD732}"/>
              </a:ext>
            </a:extLst>
          </p:cNvPr>
          <p:cNvPicPr>
            <a:picLocks noChangeAspect="1"/>
          </p:cNvPicPr>
          <p:nvPr/>
        </p:nvPicPr>
        <p:blipFill>
          <a:blip r:embed="rId8"/>
          <a:stretch>
            <a:fillRect/>
          </a:stretch>
        </p:blipFill>
        <p:spPr>
          <a:xfrm>
            <a:off x="3997153" y="5142760"/>
            <a:ext cx="2490281" cy="735385"/>
          </a:xfrm>
          <a:prstGeom prst="rect">
            <a:avLst/>
          </a:prstGeom>
        </p:spPr>
      </p:pic>
      <p:pic>
        <p:nvPicPr>
          <p:cNvPr id="15" name="Рисунок 14">
            <a:extLst>
              <a:ext uri="{FF2B5EF4-FFF2-40B4-BE49-F238E27FC236}">
                <a16:creationId xmlns:a16="http://schemas.microsoft.com/office/drawing/2014/main" id="{D1FF7B31-6C29-3E27-B5FD-F1795182DFB3}"/>
              </a:ext>
            </a:extLst>
          </p:cNvPr>
          <p:cNvPicPr>
            <a:picLocks noChangeAspect="1"/>
          </p:cNvPicPr>
          <p:nvPr/>
        </p:nvPicPr>
        <p:blipFill>
          <a:blip r:embed="rId9"/>
          <a:stretch>
            <a:fillRect/>
          </a:stretch>
        </p:blipFill>
        <p:spPr>
          <a:xfrm>
            <a:off x="4617205" y="2478476"/>
            <a:ext cx="1607387" cy="2387442"/>
          </a:xfrm>
          <a:prstGeom prst="rect">
            <a:avLst/>
          </a:prstGeom>
        </p:spPr>
      </p:pic>
      <p:pic>
        <p:nvPicPr>
          <p:cNvPr id="17" name="Рисунок 16">
            <a:extLst>
              <a:ext uri="{FF2B5EF4-FFF2-40B4-BE49-F238E27FC236}">
                <a16:creationId xmlns:a16="http://schemas.microsoft.com/office/drawing/2014/main" id="{7E7D0757-A2DA-39FD-8CCF-70EF158BF164}"/>
              </a:ext>
            </a:extLst>
          </p:cNvPr>
          <p:cNvPicPr>
            <a:picLocks noChangeAspect="1"/>
          </p:cNvPicPr>
          <p:nvPr/>
        </p:nvPicPr>
        <p:blipFill>
          <a:blip r:embed="rId10"/>
          <a:stretch>
            <a:fillRect/>
          </a:stretch>
        </p:blipFill>
        <p:spPr>
          <a:xfrm>
            <a:off x="6874111" y="1538647"/>
            <a:ext cx="2554904" cy="3624978"/>
          </a:xfrm>
          <a:prstGeom prst="rect">
            <a:avLst/>
          </a:prstGeom>
        </p:spPr>
      </p:pic>
      <p:pic>
        <p:nvPicPr>
          <p:cNvPr id="19" name="Рисунок 18">
            <a:extLst>
              <a:ext uri="{FF2B5EF4-FFF2-40B4-BE49-F238E27FC236}">
                <a16:creationId xmlns:a16="http://schemas.microsoft.com/office/drawing/2014/main" id="{D9ECEC1C-2C31-22D7-7871-792CFA2277E0}"/>
              </a:ext>
            </a:extLst>
          </p:cNvPr>
          <p:cNvPicPr>
            <a:picLocks noChangeAspect="1"/>
          </p:cNvPicPr>
          <p:nvPr/>
        </p:nvPicPr>
        <p:blipFill>
          <a:blip r:embed="rId11"/>
          <a:stretch>
            <a:fillRect/>
          </a:stretch>
        </p:blipFill>
        <p:spPr>
          <a:xfrm>
            <a:off x="9815692" y="1118856"/>
            <a:ext cx="2062264" cy="4114800"/>
          </a:xfrm>
          <a:prstGeom prst="rect">
            <a:avLst/>
          </a:prstGeom>
        </p:spPr>
      </p:pic>
    </p:spTree>
    <p:extLst>
      <p:ext uri="{BB962C8B-B14F-4D97-AF65-F5344CB8AC3E}">
        <p14:creationId xmlns:p14="http://schemas.microsoft.com/office/powerpoint/2010/main" val="3302421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6" name="TextBox 5">
            <a:extLst>
              <a:ext uri="{FF2B5EF4-FFF2-40B4-BE49-F238E27FC236}">
                <a16:creationId xmlns:a16="http://schemas.microsoft.com/office/drawing/2014/main" id="{A3CDD0AC-D877-D19F-3ED2-7D0198E64899}"/>
              </a:ext>
            </a:extLst>
          </p:cNvPr>
          <p:cNvSpPr txBox="1"/>
          <p:nvPr/>
        </p:nvSpPr>
        <p:spPr>
          <a:xfrm>
            <a:off x="149290" y="343842"/>
            <a:ext cx="11504645" cy="5013680"/>
          </a:xfrm>
          <a:prstGeom prst="rect">
            <a:avLst/>
          </a:prstGeom>
          <a:noFill/>
        </p:spPr>
        <p:txBody>
          <a:bodyPr wrap="square">
            <a:spAutoFit/>
          </a:bodyPr>
          <a:lstStyle/>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NewRoman"/>
              </a:rPr>
              <a:t>Тому увага лікаря приділяється стану шкіри: відмічається її еластичність (чи навпаки), ріст волосся, вологість, пігментація, наявність атипових складок, висипання.</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NewRoman"/>
              </a:rPr>
              <a:t>Можливість встановити точний діагноз великою мірою залежить від того, наскільки повно виявлені </a:t>
            </a:r>
            <a:r>
              <a:rPr lang="uk-UA" sz="2400" b="1" dirty="0" err="1">
                <a:effectLst/>
                <a:latin typeface="Bookman Old Style" panose="02050604050505020204" pitchFamily="18" charset="0"/>
                <a:ea typeface="Calibri" panose="020F0502020204030204" pitchFamily="34" charset="0"/>
                <a:cs typeface="TimesNewRoman"/>
              </a:rPr>
              <a:t>мікроаномалії</a:t>
            </a:r>
            <a:r>
              <a:rPr lang="uk-UA" sz="2400" b="1" dirty="0">
                <a:effectLst/>
                <a:latin typeface="Bookman Old Style" panose="02050604050505020204" pitchFamily="18" charset="0"/>
                <a:ea typeface="Calibri" panose="020F0502020204030204" pitchFamily="34" charset="0"/>
                <a:cs typeface="TimesNewRoman"/>
              </a:rPr>
              <a:t> розвитку, на які лікарі зазвичай не звертають належної уваги.</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400" b="1" dirty="0">
                <a:effectLst/>
                <a:latin typeface="Bookman Old Style" panose="02050604050505020204" pitchFamily="18" charset="0"/>
                <a:ea typeface="Calibri" panose="020F0502020204030204" pitchFamily="34" charset="0"/>
                <a:cs typeface="TimesNewRoman"/>
              </a:rPr>
              <a:t>Дослідження стану внутрішніх органів традиційними методами пальпації, перкусії та аускультації завершують клінічне обстеження </a:t>
            </a:r>
            <a:r>
              <a:rPr lang="uk-UA" sz="2400" b="1" dirty="0" err="1">
                <a:effectLst/>
                <a:latin typeface="Bookman Old Style" panose="02050604050505020204" pitchFamily="18" charset="0"/>
                <a:ea typeface="Calibri" panose="020F0502020204030204" pitchFamily="34" charset="0"/>
                <a:cs typeface="TimesNewRoman"/>
              </a:rPr>
              <a:t>пробанда</a:t>
            </a:r>
            <a:r>
              <a:rPr lang="uk-UA" sz="2400" b="1" dirty="0">
                <a:effectLst/>
                <a:latin typeface="Bookman Old Style" panose="02050604050505020204" pitchFamily="18" charset="0"/>
                <a:ea typeface="Calibri" panose="020F0502020204030204" pitchFamily="34" charset="0"/>
                <a:cs typeface="TimesNewRoman"/>
              </a:rPr>
              <a:t>. З анамнезу принципового значення набувають відомості про перебіг вагітності, строк пологів, маса та зріст дитини при народженні, акушерсько-гінекологічний анамнез матері та родини.</a:t>
            </a:r>
            <a:endParaRPr lang="ru-UA" sz="24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27956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Нижний ракурс облаков в небе">
            <a:extLst>
              <a:ext uri="{FF2B5EF4-FFF2-40B4-BE49-F238E27FC236}">
                <a16:creationId xmlns:a16="http://schemas.microsoft.com/office/drawing/2014/main" id="{01EA4697-F476-4EDD-53BE-542273C3BAE8}"/>
              </a:ext>
            </a:extLst>
          </p:cNvPr>
          <p:cNvPicPr>
            <a:picLocks noChangeAspect="1"/>
          </p:cNvPicPr>
          <p:nvPr/>
        </p:nvPicPr>
        <p:blipFill rotWithShape="1">
          <a:blip r:embed="rId2"/>
          <a:srcRect t="5708" b="10009"/>
          <a:stretch/>
        </p:blipFill>
        <p:spPr>
          <a:xfrm>
            <a:off x="9" y="-1119"/>
            <a:ext cx="12191982" cy="6859119"/>
          </a:xfrm>
          <a:prstGeom prst="rect">
            <a:avLst/>
          </a:prstGeom>
        </p:spPr>
      </p:pic>
      <p:pic>
        <p:nvPicPr>
          <p:cNvPr id="7" name="Рисунок 6" descr="Изображение выглядит как текст, человек&#10;&#10;Автоматически созданное описание">
            <a:extLst>
              <a:ext uri="{FF2B5EF4-FFF2-40B4-BE49-F238E27FC236}">
                <a16:creationId xmlns:a16="http://schemas.microsoft.com/office/drawing/2014/main" id="{41865A69-7B23-406E-DF0E-FE7343303B2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64052" y="5449707"/>
            <a:ext cx="2627939" cy="1452282"/>
          </a:xfrm>
          <a:prstGeom prst="rect">
            <a:avLst/>
          </a:prstGeom>
        </p:spPr>
      </p:pic>
      <p:sp>
        <p:nvSpPr>
          <p:cNvPr id="3" name="TextBox 2">
            <a:extLst>
              <a:ext uri="{FF2B5EF4-FFF2-40B4-BE49-F238E27FC236}">
                <a16:creationId xmlns:a16="http://schemas.microsoft.com/office/drawing/2014/main" id="{E951A0C1-C0E9-8D6A-57CF-7F9C2DA55CB4}"/>
              </a:ext>
            </a:extLst>
          </p:cNvPr>
          <p:cNvSpPr txBox="1"/>
          <p:nvPr/>
        </p:nvSpPr>
        <p:spPr>
          <a:xfrm>
            <a:off x="326569" y="167968"/>
            <a:ext cx="11131421" cy="5810437"/>
          </a:xfrm>
          <a:prstGeom prst="rect">
            <a:avLst/>
          </a:prstGeom>
          <a:noFill/>
        </p:spPr>
        <p:txBody>
          <a:bodyPr wrap="square">
            <a:spAutoFit/>
          </a:bodyPr>
          <a:lstStyle/>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NewRoman"/>
              </a:rPr>
              <a:t>Опитування і клінічне обстеження якомога більшої кількості родичів </a:t>
            </a:r>
            <a:r>
              <a:rPr lang="uk-UA" sz="2200" b="1" dirty="0" err="1">
                <a:effectLst/>
                <a:latin typeface="Bookman Old Style" panose="02050604050505020204" pitchFamily="18" charset="0"/>
                <a:ea typeface="Calibri" panose="020F0502020204030204" pitchFamily="34" charset="0"/>
                <a:cs typeface="TimesNewRoman"/>
              </a:rPr>
              <a:t>пробанда</a:t>
            </a:r>
            <a:r>
              <a:rPr lang="uk-UA" sz="2200" b="1" dirty="0">
                <a:effectLst/>
                <a:latin typeface="Bookman Old Style" panose="02050604050505020204" pitchFamily="18" charset="0"/>
                <a:ea typeface="Calibri" panose="020F0502020204030204" pitchFamily="34" charset="0"/>
                <a:cs typeface="TimesNewRoman"/>
              </a:rPr>
              <a:t> має на меті виявлення носіїв патологічних генів як рецесивних, так і домінантних, втім і зчеплених зі статтю. Рецесивні алелі клінічно проявляються тільки в гомозиготному стані (має значення спорідненість батьків), домінантні — як в гомозиготному, так і в гетерозиготному наборі.</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dirty="0">
                <a:effectLst/>
                <a:latin typeface="Bookman Old Style" panose="02050604050505020204" pitchFamily="18" charset="0"/>
                <a:ea typeface="Calibri" panose="020F0502020204030204" pitchFamily="34" charset="0"/>
                <a:cs typeface="TimesNewRoman"/>
              </a:rPr>
              <a:t>Разом з тим наявність та ступінь виразності клінічної симптоматики залежить від </a:t>
            </a:r>
            <a:r>
              <a:rPr lang="uk-UA" sz="2200" b="1" dirty="0" err="1">
                <a:effectLst/>
                <a:latin typeface="Bookman Old Style" panose="02050604050505020204" pitchFamily="18" charset="0"/>
                <a:ea typeface="Calibri" panose="020F0502020204030204" pitchFamily="34" charset="0"/>
                <a:cs typeface="TimesNewRoman"/>
              </a:rPr>
              <a:t>пенетрантності</a:t>
            </a:r>
            <a:r>
              <a:rPr lang="uk-UA" sz="2200" b="1" dirty="0">
                <a:effectLst/>
                <a:latin typeface="Bookman Old Style" panose="02050604050505020204" pitchFamily="18" charset="0"/>
                <a:ea typeface="Calibri" panose="020F0502020204030204" pitchFamily="34" charset="0"/>
                <a:cs typeface="TimesNewRoman"/>
              </a:rPr>
              <a:t> та експресивності певного гена.</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i="1" dirty="0" err="1">
                <a:solidFill>
                  <a:srgbClr val="00B0F0"/>
                </a:solidFill>
                <a:effectLst/>
                <a:latin typeface="Bookman Old Style" panose="02050604050505020204" pitchFamily="18" charset="0"/>
                <a:ea typeface="Calibri" panose="020F0502020204030204" pitchFamily="34" charset="0"/>
                <a:cs typeface="TimesNewRoman,Italic"/>
              </a:rPr>
              <a:t>Пенетрантність</a:t>
            </a:r>
            <a:r>
              <a:rPr lang="uk-UA" sz="2200" b="1" i="1" dirty="0">
                <a:solidFill>
                  <a:srgbClr val="00B0F0"/>
                </a:solidFill>
                <a:effectLst/>
                <a:latin typeface="Bookman Old Style" panose="02050604050505020204" pitchFamily="18" charset="0"/>
                <a:ea typeface="Calibri" panose="020F0502020204030204" pitchFamily="34" charset="0"/>
                <a:cs typeface="TimesNewRoman,Italic"/>
              </a:rPr>
              <a:t> </a:t>
            </a:r>
            <a:r>
              <a:rPr lang="uk-UA" sz="2200" b="1" dirty="0">
                <a:effectLst/>
                <a:latin typeface="Bookman Old Style" panose="02050604050505020204" pitchFamily="18" charset="0"/>
                <a:ea typeface="Calibri" panose="020F0502020204030204" pitchFamily="34" charset="0"/>
                <a:cs typeface="TimesNewRoman"/>
              </a:rPr>
              <a:t>— частота або ймовірність прояву будь-якого домінантного гена, вона позначається процентним відношенням кількості осіб, у яких ген проявляється у фенотипі, до всіх носіїв цього гена. </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a:p>
            <a:pPr indent="457200" algn="just">
              <a:lnSpc>
                <a:spcPct val="107000"/>
              </a:lnSpc>
              <a:spcAft>
                <a:spcPts val="800"/>
              </a:spcAft>
            </a:pPr>
            <a:r>
              <a:rPr lang="uk-UA" sz="2200" b="1" i="1" dirty="0">
                <a:solidFill>
                  <a:srgbClr val="00B0F0"/>
                </a:solidFill>
                <a:effectLst/>
                <a:latin typeface="Bookman Old Style" panose="02050604050505020204" pitchFamily="18" charset="0"/>
                <a:ea typeface="Calibri" panose="020F0502020204030204" pitchFamily="34" charset="0"/>
                <a:cs typeface="TimesNewRoman,Italic"/>
              </a:rPr>
              <a:t>Експресивність </a:t>
            </a:r>
            <a:r>
              <a:rPr lang="uk-UA" sz="2200" b="1" i="1" dirty="0">
                <a:effectLst/>
                <a:latin typeface="Bookman Old Style" panose="02050604050505020204" pitchFamily="18" charset="0"/>
                <a:ea typeface="Calibri" panose="020F0502020204030204" pitchFamily="34" charset="0"/>
                <a:cs typeface="TimesNewRoman,Italic"/>
              </a:rPr>
              <a:t>— </a:t>
            </a:r>
            <a:r>
              <a:rPr lang="uk-UA" sz="2200" b="1" dirty="0">
                <a:effectLst/>
                <a:latin typeface="Bookman Old Style" panose="02050604050505020204" pitchFamily="18" charset="0"/>
                <a:ea typeface="Calibri" panose="020F0502020204030204" pitchFamily="34" charset="0"/>
                <a:cs typeface="TimesNewRoman"/>
              </a:rPr>
              <a:t>ступінь </a:t>
            </a:r>
            <a:r>
              <a:rPr lang="uk-UA" sz="2200" b="1" dirty="0" err="1">
                <a:effectLst/>
                <a:latin typeface="Bookman Old Style" panose="02050604050505020204" pitchFamily="18" charset="0"/>
                <a:ea typeface="Calibri" panose="020F0502020204030204" pitchFamily="34" charset="0"/>
                <a:cs typeface="TimesNewRoman"/>
              </a:rPr>
              <a:t>фенотипового</a:t>
            </a:r>
            <a:r>
              <a:rPr lang="uk-UA" sz="2200" b="1" dirty="0">
                <a:effectLst/>
                <a:latin typeface="Bookman Old Style" panose="02050604050505020204" pitchFamily="18" charset="0"/>
                <a:ea typeface="Calibri" panose="020F0502020204030204" pitchFamily="34" charset="0"/>
                <a:cs typeface="TimesNewRoman"/>
              </a:rPr>
              <a:t> прояву гена, міра сили гена, що визначається ступенем розвитку ознаки.</a:t>
            </a:r>
            <a:endParaRPr lang="ru-UA" sz="2200" b="1" dirty="0">
              <a:effectLst/>
              <a:latin typeface="Bookman Old Style" panose="020506040505050202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33274674"/>
      </p:ext>
    </p:extLst>
  </p:cSld>
  <p:clrMapOvr>
    <a:masterClrMapping/>
  </p:clrMapOvr>
</p:sld>
</file>

<file path=ppt/theme/theme1.xml><?xml version="1.0" encoding="utf-8"?>
<a:theme xmlns:a="http://schemas.openxmlformats.org/drawingml/2006/main" name="BohemianVTI">
  <a:themeElements>
    <a:clrScheme name="AnalogousFromLightSeedLeftStep">
      <a:dk1>
        <a:srgbClr val="000000"/>
      </a:dk1>
      <a:lt1>
        <a:srgbClr val="FFFFFF"/>
      </a:lt1>
      <a:dk2>
        <a:srgbClr val="243241"/>
      </a:dk2>
      <a:lt2>
        <a:srgbClr val="E2E5E8"/>
      </a:lt2>
      <a:accent1>
        <a:srgbClr val="BA9C80"/>
      </a:accent1>
      <a:accent2>
        <a:srgbClr val="BA827F"/>
      </a:accent2>
      <a:accent3>
        <a:srgbClr val="C594A6"/>
      </a:accent3>
      <a:accent4>
        <a:srgbClr val="BA7FAD"/>
      </a:accent4>
      <a:accent5>
        <a:srgbClr val="BC94C5"/>
      </a:accent5>
      <a:accent6>
        <a:srgbClr val="967FBA"/>
      </a:accent6>
      <a:hlink>
        <a:srgbClr val="5E85A8"/>
      </a:hlink>
      <a:folHlink>
        <a:srgbClr val="7F7F7F"/>
      </a:folHlink>
    </a:clrScheme>
    <a:fontScheme name="modern love avenir">
      <a:majorFont>
        <a:latin typeface="Modern Love"/>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ohemianVTI" id="{B5E50611-F7C7-47BC-81A6-BE9493DF8677}" vid="{7A26D0DD-A1A5-444B-B0FB-E7DB9E2D047F}"/>
    </a:ext>
  </a:extLst>
</a:theme>
</file>

<file path=docProps/app.xml><?xml version="1.0" encoding="utf-8"?>
<Properties xmlns="http://schemas.openxmlformats.org/officeDocument/2006/extended-properties" xmlns:vt="http://schemas.openxmlformats.org/officeDocument/2006/docPropsVTypes">
  <TotalTime>320</TotalTime>
  <Words>1582</Words>
  <Application>Microsoft Office PowerPoint</Application>
  <PresentationFormat>Широкоэкранный</PresentationFormat>
  <Paragraphs>41</Paragraphs>
  <Slides>23</Slides>
  <Notes>0</Notes>
  <HiddenSlides>0</HiddenSlides>
  <MMClips>0</MMClips>
  <ScaleCrop>false</ScaleCrop>
  <HeadingPairs>
    <vt:vector size="6" baseType="variant">
      <vt:variant>
        <vt:lpstr>Использованные шрифты</vt:lpstr>
      </vt:variant>
      <vt:variant>
        <vt:i4>5</vt:i4>
      </vt:variant>
      <vt:variant>
        <vt:lpstr>Тема</vt:lpstr>
      </vt:variant>
      <vt:variant>
        <vt:i4>1</vt:i4>
      </vt:variant>
      <vt:variant>
        <vt:lpstr>Заголовки слайдов</vt:lpstr>
      </vt:variant>
      <vt:variant>
        <vt:i4>23</vt:i4>
      </vt:variant>
    </vt:vector>
  </HeadingPairs>
  <TitlesOfParts>
    <vt:vector size="29" baseType="lpstr">
      <vt:lpstr>Arial</vt:lpstr>
      <vt:lpstr>Avenir Next LT Pro</vt:lpstr>
      <vt:lpstr>Bookman Old Style</vt:lpstr>
      <vt:lpstr>Calibri</vt:lpstr>
      <vt:lpstr>Modern Love</vt:lpstr>
      <vt:lpstr>BohemianVTI</vt:lpstr>
      <vt:lpstr>Методи медичної генетики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Предмет та завдання медичної генетики</dc:title>
  <dc:creator>Елена Бойкая</dc:creator>
  <cp:lastModifiedBy>Olena Boika</cp:lastModifiedBy>
  <cp:revision>11</cp:revision>
  <dcterms:created xsi:type="dcterms:W3CDTF">2023-02-19T16:14:39Z</dcterms:created>
  <dcterms:modified xsi:type="dcterms:W3CDTF">2024-02-17T18:37:10Z</dcterms:modified>
</cp:coreProperties>
</file>