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85" r:id="rId8"/>
    <p:sldId id="277" r:id="rId9"/>
    <p:sldId id="281" r:id="rId10"/>
    <p:sldId id="278" r:id="rId11"/>
    <p:sldId id="279" r:id="rId12"/>
    <p:sldId id="265" r:id="rId13"/>
    <p:sldId id="286" r:id="rId14"/>
    <p:sldId id="287" r:id="rId15"/>
    <p:sldId id="266" r:id="rId16"/>
    <p:sldId id="267" r:id="rId17"/>
    <p:sldId id="268" r:id="rId18"/>
    <p:sldId id="282" r:id="rId19"/>
    <p:sldId id="269" r:id="rId20"/>
    <p:sldId id="283" r:id="rId21"/>
    <p:sldId id="271" r:id="rId22"/>
    <p:sldId id="270" r:id="rId23"/>
    <p:sldId id="284" r:id="rId24"/>
    <p:sldId id="272" r:id="rId25"/>
    <p:sldId id="288" r:id="rId26"/>
    <p:sldId id="273" r:id="rId27"/>
    <p:sldId id="274" r:id="rId28"/>
    <p:sldId id="259" r:id="rId29"/>
    <p:sldId id="280" r:id="rId30"/>
    <p:sldId id="275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7" autoAdjust="0"/>
    <p:restoredTop sz="94660"/>
  </p:normalViewPr>
  <p:slideViewPr>
    <p:cSldViewPr>
      <p:cViewPr varScale="1">
        <p:scale>
          <a:sx n="78" d="100"/>
          <a:sy n="78" d="100"/>
        </p:scale>
        <p:origin x="160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010A6-93D5-431B-9CE0-A3F9BF149F37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EF4C-B449-423D-B41B-1DC09C7DDD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3532A-706A-443D-99C8-884248C3005E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59672-7B0F-4058-AF35-01AE48DF6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1755B-A9F2-4FCF-851E-981CE2CEDCBF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64B01-5BAD-4ECB-BF8B-14B462667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46D85-29EA-4CCE-BDEC-4E237F955BF1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3866C-54AF-4D94-9789-310D32D46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7B502-01D0-4D5D-B3DC-3C02562B3075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5F823-A5E8-4498-8733-5C44A1650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B503E-AC36-44C3-B26E-9818EB9B91B4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6F622-F27F-4A8A-9F4A-EC9F7DAC31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8DD0B-21FE-4123-8E04-6471A6074C27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A4D1-255E-47FB-BD28-B9C7C1235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2B99A-2FA6-4323-84BF-6C5174CDEE6B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446B7-B5A6-4127-A32D-C10B97B7F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96130-8131-453B-90AE-B79EC45BEA33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A572D-BDF3-40FC-ABFF-C685A63EB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E2820-043F-493E-A443-57012FECC815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AD152-D258-4572-AC18-D4C90B787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87F3-EF58-4855-BF2D-B4671CFE3B95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47482-ED79-42AF-A028-6B83F13A4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DAE8F4-2CA1-4D0A-98E6-A38294D902FF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661B39-67F8-4CBA-88BF-822A4C624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1%81%D0%BC%D0%BE%D0%BF%D0%BE%D0%BB%D1%96%D1%8F" TargetMode="External"/><Relationship Id="rId2" Type="http://schemas.openxmlformats.org/officeDocument/2006/relationships/hyperlink" Target="http://uk.wikipedia.org/wiki/%D0%9A%D0%BE%D1%81%D0%BC%D0%BE%D0%BF%D0%BE%D0%BB%D1%96%D1%8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5%D1%80%D0%B6%D0%B0%D0%B2%D0%BD%D0%B8%D0%B9_%D0%B4%D1%96%D1%8F%D1%87" TargetMode="External"/><Relationship Id="rId3" Type="http://schemas.openxmlformats.org/officeDocument/2006/relationships/hyperlink" Target="http://uk.wikipedia.org/wiki/4_%D0%B4%D0%BE_%D0%BD._%D0%B5." TargetMode="External"/><Relationship Id="rId7" Type="http://schemas.openxmlformats.org/officeDocument/2006/relationships/hyperlink" Target="http://uk.wikipedia.org/wiki/%D0%9F%D0%BE%D0%B5%D1%82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1%96%D0%BB%D0%BE%D1%81%D0%BE%D1%84" TargetMode="External"/><Relationship Id="rId5" Type="http://schemas.openxmlformats.org/officeDocument/2006/relationships/hyperlink" Target="http://uk.wikipedia.org/wiki/%D0%94%D0%B0%D0%B2%D0%BD%D1%96%D0%B9_%D0%A0%D0%B8%D0%BC" TargetMode="External"/><Relationship Id="rId10" Type="http://schemas.openxmlformats.org/officeDocument/2006/relationships/hyperlink" Target="http://uk.wikipedia.org/wiki/%D0%9C%D0%BE%D1%80%D0%B0%D0%BB%D1%8C%D0%BD%D1%96_%D0%BB%D0%B8%D1%81%D1%82%D0%B8_%D0%B4%D0%BE_%D0%9B%D1%83%D1%86%D1%96%D0%BB%D1%96%D1%8F" TargetMode="External"/><Relationship Id="rId4" Type="http://schemas.openxmlformats.org/officeDocument/2006/relationships/hyperlink" Target="http://uk.wikipedia.org/wiki/65" TargetMode="External"/><Relationship Id="rId9" Type="http://schemas.openxmlformats.org/officeDocument/2006/relationships/hyperlink" Target="http://uk.wikipedia.org/wiki/%D0%9E%D1%80%D0%B0%D1%82%D0%BE%D1%8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1%96%D0%B2%D0%BD%D0%BE%D0%B4%D0%B5%D0%BD%D0%BD%D1%8F" TargetMode="External"/><Relationship Id="rId3" Type="http://schemas.openxmlformats.org/officeDocument/2006/relationships/hyperlink" Target="http://uk.wikipedia.org/wiki/624_%D0%B4%D0%BE_%D0%BD._%D0%B5." TargetMode="External"/><Relationship Id="rId7" Type="http://schemas.openxmlformats.org/officeDocument/2006/relationships/hyperlink" Target="http://uk.wikipedia.org/wiki/%D0%A1%D0%BE%D0%BD%D1%86%D0%B5%D1%81%D1%82%D0%BE%D1%8F%D0%BD%D0%BD%D1%8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585_%D0%B4%D0%BE_%D0%BD._%D0%B5." TargetMode="External"/><Relationship Id="rId5" Type="http://schemas.openxmlformats.org/officeDocument/2006/relationships/hyperlink" Target="http://uk.wikipedia.org/wiki/28_%D1%82%D1%80%D0%B0%D0%B2%D0%BD%D1%8F" TargetMode="External"/><Relationship Id="rId4" Type="http://schemas.openxmlformats.org/officeDocument/2006/relationships/hyperlink" Target="http://uk.wikipedia.org/wiki/548_%D0%B4%D0%BE_%D0%BD._%D0%B5.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546_%D0%B4%D0%BE_%D0%BD._%D0%B5." TargetMode="External"/><Relationship Id="rId2" Type="http://schemas.openxmlformats.org/officeDocument/2006/relationships/hyperlink" Target="http://uk.wikipedia.org/wiki/610_%D0%B4%D0%BE_%D0%BD._%D0%B5.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3%D0%B5%D0%BE%D0%BC%D0%B5%D1%82%D1%80%D1%96%D1%8F" TargetMode="External"/><Relationship Id="rId4" Type="http://schemas.openxmlformats.org/officeDocument/2006/relationships/hyperlink" Target="http://uk.wikipedia.org/wiki/%D0%A1%D0%B2%D1%96%D1%82%D0%BE%D0%B3%D0%BB%D1%8F%D0%B4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1%80%D0%B0%D0%B4" TargetMode="External"/><Relationship Id="rId3" Type="http://schemas.openxmlformats.org/officeDocument/2006/relationships/hyperlink" Target="http://uk.wikipedia.org/wiki/%D0%9F%D0%BB%D0%B0%D0%BD%D0%B5%D1%82%D0%B8" TargetMode="External"/><Relationship Id="rId7" Type="http://schemas.openxmlformats.org/officeDocument/2006/relationships/hyperlink" Target="http://uk.wikipedia.org/wiki/%D0%A1%D0%BD%D1%96%D0%B3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1%96%D1%81%D1%8F%D1%86%D1%8C_(%D1%81%D1%83%D0%BF%D1%83%D1%82%D0%BD%D0%B8%D0%BA)" TargetMode="External"/><Relationship Id="rId5" Type="http://schemas.openxmlformats.org/officeDocument/2006/relationships/hyperlink" Target="http://uk.wikipedia.org/wiki/%D0%A1%D0%BE%D0%BD%D1%86%D0%B5" TargetMode="External"/><Relationship Id="rId4" Type="http://schemas.openxmlformats.org/officeDocument/2006/relationships/hyperlink" Target="http://uk.wikipedia.org/wiki/%D0%97%D1%96%D1%80%D0%BA%D0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 eaLnBrk="1" hangingPunct="1"/>
            <a:r>
              <a:rPr lang="en-US" sz="3600"/>
              <a:t>Лекція 3</a:t>
            </a:r>
            <a:r>
              <a:rPr lang="en-US" sz="4000"/>
              <a:t>. АНТИЧНА ФІЛОСОФІЯ (АФ)</a:t>
            </a:r>
            <a:endParaRPr lang="ru-RU" sz="4000"/>
          </a:p>
        </p:txBody>
      </p:sp>
      <p:sp>
        <p:nvSpPr>
          <p:cNvPr id="13314" name="Содержимое 4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dirty="0" err="1"/>
              <a:t>План</a:t>
            </a: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1. </a:t>
            </a:r>
            <a:r>
              <a:rPr lang="uk-UA" dirty="0"/>
              <a:t>Загальна характеристика Античної філософії.</a:t>
            </a:r>
          </a:p>
          <a:p>
            <a:pPr eaLnBrk="1" hangingPunct="1">
              <a:buFont typeface="Arial" charset="0"/>
              <a:buNone/>
            </a:pPr>
            <a:r>
              <a:rPr lang="uk-UA" dirty="0"/>
              <a:t>2.</a:t>
            </a:r>
            <a:r>
              <a:rPr lang="en-US" dirty="0"/>
              <a:t> </a:t>
            </a:r>
            <a:r>
              <a:rPr lang="uk-UA" dirty="0"/>
              <a:t>Антична філософія </a:t>
            </a:r>
            <a:r>
              <a:rPr lang="uk-UA" dirty="0" err="1"/>
              <a:t>докласичного</a:t>
            </a:r>
            <a:r>
              <a:rPr lang="uk-UA" dirty="0"/>
              <a:t> періоду: представники, основні ідеї.</a:t>
            </a:r>
            <a:endParaRPr lang="ru-RU" dirty="0"/>
          </a:p>
          <a:p>
            <a:pPr eaLnBrk="1" hangingPunct="1">
              <a:buFont typeface="Arial" charset="0"/>
              <a:buNone/>
            </a:pPr>
            <a:r>
              <a:rPr lang="uk-UA" dirty="0"/>
              <a:t>3</a:t>
            </a:r>
            <a:r>
              <a:rPr lang="en-US" dirty="0"/>
              <a:t>.</a:t>
            </a:r>
            <a:r>
              <a:rPr lang="uk-UA" dirty="0"/>
              <a:t>Антична філософія класичного періоду: представники, основні ідеї.</a:t>
            </a:r>
            <a:endParaRPr lang="ru-RU" dirty="0"/>
          </a:p>
          <a:p>
            <a:pPr eaLnBrk="1" hangingPunct="1">
              <a:buFont typeface="Arial" charset="0"/>
              <a:buNone/>
            </a:pPr>
            <a:r>
              <a:rPr lang="uk-UA" dirty="0"/>
              <a:t>4</a:t>
            </a:r>
            <a:r>
              <a:rPr lang="en-US" dirty="0"/>
              <a:t>.</a:t>
            </a:r>
            <a:r>
              <a:rPr lang="uk-UA" dirty="0"/>
              <a:t>Еллін</a:t>
            </a:r>
            <a:r>
              <a:rPr lang="uk-UA" dirty="0">
                <a:latin typeface="Arial" charset="0"/>
              </a:rPr>
              <a:t>і</a:t>
            </a:r>
            <a:r>
              <a:rPr lang="uk-UA" dirty="0"/>
              <a:t>стична філософія : представники, основні ідеї</a:t>
            </a:r>
            <a:r>
              <a:rPr lang="ru-RU" dirty="0"/>
              <a:t>.</a:t>
            </a:r>
            <a:endParaRPr lang="en-US" dirty="0"/>
          </a:p>
          <a:p>
            <a:pPr eaLnBrk="1" hangingPunct="1">
              <a:buFont typeface="Arial" charset="0"/>
              <a:buNone/>
            </a:pPr>
            <a:endParaRPr lang="ru-RU" dirty="0"/>
          </a:p>
          <a:p>
            <a:pPr eaLnBrk="1" hangingPunct="1">
              <a:buFont typeface="Arial" charset="0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vi-VN" sz="2800" b="1"/>
              <a:t>Піфаго́р</a:t>
            </a:r>
            <a:r>
              <a:rPr lang="vi-VN" sz="2800"/>
              <a:t> (</a:t>
            </a:r>
            <a:r>
              <a:rPr lang="uk-UA" sz="2800"/>
              <a:t>580- 500 до н.е.</a:t>
            </a:r>
            <a:r>
              <a:rPr lang="vi-VN" sz="2800"/>
              <a:t>) </a:t>
            </a:r>
            <a:br>
              <a:rPr lang="uk-UA" sz="2800"/>
            </a:br>
            <a:r>
              <a:rPr lang="vi-VN" sz="2800"/>
              <a:t>— давньогрецький </a:t>
            </a:r>
            <a:r>
              <a:rPr lang="uk-UA" sz="2800"/>
              <a:t>філософ</a:t>
            </a:r>
            <a:endParaRPr lang="ru-RU" sz="2800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25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В основу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сущого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b="1" dirty="0"/>
              <a:t>число</a:t>
            </a:r>
            <a:r>
              <a:rPr lang="ru-RU" dirty="0"/>
              <a:t>. </a:t>
            </a:r>
            <a:r>
              <a:rPr lang="ru-RU" dirty="0" err="1"/>
              <a:t>Богові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число </a:t>
            </a:r>
            <a:r>
              <a:rPr lang="ru-RU" b="1" dirty="0"/>
              <a:t>1</a:t>
            </a:r>
            <a:r>
              <a:rPr lang="ru-RU" dirty="0"/>
              <a:t>. Проявлений Бог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чоловіче</a:t>
            </a:r>
            <a:r>
              <a:rPr lang="ru-RU" dirty="0"/>
              <a:t> та </a:t>
            </a:r>
            <a:r>
              <a:rPr lang="ru-RU" dirty="0" err="1"/>
              <a:t>жіноче</a:t>
            </a:r>
            <a:r>
              <a:rPr lang="ru-RU" dirty="0"/>
              <a:t> начала, –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b="1" dirty="0"/>
              <a:t>2</a:t>
            </a:r>
            <a:r>
              <a:rPr lang="ru-RU" dirty="0"/>
              <a:t>. Проявлений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потрійний</a:t>
            </a:r>
            <a:r>
              <a:rPr lang="ru-RU" dirty="0"/>
              <a:t>: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, </a:t>
            </a:r>
            <a:r>
              <a:rPr lang="ru-RU" dirty="0" err="1"/>
              <a:t>людський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 </a:t>
            </a:r>
            <a:r>
              <a:rPr lang="ru-RU" dirty="0" err="1"/>
              <a:t>Божественний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 Людина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(</a:t>
            </a:r>
            <a:r>
              <a:rPr lang="ru-RU" dirty="0" err="1"/>
              <a:t>тіло</a:t>
            </a:r>
            <a:r>
              <a:rPr lang="ru-RU" dirty="0"/>
              <a:t>, душа, дух, –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i="1" dirty="0"/>
              <a:t>3</a:t>
            </a:r>
            <a:r>
              <a:rPr lang="ru-RU" dirty="0"/>
              <a:t>). </a:t>
            </a:r>
            <a:r>
              <a:rPr lang="ru-RU" b="1" dirty="0"/>
              <a:t>Число 10 </a:t>
            </a:r>
            <a:r>
              <a:rPr lang="ru-RU" dirty="0"/>
              <a:t>– </a:t>
            </a:r>
            <a:r>
              <a:rPr lang="ru-RU" dirty="0" err="1"/>
              <a:t>досконале</a:t>
            </a:r>
            <a:r>
              <a:rPr lang="ru-RU" dirty="0"/>
              <a:t>: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перших </a:t>
            </a:r>
            <a:r>
              <a:rPr lang="ru-RU" dirty="0" err="1"/>
              <a:t>чотирьох</a:t>
            </a:r>
            <a:r>
              <a:rPr lang="ru-RU" dirty="0"/>
              <a:t> чисел (</a:t>
            </a:r>
            <a:r>
              <a:rPr lang="ru-RU" b="1" dirty="0"/>
              <a:t>1, 2, 3, 4).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Число є основою </a:t>
            </a:r>
            <a:r>
              <a:rPr lang="ru-RU" b="1" dirty="0" err="1"/>
              <a:t>гармонії</a:t>
            </a:r>
            <a:r>
              <a:rPr lang="ru-RU" b="1" dirty="0"/>
              <a:t>.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ідеї</a:t>
            </a:r>
            <a:r>
              <a:rPr lang="ru-RU" sz="3600" b="1" dirty="0"/>
              <a:t> </a:t>
            </a:r>
            <a:r>
              <a:rPr lang="ru-RU" sz="3600" b="1" dirty="0" err="1"/>
              <a:t>філософії</a:t>
            </a:r>
            <a:r>
              <a:rPr lang="ru-RU" sz="3600" b="1" dirty="0"/>
              <a:t>   </a:t>
            </a:r>
            <a:r>
              <a:rPr lang="ru-RU" sz="3600" b="1" dirty="0" err="1"/>
              <a:t>Піфагора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/>
              <a:t>“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суть числа».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/>
              <a:t>«Бог — </a:t>
            </a:r>
            <a:r>
              <a:rPr lang="ru-RU" dirty="0" err="1"/>
              <a:t>це</a:t>
            </a:r>
            <a:r>
              <a:rPr lang="ru-RU" dirty="0"/>
              <a:t> число чисел»</a:t>
            </a:r>
            <a:r>
              <a:rPr lang="en-US" dirty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/>
              <a:t> </a:t>
            </a:r>
            <a:r>
              <a:rPr lang="en-US" dirty="0" err="1"/>
              <a:t>Засновав</a:t>
            </a:r>
            <a:r>
              <a:rPr lang="en-US" dirty="0"/>
              <a:t> </a:t>
            </a:r>
            <a:r>
              <a:rPr lang="en-US" dirty="0" err="1"/>
              <a:t>Піфагорейський</a:t>
            </a:r>
            <a:r>
              <a:rPr lang="en-US" dirty="0"/>
              <a:t> </a:t>
            </a:r>
            <a:r>
              <a:rPr lang="en-US" dirty="0" err="1"/>
              <a:t>союз</a:t>
            </a:r>
            <a:r>
              <a:rPr lang="en-US" dirty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err="1"/>
              <a:t>Еволюц</a:t>
            </a:r>
            <a:r>
              <a:rPr lang="uk-UA" dirty="0"/>
              <a:t>і</a:t>
            </a:r>
            <a:r>
              <a:rPr lang="ru-RU" dirty="0"/>
              <a:t>я </a:t>
            </a:r>
            <a:r>
              <a:rPr lang="en-US" dirty="0"/>
              <a:t>-</a:t>
            </a:r>
            <a:r>
              <a:rPr lang="uk-UA" dirty="0"/>
              <a:t> </a:t>
            </a:r>
            <a:r>
              <a:rPr lang="en-US" dirty="0" err="1"/>
              <a:t>це</a:t>
            </a:r>
            <a:r>
              <a:rPr lang="ru-RU" dirty="0"/>
              <a:t> закон космосу</a:t>
            </a:r>
            <a:r>
              <a:rPr lang="en-US" dirty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/>
              <a:t> </a:t>
            </a:r>
            <a:r>
              <a:rPr lang="ru-RU" dirty="0" err="1"/>
              <a:t>Безсмертна</a:t>
            </a:r>
            <a:r>
              <a:rPr lang="ru-RU" dirty="0"/>
              <a:t> душа </a:t>
            </a:r>
            <a:r>
              <a:rPr lang="ru-RU" dirty="0" err="1"/>
              <a:t>людини</a:t>
            </a:r>
            <a:r>
              <a:rPr lang="en-US" dirty="0"/>
              <a:t> </a:t>
            </a:r>
            <a:r>
              <a:rPr lang="ru-RU" dirty="0"/>
              <a:t>переходить </a:t>
            </a:r>
            <a:r>
              <a:rPr lang="ru-RU" dirty="0" err="1"/>
              <a:t>з</a:t>
            </a:r>
            <a:r>
              <a:rPr lang="ru-RU" dirty="0"/>
              <a:t> одного </a:t>
            </a:r>
            <a:r>
              <a:rPr lang="ru-RU" dirty="0" err="1"/>
              <a:t>тіла</a:t>
            </a:r>
            <a:r>
              <a:rPr lang="ru-RU" dirty="0"/>
              <a:t> в </a:t>
            </a:r>
            <a:r>
              <a:rPr lang="ru-RU" dirty="0" err="1"/>
              <a:t>інше</a:t>
            </a:r>
            <a:r>
              <a:rPr lang="ru-RU" dirty="0"/>
              <a:t>, </a:t>
            </a:r>
            <a:r>
              <a:rPr lang="ru-RU" dirty="0" err="1"/>
              <a:t>набирає</a:t>
            </a:r>
            <a:r>
              <a:rPr lang="ru-RU" dirty="0"/>
              <a:t>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пізнає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, </a:t>
            </a:r>
            <a:r>
              <a:rPr lang="ru-RU" dirty="0" err="1"/>
              <a:t>закони</a:t>
            </a:r>
            <a:r>
              <a:rPr lang="en-US" dirty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err="1"/>
              <a:t>Теорема</a:t>
            </a:r>
            <a:r>
              <a:rPr lang="en-US" dirty="0"/>
              <a:t> </a:t>
            </a:r>
            <a:r>
              <a:rPr lang="en-US" dirty="0" err="1"/>
              <a:t>Піфагора</a:t>
            </a:r>
            <a:r>
              <a:rPr lang="en-US" dirty="0"/>
              <a:t> </a:t>
            </a:r>
            <a:r>
              <a:rPr lang="ru-RU" dirty="0"/>
              <a:t>«Сума </a:t>
            </a:r>
            <a:r>
              <a:rPr lang="ru-RU" dirty="0" err="1"/>
              <a:t>квадратів</a:t>
            </a:r>
            <a:r>
              <a:rPr lang="ru-RU" dirty="0"/>
              <a:t> </a:t>
            </a:r>
            <a:r>
              <a:rPr lang="ru-RU" dirty="0" err="1"/>
              <a:t>катетів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квадрату </a:t>
            </a:r>
            <a:r>
              <a:rPr lang="ru-RU" dirty="0" err="1"/>
              <a:t>гіпотенузи</a:t>
            </a:r>
            <a:r>
              <a:rPr lang="ru-RU" dirty="0"/>
              <a:t>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Геракліт</a:t>
            </a:r>
            <a:r>
              <a:rPr lang="en-US" dirty="0"/>
              <a:t> (535-475 </a:t>
            </a:r>
            <a:r>
              <a:rPr lang="en-US" dirty="0" err="1"/>
              <a:t>рр</a:t>
            </a:r>
            <a:r>
              <a:rPr lang="en-US" dirty="0"/>
              <a:t>. </a:t>
            </a:r>
            <a:r>
              <a:rPr lang="en-US" dirty="0" err="1"/>
              <a:t>до</a:t>
            </a:r>
            <a:r>
              <a:rPr lang="en-US" dirty="0"/>
              <a:t> н. е.)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відомий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 — </a:t>
            </a:r>
            <a:r>
              <a:rPr lang="ru-RU" i="1" dirty="0"/>
              <a:t>«Про природу»</a:t>
            </a:r>
            <a:r>
              <a:rPr lang="ru-RU" dirty="0"/>
              <a:t>.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/>
              <a:t>Автор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виразів</a:t>
            </a:r>
            <a:r>
              <a:rPr lang="ru-RU" dirty="0"/>
              <a:t>: </a:t>
            </a:r>
            <a:r>
              <a:rPr lang="ru-RU" i="1" dirty="0"/>
              <a:t>«Усе </a:t>
            </a:r>
            <a:r>
              <a:rPr lang="ru-RU" i="1" dirty="0" err="1"/>
              <a:t>плине</a:t>
            </a:r>
            <a:r>
              <a:rPr lang="ru-RU" i="1" dirty="0"/>
              <a:t>, </a:t>
            </a:r>
            <a:r>
              <a:rPr lang="ru-RU" i="1" dirty="0" err="1"/>
              <a:t>усе</a:t>
            </a:r>
            <a:r>
              <a:rPr lang="ru-RU" i="1" dirty="0"/>
              <a:t> </a:t>
            </a:r>
            <a:r>
              <a:rPr lang="ru-RU" i="1" dirty="0" err="1"/>
              <a:t>змінюється</a:t>
            </a:r>
            <a:r>
              <a:rPr lang="ru-RU" i="1" dirty="0"/>
              <a:t>»</a:t>
            </a:r>
            <a:r>
              <a:rPr lang="ru-RU" dirty="0"/>
              <a:t> </a:t>
            </a:r>
            <a:r>
              <a:rPr lang="el-GR" dirty="0"/>
              <a:t> </a:t>
            </a:r>
            <a:r>
              <a:rPr lang="ru-RU" dirty="0"/>
              <a:t>та </a:t>
            </a:r>
            <a:r>
              <a:rPr lang="ru-RU" i="1" dirty="0"/>
              <a:t>«Не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двічі</a:t>
            </a:r>
            <a:r>
              <a:rPr lang="ru-RU" i="1" dirty="0"/>
              <a:t> </a:t>
            </a:r>
            <a:r>
              <a:rPr lang="ru-RU" i="1" dirty="0" err="1"/>
              <a:t>ввійти</a:t>
            </a:r>
            <a:r>
              <a:rPr lang="ru-RU" i="1" dirty="0"/>
              <a:t> в одну </a:t>
            </a:r>
            <a:r>
              <a:rPr lang="ru-RU" i="1" dirty="0" err="1"/>
              <a:t>і</a:t>
            </a:r>
            <a:r>
              <a:rPr lang="ru-RU" i="1" dirty="0"/>
              <a:t> ту саму </a:t>
            </a:r>
            <a:r>
              <a:rPr lang="ru-RU" i="1" dirty="0" err="1"/>
              <a:t>ріку</a:t>
            </a:r>
            <a:r>
              <a:rPr lang="ru-RU" i="1" dirty="0"/>
              <a:t>.</a:t>
            </a:r>
            <a:endParaRPr lang="en-US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/>
              <a:t>3. В </a:t>
            </a:r>
            <a:r>
              <a:rPr lang="en-US" i="1" dirty="0" err="1"/>
              <a:t>основі</a:t>
            </a:r>
            <a:r>
              <a:rPr lang="en-US" i="1" dirty="0"/>
              <a:t>  </a:t>
            </a:r>
            <a:r>
              <a:rPr lang="en-US" i="1" dirty="0" err="1"/>
              <a:t>всього</a:t>
            </a:r>
            <a:r>
              <a:rPr lang="en-US" i="1" dirty="0"/>
              <a:t>  - </a:t>
            </a:r>
            <a:r>
              <a:rPr lang="en-US" i="1" dirty="0" err="1"/>
              <a:t>вогонь</a:t>
            </a:r>
            <a:r>
              <a:rPr lang="en-US" i="1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/>
              <a:t>4. В</a:t>
            </a:r>
            <a:r>
              <a:rPr lang="ru-RU" dirty="0"/>
              <a:t> </a:t>
            </a:r>
            <a:r>
              <a:rPr lang="ru-RU" dirty="0" err="1"/>
              <a:t>працях</a:t>
            </a:r>
            <a:r>
              <a:rPr lang="ru-RU" dirty="0"/>
              <a:t> </a:t>
            </a:r>
            <a:r>
              <a:rPr lang="ru-RU" dirty="0" err="1"/>
              <a:t>Геракліта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фіксується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>
                <a:hlinkClick r:id="rId2" tooltip="Космополіт"/>
              </a:rPr>
              <a:t>«</a:t>
            </a:r>
            <a:r>
              <a:rPr lang="ru-RU" dirty="0" err="1">
                <a:hlinkClick r:id="rId2" tooltip="Космополіт"/>
              </a:rPr>
              <a:t>космополіт</a:t>
            </a:r>
            <a:r>
              <a:rPr lang="ru-RU" dirty="0">
                <a:hlinkClick r:id="rId2" tooltip="Космополіт"/>
              </a:rPr>
              <a:t>»</a:t>
            </a:r>
            <a:r>
              <a:rPr lang="ru-RU" dirty="0"/>
              <a:t> -</a:t>
            </a:r>
            <a:r>
              <a:rPr lang="ru-RU" dirty="0" err="1"/>
              <a:t>громадянина</a:t>
            </a:r>
            <a:r>
              <a:rPr lang="ru-RU" dirty="0"/>
              <a:t> </a:t>
            </a:r>
            <a:r>
              <a:rPr lang="en-US" dirty="0"/>
              <a:t> </a:t>
            </a:r>
            <a:r>
              <a:rPr lang="ru-RU" dirty="0" err="1">
                <a:hlinkClick r:id="rId3" tooltip="Космополія"/>
              </a:rPr>
              <a:t>космополії</a:t>
            </a:r>
            <a:r>
              <a:rPr lang="ru-RU" dirty="0"/>
              <a:t> (</a:t>
            </a:r>
            <a:r>
              <a:rPr lang="ru-RU" dirty="0" err="1"/>
              <a:t>всесвітнього</a:t>
            </a:r>
            <a:r>
              <a:rPr lang="ru-RU" dirty="0"/>
              <a:t> града, </a:t>
            </a:r>
            <a:r>
              <a:rPr lang="ru-RU" dirty="0" err="1"/>
              <a:t>всесвітнього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),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всесвіту</a:t>
            </a:r>
            <a:r>
              <a:rPr lang="ru-RU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A564C8-D935-3762-ABA7-C430E6D04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5A39AD-C832-EF43-3F0B-5E8ADFED0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49775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C43CB-01F1-BFCB-A81D-56F65938B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853814-C6C5-E0F6-D035-1825279C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0610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Демокріт</a:t>
            </a:r>
            <a:r>
              <a:rPr lang="en-US" dirty="0"/>
              <a:t> (460-370 </a:t>
            </a:r>
            <a:r>
              <a:rPr lang="en-US" dirty="0" err="1"/>
              <a:t>рр</a:t>
            </a:r>
            <a:r>
              <a:rPr lang="en-US" dirty="0"/>
              <a:t>.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н.е</a:t>
            </a:r>
            <a:r>
              <a:rPr lang="en-US" dirty="0"/>
              <a:t>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1. В </a:t>
            </a:r>
            <a:r>
              <a:rPr lang="en-US" sz="2400" dirty="0" err="1"/>
              <a:t>основі</a:t>
            </a:r>
            <a:r>
              <a:rPr lang="en-US" sz="2400" dirty="0"/>
              <a:t>  </a:t>
            </a:r>
            <a:r>
              <a:rPr lang="en-US" sz="2400" dirty="0" err="1"/>
              <a:t>світу</a:t>
            </a:r>
            <a:r>
              <a:rPr lang="en-US" sz="2400" dirty="0"/>
              <a:t> – </a:t>
            </a:r>
            <a:r>
              <a:rPr lang="en-US" sz="2400" b="1" u="sng" dirty="0" err="1"/>
              <a:t>атоми</a:t>
            </a:r>
            <a:r>
              <a:rPr lang="en-US" sz="2400" b="1" u="sng" dirty="0"/>
              <a:t> </a:t>
            </a:r>
            <a:r>
              <a:rPr lang="uk-UA" sz="2400" b="1" u="sng" dirty="0"/>
              <a:t>і пустот</a:t>
            </a:r>
            <a:r>
              <a:rPr lang="en-US" sz="2400" dirty="0"/>
              <a:t>а</a:t>
            </a:r>
            <a:r>
              <a:rPr lang="uk-UA" sz="2400" dirty="0"/>
              <a:t>, в яких ці частки рухаються завдяки притаманній їм силі ваги. </a:t>
            </a:r>
            <a:endParaRPr lang="ru-RU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2.</a:t>
            </a:r>
            <a:r>
              <a:rPr lang="uk-UA" sz="2400" dirty="0"/>
              <a:t>У політиці </a:t>
            </a:r>
            <a:r>
              <a:rPr lang="uk-UA" sz="2400" dirty="0" err="1"/>
              <a:t>Демокріт</a:t>
            </a:r>
            <a:r>
              <a:rPr lang="uk-UA" sz="2400" dirty="0"/>
              <a:t> був прихильником демократії;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3.</a:t>
            </a:r>
            <a:r>
              <a:rPr lang="uk-UA" sz="2400" dirty="0"/>
              <a:t> </a:t>
            </a:r>
            <a:r>
              <a:rPr lang="en-US" sz="2400" dirty="0"/>
              <a:t>З</a:t>
            </a:r>
            <a:r>
              <a:rPr lang="uk-UA" sz="2400" dirty="0" err="1"/>
              <a:t>аперечував</a:t>
            </a:r>
            <a:r>
              <a:rPr lang="uk-UA" sz="2400" dirty="0"/>
              <a:t> доктрину «золотого віку», згідно з якою людське суспільство поступово деградує щодо ідеального первісного стану. </a:t>
            </a:r>
            <a:endParaRPr lang="ru-RU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4.О</a:t>
            </a:r>
            <a:r>
              <a:rPr lang="uk-UA" sz="2400" dirty="0" err="1"/>
              <a:t>дним</a:t>
            </a:r>
            <a:r>
              <a:rPr lang="uk-UA" sz="2400" dirty="0"/>
              <a:t> із перших в античні часи виступив з </a:t>
            </a:r>
            <a:r>
              <a:rPr lang="uk-UA" sz="2400" b="1" dirty="0"/>
              <a:t>ідеєю суспільного прогресу. </a:t>
            </a:r>
            <a:endParaRPr lang="ru-RU" sz="24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863600"/>
          </a:xfrm>
          <a:solidFill>
            <a:schemeClr val="tx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u="sng" dirty="0"/>
              <a:t>3. </a:t>
            </a:r>
            <a:r>
              <a:rPr lang="uk-UA" sz="2200" b="1" u="sng" dirty="0"/>
              <a:t>Антична філософія класичного періоду: представники, основні ідеї</a:t>
            </a:r>
            <a:br>
              <a:rPr lang="en-US" sz="2200" b="1" u="sng" dirty="0"/>
            </a:br>
            <a:r>
              <a:rPr lang="en-US" dirty="0"/>
              <a:t>СОКРАТ</a:t>
            </a:r>
            <a:r>
              <a:rPr lang="uk-UA" dirty="0"/>
              <a:t> </a:t>
            </a:r>
            <a:r>
              <a:rPr lang="uk-UA" sz="2800" dirty="0"/>
              <a:t>(469-399 рр.)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92175"/>
            <a:ext cx="9144000" cy="5940425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47500" lnSpcReduction="20000"/>
          </a:bodyPr>
          <a:lstStyle/>
          <a:p>
            <a:pPr marL="628650" indent="-5349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b="1" i="1" u="sng" dirty="0"/>
              <a:t>Основні ідеї  Сократа</a:t>
            </a:r>
            <a:r>
              <a:rPr lang="en-US" sz="4000" b="1" i="1" u="sng" dirty="0"/>
              <a:t>:</a:t>
            </a:r>
            <a:endParaRPr lang="ru-RU" sz="4000" b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1) У центрі філософії має бути людина.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2) Визнає існування Бога.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3) Знати що-небудь - це вміти давати визначення.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4) Людина повинна бути: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а) стриманою;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б) справедливою;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в) мужньою;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г) відважною.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5) Розробив метод </a:t>
            </a:r>
            <a:r>
              <a:rPr lang="uk-UA" sz="4000" i="1" u="sng" dirty="0" err="1"/>
              <a:t>маєвтик</a:t>
            </a:r>
            <a:r>
              <a:rPr lang="uk-UA" sz="4000" dirty="0" err="1"/>
              <a:t>и</a:t>
            </a:r>
            <a:r>
              <a:rPr lang="uk-UA" sz="4000" dirty="0"/>
              <a:t>, тобто пошук істини шляхом виявлення суперечностей у доводах суперника.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6) Закликав до вільнодумства.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7) </a:t>
            </a:r>
            <a:r>
              <a:rPr lang="uk-UA" sz="4000" b="1" u="sng" dirty="0"/>
              <a:t>Філософія повинна вчити мудрості шляхом дискусій, а не шляхом читання робіт</a:t>
            </a:r>
            <a:r>
              <a:rPr lang="uk-UA" sz="4000" dirty="0"/>
              <a:t>.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8.) Головну причину появи держави та права Сократ вбачав у потребах. Необхідно було розумно впорядкувати поведінку людей за допомогою законів. </a:t>
            </a:r>
            <a:endParaRPr lang="ru-RU" sz="4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/>
              <a:t>9). Сократ вважав, що вищим завданням знання є не теоретичне</a:t>
            </a:r>
            <a:r>
              <a:rPr lang="uk-UA" sz="3800" dirty="0"/>
              <a:t>, а практичне - мистецтво жити.</a:t>
            </a:r>
            <a:endParaRPr lang="ru-RU" sz="3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6983412" cy="900113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Платон</a:t>
            </a:r>
            <a:r>
              <a:rPr lang="en-US" dirty="0"/>
              <a:t> (</a:t>
            </a:r>
            <a:r>
              <a:rPr lang="en-US" sz="2700" dirty="0"/>
              <a:t>427-347 </a:t>
            </a:r>
            <a:r>
              <a:rPr lang="en-US" sz="2700" dirty="0" err="1"/>
              <a:t>рр</a:t>
            </a:r>
            <a:r>
              <a:rPr lang="en-US" sz="2700" dirty="0"/>
              <a:t>. </a:t>
            </a:r>
            <a:r>
              <a:rPr lang="en-US" sz="2700" dirty="0" err="1"/>
              <a:t>до</a:t>
            </a:r>
            <a:r>
              <a:rPr lang="en-US" sz="2700" dirty="0"/>
              <a:t> </a:t>
            </a:r>
            <a:r>
              <a:rPr lang="en-US" sz="2700" dirty="0" err="1"/>
              <a:t>н.е</a:t>
            </a:r>
            <a:r>
              <a:rPr lang="en-US" sz="2700" dirty="0"/>
              <a:t>) -</a:t>
            </a:r>
            <a:r>
              <a:rPr lang="ru-RU" sz="2800" dirty="0" err="1"/>
              <a:t>давньогрецький</a:t>
            </a:r>
            <a:r>
              <a:rPr lang="ru-RU" sz="2800" dirty="0"/>
              <a:t> </a:t>
            </a:r>
            <a:r>
              <a:rPr lang="ru-RU" sz="2800" dirty="0" err="1"/>
              <a:t>філософ</a:t>
            </a:r>
            <a:r>
              <a:rPr lang="ru-RU" sz="2800" dirty="0"/>
              <a:t>, </a:t>
            </a:r>
            <a:r>
              <a:rPr lang="ru-RU" sz="2800" dirty="0" err="1"/>
              <a:t>учень</a:t>
            </a:r>
            <a:r>
              <a:rPr lang="ru-RU" sz="2800" dirty="0"/>
              <a:t> Сократа, </a:t>
            </a:r>
            <a:r>
              <a:rPr lang="ru-RU" sz="2800" dirty="0" err="1"/>
              <a:t>вчитель</a:t>
            </a:r>
            <a:r>
              <a:rPr lang="ru-RU" sz="2800" dirty="0"/>
              <a:t> </a:t>
            </a:r>
            <a:r>
              <a:rPr lang="ru-RU" sz="2800" dirty="0" err="1"/>
              <a:t>Арістотеля</a:t>
            </a:r>
            <a:r>
              <a:rPr lang="ru-RU" sz="2800" dirty="0"/>
              <a:t>.</a:t>
            </a:r>
            <a:br>
              <a:rPr lang="ru-RU" sz="2800" dirty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275" y="900113"/>
            <a:ext cx="9036050" cy="5867400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 </a:t>
            </a:r>
            <a:r>
              <a:rPr lang="uk-UA" sz="2000" b="1" dirty="0"/>
              <a:t>Роботи: «Держава»,  «Політик»,  «</a:t>
            </a:r>
            <a:r>
              <a:rPr lang="uk-UA" sz="2000" b="1" dirty="0" err="1"/>
              <a:t>Парменід</a:t>
            </a:r>
            <a:r>
              <a:rPr lang="uk-UA" sz="2000" b="1" dirty="0"/>
              <a:t>» та </a:t>
            </a:r>
            <a:r>
              <a:rPr lang="uk-UA" sz="2000" b="1" dirty="0" err="1"/>
              <a:t>інш</a:t>
            </a:r>
            <a:r>
              <a:rPr lang="uk-UA" sz="2000" b="1" dirty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err="1"/>
              <a:t>Основні</a:t>
            </a:r>
            <a:r>
              <a:rPr lang="en-US" sz="2000" dirty="0"/>
              <a:t> </a:t>
            </a:r>
            <a:r>
              <a:rPr lang="en-US" sz="2000" dirty="0" err="1"/>
              <a:t>ідеї</a:t>
            </a:r>
            <a:r>
              <a:rPr lang="en-US" sz="2000" dirty="0"/>
              <a:t> :</a:t>
            </a:r>
          </a:p>
          <a:p>
            <a:pPr marL="82550" indent="-825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800" b="1" u="sng" dirty="0" err="1"/>
              <a:t>Вчення</a:t>
            </a:r>
            <a:r>
              <a:rPr lang="ru-RU" sz="2800" b="1" u="sng" dirty="0"/>
              <a:t> про </a:t>
            </a:r>
            <a:r>
              <a:rPr lang="ru-RU" sz="2800" b="1" u="sng" dirty="0" err="1"/>
              <a:t>буття</a:t>
            </a:r>
            <a:r>
              <a:rPr lang="ru-RU" sz="2800" b="1" i="1" dirty="0"/>
              <a:t> </a:t>
            </a:r>
            <a:r>
              <a:rPr lang="ru-RU" sz="2800" i="1" dirty="0"/>
              <a:t>(</a:t>
            </a:r>
            <a:r>
              <a:rPr lang="ru-RU" sz="2800" i="1" dirty="0" err="1"/>
              <a:t>о</a:t>
            </a:r>
            <a:r>
              <a:rPr lang="ru-RU" sz="2800" b="1" i="1" dirty="0" err="1"/>
              <a:t>нтологія</a:t>
            </a:r>
            <a:r>
              <a:rPr lang="ru-RU" sz="2800" b="1" dirty="0"/>
              <a:t>).</a:t>
            </a:r>
            <a:r>
              <a:rPr lang="ru-RU" sz="2800" dirty="0"/>
              <a:t> В </a:t>
            </a:r>
            <a:r>
              <a:rPr lang="ru-RU" sz="2800" dirty="0" err="1"/>
              <a:t>основі</a:t>
            </a:r>
            <a:r>
              <a:rPr lang="ru-RU" sz="2800" dirty="0"/>
              <a:t> </a:t>
            </a:r>
            <a:r>
              <a:rPr lang="ru-RU" sz="2800" dirty="0" err="1"/>
              <a:t>всіх</a:t>
            </a:r>
            <a:r>
              <a:rPr lang="ru-RU" sz="2800" dirty="0"/>
              <a:t> речей і </a:t>
            </a:r>
            <a:r>
              <a:rPr lang="ru-RU" sz="2800" dirty="0" err="1"/>
              <a:t>явищ</a:t>
            </a:r>
            <a:r>
              <a:rPr lang="ru-RU" sz="2800" dirty="0"/>
              <a:t> </a:t>
            </a:r>
            <a:r>
              <a:rPr lang="ru-RU" sz="2800" dirty="0" err="1"/>
              <a:t>світу</a:t>
            </a:r>
            <a:r>
              <a:rPr lang="ru-RU" sz="2800" dirty="0"/>
              <a:t> лежать </a:t>
            </a:r>
            <a:r>
              <a:rPr lang="ru-RU" sz="2800" dirty="0" err="1"/>
              <a:t>незмінні</a:t>
            </a:r>
            <a:r>
              <a:rPr lang="ru-RU" sz="2800" dirty="0"/>
              <a:t> </a:t>
            </a:r>
            <a:r>
              <a:rPr lang="ru-RU" sz="2800" dirty="0" err="1"/>
              <a:t>ідеальні</a:t>
            </a:r>
            <a:r>
              <a:rPr lang="ru-RU" sz="2800" dirty="0"/>
              <a:t> </a:t>
            </a:r>
            <a:r>
              <a:rPr lang="ru-RU" sz="2800" dirty="0" err="1"/>
              <a:t>сутності</a:t>
            </a:r>
            <a:r>
              <a:rPr lang="ru-RU" sz="2800" dirty="0"/>
              <a:t> — </a:t>
            </a:r>
            <a:r>
              <a:rPr lang="ru-RU" sz="2800" dirty="0" err="1"/>
              <a:t>ідеї</a:t>
            </a:r>
            <a:r>
              <a:rPr lang="ru-RU" sz="2800" dirty="0"/>
              <a:t> (</a:t>
            </a:r>
            <a:r>
              <a:rPr lang="ru-RU" sz="2800" dirty="0" err="1"/>
              <a:t>ейдоси</a:t>
            </a:r>
            <a:r>
              <a:rPr lang="ru-RU" sz="2800" dirty="0"/>
              <a:t>). </a:t>
            </a:r>
            <a:r>
              <a:rPr lang="ru-RU" sz="2800" dirty="0" err="1"/>
              <a:t>Саме</a:t>
            </a:r>
            <a:r>
              <a:rPr lang="ru-RU" sz="2800" dirty="0"/>
              <a:t> </a:t>
            </a:r>
            <a:r>
              <a:rPr lang="ru-RU" sz="2800" dirty="0" err="1"/>
              <a:t>ідея</a:t>
            </a:r>
            <a:r>
              <a:rPr lang="ru-RU" sz="2800" dirty="0"/>
              <a:t> </a:t>
            </a:r>
            <a:r>
              <a:rPr lang="ru-RU" sz="2800" dirty="0" err="1"/>
              <a:t>виступає</a:t>
            </a:r>
            <a:r>
              <a:rPr lang="ru-RU" sz="2800" dirty="0"/>
              <a:t> </a:t>
            </a:r>
            <a:r>
              <a:rPr lang="ru-RU" sz="2800" dirty="0" err="1"/>
              <a:t>тим</a:t>
            </a:r>
            <a:r>
              <a:rPr lang="ru-RU" sz="2800" dirty="0"/>
              <a:t> </a:t>
            </a:r>
            <a:r>
              <a:rPr lang="ru-RU" sz="2800" dirty="0" err="1"/>
              <a:t>спільним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притаманне</a:t>
            </a:r>
            <a:r>
              <a:rPr lang="ru-RU" sz="2800" dirty="0"/>
              <a:t> </a:t>
            </a:r>
            <a:r>
              <a:rPr lang="ru-RU" sz="2800" dirty="0" err="1"/>
              <a:t>кожній</a:t>
            </a:r>
            <a:r>
              <a:rPr lang="ru-RU" sz="2800" dirty="0"/>
              <a:t> </a:t>
            </a:r>
            <a:r>
              <a:rPr lang="ru-RU" sz="2800" dirty="0" err="1"/>
              <a:t>речі</a:t>
            </a:r>
            <a:r>
              <a:rPr lang="ru-RU" sz="2800" dirty="0"/>
              <a:t> </a:t>
            </a:r>
            <a:r>
              <a:rPr lang="ru-RU" sz="2800" dirty="0" err="1"/>
              <a:t>певного</a:t>
            </a:r>
            <a:r>
              <a:rPr lang="ru-RU" sz="2800" dirty="0"/>
              <a:t> виду (у </a:t>
            </a:r>
            <a:r>
              <a:rPr lang="ru-RU" sz="2800" dirty="0" err="1"/>
              <a:t>всіх</a:t>
            </a:r>
            <a:r>
              <a:rPr lang="ru-RU" sz="2800" dirty="0"/>
              <a:t> </a:t>
            </a:r>
            <a:r>
              <a:rPr lang="en-US" sz="2800" dirty="0" err="1"/>
              <a:t>людей</a:t>
            </a:r>
            <a:r>
              <a:rPr lang="ru-RU" sz="2800" dirty="0"/>
              <a:t> </a:t>
            </a:r>
            <a:r>
              <a:rPr lang="ru-RU" sz="2800" dirty="0" err="1"/>
              <a:t>спільним</a:t>
            </a:r>
            <a:r>
              <a:rPr lang="ru-RU" sz="2800" dirty="0"/>
              <a:t> </a:t>
            </a:r>
            <a:r>
              <a:rPr lang="ru-RU" sz="2800" dirty="0" err="1"/>
              <a:t>виступає</a:t>
            </a:r>
            <a:r>
              <a:rPr lang="ru-RU" sz="2800" dirty="0"/>
              <a:t> </a:t>
            </a:r>
            <a:r>
              <a:rPr lang="ru-RU" sz="2800" dirty="0" err="1"/>
              <a:t>ідея</a:t>
            </a:r>
            <a:r>
              <a:rPr lang="ru-RU" sz="2800" dirty="0"/>
              <a:t> </a:t>
            </a:r>
            <a:r>
              <a:rPr lang="en-US" sz="2800" dirty="0" err="1"/>
              <a:t>людини</a:t>
            </a:r>
            <a:r>
              <a:rPr lang="ru-RU" sz="2800" dirty="0"/>
              <a:t>, у </a:t>
            </a:r>
            <a:r>
              <a:rPr lang="ru-RU" sz="2800" dirty="0" err="1"/>
              <a:t>всіх</a:t>
            </a:r>
            <a:r>
              <a:rPr lang="ru-RU" sz="2800" dirty="0"/>
              <a:t> </a:t>
            </a:r>
            <a:r>
              <a:rPr lang="ru-RU" sz="2800" dirty="0" err="1"/>
              <a:t>різних</a:t>
            </a:r>
            <a:r>
              <a:rPr lang="ru-RU" sz="2800" dirty="0"/>
              <a:t> дерев — </a:t>
            </a:r>
            <a:r>
              <a:rPr lang="ru-RU" sz="2800" dirty="0" err="1"/>
              <a:t>ідея</a:t>
            </a:r>
            <a:r>
              <a:rPr lang="ru-RU" sz="2800" dirty="0"/>
              <a:t> дерева). </a:t>
            </a:r>
            <a:r>
              <a:rPr lang="ru-RU" sz="2800" dirty="0" err="1"/>
              <a:t>Саме</a:t>
            </a:r>
            <a:r>
              <a:rPr lang="ru-RU" sz="2800" dirty="0"/>
              <a:t> вони (</a:t>
            </a:r>
            <a:r>
              <a:rPr lang="ru-RU" sz="2800" dirty="0" err="1"/>
              <a:t>ідеї</a:t>
            </a:r>
            <a:r>
              <a:rPr lang="ru-RU" sz="2800" dirty="0"/>
              <a:t>) і є </a:t>
            </a:r>
            <a:r>
              <a:rPr lang="ru-RU" sz="2800" dirty="0" err="1"/>
              <a:t>істинним</a:t>
            </a:r>
            <a:r>
              <a:rPr lang="ru-RU" sz="2800" dirty="0"/>
              <a:t> </a:t>
            </a:r>
            <a:r>
              <a:rPr lang="ru-RU" sz="2800" dirty="0" err="1"/>
              <a:t>буттям</a:t>
            </a:r>
            <a:r>
              <a:rPr lang="ru-RU" sz="2800" dirty="0"/>
              <a:t>. Платон </a:t>
            </a:r>
            <a:r>
              <a:rPr lang="ru-RU" sz="2800" dirty="0" err="1"/>
              <a:t>стверджує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всі</a:t>
            </a:r>
            <a:r>
              <a:rPr lang="ru-RU" sz="2800" dirty="0"/>
              <a:t> </a:t>
            </a:r>
            <a:r>
              <a:rPr lang="ru-RU" sz="2800" dirty="0" err="1"/>
              <a:t>речі</a:t>
            </a:r>
            <a:r>
              <a:rPr lang="ru-RU" sz="2800" dirty="0"/>
              <a:t>, </a:t>
            </a:r>
            <a:r>
              <a:rPr lang="ru-RU" sz="2800" dirty="0" err="1"/>
              <a:t>дані</a:t>
            </a:r>
            <a:r>
              <a:rPr lang="ru-RU" sz="2800" dirty="0"/>
              <a:t> нам у </a:t>
            </a:r>
            <a:r>
              <a:rPr lang="ru-RU" sz="2800" dirty="0" err="1"/>
              <a:t>відчуттях</a:t>
            </a:r>
            <a:r>
              <a:rPr lang="ru-RU" sz="2800" dirty="0"/>
              <a:t>, </a:t>
            </a:r>
            <a:r>
              <a:rPr lang="ru-RU" sz="2800" dirty="0" err="1"/>
              <a:t>є</a:t>
            </a:r>
            <a:r>
              <a:rPr lang="ru-RU" sz="2800" dirty="0"/>
              <a:t> </a:t>
            </a:r>
            <a:r>
              <a:rPr lang="ru-RU" sz="2800" dirty="0" err="1"/>
              <a:t>вторинними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ідей</a:t>
            </a:r>
            <a:r>
              <a:rPr lang="ru-RU" sz="2800" dirty="0"/>
              <a:t>, </a:t>
            </a:r>
            <a:r>
              <a:rPr lang="ru-RU" sz="2800" dirty="0" err="1"/>
              <a:t>походять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них, </a:t>
            </a:r>
            <a:r>
              <a:rPr lang="ru-RU" sz="2800" dirty="0" err="1"/>
              <a:t>наслідують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. </a:t>
            </a:r>
            <a:r>
              <a:rPr lang="ru-RU" sz="2800" dirty="0" err="1"/>
              <a:t>Ідеї</a:t>
            </a:r>
            <a:r>
              <a:rPr lang="ru-RU" sz="2800" dirty="0"/>
              <a:t> ж, як </a:t>
            </a:r>
            <a:r>
              <a:rPr lang="ru-RU" sz="2800" dirty="0" err="1"/>
              <a:t>первинні</a:t>
            </a:r>
            <a:r>
              <a:rPr lang="ru-RU" sz="2800" dirty="0"/>
              <a:t> </a:t>
            </a:r>
            <a:r>
              <a:rPr lang="ru-RU" sz="2800" dirty="0" err="1"/>
              <a:t>сутності</a:t>
            </a:r>
            <a:r>
              <a:rPr lang="ru-RU" sz="2800" dirty="0"/>
              <a:t>, </a:t>
            </a:r>
            <a:r>
              <a:rPr lang="ru-RU" sz="2800" dirty="0" err="1"/>
              <a:t>осягаються</a:t>
            </a:r>
            <a:r>
              <a:rPr lang="ru-RU" sz="2800" dirty="0"/>
              <a:t> </a:t>
            </a:r>
            <a:r>
              <a:rPr lang="ru-RU" sz="2800" dirty="0" err="1"/>
              <a:t>лише</a:t>
            </a:r>
            <a:r>
              <a:rPr lang="ru-RU" sz="2800" dirty="0"/>
              <a:t> </a:t>
            </a:r>
            <a:r>
              <a:rPr lang="ru-RU" sz="2800" dirty="0" err="1"/>
              <a:t>розумом</a:t>
            </a:r>
            <a:r>
              <a:rPr lang="ru-RU" sz="2800" dirty="0"/>
              <a:t>. </a:t>
            </a:r>
            <a:r>
              <a:rPr lang="ru-RU" sz="2800" dirty="0" err="1"/>
              <a:t>Ідея</a:t>
            </a:r>
            <a:r>
              <a:rPr lang="ru-RU" sz="2800" dirty="0"/>
              <a:t> </a:t>
            </a:r>
            <a:r>
              <a:rPr lang="ru-RU" sz="2800" dirty="0" err="1"/>
              <a:t>виступає</a:t>
            </a:r>
            <a:r>
              <a:rPr lang="ru-RU" sz="2800" dirty="0"/>
              <a:t> </a:t>
            </a:r>
            <a:r>
              <a:rPr lang="ru-RU" sz="2800" dirty="0" err="1"/>
              <a:t>сутністю</a:t>
            </a:r>
            <a:r>
              <a:rPr lang="ru-RU" sz="2800" dirty="0"/>
              <a:t>, причиною </a:t>
            </a:r>
            <a:r>
              <a:rPr lang="ru-RU" sz="2800" dirty="0" err="1"/>
              <a:t>і</a:t>
            </a:r>
            <a:r>
              <a:rPr lang="ru-RU" sz="2800" dirty="0"/>
              <a:t> метою </a:t>
            </a:r>
            <a:r>
              <a:rPr lang="ru-RU" sz="2800" dirty="0" err="1"/>
              <a:t>речі</a:t>
            </a:r>
            <a:r>
              <a:rPr lang="ru-RU" sz="2800" dirty="0"/>
              <a:t>. </a:t>
            </a:r>
            <a:r>
              <a:rPr lang="ru-RU" sz="2800" dirty="0" err="1"/>
              <a:t>Така</a:t>
            </a:r>
            <a:r>
              <a:rPr lang="ru-RU" sz="2800" dirty="0"/>
              <a:t> </a:t>
            </a:r>
            <a:r>
              <a:rPr lang="ru-RU" sz="2800" dirty="0" err="1"/>
              <a:t>позиція</a:t>
            </a:r>
            <a:r>
              <a:rPr lang="ru-RU" sz="2800" dirty="0"/>
              <a:t> </a:t>
            </a:r>
            <a:r>
              <a:rPr lang="en-US" sz="2800" dirty="0"/>
              <a:t> </a:t>
            </a:r>
            <a:r>
              <a:rPr lang="ru-RU" sz="2800" dirty="0" err="1"/>
              <a:t>називається</a:t>
            </a:r>
            <a:r>
              <a:rPr lang="ru-RU" sz="2800" dirty="0"/>
              <a:t> </a:t>
            </a:r>
            <a:r>
              <a:rPr lang="ru-RU" sz="2800" b="1" u="sng" dirty="0" err="1"/>
              <a:t>об’єктивний</a:t>
            </a:r>
            <a:r>
              <a:rPr lang="ru-RU" sz="2800" b="1" u="sng" dirty="0"/>
              <a:t> </a:t>
            </a:r>
            <a:r>
              <a:rPr lang="ru-RU" sz="2800" b="1" u="sng" dirty="0" err="1"/>
              <a:t>ідеалізм</a:t>
            </a:r>
            <a:r>
              <a:rPr lang="ru-RU" sz="2800" dirty="0"/>
              <a:t>.</a:t>
            </a:r>
            <a:endParaRPr lang="en-US" sz="2800" dirty="0"/>
          </a:p>
          <a:p>
            <a:pPr marL="82550" indent="-8255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100" dirty="0"/>
              <a:t>	</a:t>
            </a:r>
            <a:endParaRPr lang="ru-RU" sz="2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ru-RU"/>
              <a:t>Платон</a:t>
            </a:r>
            <a:endParaRPr lang="uk-UA"/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marL="82550" indent="-82550" algn="just" eaLnBrk="1" hangingPunct="1">
              <a:buFont typeface="Arial" charset="0"/>
              <a:buNone/>
            </a:pPr>
            <a:r>
              <a:rPr lang="ru-RU"/>
              <a:t>виокремлює три світи як рівні буття: світ ідей (істинне</a:t>
            </a:r>
            <a:r>
              <a:rPr lang="en-US"/>
              <a:t> </a:t>
            </a:r>
            <a:r>
              <a:rPr lang="ru-RU"/>
              <a:t>буття), матерія (майже небуття) і світ речей — світ становлення (проміжний між небуттям матерії та буттям ідей). Платон неоднозначно розглядає поняття Бога, як творця ідей, як ремісника, </a:t>
            </a:r>
            <a:r>
              <a:rPr lang="en-US"/>
              <a:t> </a:t>
            </a:r>
            <a:r>
              <a:rPr lang="ru-RU"/>
              <a:t>що творить речі за зразком ідей, або взагалі як міру всіх речей. Таким чином, </a:t>
            </a:r>
            <a:r>
              <a:rPr lang="ru-RU" b="1"/>
              <a:t>першопочатками Космосу у Платона виступають: Бог, ідеї та матерія.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65175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 </a:t>
            </a:r>
            <a:r>
              <a:rPr lang="en-US" u="sng" dirty="0" err="1"/>
              <a:t>Гносеологія</a:t>
            </a:r>
            <a:r>
              <a:rPr lang="en-US" u="sng" dirty="0"/>
              <a:t> </a:t>
            </a:r>
            <a:r>
              <a:rPr lang="en-US" u="sng" dirty="0" err="1"/>
              <a:t>Платона</a:t>
            </a:r>
            <a:endParaRPr lang="ru-RU" u="sng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141288" y="819150"/>
            <a:ext cx="9036050" cy="6370638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200"/>
              <a:t>1. </a:t>
            </a:r>
            <a:r>
              <a:rPr lang="en-US" sz="2200" b="1" u="sng"/>
              <a:t>В</a:t>
            </a:r>
            <a:r>
              <a:rPr lang="ru-RU" sz="2200" b="1" u="sng"/>
              <a:t>иокремлює три види знання</a:t>
            </a:r>
            <a:r>
              <a:rPr lang="ru-RU" sz="2200"/>
              <a:t>: (1) </a:t>
            </a:r>
            <a:r>
              <a:rPr lang="ru-RU" sz="2200" b="1"/>
              <a:t>Знання ідей </a:t>
            </a:r>
            <a:r>
              <a:rPr lang="ru-RU" sz="2200"/>
              <a:t>- це знання досконале, достовірне; (2) </a:t>
            </a:r>
            <a:r>
              <a:rPr lang="ru-RU" sz="2200" b="1"/>
              <a:t>Знання чисел </a:t>
            </a:r>
            <a:r>
              <a:rPr lang="ru-RU" sz="2200"/>
              <a:t>і обгрунтованих за їх допомогою наук — близьке до достовірного; (3) </a:t>
            </a:r>
            <a:r>
              <a:rPr lang="ru-RU" sz="2200" b="1"/>
              <a:t>Знання фізичних об’єктів, отримане через відчуття</a:t>
            </a:r>
            <a:r>
              <a:rPr lang="ru-RU" sz="2200"/>
              <a:t> — удаване знання.</a:t>
            </a:r>
          </a:p>
          <a:p>
            <a:pPr eaLnBrk="1" hangingPunct="1">
              <a:buFont typeface="Arial" charset="0"/>
              <a:buNone/>
            </a:pPr>
            <a:r>
              <a:rPr lang="en-US" sz="2200"/>
              <a:t>2.</a:t>
            </a:r>
            <a:r>
              <a:rPr lang="ru-RU" sz="2200" b="1" u="sng"/>
              <a:t>Платон порівнює недосконалість чуттєвого </a:t>
            </a:r>
            <a:r>
              <a:rPr lang="en-US" sz="2200" b="1" u="sng"/>
              <a:t> </a:t>
            </a:r>
            <a:r>
              <a:rPr lang="ru-RU" sz="2200" b="1" u="sng"/>
              <a:t>пізнання зі спостереженням за тінями речей</a:t>
            </a:r>
            <a:r>
              <a:rPr lang="ru-RU" sz="2200"/>
              <a:t>. Він наводить алегорію: у темній печері знаходяться все </a:t>
            </a:r>
            <a:r>
              <a:rPr lang="en-US" sz="2200"/>
              <a:t> </a:t>
            </a:r>
            <a:r>
              <a:rPr lang="ru-RU" sz="2200"/>
              <a:t>життя люди і бачать лише як на тлі світла, що проникає у печеру, проносяться  </a:t>
            </a:r>
            <a:r>
              <a:rPr lang="ru-RU" sz="2200" b="1" u="sng"/>
              <a:t>т і н і  </a:t>
            </a:r>
            <a:r>
              <a:rPr lang="ru-RU" sz="2200"/>
              <a:t>різних предметів, тварин тощо</a:t>
            </a:r>
            <a:r>
              <a:rPr lang="en-US" sz="2200"/>
              <a:t>.</a:t>
            </a:r>
            <a:r>
              <a:rPr lang="ru-RU" sz="2200"/>
              <a:t> Так само і чуттєве пізнання речей</a:t>
            </a:r>
            <a:r>
              <a:rPr lang="en-US" sz="2200"/>
              <a:t> м</a:t>
            </a:r>
            <a:r>
              <a:rPr lang="ru-RU" sz="2200"/>
              <a:t>атеріального світу дає можливість </a:t>
            </a:r>
            <a:r>
              <a:rPr lang="en-US" sz="2200"/>
              <a:t> </a:t>
            </a:r>
            <a:r>
              <a:rPr lang="ru-RU" sz="2200"/>
              <a:t>ознайомитися лише з відображенням істинних </a:t>
            </a:r>
            <a:r>
              <a:rPr lang="en-US" sz="2200"/>
              <a:t> </a:t>
            </a:r>
            <a:r>
              <a:rPr lang="ru-RU" sz="2200"/>
              <a:t>сутностей — ідей. </a:t>
            </a:r>
            <a:endParaRPr lang="en-US" sz="2200"/>
          </a:p>
          <a:p>
            <a:pPr eaLnBrk="1" hangingPunct="1">
              <a:buFont typeface="Arial" charset="0"/>
              <a:buNone/>
            </a:pPr>
            <a:r>
              <a:rPr lang="en-US" sz="2200"/>
              <a:t>3.</a:t>
            </a:r>
            <a:r>
              <a:rPr lang="ru-RU" sz="2200" b="1" u="sng"/>
              <a:t>Щоб досягти істинного знання </a:t>
            </a:r>
            <a:r>
              <a:rPr lang="en-US" sz="2200" b="1" u="sng"/>
              <a:t> </a:t>
            </a:r>
            <a:r>
              <a:rPr lang="ru-RU" sz="2200" b="1" u="sng"/>
              <a:t>про сутності речей треба </a:t>
            </a:r>
            <a:r>
              <a:rPr lang="ru-RU" sz="2200" b="1" i="1" u="sng"/>
              <a:t>пригадати те, що </a:t>
            </a:r>
            <a:r>
              <a:rPr lang="en-US" sz="2200" b="1" i="1" u="sng"/>
              <a:t> </a:t>
            </a:r>
            <a:r>
              <a:rPr lang="ru-RU" sz="2200" b="1" i="1" u="sng"/>
              <a:t>споглядала людська душа, перебуваючи у світі ідей</a:t>
            </a:r>
            <a:r>
              <a:rPr lang="ru-RU" sz="2200" i="1"/>
              <a:t>. </a:t>
            </a:r>
            <a:r>
              <a:rPr lang="en-US" sz="2200" i="1"/>
              <a:t> </a:t>
            </a:r>
            <a:r>
              <a:rPr lang="ru-RU" sz="2200"/>
              <a:t>Для цього можна застосовувати метод сократичного діалогу — запитання та відповіді, метою якого є отримання істини. Діалектика виступає методом стимулювання пізнання-пригадування (анамнезису) і полягає в умінні ставити питання, які підводять до ідей. </a:t>
            </a:r>
            <a:endParaRPr lang="en-US" sz="2200"/>
          </a:p>
          <a:p>
            <a:pPr eaLnBrk="1" hangingPunct="1">
              <a:buFont typeface="Arial" charset="0"/>
              <a:buNone/>
            </a:pPr>
            <a:endParaRPr lang="ru-RU"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1.</a:t>
            </a:r>
            <a:r>
              <a:rPr lang="uk-UA" sz="3600" dirty="0"/>
              <a:t>Антична філософія </a:t>
            </a:r>
            <a:r>
              <a:rPr lang="uk-UA" sz="3600" dirty="0" err="1"/>
              <a:t>докласичного</a:t>
            </a:r>
            <a:r>
              <a:rPr lang="uk-UA" sz="3600" dirty="0"/>
              <a:t> періоду: представники, основні ідеї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u="sng" dirty="0">
                <a:latin typeface="Arial" pitchFamily="34" charset="0"/>
                <a:cs typeface="Arial" pitchFamily="34" charset="0"/>
              </a:rPr>
              <a:t>ОСОБЛИВОСТІ АНТИЧНОЇ ФІЛОСОФІЇ:</a:t>
            </a:r>
            <a:endParaRPr lang="ru-RU" b="1" u="sng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1) існувала у Греції та Римі з VII ст. до </a:t>
            </a:r>
            <a:r>
              <a:rPr lang="uk-UA" b="1" dirty="0" err="1"/>
              <a:t>н.е.-</a:t>
            </a:r>
            <a:r>
              <a:rPr lang="uk-UA" b="1" dirty="0"/>
              <a:t> по II ст. н.е.;</a:t>
            </a:r>
            <a:endParaRPr lang="ru-RU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2) у своєму розвитку антична філософія пройшла 4 етапи:</a:t>
            </a:r>
            <a:endParaRPr lang="ru-RU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/>
              <a:t>    </a:t>
            </a:r>
            <a:r>
              <a:rPr lang="uk-UA" b="1" dirty="0"/>
              <a:t>а) </a:t>
            </a:r>
            <a:r>
              <a:rPr lang="uk-UA" b="1" i="1" u="sng" dirty="0" err="1"/>
              <a:t>досократівський</a:t>
            </a:r>
            <a:r>
              <a:rPr lang="uk-UA" b="1" i="1" u="sng" dirty="0"/>
              <a:t> період (VII-V ст. до н.е.). </a:t>
            </a:r>
            <a:r>
              <a:rPr lang="uk-UA" b="1" dirty="0"/>
              <a:t>Представники: Піфагор, Ге</a:t>
            </a:r>
            <a:r>
              <a:rPr lang="en-US" b="1" dirty="0" err="1"/>
              <a:t>ра</a:t>
            </a:r>
            <a:r>
              <a:rPr lang="uk-UA" b="1" dirty="0"/>
              <a:t>к</a:t>
            </a:r>
            <a:r>
              <a:rPr lang="en-US" b="1" dirty="0"/>
              <a:t>л</a:t>
            </a:r>
            <a:r>
              <a:rPr lang="uk-UA" b="1" dirty="0" err="1"/>
              <a:t>іт</a:t>
            </a:r>
            <a:r>
              <a:rPr lang="en-US" b="1" dirty="0"/>
              <a:t>, </a:t>
            </a:r>
            <a:r>
              <a:rPr lang="en-US" b="1" dirty="0" err="1"/>
              <a:t>Демокрит</a:t>
            </a:r>
            <a:r>
              <a:rPr lang="en-US" b="1" dirty="0"/>
              <a:t>, </a:t>
            </a:r>
            <a:r>
              <a:rPr lang="en-US" b="1" dirty="0" err="1"/>
              <a:t>мілетська</a:t>
            </a:r>
            <a:r>
              <a:rPr lang="en-US" b="1" dirty="0"/>
              <a:t> </a:t>
            </a:r>
            <a:r>
              <a:rPr lang="en-US" b="1" dirty="0" err="1"/>
              <a:t>школа</a:t>
            </a:r>
            <a:r>
              <a:rPr lang="uk-UA" b="1" dirty="0"/>
              <a:t> та ін.;</a:t>
            </a:r>
            <a:endParaRPr lang="ru-RU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/>
              <a:t>    </a:t>
            </a:r>
            <a:r>
              <a:rPr lang="uk-UA" b="1" dirty="0"/>
              <a:t>б) </a:t>
            </a:r>
            <a:r>
              <a:rPr lang="uk-UA" b="1" i="1" u="sng" dirty="0"/>
              <a:t>класичний період </a:t>
            </a:r>
            <a:r>
              <a:rPr lang="uk-UA" b="1" u="sng" dirty="0"/>
              <a:t>(V-IV ст. до н.е.)</a:t>
            </a:r>
            <a:r>
              <a:rPr lang="uk-UA" b="1" dirty="0"/>
              <a:t>. Представники: Сократ, Платон, Аристотель;</a:t>
            </a:r>
            <a:endParaRPr lang="ru-RU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/>
              <a:t>    </a:t>
            </a:r>
            <a:r>
              <a:rPr lang="uk-UA" b="1" dirty="0"/>
              <a:t>в</a:t>
            </a:r>
            <a:r>
              <a:rPr lang="uk-UA" b="1" u="sng" dirty="0"/>
              <a:t>)  </a:t>
            </a:r>
            <a:r>
              <a:rPr lang="uk-UA" b="1" i="1" u="sng" dirty="0"/>
              <a:t>елліністичний період </a:t>
            </a:r>
            <a:r>
              <a:rPr lang="uk-UA" b="1" u="sng" dirty="0"/>
              <a:t>(323 до </a:t>
            </a:r>
            <a:r>
              <a:rPr lang="uk-UA" b="1" u="sng" dirty="0" err="1"/>
              <a:t>н.е</a:t>
            </a:r>
            <a:r>
              <a:rPr lang="uk-UA" b="1" u="sng" dirty="0"/>
              <a:t> - 23 р. н.е.). </a:t>
            </a:r>
            <a:r>
              <a:rPr lang="uk-UA" b="1" dirty="0"/>
              <a:t>Представники: </a:t>
            </a:r>
            <a:r>
              <a:rPr lang="uk-UA" b="1" dirty="0" err="1"/>
              <a:t>Епікур</a:t>
            </a:r>
            <a:r>
              <a:rPr lang="uk-UA" b="1" dirty="0"/>
              <a:t> і ін.;</a:t>
            </a:r>
            <a:endParaRPr lang="ru-RU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/>
              <a:t>    </a:t>
            </a:r>
            <a:r>
              <a:rPr lang="uk-UA" b="1" dirty="0"/>
              <a:t>г) </a:t>
            </a:r>
            <a:r>
              <a:rPr lang="uk-UA" b="1" i="1" u="sng" dirty="0"/>
              <a:t>римський період </a:t>
            </a:r>
            <a:r>
              <a:rPr lang="uk-UA" b="1" u="sng" dirty="0"/>
              <a:t>(23 р. до н.е. - II ст. н.е.). </a:t>
            </a:r>
            <a:r>
              <a:rPr lang="uk-UA" b="1" dirty="0"/>
              <a:t>Представники: Сенека й ін.</a:t>
            </a:r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b="1"/>
              <a:t>Діалектика пізнання Платона</a:t>
            </a:r>
            <a:endParaRPr lang="uk-UA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sz="4000" dirty="0" err="1"/>
              <a:t>передбачає</a:t>
            </a:r>
            <a:r>
              <a:rPr lang="ru-RU" sz="4000" dirty="0"/>
              <a:t> два шляхи: </a:t>
            </a:r>
          </a:p>
          <a:p>
            <a:pPr eaLnBrk="1" hangingPunct="1">
              <a:defRPr/>
            </a:pPr>
            <a:r>
              <a:rPr lang="ru-RU" sz="4000" dirty="0" err="1"/>
              <a:t>сходження</a:t>
            </a:r>
            <a:r>
              <a:rPr lang="ru-RU" sz="4000" dirty="0"/>
              <a:t> вверх </a:t>
            </a:r>
            <a:r>
              <a:rPr lang="en-US" sz="4000" dirty="0"/>
              <a:t> </a:t>
            </a:r>
            <a:r>
              <a:rPr lang="ru-RU" sz="4000" dirty="0"/>
              <a:t>— </a:t>
            </a:r>
            <a:r>
              <a:rPr lang="ru-RU" sz="4000" dirty="0" err="1"/>
              <a:t>вміння</a:t>
            </a:r>
            <a:r>
              <a:rPr lang="ru-RU" sz="4000" dirty="0"/>
              <a:t> </a:t>
            </a:r>
            <a:r>
              <a:rPr lang="ru-RU" sz="4000" dirty="0" err="1"/>
              <a:t>бачити</a:t>
            </a:r>
            <a:r>
              <a:rPr lang="ru-RU" sz="4000" dirty="0"/>
              <a:t> </a:t>
            </a:r>
            <a:r>
              <a:rPr lang="ru-RU" sz="4000" dirty="0" err="1"/>
              <a:t>спільне</a:t>
            </a:r>
            <a:r>
              <a:rPr lang="ru-RU" sz="4000" dirty="0"/>
              <a:t>, </a:t>
            </a:r>
            <a:r>
              <a:rPr lang="ru-RU" sz="4000" dirty="0" err="1"/>
              <a:t>загальне</a:t>
            </a:r>
            <a:r>
              <a:rPr lang="ru-RU" sz="4000" dirty="0"/>
              <a:t> у </a:t>
            </a:r>
            <a:r>
              <a:rPr lang="ru-RU" sz="4000" dirty="0" err="1"/>
              <a:t>одиничних</a:t>
            </a:r>
            <a:r>
              <a:rPr lang="ru-RU" sz="4000" dirty="0"/>
              <a:t> речах </a:t>
            </a:r>
          </a:p>
          <a:p>
            <a:pPr eaLnBrk="1" hangingPunct="1">
              <a:defRPr/>
            </a:pPr>
            <a:r>
              <a:rPr lang="ru-RU" sz="4000" dirty="0"/>
              <a:t>та </a:t>
            </a:r>
            <a:r>
              <a:rPr lang="ru-RU" sz="4000" dirty="0" err="1"/>
              <a:t>сходження</a:t>
            </a:r>
            <a:r>
              <a:rPr lang="ru-RU" sz="4000" dirty="0"/>
              <a:t> </a:t>
            </a:r>
            <a:r>
              <a:rPr lang="en-US" sz="4000" dirty="0"/>
              <a:t> </a:t>
            </a:r>
            <a:r>
              <a:rPr lang="ru-RU" sz="4000" dirty="0"/>
              <a:t>вниз — </a:t>
            </a:r>
            <a:r>
              <a:rPr lang="ru-RU" sz="4000" dirty="0" err="1"/>
              <a:t>вміння</a:t>
            </a:r>
            <a:r>
              <a:rPr lang="ru-RU" sz="4000" dirty="0"/>
              <a:t> </a:t>
            </a:r>
            <a:r>
              <a:rPr lang="ru-RU" sz="4000" dirty="0" err="1"/>
              <a:t>розділяти</a:t>
            </a:r>
            <a:r>
              <a:rPr lang="ru-RU" sz="4000" dirty="0"/>
              <a:t> </a:t>
            </a:r>
            <a:r>
              <a:rPr lang="ru-RU" sz="4000" dirty="0" err="1"/>
              <a:t>загальне</a:t>
            </a:r>
            <a:r>
              <a:rPr lang="ru-RU" sz="4000" dirty="0"/>
              <a:t> на </a:t>
            </a:r>
            <a:r>
              <a:rPr lang="ru-RU" sz="4000" dirty="0" err="1"/>
              <a:t>конкретні</a:t>
            </a:r>
            <a:r>
              <a:rPr lang="ru-RU" sz="4000" dirty="0"/>
              <a:t> </a:t>
            </a:r>
            <a:r>
              <a:rPr lang="ru-RU" sz="4000" dirty="0" err="1"/>
              <a:t>його</a:t>
            </a:r>
            <a:r>
              <a:rPr lang="ru-RU" sz="4000" dirty="0"/>
              <a:t> </a:t>
            </a:r>
            <a:r>
              <a:rPr lang="ru-RU" sz="4000" dirty="0" err="1"/>
              <a:t>види</a:t>
            </a:r>
            <a:r>
              <a:rPr lang="ru-RU" sz="4000" dirty="0"/>
              <a:t>.</a:t>
            </a:r>
            <a:endParaRPr lang="uk-UA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323850" y="26988"/>
            <a:ext cx="8229600" cy="466725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2400" b="1" u="sng"/>
              <a:t>Вчення </a:t>
            </a:r>
            <a:r>
              <a:rPr lang="uk-UA" sz="2400" b="1" u="sng"/>
              <a:t>Платона </a:t>
            </a:r>
            <a:r>
              <a:rPr lang="en-US" sz="2400" b="1" u="sng"/>
              <a:t>про людину</a:t>
            </a:r>
            <a:endParaRPr lang="ru-RU" sz="2400" b="1" u="sng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549275"/>
            <a:ext cx="8435975" cy="6191250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marL="177800" indent="-17780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b="1" u="sng" dirty="0" err="1"/>
              <a:t>Людське</a:t>
            </a:r>
            <a:r>
              <a:rPr lang="ru-RU" b="1" u="sng" dirty="0"/>
              <a:t> </a:t>
            </a:r>
            <a:r>
              <a:rPr lang="ru-RU" b="1" u="sng" dirty="0" err="1"/>
              <a:t>тіло</a:t>
            </a:r>
            <a:r>
              <a:rPr lang="ru-RU" b="1" u="sng" dirty="0"/>
              <a:t> — </a:t>
            </a:r>
            <a:r>
              <a:rPr lang="ru-RU" b="1" u="sng" dirty="0" err="1"/>
              <a:t>смертне</a:t>
            </a:r>
            <a:r>
              <a:rPr lang="ru-RU" b="1" u="sng" dirty="0"/>
              <a:t>, душа — </a:t>
            </a:r>
            <a:r>
              <a:rPr lang="ru-RU" b="1" u="sng" dirty="0" err="1"/>
              <a:t>безсмертна</a:t>
            </a:r>
            <a:r>
              <a:rPr lang="ru-RU" dirty="0"/>
              <a:t>. Душ </a:t>
            </a:r>
            <a:r>
              <a:rPr lang="ru-RU" dirty="0" err="1"/>
              <a:t>багато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не </a:t>
            </a:r>
            <a:r>
              <a:rPr lang="ru-RU" dirty="0" err="1"/>
              <a:t>безліч</a:t>
            </a:r>
            <a:r>
              <a:rPr lang="ru-RU" dirty="0"/>
              <a:t>, тому </a:t>
            </a:r>
            <a:r>
              <a:rPr lang="en-US" dirty="0" err="1"/>
              <a:t>існує</a:t>
            </a:r>
            <a:r>
              <a:rPr lang="ru-RU" dirty="0"/>
              <a:t> </a:t>
            </a:r>
            <a:r>
              <a:rPr lang="ru-RU" dirty="0" err="1"/>
              <a:t>переселення</a:t>
            </a:r>
            <a:r>
              <a:rPr lang="ru-RU" dirty="0"/>
              <a:t> душ. </a:t>
            </a:r>
            <a:r>
              <a:rPr lang="ru-RU" dirty="0" err="1"/>
              <a:t>Людську</a:t>
            </a:r>
            <a:r>
              <a:rPr lang="ru-RU" dirty="0"/>
              <a:t> душу Платон </a:t>
            </a:r>
            <a:r>
              <a:rPr lang="ru-RU" dirty="0" err="1"/>
              <a:t>уявляє</a:t>
            </a:r>
            <a:r>
              <a:rPr lang="ru-RU" dirty="0"/>
              <a:t> як </a:t>
            </a:r>
            <a:r>
              <a:rPr lang="ru-RU" dirty="0" err="1"/>
              <a:t>колісницю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en-US" dirty="0"/>
              <a:t> </a:t>
            </a:r>
            <a:r>
              <a:rPr lang="ru-RU" dirty="0"/>
              <a:t>запряжена </a:t>
            </a:r>
            <a:r>
              <a:rPr lang="ru-RU" dirty="0" err="1"/>
              <a:t>двома</a:t>
            </a:r>
            <a:r>
              <a:rPr lang="ru-RU" dirty="0"/>
              <a:t> конями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скеровується</a:t>
            </a:r>
            <a:r>
              <a:rPr lang="ru-RU" dirty="0"/>
              <a:t> </a:t>
            </a:r>
            <a:r>
              <a:rPr lang="ru-RU" dirty="0" err="1"/>
              <a:t>візничим</a:t>
            </a:r>
            <a:r>
              <a:rPr lang="ru-RU" dirty="0"/>
              <a:t>: </a:t>
            </a:r>
            <a:r>
              <a:rPr lang="ru-RU" dirty="0" err="1"/>
              <a:t>чорним</a:t>
            </a:r>
            <a:r>
              <a:rPr lang="ru-RU" dirty="0"/>
              <a:t> та </a:t>
            </a:r>
            <a:r>
              <a:rPr lang="ru-RU" dirty="0" err="1"/>
              <a:t>білим</a:t>
            </a:r>
            <a:r>
              <a:rPr lang="ru-RU" dirty="0"/>
              <a:t>. </a:t>
            </a:r>
            <a:r>
              <a:rPr lang="ru-RU" dirty="0" err="1"/>
              <a:t>Візничий</a:t>
            </a:r>
            <a:r>
              <a:rPr lang="ru-RU" dirty="0"/>
              <a:t> </a:t>
            </a:r>
            <a:r>
              <a:rPr lang="ru-RU" dirty="0" err="1"/>
              <a:t>символізує</a:t>
            </a:r>
            <a:r>
              <a:rPr lang="ru-RU" dirty="0"/>
              <a:t> </a:t>
            </a:r>
            <a:r>
              <a:rPr lang="ru-RU" dirty="0" err="1"/>
              <a:t>розум</a:t>
            </a:r>
            <a:r>
              <a:rPr lang="ru-RU" dirty="0"/>
              <a:t>, </a:t>
            </a:r>
            <a:r>
              <a:rPr lang="ru-RU" dirty="0" err="1"/>
              <a:t>чорний</a:t>
            </a:r>
            <a:r>
              <a:rPr lang="ru-RU" dirty="0"/>
              <a:t> </a:t>
            </a:r>
            <a:r>
              <a:rPr lang="ru-RU" dirty="0" err="1"/>
              <a:t>кінь</a:t>
            </a:r>
            <a:r>
              <a:rPr lang="ru-RU" dirty="0"/>
              <a:t> — </a:t>
            </a:r>
            <a:r>
              <a:rPr lang="ru-RU" dirty="0" err="1"/>
              <a:t>пристрасті</a:t>
            </a:r>
            <a:r>
              <a:rPr lang="ru-RU" dirty="0"/>
              <a:t>, </a:t>
            </a:r>
            <a:r>
              <a:rPr lang="ru-RU" dirty="0" err="1"/>
              <a:t>бажання</a:t>
            </a:r>
            <a:r>
              <a:rPr lang="ru-RU" dirty="0"/>
              <a:t> та </a:t>
            </a:r>
            <a:r>
              <a:rPr lang="ru-RU" dirty="0" err="1"/>
              <a:t>інстинкти</a:t>
            </a:r>
            <a:r>
              <a:rPr lang="ru-RU" dirty="0"/>
              <a:t>, </a:t>
            </a:r>
            <a:r>
              <a:rPr lang="ru-RU" dirty="0" err="1"/>
              <a:t>білий</a:t>
            </a:r>
            <a:r>
              <a:rPr lang="ru-RU" dirty="0"/>
              <a:t> — благородство та </a:t>
            </a:r>
            <a:r>
              <a:rPr lang="ru-RU" dirty="0" err="1"/>
              <a:t>вищі</a:t>
            </a:r>
            <a:r>
              <a:rPr lang="ru-RU" dirty="0"/>
              <a:t> </a:t>
            </a:r>
            <a:r>
              <a:rPr lang="ru-RU" dirty="0" err="1"/>
              <a:t>людські</a:t>
            </a:r>
            <a:r>
              <a:rPr lang="ru-RU" dirty="0"/>
              <a:t> </a:t>
            </a:r>
            <a:r>
              <a:rPr lang="en-US" dirty="0"/>
              <a:t> </a:t>
            </a:r>
            <a:r>
              <a:rPr lang="ru-RU" dirty="0" err="1"/>
              <a:t>якості</a:t>
            </a:r>
            <a:r>
              <a:rPr lang="ru-RU" dirty="0"/>
              <a:t>. </a:t>
            </a:r>
            <a:endParaRPr lang="en-US" dirty="0"/>
          </a:p>
          <a:p>
            <a:pPr marL="177800" indent="-17780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b="1" u="sng" dirty="0"/>
              <a:t>Душа — </a:t>
            </a:r>
            <a:r>
              <a:rPr lang="ru-RU" b="1" u="sng" dirty="0" err="1"/>
              <a:t>частина</a:t>
            </a:r>
            <a:r>
              <a:rPr lang="ru-RU" b="1" u="sng" dirty="0"/>
              <a:t> </a:t>
            </a:r>
            <a:r>
              <a:rPr lang="ru-RU" b="1" u="sng" dirty="0" err="1"/>
              <a:t>світу</a:t>
            </a:r>
            <a:r>
              <a:rPr lang="ru-RU" b="1" u="sng" dirty="0"/>
              <a:t> </a:t>
            </a:r>
            <a:r>
              <a:rPr lang="ru-RU" b="1" u="sng" dirty="0" err="1"/>
              <a:t>ідей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вона </a:t>
            </a:r>
            <a:r>
              <a:rPr lang="ru-RU" dirty="0" err="1"/>
              <a:t>перебувала</a:t>
            </a:r>
            <a:r>
              <a:rPr lang="ru-RU" dirty="0"/>
              <a:t> до </a:t>
            </a:r>
            <a:r>
              <a:rPr lang="ru-RU" dirty="0" err="1"/>
              <a:t>народження</a:t>
            </a:r>
            <a:r>
              <a:rPr lang="ru-RU" dirty="0"/>
              <a:t>.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душа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причетна</a:t>
            </a:r>
            <a:r>
              <a:rPr lang="ru-RU" dirty="0"/>
              <a:t> до </a:t>
            </a:r>
            <a:r>
              <a:rPr lang="ru-RU" dirty="0" err="1"/>
              <a:t>істинного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, та, </a:t>
            </a:r>
            <a:r>
              <a:rPr lang="ru-RU" dirty="0" err="1"/>
              <a:t>втілившись</a:t>
            </a:r>
            <a:r>
              <a:rPr lang="ru-RU" dirty="0"/>
              <a:t> у </a:t>
            </a:r>
            <a:r>
              <a:rPr lang="ru-RU" dirty="0" err="1"/>
              <a:t>матеріальне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, вона </a:t>
            </a:r>
            <a:r>
              <a:rPr lang="ru-RU" dirty="0" err="1"/>
              <a:t>забуває</a:t>
            </a:r>
            <a:r>
              <a:rPr lang="ru-RU" dirty="0"/>
              <a:t> все </a:t>
            </a:r>
            <a:r>
              <a:rPr lang="ru-RU" dirty="0" err="1"/>
              <a:t>бачене</a:t>
            </a:r>
            <a:r>
              <a:rPr lang="ru-RU" dirty="0"/>
              <a:t>. Тому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пригадування</a:t>
            </a:r>
            <a:r>
              <a:rPr lang="ru-RU" dirty="0"/>
              <a:t> </a:t>
            </a:r>
            <a:r>
              <a:rPr lang="ru-RU" dirty="0" err="1"/>
              <a:t>душею</a:t>
            </a:r>
            <a:r>
              <a:rPr lang="ru-RU" dirty="0"/>
              <a:t> </a:t>
            </a:r>
            <a:r>
              <a:rPr lang="ru-RU" dirty="0" err="1"/>
              <a:t>побаченого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(</a:t>
            </a:r>
            <a:r>
              <a:rPr lang="ru-RU" dirty="0" err="1"/>
              <a:t>анамнезис</a:t>
            </a:r>
            <a:r>
              <a:rPr lang="ru-RU" dirty="0"/>
              <a:t>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пригадування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знаходженням</a:t>
            </a:r>
            <a:r>
              <a:rPr lang="ru-RU" dirty="0"/>
              <a:t> </a:t>
            </a:r>
            <a:r>
              <a:rPr lang="ru-RU" dirty="0" err="1"/>
              <a:t>проблисків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у </a:t>
            </a:r>
            <a:r>
              <a:rPr lang="ru-RU" dirty="0" err="1"/>
              <a:t>чуттєвому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en-US" dirty="0"/>
              <a:t> </a:t>
            </a:r>
            <a:r>
              <a:rPr lang="ru-RU" dirty="0"/>
              <a:t>через добро, красу, </a:t>
            </a:r>
            <a:r>
              <a:rPr lang="ru-RU" dirty="0" err="1"/>
              <a:t>споглядання</a:t>
            </a:r>
            <a:r>
              <a:rPr lang="ru-RU" dirty="0"/>
              <a:t> прекрасного та </a:t>
            </a:r>
            <a:r>
              <a:rPr lang="ru-RU" dirty="0" err="1"/>
              <a:t>справедливі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 </a:t>
            </a:r>
          </a:p>
          <a:p>
            <a:pPr marL="177800" indent="-1778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3</a:t>
            </a:r>
            <a:r>
              <a:rPr lang="en-US" b="1" u="sng" dirty="0"/>
              <a:t>. </a:t>
            </a:r>
            <a:r>
              <a:rPr lang="ru-RU" b="1" u="sng" dirty="0" err="1"/>
              <a:t>Ідеалізм</a:t>
            </a:r>
            <a:r>
              <a:rPr lang="ru-RU" b="1" u="sng" dirty="0"/>
              <a:t> Платона </a:t>
            </a:r>
            <a:r>
              <a:rPr lang="ru-RU" b="1" u="sng" dirty="0" err="1"/>
              <a:t>називають</a:t>
            </a:r>
            <a:r>
              <a:rPr lang="ru-RU" b="1" u="sng" dirty="0"/>
              <a:t> </a:t>
            </a:r>
            <a:r>
              <a:rPr lang="ru-RU" b="1" u="sng" dirty="0" err="1"/>
              <a:t>етичним</a:t>
            </a:r>
            <a:r>
              <a:rPr lang="ru-RU" b="1" u="sng" dirty="0"/>
              <a:t> </a:t>
            </a:r>
            <a:r>
              <a:rPr lang="ru-RU" b="1" u="sng" dirty="0" err="1"/>
              <a:t>ідеалізмом</a:t>
            </a:r>
            <a:r>
              <a:rPr lang="ru-RU" dirty="0"/>
              <a:t>: </a:t>
            </a:r>
            <a:r>
              <a:rPr lang="ru-RU" b="1" u="sng" dirty="0" err="1"/>
              <a:t>всі</a:t>
            </a:r>
            <a:r>
              <a:rPr lang="ru-RU" b="1" u="sng" dirty="0"/>
              <a:t> </a:t>
            </a:r>
            <a:r>
              <a:rPr lang="ru-RU" b="1" u="sng" dirty="0" err="1"/>
              <a:t>ідеї</a:t>
            </a:r>
            <a:r>
              <a:rPr lang="ru-RU" b="1" u="sng" dirty="0"/>
              <a:t> </a:t>
            </a:r>
            <a:r>
              <a:rPr lang="ru-RU" b="1" u="sng" dirty="0" err="1"/>
              <a:t>підпорядковуються</a:t>
            </a:r>
            <a:r>
              <a:rPr lang="ru-RU" b="1" u="sng" dirty="0"/>
              <a:t> </a:t>
            </a:r>
            <a:r>
              <a:rPr lang="ru-RU" b="1" u="sng" dirty="0" err="1"/>
              <a:t>ідеї</a:t>
            </a:r>
            <a:r>
              <a:rPr lang="ru-RU" b="1" u="sng" dirty="0"/>
              <a:t> Блага.</a:t>
            </a:r>
            <a:r>
              <a:rPr lang="en-US" b="1" u="sng" dirty="0"/>
              <a:t> </a:t>
            </a:r>
            <a:r>
              <a:rPr lang="ru-RU" dirty="0" err="1"/>
              <a:t>Ідеї</a:t>
            </a:r>
            <a:r>
              <a:rPr lang="ru-RU" dirty="0"/>
              <a:t> зла не </a:t>
            </a:r>
            <a:r>
              <a:rPr lang="ru-RU" dirty="0" err="1"/>
              <a:t>існує</a:t>
            </a:r>
            <a:r>
              <a:rPr lang="ru-RU" dirty="0"/>
              <a:t>, зло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блага. Так само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для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зла: хвороба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8312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/>
              <a:t> </a:t>
            </a:r>
            <a:r>
              <a:rPr lang="en-US" b="1" u="sng" dirty="0" err="1"/>
              <a:t>Вчення</a:t>
            </a:r>
            <a:r>
              <a:rPr lang="en-US" b="1" u="sng" dirty="0"/>
              <a:t> </a:t>
            </a:r>
            <a:r>
              <a:rPr lang="uk-UA" b="1" u="sng" dirty="0"/>
              <a:t> Платона </a:t>
            </a:r>
            <a:r>
              <a:rPr lang="en-US" b="1" u="sng" dirty="0" err="1"/>
              <a:t>про</a:t>
            </a:r>
            <a:r>
              <a:rPr lang="en-US" b="1" u="sng" dirty="0"/>
              <a:t> </a:t>
            </a:r>
            <a:r>
              <a:rPr lang="en-US" b="1" u="sng" dirty="0" err="1"/>
              <a:t>державу</a:t>
            </a:r>
            <a:endParaRPr lang="ru-RU" b="1" u="sng" dirty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60325" y="742950"/>
            <a:ext cx="8999538" cy="6048375"/>
          </a:xfrm>
          <a:solidFill>
            <a:srgbClr val="92D050"/>
          </a:solidFill>
        </p:spPr>
        <p:txBody>
          <a:bodyPr/>
          <a:lstStyle/>
          <a:p>
            <a:pPr marL="514350" indent="-514350" algn="just" eaLnBrk="1" hangingPunct="1">
              <a:buFont typeface="Arial" charset="0"/>
              <a:buAutoNum type="arabicPeriod"/>
              <a:defRPr/>
            </a:pPr>
            <a:r>
              <a:rPr lang="ru-RU" sz="2800" b="1" u="sng" dirty="0" err="1"/>
              <a:t>Ідеальною</a:t>
            </a:r>
            <a:r>
              <a:rPr lang="ru-RU" sz="2800" b="1" u="sng" dirty="0"/>
              <a:t> буде та </a:t>
            </a:r>
            <a:r>
              <a:rPr lang="en-US" sz="2800" b="1" u="sng" dirty="0"/>
              <a:t> </a:t>
            </a:r>
            <a:r>
              <a:rPr lang="ru-RU" sz="2800" b="1" u="sng" dirty="0"/>
              <a:t>держава, у </a:t>
            </a:r>
            <a:r>
              <a:rPr lang="ru-RU" sz="2800" b="1" u="sng" dirty="0" err="1"/>
              <a:t>якій</a:t>
            </a:r>
            <a:r>
              <a:rPr lang="ru-RU" sz="2800" b="1" u="sng" dirty="0"/>
              <a:t> </a:t>
            </a:r>
            <a:r>
              <a:rPr lang="ru-RU" sz="2800" b="1" u="sng" dirty="0" err="1"/>
              <a:t>кожен</a:t>
            </a:r>
            <a:r>
              <a:rPr lang="ru-RU" sz="2800" b="1" u="sng" dirty="0"/>
              <a:t> </a:t>
            </a:r>
            <a:r>
              <a:rPr lang="ru-RU" sz="2800" b="1" u="sng" dirty="0" err="1"/>
              <a:t>займається</a:t>
            </a:r>
            <a:r>
              <a:rPr lang="ru-RU" sz="2800" b="1" u="sng" dirty="0"/>
              <a:t> </a:t>
            </a:r>
            <a:r>
              <a:rPr lang="ru-RU" sz="2800" b="1" u="sng" dirty="0" err="1"/>
              <a:t>своєю</a:t>
            </a:r>
            <a:r>
              <a:rPr lang="ru-RU" sz="2800" b="1" u="sng" dirty="0"/>
              <a:t> справою, </a:t>
            </a:r>
            <a:r>
              <a:rPr lang="ru-RU" sz="2800" b="1" u="sng" dirty="0" err="1"/>
              <a:t>притаманною</a:t>
            </a:r>
            <a:r>
              <a:rPr lang="ru-RU" sz="2800" b="1" u="sng" dirty="0"/>
              <a:t> </a:t>
            </a:r>
            <a:r>
              <a:rPr lang="ru-RU" sz="2800" b="1" u="sng" dirty="0" err="1"/>
              <a:t>йому</a:t>
            </a:r>
            <a:r>
              <a:rPr lang="ru-RU" sz="2800" b="1" u="sng" dirty="0"/>
              <a:t> від </a:t>
            </a:r>
            <a:r>
              <a:rPr lang="ru-RU" sz="2800" b="1" u="sng" dirty="0" err="1"/>
              <a:t>природи</a:t>
            </a:r>
            <a:r>
              <a:rPr lang="ru-RU" sz="2800" dirty="0"/>
              <a:t> (</a:t>
            </a:r>
            <a:r>
              <a:rPr lang="ru-RU" sz="2800" dirty="0" err="1"/>
              <a:t>рабів</a:t>
            </a:r>
            <a:r>
              <a:rPr lang="ru-RU" sz="2800" dirty="0"/>
              <a:t>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en-US" sz="2800" dirty="0"/>
              <a:t> </a:t>
            </a:r>
            <a:r>
              <a:rPr lang="ru-RU" sz="2800" dirty="0"/>
              <a:t>не </a:t>
            </a:r>
            <a:r>
              <a:rPr lang="ru-RU" sz="2800" dirty="0" err="1"/>
              <a:t>бере</a:t>
            </a:r>
            <a:r>
              <a:rPr lang="ru-RU" sz="2800" dirty="0"/>
              <a:t> до </a:t>
            </a:r>
            <a:r>
              <a:rPr lang="ru-RU" sz="2800" dirty="0" err="1"/>
              <a:t>уваги</a:t>
            </a:r>
            <a:r>
              <a:rPr lang="ru-RU" sz="2800" dirty="0"/>
              <a:t>). </a:t>
            </a:r>
            <a:r>
              <a:rPr lang="ru-RU" sz="2800" dirty="0" err="1"/>
              <a:t>Трьом</a:t>
            </a:r>
            <a:r>
              <a:rPr lang="ru-RU" sz="2800" dirty="0"/>
              <a:t> типам </a:t>
            </a:r>
            <a:r>
              <a:rPr lang="ru-RU" sz="2800" dirty="0" err="1"/>
              <a:t>душі</a:t>
            </a:r>
            <a:r>
              <a:rPr lang="ru-RU" sz="2800" dirty="0"/>
              <a:t>: </a:t>
            </a:r>
            <a:r>
              <a:rPr lang="ru-RU" sz="2800" dirty="0" err="1"/>
              <a:t>чуттєвій</a:t>
            </a:r>
            <a:r>
              <a:rPr lang="ru-RU" sz="2800" dirty="0"/>
              <a:t>, </a:t>
            </a:r>
            <a:r>
              <a:rPr lang="ru-RU" sz="2800" dirty="0" err="1"/>
              <a:t>пристрасній</a:t>
            </a:r>
            <a:r>
              <a:rPr lang="ru-RU" sz="2800" dirty="0"/>
              <a:t> і </a:t>
            </a:r>
            <a:r>
              <a:rPr lang="ru-RU" sz="2800" dirty="0" err="1"/>
              <a:t>розумній</a:t>
            </a:r>
            <a:r>
              <a:rPr lang="ru-RU" sz="2800" dirty="0"/>
              <a:t> </a:t>
            </a:r>
            <a:r>
              <a:rPr lang="ru-RU" sz="2800" dirty="0" err="1"/>
              <a:t>відповідають</a:t>
            </a:r>
            <a:r>
              <a:rPr lang="ru-RU" sz="2800" dirty="0"/>
              <a:t> </a:t>
            </a:r>
            <a:r>
              <a:rPr lang="ru-RU" sz="2800" dirty="0" err="1"/>
              <a:t>чесноти</a:t>
            </a:r>
            <a:r>
              <a:rPr lang="ru-RU" sz="2800" dirty="0"/>
              <a:t>: </a:t>
            </a:r>
            <a:r>
              <a:rPr lang="ru-RU" sz="2800" dirty="0" err="1"/>
              <a:t>розсудливість</a:t>
            </a:r>
            <a:r>
              <a:rPr lang="ru-RU" sz="2800" dirty="0"/>
              <a:t>, </a:t>
            </a:r>
            <a:r>
              <a:rPr lang="ru-RU" sz="2800" dirty="0" err="1"/>
              <a:t>мужність</a:t>
            </a:r>
            <a:r>
              <a:rPr lang="ru-RU" sz="2800" dirty="0"/>
              <a:t> і </a:t>
            </a:r>
            <a:r>
              <a:rPr lang="ru-RU" sz="2800" dirty="0" err="1"/>
              <a:t>мудрість</a:t>
            </a:r>
            <a:r>
              <a:rPr lang="ru-RU" sz="2800" dirty="0"/>
              <a:t>.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узгодження</a:t>
            </a:r>
            <a:r>
              <a:rPr lang="ru-RU" sz="2800" dirty="0"/>
              <a:t> </a:t>
            </a:r>
            <a:r>
              <a:rPr lang="ru-RU" sz="2800" dirty="0" err="1"/>
              <a:t>дає</a:t>
            </a:r>
            <a:r>
              <a:rPr lang="ru-RU" sz="2800" dirty="0"/>
              <a:t> </a:t>
            </a:r>
            <a:r>
              <a:rPr lang="ru-RU" sz="2800" dirty="0" err="1"/>
              <a:t>справедливість</a:t>
            </a:r>
            <a:r>
              <a:rPr lang="ru-RU" sz="2800" dirty="0"/>
              <a:t> як в </a:t>
            </a:r>
            <a:r>
              <a:rPr lang="ru-RU" sz="2800" dirty="0" err="1"/>
              <a:t>окремій</a:t>
            </a:r>
            <a:r>
              <a:rPr lang="ru-RU" sz="2800" dirty="0"/>
              <a:t> </a:t>
            </a:r>
            <a:r>
              <a:rPr lang="ru-RU" sz="2800" dirty="0" err="1"/>
              <a:t>людської</a:t>
            </a:r>
            <a:r>
              <a:rPr lang="ru-RU" sz="2800" dirty="0"/>
              <a:t> </a:t>
            </a:r>
            <a:r>
              <a:rPr lang="ru-RU" sz="2800" dirty="0" err="1"/>
              <a:t>душі</a:t>
            </a:r>
            <a:r>
              <a:rPr lang="ru-RU" sz="2800" dirty="0"/>
              <a:t>, так і в </a:t>
            </a:r>
            <a:r>
              <a:rPr lang="ru-RU" sz="2800" dirty="0" err="1"/>
              <a:t>державі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влаштована</a:t>
            </a:r>
            <a:r>
              <a:rPr lang="ru-RU" sz="2800" dirty="0"/>
              <a:t> за </a:t>
            </a:r>
            <a:r>
              <a:rPr lang="ru-RU" sz="2800" dirty="0" err="1"/>
              <a:t>аналогічним</a:t>
            </a:r>
            <a:r>
              <a:rPr lang="ru-RU" sz="2800" dirty="0"/>
              <a:t> принципом: у </a:t>
            </a:r>
            <a:r>
              <a:rPr lang="ru-RU" sz="2800" dirty="0" err="1"/>
              <a:t>ній</a:t>
            </a:r>
            <a:r>
              <a:rPr lang="ru-RU" sz="2800" dirty="0"/>
              <a:t> </a:t>
            </a:r>
            <a:r>
              <a:rPr lang="ru-RU" sz="2800" b="1" u="sng" dirty="0" err="1"/>
              <a:t>працюють</a:t>
            </a:r>
            <a:r>
              <a:rPr lang="ru-RU" sz="2800" b="1" u="sng" dirty="0"/>
              <a:t> </a:t>
            </a:r>
            <a:r>
              <a:rPr lang="en-US" sz="2800" b="1" u="sng" dirty="0"/>
              <a:t> </a:t>
            </a:r>
            <a:r>
              <a:rPr lang="ru-RU" sz="2800" b="1" u="sng" dirty="0" err="1"/>
              <a:t>ремісники</a:t>
            </a:r>
            <a:r>
              <a:rPr lang="ru-RU" sz="2800" b="1" u="sng" dirty="0"/>
              <a:t>, </a:t>
            </a:r>
            <a:r>
              <a:rPr lang="ru-RU" sz="2800" b="1" u="sng" dirty="0" err="1"/>
              <a:t>їх</a:t>
            </a:r>
            <a:r>
              <a:rPr lang="ru-RU" sz="2800" b="1" u="sng" dirty="0"/>
              <a:t> </a:t>
            </a:r>
            <a:r>
              <a:rPr lang="ru-RU" sz="2800" b="1" u="sng" dirty="0" err="1"/>
              <a:t>захищають</a:t>
            </a:r>
            <a:r>
              <a:rPr lang="ru-RU" sz="2800" b="1" u="sng" dirty="0"/>
              <a:t> </a:t>
            </a:r>
            <a:r>
              <a:rPr lang="ru-RU" sz="2800" b="1" u="sng" dirty="0" err="1"/>
              <a:t>мужні</a:t>
            </a:r>
            <a:r>
              <a:rPr lang="ru-RU" sz="2800" b="1" u="sng" dirty="0"/>
              <a:t> </a:t>
            </a:r>
            <a:r>
              <a:rPr lang="ru-RU" sz="2800" b="1" u="sng" dirty="0" err="1"/>
              <a:t>воїни</a:t>
            </a:r>
            <a:r>
              <a:rPr lang="ru-RU" sz="2800" b="1" u="sng" dirty="0"/>
              <a:t>, а </a:t>
            </a:r>
            <a:r>
              <a:rPr lang="ru-RU" sz="2800" b="1" u="sng" dirty="0" err="1"/>
              <a:t>керують</a:t>
            </a:r>
            <a:r>
              <a:rPr lang="ru-RU" sz="2800" b="1" u="sng" dirty="0"/>
              <a:t> </a:t>
            </a:r>
            <a:r>
              <a:rPr lang="ru-RU" sz="2800" b="1" u="sng" dirty="0" err="1"/>
              <a:t>усім</a:t>
            </a:r>
            <a:r>
              <a:rPr lang="ru-RU" sz="2800" b="1" u="sng" dirty="0"/>
              <a:t> </a:t>
            </a:r>
            <a:r>
              <a:rPr lang="ru-RU" sz="2800" b="1" u="sng" dirty="0" err="1"/>
              <a:t>мудрі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правителі-філософи</a:t>
            </a:r>
            <a:r>
              <a:rPr lang="ru-RU" sz="2800" dirty="0"/>
              <a:t>. 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ru-RU" sz="2800" b="1" u="sng" dirty="0" err="1"/>
              <a:t>Ні</a:t>
            </a:r>
            <a:r>
              <a:rPr lang="ru-RU" sz="2800" b="1" u="sng" dirty="0"/>
              <a:t> </a:t>
            </a:r>
            <a:r>
              <a:rPr lang="ru-RU" sz="2800" b="1" u="sng" dirty="0" err="1"/>
              <a:t>воїни</a:t>
            </a:r>
            <a:r>
              <a:rPr lang="ru-RU" sz="2800" b="1" u="sng" dirty="0"/>
              <a:t>, </a:t>
            </a:r>
            <a:r>
              <a:rPr lang="ru-RU" sz="2800" b="1" u="sng" dirty="0" err="1"/>
              <a:t>ні</a:t>
            </a:r>
            <a:r>
              <a:rPr lang="ru-RU" sz="2800" b="1" u="sng" dirty="0"/>
              <a:t> </a:t>
            </a:r>
            <a:r>
              <a:rPr lang="en-US" sz="2800" b="1" u="sng" dirty="0"/>
              <a:t> </a:t>
            </a:r>
            <a:r>
              <a:rPr lang="ru-RU" sz="2800" b="1" u="sng" dirty="0" err="1"/>
              <a:t>філософи</a:t>
            </a:r>
            <a:r>
              <a:rPr lang="ru-RU" sz="2800" b="1" u="sng" dirty="0"/>
              <a:t> не </a:t>
            </a:r>
            <a:r>
              <a:rPr lang="ru-RU" sz="2800" b="1" u="sng" dirty="0" err="1"/>
              <a:t>повинні</a:t>
            </a:r>
            <a:r>
              <a:rPr lang="ru-RU" sz="2800" b="1" u="sng" dirty="0"/>
              <a:t> </a:t>
            </a:r>
            <a:r>
              <a:rPr lang="ru-RU" sz="2800" b="1" u="sng" dirty="0" err="1"/>
              <a:t>мати</a:t>
            </a:r>
            <a:r>
              <a:rPr lang="ru-RU" sz="2800" b="1" u="sng" dirty="0"/>
              <a:t> </a:t>
            </a:r>
            <a:r>
              <a:rPr lang="ru-RU" sz="2800" b="1" u="sng" dirty="0" err="1"/>
              <a:t>сім’ї</a:t>
            </a:r>
            <a:r>
              <a:rPr lang="ru-RU" sz="2800" b="1" u="sng" dirty="0"/>
              <a:t> </a:t>
            </a:r>
            <a:r>
              <a:rPr lang="ru-RU" sz="2800" b="1" u="sng" dirty="0" err="1"/>
              <a:t>чи</a:t>
            </a:r>
            <a:r>
              <a:rPr lang="ru-RU" sz="2800" b="1" u="sng" dirty="0"/>
              <a:t> </a:t>
            </a:r>
            <a:r>
              <a:rPr lang="ru-RU" sz="2800" b="1" u="sng" dirty="0" err="1"/>
              <a:t>власності</a:t>
            </a:r>
            <a:r>
              <a:rPr lang="ru-RU" sz="2800" b="1" u="sng" dirty="0"/>
              <a:t>, </a:t>
            </a:r>
            <a:r>
              <a:rPr lang="ru-RU" sz="2800" b="1" u="sng" dirty="0" err="1"/>
              <a:t>бо</a:t>
            </a:r>
            <a:r>
              <a:rPr lang="ru-RU" sz="2800" b="1" u="sng" dirty="0"/>
              <a:t> </a:t>
            </a:r>
            <a:r>
              <a:rPr lang="ru-RU" sz="2800" b="1" u="sng" dirty="0" err="1"/>
              <a:t>це</a:t>
            </a:r>
            <a:r>
              <a:rPr lang="ru-RU" sz="2800" b="1" u="sng" dirty="0"/>
              <a:t> </a:t>
            </a:r>
            <a:r>
              <a:rPr lang="ru-RU" sz="2800" b="1" u="sng" dirty="0" err="1"/>
              <a:t>відволікатиме</a:t>
            </a:r>
            <a:r>
              <a:rPr lang="ru-RU" sz="2800" b="1" u="sng" dirty="0"/>
              <a:t> </a:t>
            </a:r>
            <a:r>
              <a:rPr lang="ru-RU" sz="2800" b="1" u="sng" dirty="0" err="1"/>
              <a:t>їх</a:t>
            </a:r>
            <a:r>
              <a:rPr lang="ru-RU" sz="2800" b="1" u="sng" dirty="0"/>
              <a:t> від </a:t>
            </a:r>
            <a:r>
              <a:rPr lang="ru-RU" sz="2800" b="1" u="sng" dirty="0" err="1"/>
              <a:t>виконання</a:t>
            </a:r>
            <a:r>
              <a:rPr lang="ru-RU" sz="2800" b="1" u="sng" dirty="0"/>
              <a:t> </a:t>
            </a:r>
            <a:r>
              <a:rPr lang="ru-RU" sz="2800" b="1" u="sng" dirty="0" err="1"/>
              <a:t>свої</a:t>
            </a:r>
            <a:r>
              <a:rPr lang="ru-RU" sz="2800" b="1" u="sng" dirty="0"/>
              <a:t> </a:t>
            </a:r>
            <a:r>
              <a:rPr lang="en-US" sz="2800" b="1" u="sng" dirty="0"/>
              <a:t> </a:t>
            </a:r>
            <a:r>
              <a:rPr lang="ru-RU" sz="2800" b="1" u="sng" dirty="0" err="1"/>
              <a:t>обов’язків</a:t>
            </a:r>
            <a:r>
              <a:rPr lang="ru-RU" sz="2800" dirty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8855075" cy="2447925"/>
          </a:xfrm>
          <a:solidFill>
            <a:srgbClr val="FFFF00"/>
          </a:solidFill>
        </p:spPr>
        <p:txBody>
          <a:bodyPr/>
          <a:lstStyle/>
          <a:p>
            <a:pPr algn="l" eaLnBrk="1" hangingPunct="1"/>
            <a:r>
              <a:rPr lang="en-US" sz="2800">
                <a:solidFill>
                  <a:srgbClr val="000000"/>
                </a:solidFill>
              </a:rPr>
              <a:t>2.</a:t>
            </a:r>
            <a:r>
              <a:rPr lang="ru-RU" sz="2800">
                <a:solidFill>
                  <a:srgbClr val="000000"/>
                </a:solidFill>
              </a:rPr>
              <a:t> </a:t>
            </a:r>
            <a:r>
              <a:rPr lang="ru-RU" sz="2800" b="1" u="sng">
                <a:solidFill>
                  <a:srgbClr val="000000"/>
                </a:solidFill>
              </a:rPr>
              <a:t>Сім’я практично втрачає своє значення</a:t>
            </a:r>
            <a:r>
              <a:rPr lang="ru-RU" sz="2800">
                <a:solidFill>
                  <a:srgbClr val="000000"/>
                </a:solidFill>
              </a:rPr>
              <a:t>, </a:t>
            </a:r>
            <a:r>
              <a:rPr lang="ru-RU" sz="2800" b="1" u="sng">
                <a:solidFill>
                  <a:srgbClr val="000000"/>
                </a:solidFill>
              </a:rPr>
              <a:t>всі діти мають бути спільними </a:t>
            </a:r>
            <a:r>
              <a:rPr lang="ru-RU" sz="2800">
                <a:solidFill>
                  <a:srgbClr val="000000"/>
                </a:solidFill>
              </a:rPr>
              <a:t>— їх всіх  потрібно виховувати однаково, не знаючи, де чия дитина. Платон детально розглядає про</a:t>
            </a:r>
            <a:r>
              <a:rPr lang="en-US" sz="2800">
                <a:solidFill>
                  <a:srgbClr val="000000"/>
                </a:solidFill>
              </a:rPr>
              <a:t>б</a:t>
            </a:r>
            <a:r>
              <a:rPr lang="ru-RU" sz="2800">
                <a:solidFill>
                  <a:srgbClr val="000000"/>
                </a:solidFill>
              </a:rPr>
              <a:t>лему виховання, яке, на його думку, має з дитинства узгоджуватися з нахилами душі і розвивати їх.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107950" y="2636838"/>
            <a:ext cx="8578850" cy="3489325"/>
          </a:xfrm>
          <a:solidFill>
            <a:srgbClr val="FFFF00"/>
          </a:solidFill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n-US" sz="2800">
                <a:solidFill>
                  <a:srgbClr val="000000"/>
                </a:solidFill>
                <a:latin typeface="Arial" charset="0"/>
                <a:cs typeface="Arial" charset="0"/>
              </a:rPr>
              <a:t>3. П</a:t>
            </a:r>
            <a:r>
              <a:rPr lang="ru-RU" sz="2800" b="1" u="sng">
                <a:solidFill>
                  <a:srgbClr val="000000"/>
                </a:solidFill>
                <a:latin typeface="Arial" charset="0"/>
                <a:cs typeface="Arial" charset="0"/>
              </a:rPr>
              <a:t>овністю підпорядковує благо одного індивіда </a:t>
            </a:r>
            <a:r>
              <a:rPr lang="en-US" sz="2800" b="1" u="sng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sz="2800" b="1" u="sng">
                <a:solidFill>
                  <a:srgbClr val="000000"/>
                </a:solidFill>
                <a:latin typeface="Arial" charset="0"/>
                <a:cs typeface="Arial" charset="0"/>
              </a:rPr>
              <a:t>благу всього суспільства, також негативно ставиться до демократії, 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  <a:t>вважаючи її владою дурної більшості. Наближеними до «</a:t>
            </a:r>
            <a:r>
              <a:rPr lang="en-US" sz="280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  <a:t>деальної держави» формами державного устрою є рабовласницька </a:t>
            </a:r>
            <a:r>
              <a:rPr lang="ru-RU" sz="2800" b="1" u="sng">
                <a:solidFill>
                  <a:srgbClr val="000000"/>
                </a:solidFill>
                <a:latin typeface="Arial" charset="0"/>
                <a:cs typeface="Arial" charset="0"/>
              </a:rPr>
              <a:t>аристократ</a:t>
            </a:r>
            <a:r>
              <a:rPr lang="en-US" sz="2800" b="1" u="sng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ru-RU" sz="2800" b="1" u="sng">
                <a:solidFill>
                  <a:srgbClr val="000000"/>
                </a:solidFill>
                <a:latin typeface="Arial" charset="0"/>
                <a:cs typeface="Arial" charset="0"/>
              </a:rPr>
              <a:t>я та монарх</a:t>
            </a:r>
            <a:r>
              <a:rPr lang="en-US" sz="2800" b="1" u="sng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ru-RU" sz="2800" b="1" u="sng">
                <a:solidFill>
                  <a:srgbClr val="000000"/>
                </a:solidFill>
                <a:latin typeface="Arial" charset="0"/>
                <a:cs typeface="Arial" charset="0"/>
              </a:rPr>
              <a:t>я.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1223963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b="1" u="sng" dirty="0" err="1"/>
              <a:t>Арістотель</a:t>
            </a:r>
            <a:r>
              <a:rPr lang="en-US" sz="2800" b="1" u="sng" dirty="0"/>
              <a:t> (384-322) </a:t>
            </a:r>
            <a:r>
              <a:rPr lang="en-US" sz="1800" dirty="0"/>
              <a:t>-</a:t>
            </a:r>
            <a:r>
              <a:rPr lang="ru-RU" sz="1800" dirty="0"/>
              <a:t> </a:t>
            </a:r>
            <a:r>
              <a:rPr lang="ru-RU" sz="1800" dirty="0" err="1"/>
              <a:t>здійснив</a:t>
            </a:r>
            <a:r>
              <a:rPr lang="ru-RU" sz="1800" dirty="0"/>
              <a:t> </a:t>
            </a:r>
            <a:r>
              <a:rPr lang="ru-RU" sz="1800" dirty="0" err="1"/>
              <a:t>систематизацію</a:t>
            </a:r>
            <a:r>
              <a:rPr lang="ru-RU" sz="1800" dirty="0"/>
              <a:t> </a:t>
            </a:r>
            <a:r>
              <a:rPr lang="ru-RU" sz="1800" dirty="0" err="1"/>
              <a:t>сучасного</a:t>
            </a:r>
            <a:r>
              <a:rPr lang="ru-RU" sz="1800" dirty="0"/>
              <a:t> </a:t>
            </a:r>
            <a:r>
              <a:rPr lang="ru-RU" sz="1800" dirty="0" err="1"/>
              <a:t>йому</a:t>
            </a:r>
            <a:r>
              <a:rPr lang="ru-RU" sz="1800" dirty="0"/>
              <a:t> </a:t>
            </a:r>
            <a:r>
              <a:rPr lang="ru-RU" sz="1800" dirty="0" err="1"/>
              <a:t>знання</a:t>
            </a:r>
            <a:r>
              <a:rPr lang="ru-RU" sz="1800" dirty="0"/>
              <a:t> </a:t>
            </a:r>
            <a:r>
              <a:rPr lang="ru-RU" sz="1800" dirty="0" err="1"/>
              <a:t>майже</a:t>
            </a:r>
            <a:r>
              <a:rPr lang="ru-RU" sz="1800" dirty="0"/>
              <a:t> у </a:t>
            </a:r>
            <a:r>
              <a:rPr lang="ru-RU" sz="1800" dirty="0" err="1"/>
              <a:t>всіх</a:t>
            </a:r>
            <a:r>
              <a:rPr lang="ru-RU" sz="1800" dirty="0"/>
              <a:t> </a:t>
            </a:r>
            <a:r>
              <a:rPr lang="ru-RU" sz="1800" dirty="0" err="1"/>
              <a:t>відомих</a:t>
            </a:r>
            <a:r>
              <a:rPr lang="ru-RU" sz="1800" dirty="0"/>
              <a:t> на той час областях науки. Аристотель </a:t>
            </a:r>
            <a:r>
              <a:rPr lang="ru-RU" sz="1800" dirty="0" err="1"/>
              <a:t>вважається</a:t>
            </a:r>
            <a:r>
              <a:rPr lang="ru-RU" sz="1800" dirty="0"/>
              <a:t> </a:t>
            </a:r>
            <a:r>
              <a:rPr lang="ru-RU" sz="1800" dirty="0" err="1"/>
              <a:t>засновником</a:t>
            </a:r>
            <a:r>
              <a:rPr lang="ru-RU" sz="1800" dirty="0"/>
              <a:t> таких наук як: </a:t>
            </a:r>
            <a:r>
              <a:rPr lang="ru-RU" sz="1800" dirty="0" err="1"/>
              <a:t>етика</a:t>
            </a:r>
            <a:r>
              <a:rPr lang="ru-RU" sz="1800" dirty="0"/>
              <a:t>, </a:t>
            </a:r>
            <a:r>
              <a:rPr lang="ru-RU" sz="1800" dirty="0" err="1"/>
              <a:t>логіка</a:t>
            </a:r>
            <a:r>
              <a:rPr lang="ru-RU" sz="1800" dirty="0"/>
              <a:t>, </a:t>
            </a:r>
            <a:r>
              <a:rPr lang="ru-RU" sz="1800" dirty="0" err="1"/>
              <a:t>психологія</a:t>
            </a:r>
            <a:r>
              <a:rPr lang="ru-RU" sz="1800" dirty="0"/>
              <a:t>, </a:t>
            </a:r>
            <a:r>
              <a:rPr lang="ru-RU" sz="1800" dirty="0" err="1"/>
              <a:t>біологія</a:t>
            </a:r>
            <a:r>
              <a:rPr lang="ru-RU" sz="1800" dirty="0"/>
              <a:t>, </a:t>
            </a:r>
            <a:r>
              <a:rPr lang="ru-RU" sz="1800" dirty="0" err="1"/>
              <a:t>економіка</a:t>
            </a:r>
            <a:r>
              <a:rPr lang="ru-RU" sz="1800" dirty="0"/>
              <a:t>, </a:t>
            </a:r>
            <a:r>
              <a:rPr lang="ru-RU" sz="1800" dirty="0" err="1"/>
              <a:t>політологія</a:t>
            </a:r>
            <a:r>
              <a:rPr lang="ru-RU" sz="1800" dirty="0"/>
              <a:t>. </a:t>
            </a:r>
            <a:r>
              <a:rPr lang="ru-RU" sz="1800" dirty="0" err="1"/>
              <a:t>Вперше</a:t>
            </a:r>
            <a:r>
              <a:rPr lang="ru-RU" sz="1800" dirty="0"/>
              <a:t> </a:t>
            </a:r>
            <a:r>
              <a:rPr lang="ru-RU" sz="1800" dirty="0" err="1"/>
              <a:t>провів</a:t>
            </a:r>
            <a:r>
              <a:rPr lang="ru-RU" sz="1800" dirty="0"/>
              <a:t> </a:t>
            </a:r>
            <a:r>
              <a:rPr lang="ru-RU" sz="1800" dirty="0" err="1"/>
              <a:t>розмежування</a:t>
            </a:r>
            <a:r>
              <a:rPr lang="en-US" sz="1800" dirty="0"/>
              <a:t> </a:t>
            </a:r>
            <a:r>
              <a:rPr lang="ru-RU" sz="1800" dirty="0"/>
              <a:t>наук</a:t>
            </a:r>
            <a:r>
              <a:rPr lang="en-US" sz="1800" dirty="0"/>
              <a:t>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268413"/>
            <a:ext cx="8435975" cy="4857750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dirty="0"/>
              <a:t>Основні роботи: Метафізика, </a:t>
            </a:r>
            <a:r>
              <a:rPr lang="uk-UA" b="1" i="1" dirty="0" err="1"/>
              <a:t>Нікомахова</a:t>
            </a:r>
            <a:r>
              <a:rPr lang="uk-UA" b="1" i="1" dirty="0"/>
              <a:t> етика, Фізика, Про небо, Категорії, Політика.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err="1"/>
              <a:t>Основні</a:t>
            </a:r>
            <a:r>
              <a:rPr lang="en-US" b="1" i="1" dirty="0"/>
              <a:t> </a:t>
            </a:r>
            <a:r>
              <a:rPr lang="en-US" b="1" i="1" dirty="0" err="1"/>
              <a:t>ідеї</a:t>
            </a:r>
            <a:endParaRPr lang="en-US" b="1" i="1" dirty="0"/>
          </a:p>
          <a:p>
            <a:pPr marL="177800" indent="-1778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1.</a:t>
            </a:r>
            <a:r>
              <a:rPr lang="ru-RU" dirty="0"/>
              <a:t> </a:t>
            </a:r>
            <a:r>
              <a:rPr lang="ru-RU" b="1" u="sng" dirty="0"/>
              <a:t>Аристотель не </a:t>
            </a:r>
            <a:r>
              <a:rPr lang="ru-RU" b="1" u="sng" dirty="0" err="1"/>
              <a:t>ототожнює</a:t>
            </a:r>
            <a:r>
              <a:rPr lang="ru-RU" b="1" u="sng" dirty="0"/>
              <a:t> </a:t>
            </a:r>
            <a:r>
              <a:rPr lang="ru-RU" b="1" u="sng" dirty="0" err="1"/>
              <a:t>буття</a:t>
            </a:r>
            <a:r>
              <a:rPr lang="ru-RU" b="1" u="sng" dirty="0"/>
              <a:t> </a:t>
            </a:r>
            <a:r>
              <a:rPr lang="ru-RU" b="1" u="sng" dirty="0" err="1"/>
              <a:t>з</a:t>
            </a:r>
            <a:r>
              <a:rPr lang="ru-RU" b="1" u="sng" dirty="0"/>
              <a:t> </a:t>
            </a:r>
            <a:r>
              <a:rPr lang="ru-RU" b="1" u="sng" dirty="0" err="1"/>
              <a:t>ідеями</a:t>
            </a:r>
            <a:r>
              <a:rPr lang="ru-RU" b="1" u="sng" dirty="0"/>
              <a:t>. </a:t>
            </a:r>
            <a:r>
              <a:rPr lang="ru-RU" b="1" u="sng" dirty="0" err="1"/>
              <a:t>Він</a:t>
            </a:r>
            <a:r>
              <a:rPr lang="ru-RU" b="1" u="sng" dirty="0"/>
              <a:t> </a:t>
            </a:r>
            <a:r>
              <a:rPr lang="ru-RU" b="1" u="sng" dirty="0" err="1"/>
              <a:t>критикує</a:t>
            </a:r>
            <a:r>
              <a:rPr lang="ru-RU" b="1" u="sng" dirty="0"/>
              <a:t> Платона за те, </a:t>
            </a:r>
            <a:r>
              <a:rPr lang="ru-RU" b="1" u="sng" dirty="0" err="1"/>
              <a:t>що</a:t>
            </a:r>
            <a:r>
              <a:rPr lang="ru-RU" b="1" u="sng" dirty="0"/>
              <a:t> той приписав </a:t>
            </a:r>
            <a:r>
              <a:rPr lang="ru-RU" b="1" u="sng" dirty="0" err="1"/>
              <a:t>ідеям</a:t>
            </a:r>
            <a:r>
              <a:rPr lang="ru-RU" b="1" u="sng" dirty="0"/>
              <a:t> </a:t>
            </a:r>
            <a:r>
              <a:rPr lang="ru-RU" b="1" u="sng" dirty="0" err="1"/>
              <a:t>самостійне</a:t>
            </a:r>
            <a:r>
              <a:rPr lang="ru-RU" b="1" u="sng" dirty="0"/>
              <a:t> </a:t>
            </a:r>
            <a:r>
              <a:rPr lang="ru-RU" b="1" u="sng" dirty="0" err="1"/>
              <a:t>існування</a:t>
            </a:r>
            <a:r>
              <a:rPr lang="ru-RU" b="1" u="sng" dirty="0"/>
              <a:t>, </a:t>
            </a:r>
            <a:r>
              <a:rPr lang="ru-RU" b="1" u="sng" dirty="0" err="1"/>
              <a:t>відокремивши</a:t>
            </a:r>
            <a:r>
              <a:rPr lang="ru-RU" b="1" u="sng" dirty="0"/>
              <a:t> </a:t>
            </a:r>
            <a:r>
              <a:rPr lang="ru-RU" b="1" u="sng" dirty="0" err="1"/>
              <a:t>їх</a:t>
            </a:r>
            <a:r>
              <a:rPr lang="ru-RU" b="1" u="sng" dirty="0"/>
              <a:t> </a:t>
            </a:r>
            <a:r>
              <a:rPr lang="ru-RU" b="1" u="sng" dirty="0" err="1"/>
              <a:t>від</a:t>
            </a:r>
            <a:r>
              <a:rPr lang="ru-RU" b="1" u="sng" dirty="0"/>
              <a:t> </a:t>
            </a:r>
            <a:r>
              <a:rPr lang="ru-RU" b="1" u="sng" dirty="0" err="1"/>
              <a:t>чуттєвого</a:t>
            </a:r>
            <a:r>
              <a:rPr lang="ru-RU" b="1" u="sng" dirty="0"/>
              <a:t> </a:t>
            </a:r>
            <a:r>
              <a:rPr lang="ru-RU" b="1" u="sng" dirty="0" err="1"/>
              <a:t>світу</a:t>
            </a:r>
            <a:r>
              <a:rPr lang="ru-RU" b="1" u="sng" dirty="0"/>
              <a:t>.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приписують</a:t>
            </a:r>
            <a:r>
              <a:rPr lang="ru-RU" dirty="0"/>
              <a:t> фразу “Платон — </a:t>
            </a:r>
            <a:r>
              <a:rPr lang="ru-RU" dirty="0" err="1"/>
              <a:t>мій</a:t>
            </a:r>
            <a:r>
              <a:rPr lang="ru-RU" dirty="0"/>
              <a:t> друг, та </a:t>
            </a:r>
            <a:r>
              <a:rPr lang="ru-RU" dirty="0" err="1"/>
              <a:t>істина</a:t>
            </a:r>
            <a:r>
              <a:rPr lang="ru-RU" dirty="0"/>
              <a:t> </a:t>
            </a:r>
            <a:r>
              <a:rPr lang="ru-RU" dirty="0" err="1"/>
              <a:t>дорожча</a:t>
            </a:r>
            <a:r>
              <a:rPr lang="ru-RU" dirty="0"/>
              <a:t>!” Аристотель </a:t>
            </a:r>
            <a:r>
              <a:rPr lang="ru-RU" dirty="0" err="1"/>
              <a:t>наполягає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істинним</a:t>
            </a:r>
            <a:r>
              <a:rPr lang="ru-RU" dirty="0"/>
              <a:t> є </a:t>
            </a:r>
            <a:r>
              <a:rPr lang="ru-RU" dirty="0" err="1"/>
              <a:t>самостійне</a:t>
            </a:r>
            <a:r>
              <a:rPr lang="ru-RU" dirty="0"/>
              <a:t> </a:t>
            </a:r>
            <a:r>
              <a:rPr lang="ru-RU" dirty="0" err="1"/>
              <a:t>одиничне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речей, а </a:t>
            </a:r>
            <a:r>
              <a:rPr lang="ru-RU" dirty="0" err="1"/>
              <a:t>поняття</a:t>
            </a:r>
            <a:r>
              <a:rPr lang="ru-RU" dirty="0"/>
              <a:t> - </a:t>
            </a:r>
            <a:r>
              <a:rPr lang="ru-RU" dirty="0" err="1"/>
              <a:t>ідеї</a:t>
            </a:r>
            <a:r>
              <a:rPr lang="ru-RU" dirty="0"/>
              <a:t>—</a:t>
            </a:r>
            <a:r>
              <a:rPr lang="ru-RU" dirty="0" err="1"/>
              <a:t>це</a:t>
            </a:r>
            <a:r>
              <a:rPr lang="ru-RU" dirty="0"/>
              <a:t> результат </a:t>
            </a:r>
            <a:r>
              <a:rPr lang="ru-RU" dirty="0" err="1"/>
              <a:t>узагальнення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речей. Аристотель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критикує</a:t>
            </a:r>
            <a:r>
              <a:rPr lang="ru-RU" dirty="0"/>
              <a:t> </a:t>
            </a:r>
            <a:r>
              <a:rPr lang="ru-RU" dirty="0" err="1"/>
              <a:t>погляд</a:t>
            </a:r>
            <a:r>
              <a:rPr lang="ru-RU" dirty="0"/>
              <a:t> Платона на </a:t>
            </a:r>
            <a:r>
              <a:rPr lang="ru-RU" dirty="0" err="1"/>
              <a:t>пізнання</a:t>
            </a:r>
            <a:r>
              <a:rPr lang="ru-RU" dirty="0"/>
              <a:t>, як </a:t>
            </a:r>
            <a:r>
              <a:rPr lang="ru-RU" dirty="0" err="1"/>
              <a:t>пригадування</a:t>
            </a:r>
            <a:r>
              <a:rPr lang="ru-RU" dirty="0"/>
              <a:t>» </a:t>
            </a:r>
            <a:r>
              <a:rPr lang="ru-RU" dirty="0" err="1"/>
              <a:t>душею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нею </a:t>
            </a:r>
            <a:r>
              <a:rPr lang="ru-RU" dirty="0" err="1"/>
              <a:t>відбувалося</a:t>
            </a:r>
            <a:r>
              <a:rPr lang="ru-RU" dirty="0"/>
              <a:t> в </a:t>
            </a:r>
            <a:r>
              <a:rPr lang="ru-RU" dirty="0" err="1"/>
              <a:t>царстві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душа </a:t>
            </a:r>
            <a:r>
              <a:rPr lang="ru-RU" dirty="0" err="1"/>
              <a:t>нібито</a:t>
            </a:r>
            <a:r>
              <a:rPr lang="ru-RU" dirty="0"/>
              <a:t> походить, </a:t>
            </a:r>
            <a:r>
              <a:rPr lang="ru-RU" dirty="0" err="1"/>
              <a:t>натомість</a:t>
            </a:r>
            <a:r>
              <a:rPr lang="ru-RU" dirty="0"/>
              <a:t> </a:t>
            </a:r>
            <a:r>
              <a:rPr lang="ru-RU" dirty="0" err="1"/>
              <a:t>стверджує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основою </a:t>
            </a:r>
            <a:r>
              <a:rPr lang="ru-RU" dirty="0" err="1"/>
              <a:t>пізнання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чуттєве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6B6D36-DF4A-606C-3D67-57B27FE4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6E0933-A0F4-0408-7590-AEA78676C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99473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algn="l" eaLnBrk="1" hangingPunct="1"/>
            <a:r>
              <a:rPr lang="en-US" sz="1800"/>
              <a:t>2.</a:t>
            </a:r>
            <a:r>
              <a:rPr lang="ru-RU" sz="1800"/>
              <a:t> </a:t>
            </a:r>
            <a:r>
              <a:rPr lang="ru-RU" sz="2200"/>
              <a:t>Аристотель </a:t>
            </a:r>
            <a:r>
              <a:rPr lang="ru-RU" sz="2200" b="1"/>
              <a:t>ототожнює буття і мислення</a:t>
            </a:r>
            <a:r>
              <a:rPr lang="ru-RU" sz="2200"/>
              <a:t>: закони мислення є одночасно і законами буття</a:t>
            </a: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0" y="1268413"/>
            <a:ext cx="8686800" cy="485775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marL="95250" indent="-95250" eaLnBrk="1" hangingPunct="1">
              <a:buFont typeface="Arial" charset="0"/>
              <a:buNone/>
            </a:pPr>
            <a:r>
              <a:rPr lang="en-US" sz="2000"/>
              <a:t>3.</a:t>
            </a:r>
            <a:r>
              <a:rPr lang="ru-RU" sz="2000"/>
              <a:t> У кожній речі </a:t>
            </a:r>
            <a:r>
              <a:rPr lang="en-US" sz="2000"/>
              <a:t>є </a:t>
            </a:r>
            <a:r>
              <a:rPr lang="ru-RU" sz="2000"/>
              <a:t>4 причини:</a:t>
            </a:r>
            <a:r>
              <a:rPr lang="en-US" sz="2000"/>
              <a:t> -</a:t>
            </a:r>
            <a:r>
              <a:rPr lang="uk-UA" sz="2000"/>
              <a:t> </a:t>
            </a:r>
            <a:r>
              <a:rPr lang="ru-RU" sz="2000" b="1"/>
              <a:t>матеріальн</a:t>
            </a:r>
            <a:r>
              <a:rPr lang="en-US" sz="2000" b="1"/>
              <a:t>а</a:t>
            </a:r>
            <a:r>
              <a:rPr lang="ru-RU" sz="2000"/>
              <a:t> (з чого?)</a:t>
            </a:r>
            <a:r>
              <a:rPr lang="en-US" sz="2000"/>
              <a:t>; </a:t>
            </a:r>
            <a:r>
              <a:rPr lang="ru-RU" sz="2000"/>
              <a:t> </a:t>
            </a:r>
            <a:r>
              <a:rPr lang="en-US" sz="2000"/>
              <a:t>-</a:t>
            </a:r>
            <a:r>
              <a:rPr lang="uk-UA" sz="2000"/>
              <a:t> </a:t>
            </a:r>
            <a:r>
              <a:rPr lang="ru-RU" sz="2000" b="1"/>
              <a:t>формальн</a:t>
            </a:r>
            <a:r>
              <a:rPr lang="en-US" sz="2000" b="1"/>
              <a:t>а</a:t>
            </a:r>
            <a:r>
              <a:rPr lang="ru-RU" sz="2000"/>
              <a:t> (що це?)</a:t>
            </a:r>
            <a:r>
              <a:rPr lang="en-US" sz="2000"/>
              <a:t>; -</a:t>
            </a:r>
            <a:r>
              <a:rPr lang="ru-RU" sz="2000" b="1"/>
              <a:t>дійов</a:t>
            </a:r>
            <a:r>
              <a:rPr lang="en-US" sz="2000" b="1"/>
              <a:t>а</a:t>
            </a:r>
            <a:r>
              <a:rPr lang="ru-RU" sz="2000"/>
              <a:t> (звідки починається рух? як виникає?)</a:t>
            </a:r>
            <a:r>
              <a:rPr lang="en-US" sz="2000"/>
              <a:t>; </a:t>
            </a:r>
            <a:r>
              <a:rPr lang="en-US" sz="2000" b="1"/>
              <a:t>-</a:t>
            </a:r>
            <a:r>
              <a:rPr lang="ru-RU" sz="2000" b="1"/>
              <a:t>цільов</a:t>
            </a:r>
            <a:r>
              <a:rPr lang="en-US" sz="2000" b="1"/>
              <a:t>а</a:t>
            </a:r>
            <a:r>
              <a:rPr lang="ru-RU" sz="2000" b="1"/>
              <a:t> («кауза фіналіс») (навіщо? заради чого?)</a:t>
            </a:r>
            <a:r>
              <a:rPr lang="en-US" sz="2000" b="1"/>
              <a:t>.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/>
              <a:t>4.</a:t>
            </a:r>
            <a:r>
              <a:rPr lang="ru-RU" sz="2000"/>
              <a:t> </a:t>
            </a:r>
            <a:r>
              <a:rPr lang="en-US" sz="2000" b="1"/>
              <a:t>В</a:t>
            </a:r>
            <a:r>
              <a:rPr lang="ru-RU" sz="2000" b="1"/>
              <a:t>се </a:t>
            </a:r>
            <a:r>
              <a:rPr lang="ru-RU" sz="2000"/>
              <a:t>суще є доцільним і </a:t>
            </a:r>
            <a:r>
              <a:rPr lang="ru-RU" sz="2000" b="1"/>
              <a:t>має мету</a:t>
            </a:r>
            <a:r>
              <a:rPr lang="en-US" sz="2000" b="1"/>
              <a:t> </a:t>
            </a:r>
            <a:r>
              <a:rPr lang="en-US" sz="2000"/>
              <a:t>– </a:t>
            </a:r>
            <a:r>
              <a:rPr lang="ru-RU" sz="2000"/>
              <a:t>телеологі</a:t>
            </a:r>
            <a:r>
              <a:rPr lang="en-US" sz="2000"/>
              <a:t>я ( вчення про цілі)</a:t>
            </a:r>
            <a:r>
              <a:rPr lang="ru-RU" sz="2000"/>
              <a:t>.</a:t>
            </a:r>
            <a:endParaRPr lang="en-US" sz="2000"/>
          </a:p>
          <a:p>
            <a:pPr marL="95250" indent="-95250" eaLnBrk="1" hangingPunct="1">
              <a:buFont typeface="Arial" charset="0"/>
              <a:buNone/>
            </a:pPr>
            <a:r>
              <a:rPr lang="en-US" sz="2000"/>
              <a:t>5</a:t>
            </a:r>
            <a:r>
              <a:rPr lang="en-US" sz="2000" b="1"/>
              <a:t>. </a:t>
            </a:r>
            <a:r>
              <a:rPr lang="ru-RU" sz="2000" b="1"/>
              <a:t>У якості першопричини </a:t>
            </a:r>
            <a:r>
              <a:rPr lang="ru-RU" sz="2000"/>
              <a:t>всього і першодвигуна у Аристотеля </a:t>
            </a:r>
            <a:r>
              <a:rPr lang="ru-RU" sz="2000" b="1"/>
              <a:t>виступає</a:t>
            </a:r>
            <a:r>
              <a:rPr lang="ru-RU" sz="2000"/>
              <a:t> </a:t>
            </a:r>
            <a:r>
              <a:rPr lang="ru-RU" sz="2000" b="1"/>
              <a:t>Бог</a:t>
            </a:r>
            <a:r>
              <a:rPr lang="ru-RU" sz="2000"/>
              <a:t> — вічна, нерухома сутність, відокремлена від усіх речей. Водночас Бог є і кінцевою метою всього. Він повністю нематеріальний </a:t>
            </a:r>
            <a:r>
              <a:rPr lang="en-US" sz="2000"/>
              <a:t>. 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/>
              <a:t>6</a:t>
            </a:r>
            <a:r>
              <a:rPr lang="en-US" sz="2000" b="1"/>
              <a:t>. В</a:t>
            </a:r>
            <a:r>
              <a:rPr lang="ru-RU" sz="2000" b="1"/>
              <a:t>изначає людину як політичну (суспільну) тварину</a:t>
            </a:r>
            <a:r>
              <a:rPr lang="ru-RU" sz="2000"/>
              <a:t>. </a:t>
            </a:r>
            <a:endParaRPr lang="en-US" sz="2000"/>
          </a:p>
          <a:p>
            <a:pPr marL="95250" indent="-95250" eaLnBrk="1" hangingPunct="1">
              <a:buFont typeface="Arial" charset="0"/>
              <a:buNone/>
            </a:pPr>
            <a:r>
              <a:rPr lang="en-US" sz="2000"/>
              <a:t>7. </a:t>
            </a:r>
            <a:r>
              <a:rPr lang="ru-RU" sz="2000"/>
              <a:t>В пізнанні Аристотель розрізняє різні ступені: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/>
              <a:t>- </a:t>
            </a:r>
            <a:r>
              <a:rPr lang="en-US" sz="2000" b="1"/>
              <a:t>ч</a:t>
            </a:r>
            <a:r>
              <a:rPr lang="ru-RU" sz="2000" b="1"/>
              <a:t>уттєве сприйняття </a:t>
            </a:r>
            <a:r>
              <a:rPr lang="ru-RU" sz="2000"/>
              <a:t>(властиве і тваринам)</a:t>
            </a:r>
            <a:r>
              <a:rPr lang="en-US" sz="2000"/>
              <a:t>;</a:t>
            </a:r>
            <a:endParaRPr lang="ru-RU" sz="2000"/>
          </a:p>
          <a:p>
            <a:pPr marL="95250" indent="-95250" eaLnBrk="1" hangingPunct="1">
              <a:buFont typeface="Arial" charset="0"/>
              <a:buNone/>
            </a:pPr>
            <a:r>
              <a:rPr lang="en-US" sz="2000" b="1"/>
              <a:t>-</a:t>
            </a:r>
            <a:r>
              <a:rPr lang="ru-RU" sz="2000" b="1"/>
              <a:t> </a:t>
            </a:r>
            <a:r>
              <a:rPr lang="en-US" sz="2000" b="1"/>
              <a:t>д</a:t>
            </a:r>
            <a:r>
              <a:rPr lang="ru-RU" sz="2000" b="1"/>
              <a:t>освід </a:t>
            </a:r>
            <a:r>
              <a:rPr lang="ru-RU" sz="2000"/>
              <a:t>(накопичення чуттєвих сприйняттів і фіксація їх у пам’яті)</a:t>
            </a:r>
            <a:r>
              <a:rPr lang="en-US" sz="2000"/>
              <a:t>;</a:t>
            </a:r>
            <a:r>
              <a:rPr lang="ru-RU" sz="2000"/>
              <a:t> 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/>
              <a:t>-</a:t>
            </a:r>
            <a:r>
              <a:rPr lang="ru-RU" sz="2000"/>
              <a:t> </a:t>
            </a:r>
            <a:r>
              <a:rPr lang="en-US" sz="2000" b="1"/>
              <a:t>м</a:t>
            </a:r>
            <a:r>
              <a:rPr lang="ru-RU" sz="2000" b="1"/>
              <a:t>истецтво </a:t>
            </a:r>
            <a:r>
              <a:rPr lang="ru-RU" sz="2000"/>
              <a:t>— знання загального і причин</a:t>
            </a:r>
            <a:r>
              <a:rPr lang="en-US" sz="2000"/>
              <a:t>;</a:t>
            </a:r>
            <a:r>
              <a:rPr lang="ru-RU" sz="2000"/>
              <a:t> 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/>
              <a:t>-</a:t>
            </a:r>
            <a:r>
              <a:rPr lang="ru-RU" sz="2000"/>
              <a:t> </a:t>
            </a:r>
            <a:r>
              <a:rPr lang="en-US" sz="2000" b="1"/>
              <a:t>н</a:t>
            </a:r>
            <a:r>
              <a:rPr lang="ru-RU" sz="2000" b="1"/>
              <a:t>аука </a:t>
            </a:r>
            <a:r>
              <a:rPr lang="ru-RU" sz="2000"/>
              <a:t>— </a:t>
            </a:r>
            <a:r>
              <a:rPr lang="ru-RU" sz="2000" b="1"/>
              <a:t>знання (епістеме), міркування (діанейя) і мудрість (софія)</a:t>
            </a:r>
            <a:r>
              <a:rPr lang="en-US" sz="2000"/>
              <a:t>.</a:t>
            </a:r>
            <a:endParaRPr lang="ru-RU" sz="2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0" y="404813"/>
            <a:ext cx="8963025" cy="572135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000">
                <a:latin typeface="Arial" charset="0"/>
                <a:cs typeface="Arial" charset="0"/>
              </a:rPr>
              <a:t>8</a:t>
            </a:r>
            <a:r>
              <a:rPr lang="en-US" sz="2000" b="1">
                <a:latin typeface="Arial" charset="0"/>
                <a:cs typeface="Arial" charset="0"/>
              </a:rPr>
              <a:t>. </a:t>
            </a:r>
            <a:r>
              <a:rPr lang="ru-RU" sz="2000" b="1" u="sng">
                <a:latin typeface="Arial" charset="0"/>
                <a:cs typeface="Arial" charset="0"/>
              </a:rPr>
              <a:t>Мета політики — служити справедливості, яка виражається у загальному благі.</a:t>
            </a:r>
            <a:r>
              <a:rPr lang="ru-RU" sz="2000" u="sng">
                <a:latin typeface="Arial" charset="0"/>
                <a:cs typeface="Arial" charset="0"/>
              </a:rPr>
              <a:t> </a:t>
            </a:r>
            <a:r>
              <a:rPr lang="ru-RU" sz="2000">
                <a:latin typeface="Arial" charset="0"/>
                <a:cs typeface="Arial" charset="0"/>
              </a:rPr>
              <a:t>Державу -це форма співжиття громадян, що користуються певним політичним устроєм, що передбачає владу закону. На відміну від Платона, який підпорядковує громадянина державі,</a:t>
            </a:r>
            <a:r>
              <a:rPr lang="en-US" sz="2000">
                <a:latin typeface="Arial" charset="0"/>
                <a:cs typeface="Arial" charset="0"/>
              </a:rPr>
              <a:t> </a:t>
            </a:r>
            <a:r>
              <a:rPr lang="ru-RU" sz="2000">
                <a:latin typeface="Arial" charset="0"/>
                <a:cs typeface="Arial" charset="0"/>
              </a:rPr>
              <a:t>Аристотель вказує, що </a:t>
            </a:r>
            <a:r>
              <a:rPr lang="en-US" sz="2000">
                <a:latin typeface="Arial" charset="0"/>
                <a:cs typeface="Arial" charset="0"/>
              </a:rPr>
              <a:t>г</a:t>
            </a:r>
            <a:r>
              <a:rPr lang="ru-RU" sz="2000">
                <a:latin typeface="Arial" charset="0"/>
                <a:cs typeface="Arial" charset="0"/>
              </a:rPr>
              <a:t>ромадянин —головне в державі</a:t>
            </a:r>
            <a:r>
              <a:rPr lang="en-US" sz="2000">
                <a:latin typeface="Arial" charset="0"/>
                <a:cs typeface="Arial" charset="0"/>
              </a:rPr>
              <a:t>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>
                <a:latin typeface="Arial" charset="0"/>
                <a:cs typeface="Arial" charset="0"/>
              </a:rPr>
              <a:t>9.</a:t>
            </a:r>
            <a:r>
              <a:rPr lang="ru-RU" sz="2000">
                <a:latin typeface="Arial" charset="0"/>
                <a:cs typeface="Arial" charset="0"/>
              </a:rPr>
              <a:t> </a:t>
            </a:r>
            <a:r>
              <a:rPr lang="en-US" sz="2000" b="1" u="sng">
                <a:latin typeface="Arial" charset="0"/>
                <a:cs typeface="Arial" charset="0"/>
              </a:rPr>
              <a:t>В</a:t>
            </a:r>
            <a:r>
              <a:rPr lang="ru-RU" sz="2000" b="1" u="sng">
                <a:latin typeface="Arial" charset="0"/>
                <a:cs typeface="Arial" charset="0"/>
              </a:rPr>
              <a:t>иокремлює три правильних форми правління: царство, аристократія і політія; </a:t>
            </a:r>
            <a:r>
              <a:rPr lang="en-US" sz="2000" b="1" u="sng">
                <a:latin typeface="Arial" charset="0"/>
                <a:cs typeface="Arial" charset="0"/>
              </a:rPr>
              <a:t> </a:t>
            </a:r>
            <a:r>
              <a:rPr lang="ru-RU" sz="2000" b="1" u="sng">
                <a:latin typeface="Arial" charset="0"/>
                <a:cs typeface="Arial" charset="0"/>
              </a:rPr>
              <a:t>та три неправильних — тиранія, олігархія та демократія</a:t>
            </a:r>
            <a:r>
              <a:rPr lang="ru-RU" sz="2000">
                <a:latin typeface="Arial" charset="0"/>
                <a:cs typeface="Arial" charset="0"/>
              </a:rPr>
              <a:t>. Пол</a:t>
            </a:r>
            <a:r>
              <a:rPr lang="en-US" sz="2000">
                <a:latin typeface="Arial" charset="0"/>
                <a:cs typeface="Arial" charset="0"/>
              </a:rPr>
              <a:t>i</a:t>
            </a:r>
            <a:r>
              <a:rPr lang="ru-RU" sz="2000">
                <a:latin typeface="Arial" charset="0"/>
                <a:cs typeface="Arial" charset="0"/>
              </a:rPr>
              <a:t>т</a:t>
            </a:r>
            <a:r>
              <a:rPr lang="en-US" sz="2000">
                <a:latin typeface="Arial" charset="0"/>
                <a:cs typeface="Arial" charset="0"/>
              </a:rPr>
              <a:t>i</a:t>
            </a:r>
            <a:r>
              <a:rPr lang="ru-RU" sz="2000">
                <a:latin typeface="Arial" charset="0"/>
                <a:cs typeface="Arial" charset="0"/>
              </a:rPr>
              <a:t>я (в</a:t>
            </a:r>
            <a:r>
              <a:rPr lang="en-US" sz="2000">
                <a:latin typeface="Arial" charset="0"/>
                <a:cs typeface="Arial" charset="0"/>
              </a:rPr>
              <a:t>i</a:t>
            </a:r>
            <a:r>
              <a:rPr lang="ru-RU" sz="2000">
                <a:latin typeface="Arial" charset="0"/>
                <a:cs typeface="Arial" charset="0"/>
              </a:rPr>
              <a:t>д грец. пол</a:t>
            </a:r>
            <a:r>
              <a:rPr lang="en-US" sz="2000">
                <a:latin typeface="Arial" charset="0"/>
                <a:cs typeface="Arial" charset="0"/>
              </a:rPr>
              <a:t>i</a:t>
            </a:r>
            <a:r>
              <a:rPr lang="ru-RU" sz="2000">
                <a:latin typeface="Arial" charset="0"/>
                <a:cs typeface="Arial" charset="0"/>
              </a:rPr>
              <a:t>тейя — влада б</a:t>
            </a:r>
            <a:r>
              <a:rPr lang="en-US" sz="2000">
                <a:latin typeface="Arial" charset="0"/>
                <a:cs typeface="Arial" charset="0"/>
              </a:rPr>
              <a:t>i</a:t>
            </a:r>
            <a:r>
              <a:rPr lang="ru-RU" sz="2000">
                <a:latin typeface="Arial" charset="0"/>
                <a:cs typeface="Arial" charset="0"/>
              </a:rPr>
              <a:t>льшост</a:t>
            </a:r>
            <a:r>
              <a:rPr lang="en-US" sz="2000">
                <a:latin typeface="Arial" charset="0"/>
                <a:cs typeface="Arial" charset="0"/>
              </a:rPr>
              <a:t>i) — </a:t>
            </a:r>
            <a:r>
              <a:rPr lang="ru-RU" sz="2000">
                <a:latin typeface="Arial" charset="0"/>
                <a:cs typeface="Arial" charset="0"/>
              </a:rPr>
              <a:t>форма держаного управління, при якій більшість здійснює владні функції, керуючись суспільним благом. Оскільки у більшості єдина спільна чеснота проявляється </a:t>
            </a:r>
            <a:r>
              <a:rPr lang="en-US" sz="2000">
                <a:latin typeface="Arial" charset="0"/>
                <a:cs typeface="Arial" charset="0"/>
              </a:rPr>
              <a:t> </a:t>
            </a:r>
            <a:r>
              <a:rPr lang="uk-UA" sz="2000">
                <a:latin typeface="Arial" charset="0"/>
                <a:cs typeface="Arial" charset="0"/>
              </a:rPr>
              <a:t>у </a:t>
            </a:r>
            <a:r>
              <a:rPr lang="ru-RU" sz="2000">
                <a:latin typeface="Arial" charset="0"/>
                <a:cs typeface="Arial" charset="0"/>
              </a:rPr>
              <a:t>ставленні до військової доблесті, то в пол</a:t>
            </a:r>
            <a:r>
              <a:rPr lang="en-US" sz="2000">
                <a:latin typeface="Arial" charset="0"/>
                <a:cs typeface="Arial" charset="0"/>
              </a:rPr>
              <a:t>i</a:t>
            </a:r>
            <a:r>
              <a:rPr lang="ru-RU" sz="2000">
                <a:latin typeface="Arial" charset="0"/>
                <a:cs typeface="Arial" charset="0"/>
              </a:rPr>
              <a:t>т</a:t>
            </a:r>
            <a:r>
              <a:rPr lang="en-US" sz="2000">
                <a:latin typeface="Arial" charset="0"/>
                <a:cs typeface="Arial" charset="0"/>
              </a:rPr>
              <a:t>i</a:t>
            </a:r>
            <a:r>
              <a:rPr lang="ru-RU" sz="2000">
                <a:latin typeface="Arial" charset="0"/>
                <a:cs typeface="Arial" charset="0"/>
              </a:rPr>
              <a:t>ї верховною владою користуються особи, які мають право володіння зброєю</a:t>
            </a:r>
            <a:r>
              <a:rPr lang="en-US" sz="2000">
                <a:latin typeface="Arial" charset="0"/>
                <a:cs typeface="Arial" charset="0"/>
              </a:rPr>
              <a:t>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>
                <a:latin typeface="Arial" charset="0"/>
                <a:cs typeface="Arial" charset="0"/>
              </a:rPr>
              <a:t>10</a:t>
            </a:r>
            <a:r>
              <a:rPr lang="en-US" sz="2000" b="1">
                <a:latin typeface="Arial" charset="0"/>
                <a:cs typeface="Arial" charset="0"/>
              </a:rPr>
              <a:t>. В</a:t>
            </a:r>
            <a:r>
              <a:rPr lang="ru-RU" sz="2000" b="1">
                <a:latin typeface="Arial" charset="0"/>
                <a:cs typeface="Arial" charset="0"/>
              </a:rPr>
              <a:t>иступає на захист приватної власності, влади озброєної більшості, досягнення рівності у розподілі достатків між громадянами і проголошує загальне благо держави похідним від індивідуальних благ громадян</a:t>
            </a:r>
            <a:r>
              <a:rPr lang="ru-RU" sz="2000"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3175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dirty="0"/>
              <a:t>4. </a:t>
            </a:r>
            <a:r>
              <a:rPr lang="uk-UA" sz="3600" dirty="0" err="1"/>
              <a:t>Еллінистична</a:t>
            </a:r>
            <a:r>
              <a:rPr lang="uk-UA" sz="3600" dirty="0"/>
              <a:t> філософія : представники, основні ідеї</a:t>
            </a:r>
            <a:r>
              <a:rPr lang="ru-RU" sz="3600" dirty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196975"/>
            <a:ext cx="8531225" cy="5507038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1.</a:t>
            </a:r>
            <a:r>
              <a:rPr lang="ru-RU" sz="2400" dirty="0" err="1"/>
              <a:t>Елл</a:t>
            </a:r>
            <a:r>
              <a:rPr lang="en-US" sz="2400" dirty="0" err="1"/>
              <a:t>i</a:t>
            </a:r>
            <a:r>
              <a:rPr lang="ru-RU" sz="2400" dirty="0" err="1"/>
              <a:t>н</a:t>
            </a:r>
            <a:r>
              <a:rPr lang="en-US" sz="2400" dirty="0" err="1"/>
              <a:t>i</a:t>
            </a:r>
            <a:r>
              <a:rPr lang="ru-RU" sz="2400" dirty="0" err="1"/>
              <a:t>стичний</a:t>
            </a:r>
            <a:r>
              <a:rPr lang="ru-RU" sz="2400" dirty="0"/>
              <a:t> пер</a:t>
            </a:r>
            <a:r>
              <a:rPr lang="en-US" sz="2400" dirty="0" err="1"/>
              <a:t>i</a:t>
            </a:r>
            <a:r>
              <a:rPr lang="ru-RU" sz="2400" dirty="0"/>
              <a:t>од — </a:t>
            </a:r>
            <a:r>
              <a:rPr lang="en-US" sz="2400" dirty="0" err="1"/>
              <a:t>етап</a:t>
            </a:r>
            <a:r>
              <a:rPr lang="en-US" sz="2400" dirty="0"/>
              <a:t> </a:t>
            </a:r>
            <a:r>
              <a:rPr lang="ru-RU" sz="2400" dirty="0" err="1"/>
              <a:t>давньогрецької</a:t>
            </a:r>
            <a:r>
              <a:rPr lang="ru-RU" sz="2400" dirty="0"/>
              <a:t> </a:t>
            </a:r>
            <a:r>
              <a:rPr lang="ru-RU" sz="2400" dirty="0" err="1"/>
              <a:t>філософії</a:t>
            </a:r>
            <a:r>
              <a:rPr lang="ru-RU" sz="2400" dirty="0"/>
              <a:t> (</a:t>
            </a:r>
            <a:r>
              <a:rPr lang="en-US" sz="2400" dirty="0"/>
              <a:t>323 </a:t>
            </a:r>
            <a:r>
              <a:rPr lang="en-US" sz="2400" dirty="0" err="1"/>
              <a:t>до</a:t>
            </a:r>
            <a:r>
              <a:rPr lang="en-US" sz="2400" dirty="0"/>
              <a:t> </a:t>
            </a:r>
            <a:r>
              <a:rPr lang="en-US" sz="2400" dirty="0" err="1"/>
              <a:t>н.е</a:t>
            </a:r>
            <a:r>
              <a:rPr lang="en-US" sz="2400" dirty="0"/>
              <a:t>.</a:t>
            </a:r>
            <a:r>
              <a:rPr lang="uk-UA" sz="2400" dirty="0"/>
              <a:t> </a:t>
            </a:r>
            <a:r>
              <a:rPr lang="ru-RU" sz="2400" dirty="0"/>
              <a:t>– </a:t>
            </a:r>
            <a:r>
              <a:rPr lang="en-US" sz="2400" dirty="0"/>
              <a:t>23 </a:t>
            </a:r>
            <a:r>
              <a:rPr lang="en-US" sz="2400" dirty="0" err="1"/>
              <a:t>рр</a:t>
            </a:r>
            <a:r>
              <a:rPr lang="en-US" sz="2400" dirty="0"/>
              <a:t>. 1 </a:t>
            </a:r>
            <a:r>
              <a:rPr lang="ru-RU" sz="2400" dirty="0"/>
              <a:t>ст. </a:t>
            </a:r>
            <a:r>
              <a:rPr lang="ru-RU" sz="2400" dirty="0" err="1"/>
              <a:t>н.е</a:t>
            </a:r>
            <a:r>
              <a:rPr lang="ru-RU" sz="2400" dirty="0"/>
              <a:t>.)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/>
              <a:t> </a:t>
            </a:r>
            <a:r>
              <a:rPr lang="ru-RU" sz="2400" b="1" dirty="0" err="1"/>
              <a:t>Напрями</a:t>
            </a:r>
            <a:r>
              <a:rPr lang="ru-RU" sz="2400" b="1" dirty="0"/>
              <a:t>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/>
              <a:t> - стоїцизм (Зенон)  - </a:t>
            </a:r>
            <a:r>
              <a:rPr lang="uk-UA" sz="2400" u="sng" dirty="0"/>
              <a:t>с</a:t>
            </a:r>
            <a:r>
              <a:rPr lang="ru-RU" sz="2400" u="sng" dirty="0" err="1"/>
              <a:t>тоїки</a:t>
            </a:r>
            <a:r>
              <a:rPr lang="ru-RU" sz="2400" u="sng" dirty="0"/>
              <a:t> закликали </a:t>
            </a:r>
            <a:r>
              <a:rPr lang="ru-RU" sz="2400" u="sng" dirty="0" err="1"/>
              <a:t>мужньо</a:t>
            </a:r>
            <a:r>
              <a:rPr lang="ru-RU" sz="2400" u="sng" dirty="0"/>
              <a:t> </a:t>
            </a:r>
            <a:r>
              <a:rPr lang="ru-RU" sz="2400" u="sng" dirty="0" err="1"/>
              <a:t>переносити</a:t>
            </a:r>
            <a:r>
              <a:rPr lang="ru-RU" sz="2400" u="sng" dirty="0"/>
              <a:t> </a:t>
            </a:r>
            <a:r>
              <a:rPr lang="ru-RU" sz="2400" u="sng" dirty="0" err="1"/>
              <a:t>удари</a:t>
            </a:r>
            <a:r>
              <a:rPr lang="ru-RU" sz="2400" u="sng" dirty="0"/>
              <a:t> </a:t>
            </a:r>
            <a:r>
              <a:rPr lang="ru-RU" sz="2400" u="sng" dirty="0" err="1"/>
              <a:t>долі</a:t>
            </a:r>
            <a:r>
              <a:rPr lang="ru-RU" sz="2400" u="sng" dirty="0"/>
              <a:t>, не </a:t>
            </a:r>
            <a:r>
              <a:rPr lang="ru-RU" sz="2400" u="sng" dirty="0" err="1"/>
              <a:t>брати</a:t>
            </a:r>
            <a:r>
              <a:rPr lang="ru-RU" sz="2400" u="sng" dirty="0"/>
              <a:t> </a:t>
            </a:r>
            <a:r>
              <a:rPr lang="ru-RU" sz="2400" u="sng" dirty="0" err="1"/>
              <a:t>нічого</a:t>
            </a:r>
            <a:r>
              <a:rPr lang="ru-RU" sz="2400" u="sng" dirty="0"/>
              <a:t> </a:t>
            </a:r>
            <a:r>
              <a:rPr lang="ru-RU" sz="2400" u="sng" dirty="0" err="1"/>
              <a:t>близько</a:t>
            </a:r>
            <a:r>
              <a:rPr lang="ru-RU" sz="2400" u="sng" dirty="0"/>
              <a:t> до </a:t>
            </a:r>
            <a:r>
              <a:rPr lang="ru-RU" sz="2400" u="sng" dirty="0" err="1"/>
              <a:t>серця</a:t>
            </a:r>
            <a:r>
              <a:rPr lang="ru-RU" sz="2400" u="sng" dirty="0"/>
              <a:t> — </a:t>
            </a:r>
            <a:r>
              <a:rPr lang="ru-RU" sz="2400" u="sng" dirty="0" err="1"/>
              <a:t>ні</a:t>
            </a:r>
            <a:r>
              <a:rPr lang="ru-RU" sz="2400" u="sng" dirty="0"/>
              <a:t> </a:t>
            </a:r>
            <a:r>
              <a:rPr lang="ru-RU" sz="2400" u="sng" dirty="0" err="1"/>
              <a:t>втрат</a:t>
            </a:r>
            <a:r>
              <a:rPr lang="ru-RU" sz="2400" u="sng" dirty="0"/>
              <a:t>, </a:t>
            </a:r>
            <a:r>
              <a:rPr lang="ru-RU" sz="2400" u="sng" dirty="0" err="1"/>
              <a:t>ні</a:t>
            </a:r>
            <a:r>
              <a:rPr lang="ru-RU" sz="2400" u="sng" dirty="0"/>
              <a:t> </a:t>
            </a:r>
            <a:r>
              <a:rPr lang="ru-RU" sz="2400" u="sng" dirty="0" err="1"/>
              <a:t>успіхів</a:t>
            </a:r>
            <a:r>
              <a:rPr lang="ru-RU" sz="2400" u="sng" dirty="0"/>
              <a:t>.</a:t>
            </a:r>
            <a:r>
              <a:rPr lang="ru-RU" sz="2400" dirty="0"/>
              <a:t> </a:t>
            </a:r>
            <a:r>
              <a:rPr lang="ru-RU" sz="2400" dirty="0" err="1"/>
              <a:t>Ідеал</a:t>
            </a:r>
            <a:r>
              <a:rPr lang="ru-RU" sz="2400" dirty="0"/>
              <a:t> </a:t>
            </a:r>
            <a:r>
              <a:rPr lang="ru-RU" sz="2400" dirty="0" err="1"/>
              <a:t>мудреця</a:t>
            </a:r>
            <a:r>
              <a:rPr lang="ru-RU" sz="2400" dirty="0"/>
              <a:t>: свобода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пристрастей</a:t>
            </a:r>
            <a:r>
              <a:rPr lang="ru-RU" sz="2400" dirty="0"/>
              <a:t>,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чуттєвих</a:t>
            </a:r>
            <a:r>
              <a:rPr lang="ru-RU" sz="2400" dirty="0"/>
              <a:t> </a:t>
            </a:r>
            <a:r>
              <a:rPr lang="ru-RU" sz="2400" dirty="0" err="1"/>
              <a:t>бажань</a:t>
            </a:r>
            <a:r>
              <a:rPr lang="ru-RU" sz="2400" dirty="0"/>
              <a:t> (</a:t>
            </a:r>
            <a:r>
              <a:rPr lang="ru-RU" sz="2400" dirty="0" err="1"/>
              <a:t>апатія</a:t>
            </a:r>
            <a:r>
              <a:rPr lang="ru-RU" sz="2400" dirty="0"/>
              <a:t>). </a:t>
            </a:r>
            <a:r>
              <a:rPr lang="ru-RU" sz="2400" dirty="0" err="1"/>
              <a:t>Пізнання</a:t>
            </a:r>
            <a:r>
              <a:rPr lang="ru-RU" sz="2400" dirty="0"/>
              <a:t> </a:t>
            </a:r>
            <a:r>
              <a:rPr lang="ru-RU" sz="2400" dirty="0" err="1"/>
              <a:t>необхідне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для практичного </a:t>
            </a:r>
            <a:r>
              <a:rPr lang="ru-RU" sz="2400" dirty="0" err="1"/>
              <a:t>життя</a:t>
            </a:r>
            <a:r>
              <a:rPr lang="ru-RU" sz="2400" dirty="0"/>
              <a:t>. </a:t>
            </a:r>
            <a:r>
              <a:rPr lang="uk-UA" sz="2400" b="1" dirty="0"/>
              <a:t>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/>
              <a:t>- скептицизм (</a:t>
            </a:r>
            <a:r>
              <a:rPr lang="uk-UA" sz="2400" b="1" dirty="0" err="1"/>
              <a:t>Піррон</a:t>
            </a:r>
            <a:r>
              <a:rPr lang="uk-UA" sz="2400" b="1" dirty="0"/>
              <a:t> та Емпірик</a:t>
            </a:r>
            <a:r>
              <a:rPr lang="uk-UA" sz="2400" dirty="0"/>
              <a:t>)</a:t>
            </a:r>
            <a:r>
              <a:rPr lang="uk-UA" sz="2400" b="1" dirty="0"/>
              <a:t> - </a:t>
            </a:r>
            <a:r>
              <a:rPr lang="uk-UA" sz="2400" dirty="0"/>
              <a:t>Скептицизм оголошує неможливим будь-яке істинне знання про речі навколишнього світу: єдино правильною позицією є утримання від категоричних суджень.</a:t>
            </a:r>
            <a:endParaRPr lang="uk-UA" sz="2400" b="1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/>
              <a:t> - епікуреїзм.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3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b="1"/>
              <a:t>Еп</a:t>
            </a:r>
            <a:r>
              <a:rPr lang="en-US" b="1"/>
              <a:t>i</a:t>
            </a:r>
            <a:r>
              <a:rPr lang="ru-RU" b="1"/>
              <a:t>кур</a:t>
            </a:r>
            <a:r>
              <a:rPr lang="en-US" b="1"/>
              <a:t> (347-270 рр. до н.е.)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00675"/>
          </a:xfrm>
          <a:solidFill>
            <a:srgbClr val="FFFF00"/>
          </a:solidFill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1</a:t>
            </a:r>
            <a:r>
              <a:rPr lang="en-US" b="1" dirty="0"/>
              <a:t>. С</a:t>
            </a:r>
            <a:r>
              <a:rPr lang="ru-RU" b="1" dirty="0"/>
              <a:t>творив </a:t>
            </a:r>
            <a:r>
              <a:rPr lang="ru-RU" b="1" dirty="0" err="1"/>
              <a:t>нову</a:t>
            </a:r>
            <a:r>
              <a:rPr lang="ru-RU" b="1" dirty="0"/>
              <a:t> </a:t>
            </a:r>
            <a:r>
              <a:rPr lang="ru-RU" b="1" dirty="0" err="1"/>
              <a:t>атомістичну</a:t>
            </a:r>
            <a:r>
              <a:rPr lang="ru-RU" b="1" dirty="0"/>
              <a:t> </a:t>
            </a:r>
            <a:r>
              <a:rPr lang="ru-RU" b="1" dirty="0" err="1"/>
              <a:t>теорію</a:t>
            </a:r>
            <a:r>
              <a:rPr lang="ru-RU" b="1" dirty="0"/>
              <a:t>. </a:t>
            </a:r>
            <a:r>
              <a:rPr lang="ru-RU" b="1" dirty="0" err="1"/>
              <a:t>Відмінність</a:t>
            </a:r>
            <a:r>
              <a:rPr lang="ru-RU" b="1" dirty="0"/>
              <a:t> </a:t>
            </a:r>
            <a:r>
              <a:rPr lang="ru-RU" b="1" dirty="0" err="1"/>
              <a:t>полягає</a:t>
            </a:r>
            <a:r>
              <a:rPr lang="ru-RU" b="1" dirty="0"/>
              <a:t> в тому, </a:t>
            </a:r>
            <a:r>
              <a:rPr lang="ru-RU" b="1" dirty="0" err="1"/>
              <a:t>що</a:t>
            </a:r>
            <a:r>
              <a:rPr lang="ru-RU" b="1" dirty="0"/>
              <a:t> у </a:t>
            </a:r>
            <a:r>
              <a:rPr lang="ru-RU" b="1" dirty="0" err="1"/>
              <a:t>Демокріта</a:t>
            </a:r>
            <a:r>
              <a:rPr lang="ru-RU" b="1" dirty="0"/>
              <a:t> </a:t>
            </a:r>
            <a:r>
              <a:rPr lang="ru-RU" b="1" dirty="0" err="1"/>
              <a:t>рух</a:t>
            </a:r>
            <a:r>
              <a:rPr lang="ru-RU" b="1" dirty="0"/>
              <a:t> </a:t>
            </a:r>
            <a:r>
              <a:rPr lang="ru-RU" b="1" dirty="0" err="1"/>
              <a:t>атомів</a:t>
            </a:r>
            <a:r>
              <a:rPr lang="ru-RU" b="1" dirty="0"/>
              <a:t> </a:t>
            </a:r>
            <a:r>
              <a:rPr lang="ru-RU" b="1" dirty="0" err="1"/>
              <a:t>здійснюється</a:t>
            </a:r>
            <a:r>
              <a:rPr lang="ru-RU" b="1" dirty="0"/>
              <a:t> у </a:t>
            </a:r>
            <a:r>
              <a:rPr lang="ru-RU" b="1" dirty="0" err="1"/>
              <a:t>порожнечі</a:t>
            </a:r>
            <a:r>
              <a:rPr lang="ru-RU" b="1" dirty="0"/>
              <a:t> </a:t>
            </a:r>
            <a:r>
              <a:rPr lang="ru-RU" b="1" dirty="0" err="1"/>
              <a:t>винятково</a:t>
            </a:r>
            <a:r>
              <a:rPr lang="ru-RU" b="1" dirty="0"/>
              <a:t> за законом </a:t>
            </a:r>
            <a:r>
              <a:rPr lang="ru-RU" b="1" dirty="0" err="1"/>
              <a:t>падіння</a:t>
            </a:r>
            <a:r>
              <a:rPr lang="ru-RU" b="1" dirty="0"/>
              <a:t> </a:t>
            </a:r>
            <a:r>
              <a:rPr lang="ru-RU" b="1" dirty="0" err="1"/>
              <a:t>тіл</a:t>
            </a:r>
            <a:r>
              <a:rPr lang="ru-RU" b="1" dirty="0"/>
              <a:t> </a:t>
            </a:r>
            <a:r>
              <a:rPr lang="ru-RU" b="1" dirty="0" err="1"/>
              <a:t>під</a:t>
            </a:r>
            <a:r>
              <a:rPr lang="ru-RU" b="1" dirty="0"/>
              <a:t> </a:t>
            </a:r>
            <a:r>
              <a:rPr lang="ru-RU" b="1" dirty="0" err="1"/>
              <a:t>власною</a:t>
            </a:r>
            <a:r>
              <a:rPr lang="ru-RU" b="1" dirty="0"/>
              <a:t> вагою, у </a:t>
            </a:r>
            <a:r>
              <a:rPr lang="ru-RU" b="1" dirty="0" err="1"/>
              <a:t>Епікура</a:t>
            </a:r>
            <a:r>
              <a:rPr lang="ru-RU" b="1" dirty="0"/>
              <a:t> — </a:t>
            </a:r>
            <a:r>
              <a:rPr lang="ru-RU" b="1" dirty="0" err="1"/>
              <a:t>поряд</a:t>
            </a:r>
            <a:r>
              <a:rPr lang="ru-RU" b="1" dirty="0"/>
              <a:t> з </a:t>
            </a:r>
            <a:r>
              <a:rPr lang="ru-RU" b="1" dirty="0" err="1"/>
              <a:t>дією</a:t>
            </a:r>
            <a:r>
              <a:rPr lang="ru-RU" b="1" dirty="0"/>
              <a:t> закону </a:t>
            </a:r>
            <a:r>
              <a:rPr lang="ru-RU" b="1" dirty="0" err="1"/>
              <a:t>падіння</a:t>
            </a:r>
            <a:r>
              <a:rPr lang="ru-RU" b="1" dirty="0"/>
              <a:t> </a:t>
            </a:r>
            <a:r>
              <a:rPr lang="ru-RU" b="1" dirty="0" err="1"/>
              <a:t>з'являється</a:t>
            </a:r>
            <a:r>
              <a:rPr lang="ru-RU" b="1" dirty="0"/>
              <a:t> </a:t>
            </a:r>
            <a:r>
              <a:rPr lang="ru-RU" b="1" dirty="0" err="1"/>
              <a:t>ще</a:t>
            </a:r>
            <a:r>
              <a:rPr lang="ru-RU" b="1" dirty="0"/>
              <a:t> один </a:t>
            </a:r>
            <a:r>
              <a:rPr lang="ru-RU" b="1" dirty="0" err="1"/>
              <a:t>чинник</a:t>
            </a:r>
            <a:r>
              <a:rPr lang="ru-RU" b="1" dirty="0"/>
              <a:t> — атом </a:t>
            </a:r>
            <a:r>
              <a:rPr lang="ru-RU" b="1" dirty="0" err="1"/>
              <a:t>виявляє</a:t>
            </a:r>
            <a:r>
              <a:rPr lang="ru-RU" b="1" dirty="0"/>
              <a:t> </a:t>
            </a:r>
            <a:r>
              <a:rPr lang="ru-RU" b="1" dirty="0" err="1"/>
              <a:t>властивість</a:t>
            </a:r>
            <a:r>
              <a:rPr lang="ru-RU" b="1" dirty="0"/>
              <a:t> «самочинного </a:t>
            </a:r>
            <a:r>
              <a:rPr lang="ru-RU" b="1" dirty="0" err="1"/>
              <a:t>відхилення</a:t>
            </a:r>
            <a:r>
              <a:rPr lang="ru-RU" b="1" dirty="0"/>
              <a:t>» </a:t>
            </a:r>
            <a:r>
              <a:rPr lang="ru-RU" b="1" dirty="0" err="1"/>
              <a:t>від</a:t>
            </a:r>
            <a:r>
              <a:rPr lang="ru-RU" b="1" dirty="0"/>
              <a:t> «</a:t>
            </a:r>
            <a:r>
              <a:rPr lang="ru-RU" b="1" dirty="0" err="1"/>
              <a:t>лінії</a:t>
            </a:r>
            <a:r>
              <a:rPr lang="ru-RU" b="1" dirty="0"/>
              <a:t> </a:t>
            </a:r>
            <a:r>
              <a:rPr lang="ru-RU" b="1" dirty="0" err="1"/>
              <a:t>необхідності</a:t>
            </a:r>
            <a:r>
              <a:rPr lang="ru-RU" b="1" dirty="0"/>
              <a:t>».</a:t>
            </a:r>
            <a:r>
              <a:rPr lang="en-US" b="1" dirty="0"/>
              <a:t>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2</a:t>
            </a:r>
            <a:r>
              <a:rPr lang="en-US" b="1" dirty="0"/>
              <a:t>.</a:t>
            </a:r>
            <a:r>
              <a:rPr lang="ru-RU" b="1" dirty="0"/>
              <a:t> Смерть </a:t>
            </a:r>
            <a:r>
              <a:rPr lang="ru-RU" b="1" dirty="0" err="1"/>
              <a:t>тіла</a:t>
            </a:r>
            <a:r>
              <a:rPr lang="ru-RU" b="1" dirty="0"/>
              <a:t> є смерть </a:t>
            </a:r>
            <a:r>
              <a:rPr lang="ru-RU" b="1" dirty="0" err="1"/>
              <a:t>душі</a:t>
            </a:r>
            <a:r>
              <a:rPr lang="ru-RU" b="1" dirty="0"/>
              <a:t>, </a:t>
            </a:r>
            <a:r>
              <a:rPr lang="ru-RU" b="1" dirty="0" err="1"/>
              <a:t>бо</a:t>
            </a:r>
            <a:r>
              <a:rPr lang="ru-RU" b="1" dirty="0"/>
              <a:t> </a:t>
            </a:r>
            <a:r>
              <a:rPr lang="ru-RU" b="1" dirty="0" err="1"/>
              <a:t>сутність</a:t>
            </a:r>
            <a:r>
              <a:rPr lang="ru-RU" b="1" dirty="0"/>
              <a:t> </a:t>
            </a:r>
            <a:r>
              <a:rPr lang="ru-RU" b="1" dirty="0" err="1"/>
              <a:t>душі</a:t>
            </a:r>
            <a:r>
              <a:rPr lang="ru-RU" b="1" dirty="0"/>
              <a:t> — </a:t>
            </a:r>
            <a:r>
              <a:rPr lang="ru-RU" b="1" dirty="0" err="1"/>
              <a:t>рух</a:t>
            </a:r>
            <a:r>
              <a:rPr lang="ru-RU" b="1" dirty="0"/>
              <a:t> </a:t>
            </a:r>
            <a:r>
              <a:rPr lang="ru-RU" b="1" dirty="0" err="1"/>
              <a:t>атомів</a:t>
            </a:r>
            <a:r>
              <a:rPr lang="ru-RU" b="1" dirty="0"/>
              <a:t> у </a:t>
            </a:r>
            <a:r>
              <a:rPr lang="ru-RU" b="1" dirty="0" err="1"/>
              <a:t>тілі</a:t>
            </a:r>
            <a:r>
              <a:rPr lang="ru-RU" b="1" dirty="0"/>
              <a:t>.</a:t>
            </a:r>
            <a:endParaRPr lang="uk-UA" b="1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3.  </a:t>
            </a:r>
            <a:r>
              <a:rPr lang="ru-RU" b="1" dirty="0" err="1"/>
              <a:t>Світ</a:t>
            </a:r>
            <a:r>
              <a:rPr lang="ru-RU" b="1" dirty="0"/>
              <a:t> </a:t>
            </a:r>
            <a:r>
              <a:rPr lang="ru-RU" b="1" dirty="0" err="1"/>
              <a:t>пізнається</a:t>
            </a:r>
            <a:r>
              <a:rPr lang="ru-RU" b="1" dirty="0"/>
              <a:t> за </a:t>
            </a:r>
            <a:r>
              <a:rPr lang="ru-RU" b="1" dirty="0" err="1"/>
              <a:t>допомогою</a:t>
            </a:r>
            <a:r>
              <a:rPr lang="ru-RU" b="1" dirty="0"/>
              <a:t>  </a:t>
            </a:r>
            <a:r>
              <a:rPr lang="ru-RU" b="1" dirty="0" err="1"/>
              <a:t>мислення</a:t>
            </a:r>
            <a:r>
              <a:rPr lang="ru-RU" b="1" dirty="0"/>
              <a:t> та </a:t>
            </a:r>
            <a:r>
              <a:rPr lang="ru-RU" b="1" dirty="0" err="1"/>
              <a:t>почуттів</a:t>
            </a:r>
            <a:r>
              <a:rPr lang="en-US" b="1" dirty="0"/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4. </a:t>
            </a:r>
            <a:r>
              <a:rPr lang="ru-RU" b="1" dirty="0" err="1"/>
              <a:t>Епікур</a:t>
            </a:r>
            <a:r>
              <a:rPr lang="ru-RU" b="1" dirty="0"/>
              <a:t> створив </a:t>
            </a:r>
            <a:r>
              <a:rPr lang="ru-RU" b="1" dirty="0" err="1"/>
              <a:t>життєствердну</a:t>
            </a:r>
            <a:r>
              <a:rPr lang="ru-RU" b="1" dirty="0"/>
              <a:t> </a:t>
            </a:r>
            <a:r>
              <a:rPr lang="ru-RU" b="1" dirty="0" err="1"/>
              <a:t>етику</a:t>
            </a:r>
            <a:r>
              <a:rPr lang="ru-RU" b="1" dirty="0"/>
              <a:t>, яка за </a:t>
            </a:r>
            <a:r>
              <a:rPr lang="ru-RU" b="1" dirty="0" err="1"/>
              <a:t>своїм</a:t>
            </a:r>
            <a:r>
              <a:rPr lang="ru-RU" b="1" dirty="0"/>
              <a:t> </a:t>
            </a:r>
            <a:r>
              <a:rPr lang="ru-RU" b="1" dirty="0" err="1"/>
              <a:t>спрямуванням</a:t>
            </a:r>
            <a:r>
              <a:rPr lang="ru-RU" b="1" dirty="0"/>
              <a:t> </a:t>
            </a:r>
            <a:r>
              <a:rPr lang="ru-RU" b="1" dirty="0" err="1"/>
              <a:t>оптимістична</a:t>
            </a:r>
            <a:r>
              <a:rPr lang="ru-RU" b="1" dirty="0"/>
              <a:t> й </a:t>
            </a:r>
            <a:r>
              <a:rPr lang="ru-RU" b="1" dirty="0" err="1"/>
              <a:t>утилітарна</a:t>
            </a:r>
            <a:r>
              <a:rPr lang="ru-RU" b="1" dirty="0"/>
              <a:t>. </a:t>
            </a:r>
            <a:r>
              <a:rPr lang="ru-RU" b="1" dirty="0" err="1"/>
              <a:t>Згідно</a:t>
            </a:r>
            <a:r>
              <a:rPr lang="ru-RU" b="1" dirty="0"/>
              <a:t> з нею, </a:t>
            </a:r>
            <a:r>
              <a:rPr lang="ru-RU" b="1" dirty="0" err="1"/>
              <a:t>моральне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b="1" dirty="0" err="1"/>
              <a:t>потребує</a:t>
            </a:r>
            <a:r>
              <a:rPr lang="ru-RU" b="1" dirty="0"/>
              <a:t> </a:t>
            </a:r>
            <a:r>
              <a:rPr lang="ru-RU" b="1" dirty="0" err="1"/>
              <a:t>дотримання</a:t>
            </a:r>
            <a:r>
              <a:rPr lang="ru-RU" b="1" dirty="0"/>
              <a:t> </a:t>
            </a:r>
            <a:r>
              <a:rPr lang="ru-RU" b="1" dirty="0" err="1"/>
              <a:t>міри</a:t>
            </a:r>
            <a:r>
              <a:rPr lang="ru-RU" b="1" dirty="0"/>
              <a:t> в </a:t>
            </a:r>
            <a:r>
              <a:rPr lang="ru-RU" b="1" dirty="0" err="1"/>
              <a:t>усьому</a:t>
            </a:r>
            <a:r>
              <a:rPr lang="ru-RU" b="1" dirty="0"/>
              <a:t>. </a:t>
            </a:r>
            <a:r>
              <a:rPr lang="ru-RU" b="1" dirty="0" err="1"/>
              <a:t>Ідеал</a:t>
            </a:r>
            <a:r>
              <a:rPr lang="ru-RU" b="1" dirty="0"/>
              <a:t> — у </a:t>
            </a:r>
            <a:r>
              <a:rPr lang="ru-RU" b="1" dirty="0" err="1"/>
              <a:t>задоволенні</a:t>
            </a:r>
            <a:r>
              <a:rPr lang="ru-RU" b="1" dirty="0"/>
              <a:t> </a:t>
            </a:r>
            <a:r>
              <a:rPr lang="ru-RU" b="1" dirty="0" err="1"/>
              <a:t>природних</a:t>
            </a:r>
            <a:r>
              <a:rPr lang="ru-RU" b="1" dirty="0"/>
              <a:t>, а не </a:t>
            </a:r>
            <a:r>
              <a:rPr lang="ru-RU" b="1" dirty="0" err="1"/>
              <a:t>надуманих</a:t>
            </a:r>
            <a:r>
              <a:rPr lang="ru-RU" b="1" dirty="0"/>
              <a:t> </a:t>
            </a:r>
            <a:r>
              <a:rPr lang="ru-RU" b="1" dirty="0" err="1"/>
              <a:t>бажань</a:t>
            </a:r>
            <a:r>
              <a:rPr lang="ru-RU" b="1" dirty="0"/>
              <a:t>. </a:t>
            </a:r>
            <a:r>
              <a:rPr lang="ru-RU" b="1" dirty="0" err="1"/>
              <a:t>Справедливість</a:t>
            </a:r>
            <a:r>
              <a:rPr lang="ru-RU" b="1" dirty="0"/>
              <a:t> у тому, </a:t>
            </a:r>
            <a:r>
              <a:rPr lang="ru-RU" b="1" dirty="0" err="1"/>
              <a:t>щоб</a:t>
            </a:r>
            <a:r>
              <a:rPr lang="ru-RU" b="1" dirty="0"/>
              <a:t> не </a:t>
            </a:r>
            <a:r>
              <a:rPr lang="ru-RU" b="1" dirty="0" err="1"/>
              <a:t>шкодити</a:t>
            </a:r>
            <a:r>
              <a:rPr lang="ru-RU" b="1" dirty="0"/>
              <a:t> </a:t>
            </a:r>
            <a:r>
              <a:rPr lang="ru-RU" b="1" dirty="0" err="1"/>
              <a:t>іншому</a:t>
            </a:r>
            <a:r>
              <a:rPr lang="ru-RU" b="1" dirty="0"/>
              <a:t> і не </a:t>
            </a:r>
            <a:r>
              <a:rPr lang="ru-RU" b="1" dirty="0" err="1"/>
              <a:t>зазнавати</a:t>
            </a:r>
            <a:r>
              <a:rPr lang="ru-RU" b="1" dirty="0"/>
              <a:t> </a:t>
            </a:r>
            <a:r>
              <a:rPr lang="ru-RU" b="1" dirty="0" err="1"/>
              <a:t>шкоди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іншого</a:t>
            </a:r>
            <a:r>
              <a:rPr lang="ru-RU" b="1" dirty="0"/>
              <a:t>. В </a:t>
            </a:r>
            <a:r>
              <a:rPr lang="ru-RU" b="1" dirty="0" err="1"/>
              <a:t>основі</a:t>
            </a:r>
            <a:r>
              <a:rPr lang="ru-RU" b="1" dirty="0"/>
              <a:t> </a:t>
            </a:r>
            <a:r>
              <a:rPr lang="ru-RU" b="1" dirty="0" err="1"/>
              <a:t>взаємозв'язків</a:t>
            </a:r>
            <a:r>
              <a:rPr lang="ru-RU" b="1" dirty="0"/>
              <a:t> людей </a:t>
            </a:r>
            <a:r>
              <a:rPr lang="ru-RU" b="1" dirty="0" err="1"/>
              <a:t>лежить</a:t>
            </a:r>
            <a:r>
              <a:rPr lang="ru-RU" b="1" dirty="0"/>
              <a:t> </a:t>
            </a:r>
            <a:r>
              <a:rPr lang="ru-RU" b="1" dirty="0" err="1"/>
              <a:t>особиста</a:t>
            </a:r>
            <a:r>
              <a:rPr lang="ru-RU" b="1" dirty="0"/>
              <a:t> </a:t>
            </a:r>
            <a:r>
              <a:rPr lang="ru-RU" b="1" dirty="0" err="1"/>
              <a:t>вигода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розповсюджується</a:t>
            </a:r>
            <a:r>
              <a:rPr lang="ru-RU" b="1" dirty="0"/>
              <a:t> і на </a:t>
            </a:r>
            <a:r>
              <a:rPr lang="ru-RU" b="1" dirty="0" err="1"/>
              <a:t>безкорисливу</a:t>
            </a:r>
            <a:r>
              <a:rPr lang="ru-RU" b="1" dirty="0"/>
              <a:t> дружбу. </a:t>
            </a:r>
            <a:r>
              <a:rPr lang="ru-RU" b="1" dirty="0" err="1"/>
              <a:t>Філософія</a:t>
            </a:r>
            <a:r>
              <a:rPr lang="ru-RU" b="1" dirty="0"/>
              <a:t> не </a:t>
            </a:r>
            <a:r>
              <a:rPr lang="ru-RU" b="1" dirty="0" err="1"/>
              <a:t>тільки</a:t>
            </a:r>
            <a:r>
              <a:rPr lang="ru-RU" b="1" dirty="0"/>
              <a:t> </a:t>
            </a:r>
            <a:r>
              <a:rPr lang="ru-RU" b="1" dirty="0" err="1"/>
              <a:t>дає</a:t>
            </a:r>
            <a:r>
              <a:rPr lang="ru-RU" b="1" dirty="0"/>
              <a:t> </a:t>
            </a:r>
            <a:r>
              <a:rPr lang="ru-RU" b="1" dirty="0" err="1"/>
              <a:t>знання</a:t>
            </a:r>
            <a:r>
              <a:rPr lang="ru-RU" b="1" dirty="0"/>
              <a:t>, а й </a:t>
            </a:r>
            <a:r>
              <a:rPr lang="ru-RU" b="1" dirty="0" err="1"/>
              <a:t>духовну</a:t>
            </a:r>
            <a:r>
              <a:rPr lang="ru-RU" b="1" dirty="0"/>
              <a:t> </a:t>
            </a:r>
            <a:r>
              <a:rPr lang="ru-RU" b="1" dirty="0" err="1"/>
              <a:t>насолоду</a:t>
            </a:r>
            <a:r>
              <a:rPr lang="ru-RU" b="1" dirty="0"/>
              <a:t>. </a:t>
            </a:r>
            <a:r>
              <a:rPr lang="ru-RU" b="1" dirty="0" err="1"/>
              <a:t>Філософ</a:t>
            </a:r>
            <a:r>
              <a:rPr lang="ru-RU" b="1" dirty="0"/>
              <a:t> (</a:t>
            </a:r>
            <a:r>
              <a:rPr lang="ru-RU" b="1" dirty="0" err="1"/>
              <a:t>мудрець</a:t>
            </a:r>
            <a:r>
              <a:rPr lang="ru-RU" b="1" dirty="0"/>
              <a:t>) — не </a:t>
            </a:r>
            <a:r>
              <a:rPr lang="ru-RU" b="1" dirty="0" err="1"/>
              <a:t>безтурботний</a:t>
            </a:r>
            <a:r>
              <a:rPr lang="ru-RU" b="1" dirty="0"/>
              <a:t> </a:t>
            </a:r>
            <a:r>
              <a:rPr lang="ru-RU" b="1" dirty="0" err="1"/>
              <a:t>пустельник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відійшов</a:t>
            </a:r>
            <a:r>
              <a:rPr lang="ru-RU" b="1" dirty="0"/>
              <a:t> від </a:t>
            </a:r>
            <a:r>
              <a:rPr lang="ru-RU" b="1" dirty="0" err="1"/>
              <a:t>життя</a:t>
            </a:r>
            <a:r>
              <a:rPr lang="ru-RU" b="1" dirty="0"/>
              <a:t>, а </a:t>
            </a:r>
            <a:r>
              <a:rPr lang="ru-RU" b="1" dirty="0" err="1"/>
              <a:t>знавець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піднявся</a:t>
            </a:r>
            <a:r>
              <a:rPr lang="ru-RU" b="1" dirty="0"/>
              <a:t> над </a:t>
            </a:r>
            <a:r>
              <a:rPr lang="ru-RU" b="1" dirty="0" err="1"/>
              <a:t>буденністю</a:t>
            </a:r>
            <a:r>
              <a:rPr lang="ru-RU" b="1" dirty="0"/>
              <a:t>, </a:t>
            </a:r>
            <a:r>
              <a:rPr lang="ru-RU" b="1" dirty="0" err="1"/>
              <a:t>здатний</a:t>
            </a:r>
            <a:r>
              <a:rPr lang="ru-RU" b="1" dirty="0"/>
              <a:t> </a:t>
            </a:r>
            <a:r>
              <a:rPr lang="ru-RU" b="1" dirty="0" err="1"/>
              <a:t>виявляти</a:t>
            </a:r>
            <a:r>
              <a:rPr lang="ru-RU" b="1" dirty="0"/>
              <a:t> свою волю.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u="sng" dirty="0"/>
              <a:t>Виникненню античної філософії сприяла низка таких обставин: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1) </a:t>
            </a:r>
            <a:r>
              <a:rPr lang="en-US" b="1" i="1" u="sng" dirty="0"/>
              <a:t>Ф</a:t>
            </a:r>
            <a:r>
              <a:rPr lang="uk-UA" b="1" i="1" u="sng" dirty="0" err="1"/>
              <a:t>ілософія</a:t>
            </a:r>
            <a:r>
              <a:rPr lang="uk-UA" b="1" i="1" u="sng" dirty="0"/>
              <a:t> зародилася за умов </a:t>
            </a:r>
            <a:r>
              <a:rPr lang="uk-UA" dirty="0"/>
              <a:t>утвердження зрілих рабовласницьких </a:t>
            </a:r>
            <a:r>
              <a:rPr lang="uk-UA" i="1" dirty="0"/>
              <a:t>відносин </a:t>
            </a:r>
            <a:r>
              <a:rPr lang="uk-UA" dirty="0"/>
              <a:t>і встановлення демократичного ладу, який дав індивідові можливості для його зростання</a:t>
            </a:r>
            <a:r>
              <a:rPr lang="en-US" dirty="0"/>
              <a:t>,</a:t>
            </a:r>
            <a:r>
              <a:rPr lang="uk-UA" dirty="0"/>
              <a:t> самоствердження</a:t>
            </a:r>
            <a:r>
              <a:rPr lang="en-US" dirty="0"/>
              <a:t>, а </a:t>
            </a:r>
            <a:r>
              <a:rPr lang="en-US" dirty="0" err="1"/>
              <a:t>також</a:t>
            </a:r>
            <a:r>
              <a:rPr lang="en-US" dirty="0"/>
              <a:t> 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b="1" i="1" u="sng" dirty="0" err="1"/>
              <a:t>вільного</a:t>
            </a:r>
            <a:r>
              <a:rPr lang="en-US" b="1" i="1" u="sng" dirty="0"/>
              <a:t> </a:t>
            </a:r>
            <a:r>
              <a:rPr lang="en-US" b="1" i="1" u="sng" dirty="0" err="1"/>
              <a:t>висловлення</a:t>
            </a:r>
            <a:r>
              <a:rPr lang="en-US" b="1" i="1" u="sng" dirty="0"/>
              <a:t> </a:t>
            </a:r>
            <a:r>
              <a:rPr lang="en-US" b="1" i="1" u="sng" dirty="0" err="1"/>
              <a:t>власної</a:t>
            </a:r>
            <a:r>
              <a:rPr lang="en-US" b="1" i="1" u="sng" dirty="0"/>
              <a:t> </a:t>
            </a:r>
            <a:r>
              <a:rPr lang="en-US" b="1" i="1" u="sng" dirty="0" err="1"/>
              <a:t>думки</a:t>
            </a:r>
            <a:r>
              <a:rPr lang="uk-UA" dirty="0"/>
              <a:t>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  2) </a:t>
            </a:r>
            <a:r>
              <a:rPr lang="uk-UA" b="1" i="1" u="sng" dirty="0"/>
              <a:t>античне міфологічне мислення</a:t>
            </a:r>
            <a:r>
              <a:rPr lang="en-US" i="1" dirty="0"/>
              <a:t>, </a:t>
            </a:r>
            <a:r>
              <a:rPr lang="en-US" i="1" dirty="0" err="1"/>
              <a:t>яке</a:t>
            </a:r>
            <a:r>
              <a:rPr lang="uk-UA" i="1" dirty="0"/>
              <a:t> </a:t>
            </a:r>
            <a:r>
              <a:rPr lang="uk-UA" dirty="0"/>
              <a:t>переду</a:t>
            </a:r>
            <a:r>
              <a:rPr lang="en-US" dirty="0"/>
              <a:t>є</a:t>
            </a:r>
            <a:r>
              <a:rPr lang="uk-UA" dirty="0"/>
              <a:t> появі філософської раціональності;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 3) антична філософія формувалася </a:t>
            </a:r>
            <a:r>
              <a:rPr lang="uk-UA" b="1" i="1" u="sng" dirty="0"/>
              <a:t>в обстановці плідних ділових і світоглядних контактів греків з країнами Стародавнього Сходу, які значно розширили їхні культурні й пізнавальні інтереси, </a:t>
            </a:r>
            <a:r>
              <a:rPr lang="uk-UA" dirty="0"/>
              <a:t>спонукавши тим самим до самостійних теоретичних пошуків і узагальнень.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		</a:t>
            </a:r>
            <a:r>
              <a:rPr lang="uk-UA" dirty="0"/>
              <a:t>Завдяки цим обставинам античній філософії вдається більш рішуче, ніж</a:t>
            </a:r>
            <a:r>
              <a:rPr lang="en-US" dirty="0"/>
              <a:t> </a:t>
            </a:r>
            <a:r>
              <a:rPr lang="uk-UA" dirty="0"/>
              <a:t>східній, позбавитися релігійно-міфологічного минулого, енергійніше самовизначитися в ролі нетрадиційної форми суспільної свідомості, виявити «ту непрагматичну любов до істини і знання, яка найвищою мірою була притаманна грекам і яку вони виразили своїм власним словом - філософія».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Римський період розвитку античної філософії</a:t>
            </a:r>
            <a:br>
              <a:rPr lang="uk-UA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</a:br>
            <a:r>
              <a:rPr lang="uk-UA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(23 р. до н.е. - II ст. н.е.). </a:t>
            </a:r>
            <a:br>
              <a:rPr lang="uk-UA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</a:br>
            <a:r>
              <a:rPr lang="uk-UA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Представники: Сенека, Марк Аврелій й ін.</a:t>
            </a:r>
            <a:br>
              <a:rPr lang="ru-RU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</a:br>
            <a:endParaRPr lang="ru-RU" dirty="0">
              <a:latin typeface="Arial Black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0825" y="981075"/>
            <a:ext cx="8820150" cy="640715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СЕНЕКА</a:t>
            </a:r>
            <a:r>
              <a:rPr lang="ru-RU" sz="30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АННЕЙ ЛУЦІЙ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(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 tooltip="4 до н. е."/>
              </a:rPr>
              <a:t>4 до н. е.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— 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4" tooltip="65"/>
              </a:rPr>
              <a:t>65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3000" b="1">
                <a:solidFill>
                  <a:schemeClr val="tx1">
                    <a:lumMod val="75000"/>
                    <a:lumOff val="25000"/>
                  </a:schemeClr>
                </a:solidFill>
              </a:rPr>
              <a:t>н.е)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— 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5" tooltip="Давній Рим"/>
              </a:rPr>
              <a:t>давньоримський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6" tooltip="Філософ"/>
              </a:rPr>
              <a:t>філософ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 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7" tooltip="Поет"/>
              </a:rPr>
              <a:t>поет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 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8" tooltip="Державний діяч"/>
              </a:rPr>
              <a:t>державний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8" tooltip="Державний діяч"/>
              </a:rPr>
              <a:t> 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8" tooltip="Державний діяч"/>
              </a:rPr>
              <a:t>діяч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і 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9" tooltip="Оратор"/>
              </a:rPr>
              <a:t>оратор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Роботи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«Про 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спокій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душі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», «Про 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дозвілля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», 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10" tooltip="Моральні листи до Луцілія"/>
              </a:rPr>
              <a:t>«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10" tooltip="Моральні листи до Луцілія"/>
              </a:rPr>
              <a:t>Моральні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10" tooltip="Моральні листи до Луцілія"/>
              </a:rPr>
              <a:t> 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10" tooltip="Моральні листи до Луцілія"/>
              </a:rPr>
              <a:t>листи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10" tooltip="Моральні листи до Луцілія"/>
              </a:rPr>
              <a:t> до </a:t>
            </a:r>
            <a:r>
              <a:rPr lang="ru-RU" sz="3000" b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10" tooltip="Моральні листи до Луцілія"/>
              </a:rPr>
              <a:t>Луцілія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10" tooltip="Моральні листи до Луцілія"/>
              </a:rPr>
              <a:t>»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uk-UA" sz="3000" b="1" u="sng" dirty="0"/>
              <a:t>Основні ідеї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dirty="0"/>
              <a:t>- </a:t>
            </a:r>
            <a:r>
              <a:rPr lang="ru-RU" sz="2800" dirty="0" err="1"/>
              <a:t>Дотримуючись</a:t>
            </a:r>
            <a:r>
              <a:rPr lang="ru-RU" sz="2800" dirty="0"/>
              <a:t> </a:t>
            </a:r>
            <a:r>
              <a:rPr lang="ru-RU" sz="2800" dirty="0" err="1"/>
              <a:t>доктрини</a:t>
            </a:r>
            <a:r>
              <a:rPr lang="ru-RU" sz="2800" dirty="0"/>
              <a:t> </a:t>
            </a:r>
            <a:r>
              <a:rPr lang="ru-RU" sz="2800" dirty="0" err="1"/>
              <a:t>стоїків</a:t>
            </a:r>
            <a:r>
              <a:rPr lang="ru-RU" sz="2800" dirty="0"/>
              <a:t>, Сенека </a:t>
            </a:r>
            <a:r>
              <a:rPr lang="ru-RU" sz="2800" dirty="0" err="1"/>
              <a:t>вважає,що</a:t>
            </a:r>
            <a:r>
              <a:rPr lang="ru-RU" sz="2800" dirty="0"/>
              <a:t> все </a:t>
            </a:r>
            <a:r>
              <a:rPr lang="ru-RU" sz="2800" dirty="0" err="1"/>
              <a:t>складається</a:t>
            </a:r>
            <a:r>
              <a:rPr lang="ru-RU" sz="2800" dirty="0"/>
              <a:t> з </a:t>
            </a:r>
            <a:r>
              <a:rPr lang="ru-RU" sz="2800" dirty="0" err="1"/>
              <a:t>матерії</a:t>
            </a:r>
            <a:r>
              <a:rPr lang="ru-RU" sz="2800" dirty="0"/>
              <a:t> й Бога. В </a:t>
            </a:r>
            <a:r>
              <a:rPr lang="ru-RU" sz="2800" dirty="0" err="1"/>
              <a:t>основі</a:t>
            </a:r>
            <a:r>
              <a:rPr lang="ru-RU" sz="2800" dirty="0"/>
              <a:t> </a:t>
            </a:r>
            <a:r>
              <a:rPr lang="ru-RU" sz="2800" dirty="0" err="1"/>
              <a:t>природи</a:t>
            </a:r>
            <a:r>
              <a:rPr lang="ru-RU" sz="2800" dirty="0"/>
              <a:t> </a:t>
            </a:r>
            <a:r>
              <a:rPr lang="ru-RU" sz="2800" dirty="0" err="1"/>
              <a:t>лежить</a:t>
            </a:r>
            <a:r>
              <a:rPr lang="ru-RU" sz="2800" dirty="0"/>
              <a:t> Логос — </a:t>
            </a:r>
            <a:r>
              <a:rPr lang="ru-RU" sz="2800" dirty="0" err="1"/>
              <a:t>розум</a:t>
            </a:r>
            <a:r>
              <a:rPr lang="ru-RU" sz="2800" dirty="0"/>
              <a:t>, </a:t>
            </a:r>
            <a:r>
              <a:rPr lang="ru-RU" sz="2800" dirty="0" err="1"/>
              <a:t>розлитий</a:t>
            </a:r>
            <a:r>
              <a:rPr lang="ru-RU" sz="2800" dirty="0"/>
              <a:t> у </a:t>
            </a:r>
            <a:r>
              <a:rPr lang="ru-RU" sz="2800" dirty="0" err="1"/>
              <a:t>всьому</a:t>
            </a:r>
            <a:r>
              <a:rPr lang="ru-RU" sz="2800" dirty="0"/>
              <a:t> </a:t>
            </a:r>
            <a:r>
              <a:rPr lang="ru-RU" sz="2800" dirty="0" err="1"/>
              <a:t>сущому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забезпечує</a:t>
            </a:r>
            <a:r>
              <a:rPr lang="ru-RU" sz="2800" dirty="0"/>
              <a:t> </a:t>
            </a:r>
            <a:r>
              <a:rPr lang="ru-RU" sz="2800" dirty="0" err="1"/>
              <a:t>бездушним</a:t>
            </a:r>
            <a:r>
              <a:rPr lang="ru-RU" sz="2800" dirty="0"/>
              <a:t> предметам «</a:t>
            </a:r>
            <a:r>
              <a:rPr lang="ru-RU" sz="2800" dirty="0" err="1"/>
              <a:t>стійкий</a:t>
            </a:r>
            <a:r>
              <a:rPr lang="ru-RU" sz="2800" dirty="0"/>
              <a:t> стан», </a:t>
            </a:r>
            <a:r>
              <a:rPr lang="ru-RU" sz="2800" dirty="0" err="1"/>
              <a:t>рослинам</a:t>
            </a:r>
            <a:r>
              <a:rPr lang="ru-RU" sz="2800" dirty="0"/>
              <a:t> — «</a:t>
            </a:r>
            <a:r>
              <a:rPr lang="ru-RU" sz="2800" dirty="0" err="1"/>
              <a:t>проростання</a:t>
            </a:r>
            <a:r>
              <a:rPr lang="ru-RU" sz="2800" dirty="0"/>
              <a:t>», </a:t>
            </a:r>
            <a:r>
              <a:rPr lang="ru-RU" sz="2800" dirty="0" err="1"/>
              <a:t>тваринам</a:t>
            </a:r>
            <a:r>
              <a:rPr lang="ru-RU" sz="2800" dirty="0"/>
              <a:t> — «</a:t>
            </a:r>
            <a:r>
              <a:rPr lang="ru-RU" sz="2800" dirty="0" err="1"/>
              <a:t>саморух</a:t>
            </a:r>
            <a:r>
              <a:rPr lang="ru-RU" sz="2800" dirty="0"/>
              <a:t>», а в людях і </a:t>
            </a:r>
            <a:r>
              <a:rPr lang="ru-RU" sz="2800" dirty="0">
                <a:latin typeface="Arial" charset="0"/>
              </a:rPr>
              <a:t>Б</a:t>
            </a:r>
            <a:r>
              <a:rPr lang="ru-RU" sz="2800" dirty="0"/>
              <a:t>огах </a:t>
            </a:r>
            <a:r>
              <a:rPr lang="ru-RU" sz="2800" dirty="0" err="1"/>
              <a:t>виступає</a:t>
            </a:r>
            <a:r>
              <a:rPr lang="ru-RU" sz="2800" dirty="0"/>
              <a:t> як </a:t>
            </a:r>
            <a:r>
              <a:rPr lang="ru-RU" sz="2800" dirty="0" err="1"/>
              <a:t>розум</a:t>
            </a:r>
            <a:r>
              <a:rPr lang="ru-RU" sz="2800" dirty="0"/>
              <a:t> у </a:t>
            </a:r>
            <a:r>
              <a:rPr lang="ru-RU" sz="2800" dirty="0" err="1"/>
              <a:t>власному</a:t>
            </a:r>
            <a:r>
              <a:rPr lang="ru-RU" sz="2800" dirty="0"/>
              <a:t> </a:t>
            </a:r>
            <a:r>
              <a:rPr lang="ru-RU" sz="2800" dirty="0" err="1"/>
              <a:t>смислі</a:t>
            </a:r>
            <a:r>
              <a:rPr lang="ru-RU" sz="2800" dirty="0"/>
              <a:t>.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dirty="0"/>
              <a:t>-</a:t>
            </a:r>
            <a:r>
              <a:rPr lang="ru-RU" sz="2800" b="1" u="sng" dirty="0" err="1"/>
              <a:t>Недосконалість</a:t>
            </a:r>
            <a:r>
              <a:rPr lang="ru-RU" sz="2800" b="1" u="sng" dirty="0"/>
              <a:t> </a:t>
            </a:r>
            <a:r>
              <a:rPr lang="ru-RU" sz="2800" b="1" u="sng" dirty="0" err="1"/>
              <a:t>людини</a:t>
            </a:r>
            <a:r>
              <a:rPr lang="ru-RU" sz="2800" b="1" u="sng" dirty="0"/>
              <a:t> </a:t>
            </a:r>
            <a:r>
              <a:rPr lang="ru-RU" sz="2800" b="1" u="sng" dirty="0" err="1"/>
              <a:t>долається</a:t>
            </a:r>
            <a:r>
              <a:rPr lang="ru-RU" sz="2800" b="1" u="sng" dirty="0"/>
              <a:t> </a:t>
            </a:r>
            <a:r>
              <a:rPr lang="ru-RU" sz="2800" b="1" u="sng" dirty="0" err="1"/>
              <a:t>заняттями</a:t>
            </a:r>
            <a:r>
              <a:rPr lang="ru-RU" sz="2800" b="1" u="sng" dirty="0"/>
              <a:t> </a:t>
            </a:r>
            <a:r>
              <a:rPr lang="ru-RU" sz="2800" b="1" u="sng" dirty="0" err="1"/>
              <a:t>філософією</a:t>
            </a:r>
            <a:r>
              <a:rPr lang="ru-RU" sz="2800" b="1" u="sng" dirty="0"/>
              <a:t>, </a:t>
            </a:r>
            <a:r>
              <a:rPr lang="ru-RU" sz="2800" b="1" u="sng" dirty="0" err="1"/>
              <a:t>що</a:t>
            </a:r>
            <a:r>
              <a:rPr lang="ru-RU" sz="2800" b="1" u="sng" dirty="0"/>
              <a:t> </a:t>
            </a:r>
            <a:r>
              <a:rPr lang="ru-RU" sz="2800" b="1" u="sng" dirty="0" err="1"/>
              <a:t>уподібнюється</a:t>
            </a:r>
            <a:r>
              <a:rPr lang="ru-RU" sz="2800" b="1" u="sng" dirty="0"/>
              <a:t> </a:t>
            </a:r>
            <a:r>
              <a:rPr lang="ru-RU" sz="2800" b="1" u="sng" dirty="0" err="1"/>
              <a:t>лікуванню</a:t>
            </a:r>
            <a:r>
              <a:rPr lang="ru-RU" sz="2800" b="1" u="sng" dirty="0"/>
              <a:t>, </a:t>
            </a:r>
            <a:r>
              <a:rPr lang="ru-RU" sz="2800" b="1" u="sng" dirty="0" err="1"/>
              <a:t>зціленню</a:t>
            </a:r>
            <a:r>
              <a:rPr lang="ru-RU" sz="2800" b="1" u="sng" dirty="0"/>
              <a:t> </a:t>
            </a:r>
            <a:r>
              <a:rPr lang="ru-RU" sz="2800" b="1" u="sng" dirty="0" err="1"/>
              <a:t>від</a:t>
            </a:r>
            <a:r>
              <a:rPr lang="ru-RU" sz="2800" b="1" u="sng" dirty="0"/>
              <a:t> </a:t>
            </a:r>
            <a:r>
              <a:rPr lang="ru-RU" sz="2800" b="1" u="sng" dirty="0" err="1"/>
              <a:t>пороків</a:t>
            </a:r>
            <a:r>
              <a:rPr lang="ru-RU" sz="3000" b="1" u="sng" dirty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endParaRPr lang="ru-RU" sz="3000" dirty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endParaRPr lang="ru-RU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Антична</a:t>
            </a:r>
            <a:r>
              <a:rPr lang="en-US" dirty="0"/>
              <a:t> </a:t>
            </a:r>
            <a:r>
              <a:rPr lang="en-US" dirty="0" err="1"/>
              <a:t>філософія</a:t>
            </a:r>
            <a:r>
              <a:rPr lang="en-US" dirty="0"/>
              <a:t>(</a:t>
            </a:r>
            <a:r>
              <a:rPr lang="ru-RU" dirty="0"/>
              <a:t>АФ)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628775"/>
            <a:ext cx="8229600" cy="4525963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2800"/>
              <a:t>Н</a:t>
            </a:r>
            <a:r>
              <a:rPr lang="uk-UA" sz="2800"/>
              <a:t>айдавніші стихійні матеріалісти</a:t>
            </a:r>
            <a:endParaRPr lang="ru-RU" sz="28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7338"/>
            <a:ext cx="7643813" cy="4568825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70000" lnSpcReduction="20000"/>
          </a:bodyPr>
          <a:lstStyle/>
          <a:p>
            <a:pPr marL="534988" indent="-5349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1) </a:t>
            </a:r>
            <a:r>
              <a:rPr lang="uk-UA" u="sng" dirty="0"/>
              <a:t>ще не перейшли від образу до поняття і тому сутність речей ототожнювали з явищем</a:t>
            </a:r>
            <a:r>
              <a:rPr lang="uk-UA" dirty="0"/>
              <a:t>, </a:t>
            </a:r>
            <a:r>
              <a:rPr lang="uk-UA" u="sng" dirty="0"/>
              <a:t>загальне - з одиничним, субстанцію </a:t>
            </a:r>
            <a:r>
              <a:rPr lang="uk-UA" dirty="0"/>
              <a:t>- з її конкретним речовинним вираженням;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2) </a:t>
            </a:r>
            <a:r>
              <a:rPr lang="uk-UA" u="sng" dirty="0"/>
              <a:t>їхня увага була поглинута здебільшого плинністю, універсальною рухливістю процесів</a:t>
            </a:r>
            <a:r>
              <a:rPr lang="uk-UA" dirty="0"/>
              <a:t>, які відбуваються в природі, внаслідок чого вони нехтували структурно-стійким планом буття, сталістю, </a:t>
            </a:r>
            <a:r>
              <a:rPr lang="uk-UA" dirty="0" err="1"/>
              <a:t>законодоцільністю</a:t>
            </a:r>
            <a:r>
              <a:rPr lang="uk-UA" dirty="0"/>
              <a:t> космосу;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3) </a:t>
            </a:r>
            <a:r>
              <a:rPr lang="uk-UA" u="sng" dirty="0"/>
              <a:t>головна обмеженість їх полягала в тому, що вони нечітко розрізняли матеріальне й ідеальне</a:t>
            </a:r>
            <a:r>
              <a:rPr lang="uk-UA" dirty="0"/>
              <a:t>, дух і природу, фізичне і психічне, часто ототожнювали їх (у дусі первісного анімізму), </a:t>
            </a:r>
            <a:r>
              <a:rPr lang="uk-UA" u="sng" dirty="0"/>
              <a:t>наділяючи речовину, як і світобудову в цілому, життям, душею і свідомістю</a:t>
            </a:r>
            <a:r>
              <a:rPr lang="uk-UA" dirty="0"/>
              <a:t>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4. </a:t>
            </a:r>
            <a:r>
              <a:rPr lang="en-US" u="sng" dirty="0"/>
              <a:t>О</a:t>
            </a:r>
            <a:r>
              <a:rPr lang="uk-UA" u="sng" dirty="0" err="1"/>
              <a:t>б'єктивна</a:t>
            </a:r>
            <a:r>
              <a:rPr lang="uk-UA" u="sng" dirty="0"/>
              <a:t> реальність пояснюється за аналогією до життєдіяльності людини</a:t>
            </a:r>
            <a:r>
              <a:rPr lang="uk-UA" dirty="0"/>
              <a:t>.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1417638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2800" dirty="0"/>
              <a:t>2</a:t>
            </a:r>
            <a:r>
              <a:rPr lang="en-US" sz="2800" b="1" u="sng" dirty="0"/>
              <a:t>.</a:t>
            </a:r>
            <a:r>
              <a:rPr lang="uk-UA" sz="2800" b="1" u="sng" dirty="0"/>
              <a:t> Антична філософія (АФ) </a:t>
            </a:r>
            <a:r>
              <a:rPr lang="uk-UA" sz="2800" b="1" u="sng" dirty="0" err="1"/>
              <a:t>докласичного</a:t>
            </a:r>
            <a:r>
              <a:rPr lang="uk-UA" sz="2800" b="1" u="sng" dirty="0"/>
              <a:t> періоду: представники, основні ідеї.</a:t>
            </a:r>
            <a:br>
              <a:rPr lang="ru-RU" sz="2800" b="1" u="sng" dirty="0"/>
            </a:br>
            <a:endParaRPr lang="ru-RU" sz="2800" b="1" u="sng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179388" y="1268413"/>
            <a:ext cx="8964612" cy="5508625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uk-UA" sz="1600" b="1" i="1"/>
          </a:p>
          <a:p>
            <a:pPr eaLnBrk="1" hangingPunct="1">
              <a:buFont typeface="Arial" charset="0"/>
              <a:buNone/>
            </a:pPr>
            <a:r>
              <a:rPr lang="uk-UA" sz="2400" b="1" i="1"/>
              <a:t>Мілетська школа </a:t>
            </a:r>
            <a:r>
              <a:rPr lang="uk-UA" sz="2400"/>
              <a:t>- це найдавніша матеріалістична філософська школа у Греції. Представниками мілетської школи були: </a:t>
            </a:r>
          </a:p>
          <a:p>
            <a:pPr eaLnBrk="1" hangingPunct="1">
              <a:buFont typeface="Arial" charset="0"/>
              <a:buNone/>
            </a:pPr>
            <a:r>
              <a:rPr lang="uk-UA" sz="2400"/>
              <a:t>1</a:t>
            </a:r>
            <a:r>
              <a:rPr lang="uk-UA" sz="2800"/>
              <a:t>. </a:t>
            </a:r>
            <a:r>
              <a:rPr lang="en-US" sz="2800" b="1" i="1" u="sng"/>
              <a:t>Фалес ( </a:t>
            </a:r>
            <a:r>
              <a:rPr lang="ru-RU" sz="2800" b="1" i="1" u="sng">
                <a:hlinkClick r:id="rId3" tooltip="624 до н. е."/>
              </a:rPr>
              <a:t>624 до н. е.</a:t>
            </a:r>
            <a:r>
              <a:rPr lang="ru-RU" sz="2800" b="1" i="1" u="sng"/>
              <a:t> — </a:t>
            </a:r>
            <a:r>
              <a:rPr lang="ru-RU" sz="2800" b="1" i="1" u="sng">
                <a:hlinkClick r:id="rId4" tooltip="548 до н. е."/>
              </a:rPr>
              <a:t>548 до н. е.</a:t>
            </a:r>
            <a:r>
              <a:rPr lang="en-US" sz="2800" b="1" i="1" u="sng"/>
              <a:t>) -</a:t>
            </a:r>
            <a:r>
              <a:rPr lang="en-US" sz="2800"/>
              <a:t>  </a:t>
            </a:r>
            <a:r>
              <a:rPr lang="ru-RU" sz="2800"/>
              <a:t>все існуюче породжене </a:t>
            </a:r>
            <a:r>
              <a:rPr lang="ru-RU" sz="2800" b="1" u="sng"/>
              <a:t>водою</a:t>
            </a:r>
            <a:r>
              <a:rPr lang="ru-RU" sz="2800"/>
              <a:t>. Вода — це джерело, з якого все постійно виникає</a:t>
            </a:r>
            <a:r>
              <a:rPr lang="en-US" sz="2800"/>
              <a:t>. </a:t>
            </a:r>
            <a:r>
              <a:rPr lang="ru-RU" sz="2800"/>
              <a:t>Він передбачив сонячне затемнення (</a:t>
            </a:r>
            <a:r>
              <a:rPr lang="ru-RU" sz="2800">
                <a:hlinkClick r:id="rId5" tooltip="28 травня"/>
              </a:rPr>
              <a:t>28 травня</a:t>
            </a:r>
            <a:r>
              <a:rPr lang="ru-RU" sz="2800"/>
              <a:t> </a:t>
            </a:r>
            <a:r>
              <a:rPr lang="ru-RU" sz="2800">
                <a:hlinkClick r:id="rId6" tooltip="585 до н. е."/>
              </a:rPr>
              <a:t>585 до н. е.</a:t>
            </a:r>
            <a:r>
              <a:rPr lang="ru-RU" sz="2800"/>
              <a:t>). Йому належить заслуга у визначенні часу </a:t>
            </a:r>
            <a:r>
              <a:rPr lang="ru-RU" sz="2800">
                <a:hlinkClick r:id="rId7" tooltip="Сонцестояння"/>
              </a:rPr>
              <a:t>сонцестояння</a:t>
            </a:r>
            <a:r>
              <a:rPr lang="ru-RU" sz="2800"/>
              <a:t> і </a:t>
            </a:r>
            <a:r>
              <a:rPr lang="ru-RU" sz="2800">
                <a:hlinkClick r:id="rId8" tooltip="Рівнодення"/>
              </a:rPr>
              <a:t>рівнодення</a:t>
            </a:r>
            <a:r>
              <a:rPr lang="ru-RU" sz="2800"/>
              <a:t>, у встановленні тривалості року в 365 днів, відкриття факту руху Сонця відносно зірок. </a:t>
            </a:r>
            <a:endParaRPr lang="en-US" sz="2800"/>
          </a:p>
          <a:p>
            <a:pPr eaLnBrk="1" hangingPunct="1">
              <a:buFont typeface="Arial" charset="0"/>
              <a:buNone/>
            </a:pPr>
            <a:endParaRPr lang="ru-RU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DDA08B-7BF9-9D70-C96B-5AF655D51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6018A3-650A-2021-6AFB-3B4E7BD57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64338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u="sng" dirty="0" err="1"/>
              <a:t>Ана</a:t>
            </a:r>
            <a:r>
              <a:rPr lang="uk-UA" b="1" i="1" u="sng"/>
              <a:t>к</a:t>
            </a:r>
            <a:r>
              <a:rPr lang="en-US" b="1" i="1" u="sng"/>
              <a:t>сімандр</a:t>
            </a:r>
            <a:r>
              <a:rPr lang="en-US" b="1" i="1" u="sng" dirty="0"/>
              <a:t> </a:t>
            </a:r>
            <a:br>
              <a:rPr lang="uk-UA" dirty="0"/>
            </a:br>
            <a:r>
              <a:rPr lang="en-US" dirty="0"/>
              <a:t>(</a:t>
            </a:r>
            <a:r>
              <a:rPr lang="ru-RU" dirty="0"/>
              <a:t> </a:t>
            </a:r>
            <a:r>
              <a:rPr lang="ru-RU" dirty="0">
                <a:hlinkClick r:id="rId2" tooltip="610 до н. е."/>
              </a:rPr>
              <a:t>610 до н. е.</a:t>
            </a:r>
            <a:r>
              <a:rPr lang="ru-RU" dirty="0"/>
              <a:t>— </a:t>
            </a:r>
            <a:r>
              <a:rPr lang="ru-RU" dirty="0">
                <a:hlinkClick r:id="rId3" tooltip="546 до н. е."/>
              </a:rPr>
              <a:t>546 до н. е</a:t>
            </a:r>
            <a:r>
              <a:rPr lang="en-US" dirty="0"/>
              <a:t> 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b="1" dirty="0"/>
              <a:t>- </a:t>
            </a:r>
            <a:r>
              <a:rPr lang="ru-RU" sz="3400" b="1" dirty="0" err="1"/>
              <a:t>вважав</a:t>
            </a:r>
            <a:r>
              <a:rPr lang="ru-RU" sz="3400" b="1" dirty="0"/>
              <a:t> за </a:t>
            </a:r>
            <a:r>
              <a:rPr lang="ru-RU" sz="3400" b="1" dirty="0" err="1"/>
              <a:t>першооснову</a:t>
            </a:r>
            <a:r>
              <a:rPr lang="ru-RU" sz="3400" b="1" dirty="0"/>
              <a:t> </a:t>
            </a:r>
            <a:r>
              <a:rPr lang="ru-RU" sz="3400" b="1" dirty="0" err="1"/>
              <a:t>нескінченну</a:t>
            </a:r>
            <a:r>
              <a:rPr lang="ru-RU" sz="3400" b="1" dirty="0"/>
              <a:t>, </a:t>
            </a:r>
            <a:r>
              <a:rPr lang="ru-RU" sz="3400" b="1" dirty="0" err="1"/>
              <a:t>невизначену</a:t>
            </a:r>
            <a:r>
              <a:rPr lang="ru-RU" sz="3400" b="1" dirty="0"/>
              <a:t> </a:t>
            </a:r>
            <a:r>
              <a:rPr lang="ru-RU" sz="3400" b="1" dirty="0" err="1"/>
              <a:t>матерію</a:t>
            </a:r>
            <a:r>
              <a:rPr lang="ru-RU" sz="3400" b="1" dirty="0"/>
              <a:t> </a:t>
            </a:r>
            <a:r>
              <a:rPr lang="en-US" sz="3400" b="1" dirty="0"/>
              <a:t>-</a:t>
            </a:r>
            <a:r>
              <a:rPr lang="ru-RU" sz="3400" b="1" i="1" dirty="0"/>
              <a:t>«</a:t>
            </a:r>
            <a:r>
              <a:rPr lang="ru-RU" sz="3400" b="1" i="1" dirty="0" err="1"/>
              <a:t>апейрон</a:t>
            </a:r>
            <a:r>
              <a:rPr lang="ru-RU" sz="3400" b="1" i="1" dirty="0"/>
              <a:t>».</a:t>
            </a:r>
            <a:endParaRPr lang="en-US" sz="3400" b="1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/>
              <a:t>Одним з перших, </a:t>
            </a:r>
            <a:r>
              <a:rPr lang="ru-RU" sz="3400" b="1" dirty="0" err="1"/>
              <a:t>хоч</a:t>
            </a:r>
            <a:r>
              <a:rPr lang="ru-RU" sz="3400" b="1" dirty="0"/>
              <a:t> і в </a:t>
            </a:r>
            <a:r>
              <a:rPr lang="ru-RU" sz="3400" b="1" dirty="0" err="1"/>
              <a:t>наївній</a:t>
            </a:r>
            <a:r>
              <a:rPr lang="ru-RU" sz="3400" b="1" dirty="0"/>
              <a:t> </a:t>
            </a:r>
            <a:r>
              <a:rPr lang="ru-RU" sz="3400" b="1" dirty="0" err="1"/>
              <a:t>формі</a:t>
            </a:r>
            <a:r>
              <a:rPr lang="ru-RU" sz="3400" b="1" dirty="0"/>
              <a:t>, </a:t>
            </a:r>
            <a:r>
              <a:rPr lang="ru-RU" sz="3400" b="1" dirty="0" err="1"/>
              <a:t>він</a:t>
            </a:r>
            <a:r>
              <a:rPr lang="ru-RU" sz="3400" b="1" dirty="0"/>
              <a:t> дав </a:t>
            </a:r>
            <a:r>
              <a:rPr lang="ru-RU" sz="3400" b="1" dirty="0" err="1"/>
              <a:t>природничо-історичне</a:t>
            </a:r>
            <a:r>
              <a:rPr lang="ru-RU" sz="3400" b="1" dirty="0"/>
              <a:t> </a:t>
            </a:r>
            <a:r>
              <a:rPr lang="ru-RU" sz="3400" b="1" dirty="0" err="1"/>
              <a:t>пояснення</a:t>
            </a:r>
            <a:r>
              <a:rPr lang="ru-RU" sz="3400" b="1" dirty="0"/>
              <a:t> </a:t>
            </a:r>
            <a:r>
              <a:rPr lang="ru-RU" sz="3400" b="1" dirty="0" err="1"/>
              <a:t>утворення</a:t>
            </a:r>
            <a:r>
              <a:rPr lang="ru-RU" sz="3400" b="1" dirty="0"/>
              <a:t> </a:t>
            </a:r>
            <a:r>
              <a:rPr lang="ru-RU" sz="3400" b="1" dirty="0" err="1"/>
              <a:t>світу</a:t>
            </a:r>
            <a:r>
              <a:rPr lang="ru-RU" sz="3400" b="1" dirty="0"/>
              <a:t> і </a:t>
            </a:r>
            <a:r>
              <a:rPr lang="ru-RU" sz="3400" b="1" dirty="0" err="1"/>
              <a:t>походження</a:t>
            </a:r>
            <a:r>
              <a:rPr lang="ru-RU" sz="3400" b="1" dirty="0"/>
              <a:t> </a:t>
            </a:r>
            <a:r>
              <a:rPr lang="ru-RU" sz="3400" b="1" dirty="0" err="1"/>
              <a:t>людини</a:t>
            </a:r>
            <a:r>
              <a:rPr lang="ru-RU" sz="3400" b="1" dirty="0"/>
              <a:t> </a:t>
            </a:r>
            <a:r>
              <a:rPr lang="ru-RU" sz="3400" b="1" dirty="0" err="1"/>
              <a:t>від</a:t>
            </a:r>
            <a:r>
              <a:rPr lang="ru-RU" sz="3400" b="1" dirty="0"/>
              <a:t> </a:t>
            </a:r>
            <a:r>
              <a:rPr lang="ru-RU" sz="3400" b="1" dirty="0" err="1"/>
              <a:t>тварини</a:t>
            </a:r>
            <a:r>
              <a:rPr lang="ru-RU" sz="3400" b="1" dirty="0"/>
              <a:t>, </a:t>
            </a:r>
            <a:r>
              <a:rPr lang="ru-RU" sz="3400" b="1" dirty="0" err="1"/>
              <a:t>завдавши</a:t>
            </a:r>
            <a:r>
              <a:rPr lang="ru-RU" sz="3400" b="1" dirty="0"/>
              <a:t> </a:t>
            </a:r>
            <a:r>
              <a:rPr lang="ru-RU" sz="3400" b="1" dirty="0" err="1"/>
              <a:t>цим</a:t>
            </a:r>
            <a:r>
              <a:rPr lang="ru-RU" sz="3400" b="1" dirty="0"/>
              <a:t> удару </a:t>
            </a:r>
            <a:r>
              <a:rPr lang="ru-RU" sz="3400" b="1" dirty="0" err="1"/>
              <a:t>релігійному</a:t>
            </a:r>
            <a:r>
              <a:rPr lang="ru-RU" sz="3400" b="1" dirty="0"/>
              <a:t> </a:t>
            </a:r>
            <a:r>
              <a:rPr lang="ru-RU" sz="3400" b="1" dirty="0" err="1">
                <a:hlinkClick r:id="rId4" tooltip="Світогляд"/>
              </a:rPr>
              <a:t>світоглядові</a:t>
            </a:r>
            <a:r>
              <a:rPr lang="ru-RU" sz="3400" b="1" dirty="0"/>
              <a:t>.</a:t>
            </a:r>
            <a:r>
              <a:rPr lang="en-US" sz="3400" b="1" dirty="0"/>
              <a:t> </a:t>
            </a:r>
            <a:r>
              <a:rPr lang="ru-RU" sz="3400" b="1" dirty="0"/>
              <a:t>Анаксимандр </a:t>
            </a:r>
            <a:r>
              <a:rPr lang="ru-RU" sz="3400" b="1" dirty="0" err="1"/>
              <a:t>здійснив</a:t>
            </a:r>
            <a:r>
              <a:rPr lang="ru-RU" sz="3400" b="1" dirty="0"/>
              <a:t> першу </a:t>
            </a:r>
            <a:r>
              <a:rPr lang="ru-RU" sz="3400" b="1" dirty="0" err="1"/>
              <a:t>спробу</a:t>
            </a:r>
            <a:r>
              <a:rPr lang="ru-RU" sz="3400" b="1" dirty="0"/>
              <a:t> </a:t>
            </a:r>
            <a:r>
              <a:rPr lang="ru-RU" sz="3400" b="1" dirty="0" err="1"/>
              <a:t>створення</a:t>
            </a:r>
            <a:r>
              <a:rPr lang="ru-RU" sz="3400" b="1" dirty="0"/>
              <a:t> систематичного курсу для </a:t>
            </a:r>
            <a:r>
              <a:rPr lang="ru-RU" sz="3400" b="1" dirty="0" err="1"/>
              <a:t>викладання</a:t>
            </a:r>
            <a:r>
              <a:rPr lang="ru-RU" sz="3400" b="1" dirty="0"/>
              <a:t> </a:t>
            </a:r>
            <a:r>
              <a:rPr lang="ru-RU" sz="3400" b="1" dirty="0" err="1">
                <a:hlinkClick r:id="rId5" tooltip="Геометрія"/>
              </a:rPr>
              <a:t>геометрії</a:t>
            </a:r>
            <a:r>
              <a:rPr lang="ru-RU" sz="3400" b="1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4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3600" b="1"/>
              <a:t>Анаксімен (</a:t>
            </a:r>
            <a:r>
              <a:rPr lang="uk-UA" sz="3600" b="1"/>
              <a:t>585</a:t>
            </a:r>
            <a:r>
              <a:rPr lang="ru-RU" sz="3600" b="1"/>
              <a:t> — 525 до н.е.)</a:t>
            </a:r>
            <a:endParaRPr lang="uk-UA" sz="360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b="1"/>
              <a:t>вважав за першооснову </a:t>
            </a:r>
            <a:r>
              <a:rPr lang="en-US" b="1"/>
              <a:t> </a:t>
            </a:r>
            <a:r>
              <a:rPr lang="en-US" b="1" i="1" u="sng"/>
              <a:t>повітря</a:t>
            </a:r>
            <a:r>
              <a:rPr lang="en-US" b="1"/>
              <a:t>.  </a:t>
            </a:r>
            <a:r>
              <a:rPr lang="ru-RU" b="1"/>
              <a:t>Анаксімен уперше</a:t>
            </a:r>
          </a:p>
          <a:p>
            <a:pPr eaLnBrk="1" hangingPunct="1">
              <a:buFontTx/>
              <a:buChar char="-"/>
            </a:pPr>
            <a:r>
              <a:rPr lang="ru-RU" b="1"/>
              <a:t>розрізнив </a:t>
            </a:r>
            <a:r>
              <a:rPr lang="ru-RU" b="1">
                <a:hlinkClick r:id="rId3" tooltip="Планети"/>
              </a:rPr>
              <a:t>планети</a:t>
            </a:r>
            <a:r>
              <a:rPr lang="ru-RU" b="1"/>
              <a:t> і </a:t>
            </a:r>
            <a:r>
              <a:rPr lang="ru-RU" b="1">
                <a:hlinkClick r:id="rId4" tooltip="Зірки"/>
              </a:rPr>
              <a:t>зірки</a:t>
            </a:r>
            <a:r>
              <a:rPr lang="ru-RU" b="1"/>
              <a:t> та зробив спробу дати природничо-наукове пояснення затемнення </a:t>
            </a:r>
            <a:r>
              <a:rPr lang="ru-RU" b="1">
                <a:hlinkClick r:id="rId5" tooltip="Сонце"/>
              </a:rPr>
              <a:t>Сонця</a:t>
            </a:r>
            <a:r>
              <a:rPr lang="ru-RU" b="1"/>
              <a:t> і </a:t>
            </a:r>
            <a:r>
              <a:rPr lang="ru-RU" b="1">
                <a:hlinkClick r:id="rId6" tooltip="Місяць (супутник)"/>
              </a:rPr>
              <a:t>Місяця</a:t>
            </a:r>
            <a:r>
              <a:rPr lang="ru-RU" b="1"/>
              <a:t>, а також явища випадання </a:t>
            </a:r>
            <a:r>
              <a:rPr lang="ru-RU" b="1">
                <a:hlinkClick r:id="rId7" tooltip="Сніг"/>
              </a:rPr>
              <a:t>снігу</a:t>
            </a:r>
            <a:r>
              <a:rPr lang="ru-RU" b="1"/>
              <a:t> і </a:t>
            </a:r>
            <a:r>
              <a:rPr lang="ru-RU" b="1">
                <a:hlinkClick r:id="rId8" tooltip="Град"/>
              </a:rPr>
              <a:t>граду</a:t>
            </a:r>
            <a:r>
              <a:rPr lang="ru-RU" b="1"/>
              <a:t>.</a:t>
            </a:r>
            <a:endParaRPr lang="en-US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3840</TotalTime>
  <Words>2983</Words>
  <Application>Microsoft Office PowerPoint</Application>
  <PresentationFormat>Экран (4:3)</PresentationFormat>
  <Paragraphs>128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Arial Black</vt:lpstr>
      <vt:lpstr>Calibri</vt:lpstr>
      <vt:lpstr>Times New Roman</vt:lpstr>
      <vt:lpstr>Тема Office</vt:lpstr>
      <vt:lpstr>Лекція 3. АНТИЧНА ФІЛОСОФІЯ (АФ)</vt:lpstr>
      <vt:lpstr>1.Антична філософія докласичного періоду: представники, основні ідеї</vt:lpstr>
      <vt:lpstr>Виникненню античної філософії сприяла низка таких обставин:</vt:lpstr>
      <vt:lpstr>Антична філософія(АФ)</vt:lpstr>
      <vt:lpstr>Найдавніші стихійні матеріалісти</vt:lpstr>
      <vt:lpstr>2. Антична філософія (АФ) докласичного періоду: представники, основні ідеї. </vt:lpstr>
      <vt:lpstr>Презентация PowerPoint</vt:lpstr>
      <vt:lpstr>Анаксімандр  ( 610 до н. е.— 546 до н. е )</vt:lpstr>
      <vt:lpstr>Анаксімен (585 — 525 до н.е.)</vt:lpstr>
      <vt:lpstr>Піфаго́р (580- 500 до н.е.)  — давньогрецький філософ</vt:lpstr>
      <vt:lpstr>Основні ідеї філософії   Піфагора</vt:lpstr>
      <vt:lpstr>Геракліт (535-475 рр. до н. е.)</vt:lpstr>
      <vt:lpstr>Презентация PowerPoint</vt:lpstr>
      <vt:lpstr>Презентация PowerPoint</vt:lpstr>
      <vt:lpstr>Демокріт (460-370 рр. до н.е.)</vt:lpstr>
      <vt:lpstr>3. Антична філософія класичного періоду: представники, основні ідеї СОКРАТ (469-399 рр.)</vt:lpstr>
      <vt:lpstr>Платон (427-347 рр. до н.е) -давньогрецький філософ, учень Сократа, вчитель Арістотеля. </vt:lpstr>
      <vt:lpstr>Платон</vt:lpstr>
      <vt:lpstr> Гносеологія Платона</vt:lpstr>
      <vt:lpstr>Діалектика пізнання Платона</vt:lpstr>
      <vt:lpstr>Вчення Платона про людину</vt:lpstr>
      <vt:lpstr> Вчення  Платона про державу</vt:lpstr>
      <vt:lpstr>2. Сім’я практично втрачає своє значення, всі діти мають бути спільними — їх всіх  потрібно виховувати однаково, не знаючи, де чия дитина. Платон детально розглядає проблему виховання, яке, на його думку, має з дитинства узгоджуватися з нахилами душі і розвивати їх.</vt:lpstr>
      <vt:lpstr>Арістотель (384-322) - здійснив систематизацію сучасного йому знання майже у всіх відомих на той час областях науки. Аристотель вважається засновником таких наук як: етика, логіка, психологія, біологія, економіка, політологія. Вперше провів розмежування наук.</vt:lpstr>
      <vt:lpstr>Презентация PowerPoint</vt:lpstr>
      <vt:lpstr>2. Аристотель ототожнює буття і мислення: закони мислення є одночасно і законами буття</vt:lpstr>
      <vt:lpstr>Презентация PowerPoint</vt:lpstr>
      <vt:lpstr>4. Еллінистична філософія : представники, основні ідеї.</vt:lpstr>
      <vt:lpstr>Епiкур (347-270 рр. до н.е.)</vt:lpstr>
      <vt:lpstr>Римський період розвитку античної філософії (23 р. до н.е. - II ст. н.е.).  Представники: Сенека, Марк Аврелій й ін.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АНТИЧНА ФІЛОСОФІЯ</dc:title>
  <dc:creator>Admin</dc:creator>
  <cp:lastModifiedBy>Людмила Кривега</cp:lastModifiedBy>
  <cp:revision>122</cp:revision>
  <dcterms:created xsi:type="dcterms:W3CDTF">2013-11-27T16:43:43Z</dcterms:created>
  <dcterms:modified xsi:type="dcterms:W3CDTF">2022-09-24T15:48:32Z</dcterms:modified>
</cp:coreProperties>
</file>