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21" r:id="rId5"/>
    <p:sldId id="257" r:id="rId6"/>
    <p:sldId id="375" r:id="rId7"/>
    <p:sldId id="350" r:id="rId8"/>
    <p:sldId id="258" r:id="rId9"/>
    <p:sldId id="260" r:id="rId10"/>
    <p:sldId id="342" r:id="rId11"/>
    <p:sldId id="263" r:id="rId12"/>
    <p:sldId id="335" r:id="rId13"/>
    <p:sldId id="267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77" r:id="rId26"/>
    <p:sldId id="376" r:id="rId27"/>
    <p:sldId id="365" r:id="rId28"/>
    <p:sldId id="366" r:id="rId29"/>
    <p:sldId id="368" r:id="rId30"/>
    <p:sldId id="369" r:id="rId31"/>
    <p:sldId id="370" r:id="rId32"/>
    <p:sldId id="371" r:id="rId33"/>
    <p:sldId id="295" r:id="rId34"/>
  </p:sldIdLst>
  <p:sldSz cx="12188825" cy="6858000"/>
  <p:notesSz cx="6669088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280" autoAdjust="0"/>
  </p:normalViewPr>
  <p:slideViewPr>
    <p:cSldViewPr showGuides="1">
      <p:cViewPr varScale="1">
        <p:scale>
          <a:sx n="114" d="100"/>
          <a:sy n="114" d="100"/>
        </p:scale>
        <p:origin x="480" y="1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errasoft.ru/page/crm-definition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errasoft.ru/page/crm-defini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3357-EED6-4818-89E1-1B1C6B830DF6}">
      <dgm:prSet phldrT="[Текст]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ЦЕ</a:t>
          </a:r>
          <a:endParaRPr lang="ru-RU" b="1" dirty="0">
            <a:solidFill>
              <a:srgbClr val="FF0000"/>
            </a:solidFill>
          </a:endParaRPr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 custT="1"/>
      <dgm:spPr/>
      <dgm:t>
        <a:bodyPr/>
        <a:lstStyle/>
        <a:p>
          <a:endParaRPr lang="ru-RU" sz="1600" b="1" dirty="0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ЦМ</a:t>
          </a:r>
          <a:endParaRPr lang="ru-RU" b="1" dirty="0">
            <a:solidFill>
              <a:srgbClr val="FF0000"/>
            </a:solidFill>
          </a:endParaRPr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Цифровий	 менеджмент </a:t>
          </a:r>
          <a:r>
            <a:rPr lang="uk-UA" sz="1400" b="1" dirty="0">
              <a:latin typeface="Times New Roman" pitchFamily="18" charset="0"/>
              <a:cs typeface="Times New Roman" pitchFamily="18" charset="0"/>
            </a:rPr>
            <a:t>– автоматизоване управління ,  що використовує дані у цифровій формі, глобальне упровадження цифрових стандартів обробки і передачі інформації як обов'язкової умови збереження конкурентоспроможності  організації (</a:t>
          </a:r>
          <a:r>
            <a:rPr lang="uk-UA" sz="1400" b="1" dirty="0" err="1">
              <a:latin typeface="Times New Roman" pitchFamily="18" charset="0"/>
              <a:cs typeface="Times New Roman" pitchFamily="18" charset="0"/>
            </a:rPr>
            <a:t>технології+</a:t>
          </a:r>
          <a:r>
            <a:rPr lang="uk-UA" sz="1400" b="1" dirty="0">
              <a:latin typeface="Times New Roman" pitchFamily="18" charset="0"/>
              <a:cs typeface="Times New Roman" pitchFamily="18" charset="0"/>
            </a:rPr>
            <a:t> бізнес-процеси)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3797B866-9B24-4AB9-9C96-7AD91A87CEAF}">
      <dgm:prSet phldrT="[Текст]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ЦТ</a:t>
          </a:r>
          <a:endParaRPr lang="ru-RU" b="1" dirty="0">
            <a:solidFill>
              <a:srgbClr val="FF00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r>
            <a:rPr lang="uk-UA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Цифровий туризм </a:t>
          </a:r>
          <a:r>
            <a:rPr lang="uk-UA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400" b="1" dirty="0">
              <a:latin typeface="Times New Roman" pitchFamily="18" charset="0"/>
              <a:cs typeface="Times New Roman" pitchFamily="18" charset="0"/>
            </a:rPr>
            <a:t>використання цифрового управління (алгоритмічного мислення і культури)  для реалізації бізнес-процесів у сфері тур, переведення клієнтів до цифрового обслуговування, використання штучного інтелекту та </a:t>
          </a:r>
          <a:r>
            <a:rPr lang="en-US" sz="1400" b="1" dirty="0" err="1">
              <a:latin typeface="Times New Roman" pitchFamily="18" charset="0"/>
              <a:cs typeface="Times New Roman" pitchFamily="18" charset="0"/>
            </a:rPr>
            <a:t>didjital</a:t>
          </a:r>
          <a:r>
            <a:rPr lang="uk-UA" sz="1400" b="1" dirty="0" err="1">
              <a:latin typeface="Times New Roman" pitchFamily="18" charset="0"/>
              <a:cs typeface="Times New Roman" pitchFamily="18" charset="0"/>
            </a:rPr>
            <a:t>-технологій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369DA93B-7850-4741-AF12-25FC6107358E}">
      <dgm:prSet custT="1"/>
      <dgm:spPr/>
      <dgm:t>
        <a:bodyPr/>
        <a:lstStyle/>
        <a:p>
          <a:r>
            <a:rPr lang="uk-UA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Цифрова економіка </a:t>
          </a:r>
          <a:r>
            <a:rPr lang="uk-UA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400" b="1" dirty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400" b="1" dirty="0" err="1">
              <a:latin typeface="Times New Roman" pitchFamily="18" charset="0"/>
              <a:cs typeface="Times New Roman" pitchFamily="18" charset="0"/>
            </a:rPr>
            <a:t>Інтернет-економіка</a:t>
          </a:r>
          <a:r>
            <a:rPr lang="uk-UA" sz="1400" b="1" dirty="0">
              <a:latin typeface="Times New Roman" pitchFamily="18" charset="0"/>
              <a:cs typeface="Times New Roman" pitchFamily="18" charset="0"/>
            </a:rPr>
            <a:t>,  електронна економіка), що базується на цифрових технологіях,) пов'язана з процесами розвитку і управління цифровими комп'ютерними технологіями в усіх сферах економічного виробництва і споживання; сукупність цифрових технологій, методів і програм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7913B2-ECE0-44C5-AB66-7D377594EDAB}" type="sibTrans" cxnId="{D8C8E0C5-12F5-4EA5-B489-904510F0CC3E}">
      <dgm:prSet/>
      <dgm:spPr/>
      <dgm:t>
        <a:bodyPr/>
        <a:lstStyle/>
        <a:p>
          <a:endParaRPr lang="ru-RU"/>
        </a:p>
      </dgm:t>
    </dgm:pt>
    <dgm:pt modelId="{198559E0-319F-4E09-9D57-5B75F67D1370}" type="parTrans" cxnId="{D8C8E0C5-12F5-4EA5-B489-904510F0CC3E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2130" custLinFactNeighborY="-310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-195" custLinFactNeighborY="6526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-2130" custLinFactNeighborY="4514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195" custLinFactNeighborY="217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1227" custLinFactNeighborY="-6040">
        <dgm:presLayoutVars>
          <dgm:bulletEnabled val="1"/>
        </dgm:presLayoutVars>
      </dgm:prSet>
      <dgm:spPr/>
    </dgm:pt>
  </dgm:ptLst>
  <dgm:cxnLst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52FC222F-5D79-425C-84F0-B15AE004DF3A}" type="presOf" srcId="{3797B866-9B24-4AB9-9C96-7AD91A87CEAF}" destId="{4101DDAD-F2DD-4470-8E64-00304D371F44}" srcOrd="0" destOrd="0" presId="urn:microsoft.com/office/officeart/2005/8/layout/chevron2"/>
    <dgm:cxn modelId="{58F2DA40-4798-49C7-BBA8-48DC4CE905C7}" type="presOf" srcId="{369DA93B-7850-4741-AF12-25FC6107358E}" destId="{66FCE47B-9B9B-4A0D-9737-7E170D20E896}" srcOrd="0" destOrd="1" presId="urn:microsoft.com/office/officeart/2005/8/layout/chevron2"/>
    <dgm:cxn modelId="{397BA35D-1FDE-4798-BBDB-FC4D95A01210}" type="presOf" srcId="{1B48D378-944A-4302-B3F2-3F87C9115B60}" destId="{C7712EE7-F9AE-4C32-8714-CCE3F26B3B49}" srcOrd="0" destOrd="0" presId="urn:microsoft.com/office/officeart/2005/8/layout/chevron2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BF135EB5-AB53-4700-AFEF-DA03C3D7E614}" type="presOf" srcId="{4B165559-BA4F-4B71-A3E2-A426D2C4DF64}" destId="{8866646B-8BE2-44AB-B8E4-E7F3E67ADE82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ABB1D9C2-E666-45BB-80FA-B888C058CBE4}" type="presOf" srcId="{4D860E58-301B-46B0-9ECE-ED3FC38C4123}" destId="{66FCE47B-9B9B-4A0D-9737-7E170D20E896}" srcOrd="0" destOrd="0" presId="urn:microsoft.com/office/officeart/2005/8/layout/chevron2"/>
    <dgm:cxn modelId="{D8C8E0C5-12F5-4EA5-B489-904510F0CC3E}" srcId="{03523357-EED6-4818-89E1-1B1C6B830DF6}" destId="{369DA93B-7850-4741-AF12-25FC6107358E}" srcOrd="1" destOrd="0" parTransId="{198559E0-319F-4E09-9D57-5B75F67D1370}" sibTransId="{677913B2-ECE0-44C5-AB66-7D377594EDAB}"/>
    <dgm:cxn modelId="{715891CC-AEE9-4D96-A1ED-BA6724E8CB48}" type="presOf" srcId="{03523357-EED6-4818-89E1-1B1C6B830DF6}" destId="{ACAD0818-750D-4FF3-929E-39077E4CD1E1}" srcOrd="0" destOrd="0" presId="urn:microsoft.com/office/officeart/2005/8/layout/chevron2"/>
    <dgm:cxn modelId="{4ECB91F2-4649-4CDF-A5C4-7270378E0D99}" type="presOf" srcId="{4F3C1340-4361-4672-BBAD-8FC310B1B408}" destId="{BE8FDF56-968F-4677-909E-6C53D584F1EE}" srcOrd="0" destOrd="0" presId="urn:microsoft.com/office/officeart/2005/8/layout/chevron2"/>
    <dgm:cxn modelId="{CA3D40F5-276C-4826-A35D-AFE414512DF4}" type="presOf" srcId="{9B5E2601-760B-42A0-A32A-18C513D6503E}" destId="{97DC7012-24D3-4184-BF1A-A7FCD1FB9B7D}" srcOrd="0" destOrd="0" presId="urn:microsoft.com/office/officeart/2005/8/layout/chevron2"/>
    <dgm:cxn modelId="{C083D98F-3CF6-4D63-BB9C-DBF886F7EF79}" type="presParOf" srcId="{97DC7012-24D3-4184-BF1A-A7FCD1FB9B7D}" destId="{DB75A1E5-5DD4-4B7E-AD4E-BD4973B2C057}" srcOrd="0" destOrd="0" presId="urn:microsoft.com/office/officeart/2005/8/layout/chevron2"/>
    <dgm:cxn modelId="{8A5D1F26-39C5-45BD-9A68-D84B9ED400EA}" type="presParOf" srcId="{DB75A1E5-5DD4-4B7E-AD4E-BD4973B2C057}" destId="{ACAD0818-750D-4FF3-929E-39077E4CD1E1}" srcOrd="0" destOrd="0" presId="urn:microsoft.com/office/officeart/2005/8/layout/chevron2"/>
    <dgm:cxn modelId="{B97593FD-D5BE-451E-BED3-BA6A7838F7C8}" type="presParOf" srcId="{DB75A1E5-5DD4-4B7E-AD4E-BD4973B2C057}" destId="{66FCE47B-9B9B-4A0D-9737-7E170D20E896}" srcOrd="1" destOrd="0" presId="urn:microsoft.com/office/officeart/2005/8/layout/chevron2"/>
    <dgm:cxn modelId="{5141A8B0-1DBE-4732-B831-ABA249279FCB}" type="presParOf" srcId="{97DC7012-24D3-4184-BF1A-A7FCD1FB9B7D}" destId="{03A8C3AB-9A17-4D8B-9842-3B7FBEE308C0}" srcOrd="1" destOrd="0" presId="urn:microsoft.com/office/officeart/2005/8/layout/chevron2"/>
    <dgm:cxn modelId="{C206EF5D-C2B9-43B5-BC9F-A766DF7B210D}" type="presParOf" srcId="{97DC7012-24D3-4184-BF1A-A7FCD1FB9B7D}" destId="{A203AE76-E3AD-423E-80A7-DEBE1F005A3A}" srcOrd="2" destOrd="0" presId="urn:microsoft.com/office/officeart/2005/8/layout/chevron2"/>
    <dgm:cxn modelId="{B1376A4E-C04F-47E8-8B97-5375DA75AAD9}" type="presParOf" srcId="{A203AE76-E3AD-423E-80A7-DEBE1F005A3A}" destId="{8866646B-8BE2-44AB-B8E4-E7F3E67ADE82}" srcOrd="0" destOrd="0" presId="urn:microsoft.com/office/officeart/2005/8/layout/chevron2"/>
    <dgm:cxn modelId="{29CFC388-C883-43F1-A738-A2F704D176E9}" type="presParOf" srcId="{A203AE76-E3AD-423E-80A7-DEBE1F005A3A}" destId="{BE8FDF56-968F-4677-909E-6C53D584F1EE}" srcOrd="1" destOrd="0" presId="urn:microsoft.com/office/officeart/2005/8/layout/chevron2"/>
    <dgm:cxn modelId="{770ABC5E-1898-4F91-A264-A82EAC21B854}" type="presParOf" srcId="{97DC7012-24D3-4184-BF1A-A7FCD1FB9B7D}" destId="{49F4E6FD-5FFC-49C8-B2E0-E065796BA808}" srcOrd="3" destOrd="0" presId="urn:microsoft.com/office/officeart/2005/8/layout/chevron2"/>
    <dgm:cxn modelId="{2823A875-ED2E-4FB2-9ACF-0643C46D473D}" type="presParOf" srcId="{97DC7012-24D3-4184-BF1A-A7FCD1FB9B7D}" destId="{4997ABA4-DC6A-4703-A116-26794BE97B18}" srcOrd="4" destOrd="0" presId="urn:microsoft.com/office/officeart/2005/8/layout/chevron2"/>
    <dgm:cxn modelId="{017C6EEC-3213-45A7-A1C9-C7942309BB7E}" type="presParOf" srcId="{4997ABA4-DC6A-4703-A116-26794BE97B18}" destId="{4101DDAD-F2DD-4470-8E64-00304D371F44}" srcOrd="0" destOrd="0" presId="urn:microsoft.com/office/officeart/2005/8/layout/chevron2"/>
    <dgm:cxn modelId="{A1820583-B72B-409C-A256-44C804C73B69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7B866-9B24-4AB9-9C96-7AD91A87CEAF}">
      <dgm:prSet phldrT="[Текст]" custT="1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Цифрові платформи </a:t>
          </a:r>
          <a:endParaRPr lang="ru-RU" sz="1800" b="1" dirty="0">
            <a:solidFill>
              <a:srgbClr val="FFFF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 custT="1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трансформація</a:t>
          </a:r>
          <a:endParaRPr lang="ru-RU" sz="1800" b="1" dirty="0">
            <a:solidFill>
              <a:srgbClr val="FFFF00"/>
            </a:solidFill>
          </a:endParaRPr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 custT="1"/>
      <dgm:spPr/>
      <dgm:t>
        <a:bodyPr/>
        <a:lstStyle/>
        <a:p>
          <a:endParaRPr lang="ru-RU" sz="1600" b="1" dirty="0"/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03523357-EED6-4818-89E1-1B1C6B830DF6}">
      <dgm:prSet phldrT="[Текст]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FF00"/>
              </a:solidFill>
            </a:rPr>
            <a:t>дані</a:t>
          </a:r>
          <a:endParaRPr lang="ru-RU" b="1" dirty="0">
            <a:solidFill>
              <a:srgbClr val="FFFF00"/>
            </a:solidFill>
          </a:endParaRPr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C038AF88-71F1-494B-A856-0202ADE1C8A5}">
      <dgm:prSet custT="1"/>
      <dgm:spPr/>
      <dgm:t>
        <a:bodyPr/>
        <a:lstStyle/>
        <a:p>
          <a:r>
            <a:rPr lang="ru-RU" sz="2000" b="1" i="0" dirty="0" err="1"/>
            <a:t>дані</a:t>
          </a:r>
          <a:r>
            <a:rPr lang="ru-RU" sz="2000" b="1" i="0" dirty="0"/>
            <a:t>, </a:t>
          </a:r>
          <a:r>
            <a:rPr lang="ru-RU" sz="2000" b="1" i="0" dirty="0" err="1"/>
            <a:t>які</a:t>
          </a:r>
          <a:r>
            <a:rPr lang="ru-RU" sz="2000" b="1" i="0" dirty="0"/>
            <a:t> </a:t>
          </a:r>
          <a:r>
            <a:rPr lang="ru-RU" sz="2000" b="1" i="0" dirty="0" err="1"/>
            <a:t>стають</a:t>
          </a:r>
          <a:r>
            <a:rPr lang="ru-RU" sz="2000" b="1" i="0" dirty="0"/>
            <a:t> </a:t>
          </a:r>
          <a:r>
            <a:rPr lang="ru-RU" sz="2000" b="1" i="0" dirty="0" err="1"/>
            <a:t>головним</a:t>
          </a:r>
          <a:r>
            <a:rPr lang="ru-RU" sz="2000" b="1" i="0" dirty="0"/>
            <a:t> </a:t>
          </a:r>
          <a:r>
            <a:rPr lang="ru-RU" sz="2000" b="1" i="0" dirty="0" err="1"/>
            <a:t>джерелом</a:t>
          </a:r>
          <a:r>
            <a:rPr lang="ru-RU" sz="2000" b="1" i="0" dirty="0"/>
            <a:t> </a:t>
          </a:r>
          <a:r>
            <a:rPr lang="ru-RU" sz="2000" b="1" i="0" dirty="0" err="1"/>
            <a:t>конкурентоспроможності</a:t>
          </a:r>
          <a:r>
            <a:rPr lang="ru-RU" sz="2000" b="1" i="0" dirty="0"/>
            <a:t>;</a:t>
          </a:r>
        </a:p>
      </dgm:t>
    </dgm:pt>
    <dgm:pt modelId="{ED794432-9E8B-4708-97C7-72EA28F7131A}" type="parTrans" cxnId="{E24D37CC-2EB5-4A40-A388-308F5B2CF335}">
      <dgm:prSet/>
      <dgm:spPr/>
      <dgm:t>
        <a:bodyPr/>
        <a:lstStyle/>
        <a:p>
          <a:endParaRPr lang="ru-RU"/>
        </a:p>
      </dgm:t>
    </dgm:pt>
    <dgm:pt modelId="{D6EEABCC-4DB6-4A91-915E-D39C9BF9B264}" type="sibTrans" cxnId="{E24D37CC-2EB5-4A40-A388-308F5B2CF335}">
      <dgm:prSet/>
      <dgm:spPr/>
      <dgm:t>
        <a:bodyPr/>
        <a:lstStyle/>
        <a:p>
          <a:endParaRPr lang="ru-RU"/>
        </a:p>
      </dgm:t>
    </dgm:pt>
    <dgm:pt modelId="{37A57F50-F2AB-45D3-AAD6-01B1BC31854E}">
      <dgm:prSet custT="1"/>
      <dgm:spPr/>
      <dgm:t>
        <a:bodyPr/>
        <a:lstStyle/>
        <a:p>
          <a:r>
            <a:rPr lang="ru-RU" sz="2000" b="1" i="0" dirty="0" err="1"/>
            <a:t>розвиток</a:t>
          </a:r>
          <a:r>
            <a:rPr lang="ru-RU" sz="2000" b="1" i="0" dirty="0"/>
            <a:t> </a:t>
          </a:r>
          <a:r>
            <a:rPr lang="ru-RU" sz="2000" b="1" i="0" dirty="0" err="1"/>
            <a:t>сфери</a:t>
          </a:r>
          <a:r>
            <a:rPr lang="ru-RU" sz="2000" b="1" i="0" dirty="0"/>
            <a:t> </a:t>
          </a:r>
          <a:r>
            <a:rPr lang="ru-RU" sz="2000" b="1" i="0" dirty="0" err="1"/>
            <a:t>Інтернету</a:t>
          </a:r>
          <a:r>
            <a:rPr lang="ru-RU" sz="2000" b="1" i="0" dirty="0"/>
            <a:t> речей (</a:t>
          </a:r>
          <a:r>
            <a:rPr lang="en-US" sz="2000" b="1" i="0" dirty="0"/>
            <a:t>Internet of things, </a:t>
          </a:r>
          <a:r>
            <a:rPr lang="en-US" sz="2000" b="1" i="0" dirty="0" err="1"/>
            <a:t>IoT</a:t>
          </a:r>
          <a:r>
            <a:rPr lang="en-US" sz="2000" b="1" i="0" dirty="0"/>
            <a:t>);</a:t>
          </a:r>
        </a:p>
      </dgm:t>
    </dgm:pt>
    <dgm:pt modelId="{B63D9B3C-FE34-4AE9-A780-90134AB96E97}" type="parTrans" cxnId="{393783E9-A00E-4C6C-8F37-7093F05223F5}">
      <dgm:prSet/>
      <dgm:spPr/>
      <dgm:t>
        <a:bodyPr/>
        <a:lstStyle/>
        <a:p>
          <a:endParaRPr lang="ru-RU"/>
        </a:p>
      </dgm:t>
    </dgm:pt>
    <dgm:pt modelId="{2E399D4D-936B-4B1C-BF43-8BD9F43841E7}" type="sibTrans" cxnId="{393783E9-A00E-4C6C-8F37-7093F05223F5}">
      <dgm:prSet/>
      <dgm:spPr/>
      <dgm:t>
        <a:bodyPr/>
        <a:lstStyle/>
        <a:p>
          <a:endParaRPr lang="ru-RU"/>
        </a:p>
      </dgm:t>
    </dgm:pt>
    <dgm:pt modelId="{1D56239C-407E-4B45-B159-F5BE3A443809}">
      <dgm:prSet custT="1"/>
      <dgm:spPr/>
      <dgm:t>
        <a:bodyPr/>
        <a:lstStyle/>
        <a:p>
          <a:r>
            <a:rPr lang="ru-RU" sz="2000" b="1" i="0" dirty="0" err="1"/>
            <a:t>цифрові</a:t>
          </a:r>
          <a:r>
            <a:rPr lang="ru-RU" sz="2000" b="1" i="0" dirty="0"/>
            <a:t> </a:t>
          </a:r>
          <a:r>
            <a:rPr lang="ru-RU" sz="2000" b="1" i="0" dirty="0" err="1"/>
            <a:t>трансформації</a:t>
          </a:r>
          <a:r>
            <a:rPr lang="ru-RU" sz="2000" b="1" i="0" dirty="0"/>
            <a:t> як </a:t>
          </a:r>
          <a:r>
            <a:rPr lang="ru-RU" sz="2000" b="1" i="0" dirty="0" err="1"/>
            <a:t>окремих</a:t>
          </a:r>
          <a:r>
            <a:rPr lang="ru-RU" sz="2000" b="1" i="0" dirty="0"/>
            <a:t> </a:t>
          </a:r>
          <a:r>
            <a:rPr lang="ru-RU" sz="2000" b="1" i="0" dirty="0" err="1"/>
            <a:t>бізнесів</a:t>
          </a:r>
          <a:r>
            <a:rPr lang="ru-RU" sz="2000" b="1" i="0" dirty="0"/>
            <a:t>, так </a:t>
          </a:r>
          <a:r>
            <a:rPr lang="ru-RU" sz="2000" b="1" i="0" dirty="0" err="1"/>
            <a:t>і</a:t>
          </a:r>
          <a:r>
            <a:rPr lang="ru-RU" sz="2000" b="1" i="0" dirty="0"/>
            <a:t> </a:t>
          </a:r>
          <a:r>
            <a:rPr lang="ru-RU" sz="2000" b="1" i="0" dirty="0" err="1"/>
            <a:t>цілих</a:t>
          </a:r>
          <a:r>
            <a:rPr lang="ru-RU" sz="2000" b="1" i="0" dirty="0"/>
            <a:t> </a:t>
          </a:r>
          <a:r>
            <a:rPr lang="ru-RU" sz="2000" b="1" i="0" dirty="0" err="1"/>
            <a:t>секторів</a:t>
          </a:r>
          <a:r>
            <a:rPr lang="ru-RU" sz="2000" b="1" i="0" dirty="0"/>
            <a:t>;</a:t>
          </a:r>
        </a:p>
      </dgm:t>
    </dgm:pt>
    <dgm:pt modelId="{BBBBF1C6-FBE9-4914-80DD-4F9A52C3744E}" type="parTrans" cxnId="{032FD6F3-0B6C-482B-ABFB-6CF199C551A6}">
      <dgm:prSet/>
      <dgm:spPr/>
      <dgm:t>
        <a:bodyPr/>
        <a:lstStyle/>
        <a:p>
          <a:endParaRPr lang="ru-RU"/>
        </a:p>
      </dgm:t>
    </dgm:pt>
    <dgm:pt modelId="{F0D1392E-CD6E-46EC-9032-94F80BC8711F}" type="sibTrans" cxnId="{032FD6F3-0B6C-482B-ABFB-6CF199C551A6}">
      <dgm:prSet/>
      <dgm:spPr/>
      <dgm:t>
        <a:bodyPr/>
        <a:lstStyle/>
        <a:p>
          <a:endParaRPr lang="ru-RU"/>
        </a:p>
      </dgm:t>
    </dgm:pt>
    <dgm:pt modelId="{CAA4A573-D7DC-4EFF-9712-6EEF4F3926DA}">
      <dgm:prSet custT="1"/>
      <dgm:spPr/>
      <dgm:t>
        <a:bodyPr/>
        <a:lstStyle/>
        <a:p>
          <a:r>
            <a:rPr lang="ru-RU" sz="2000" b="1" i="0" dirty="0"/>
            <a:t> </a:t>
          </a:r>
          <a:r>
            <a:rPr lang="ru-RU" sz="2000" b="1" i="0" dirty="0" err="1"/>
            <a:t>економіка</a:t>
          </a:r>
          <a:r>
            <a:rPr lang="ru-RU" sz="2000" b="1" i="0" dirty="0"/>
            <a:t> </a:t>
          </a:r>
          <a:r>
            <a:rPr lang="ru-RU" sz="2000" b="1" i="0" dirty="0" err="1"/>
            <a:t>спільного</a:t>
          </a:r>
          <a:r>
            <a:rPr lang="ru-RU" sz="2000" b="1" i="0" dirty="0"/>
            <a:t> </a:t>
          </a:r>
          <a:r>
            <a:rPr lang="ru-RU" sz="2000" b="1" i="0" dirty="0" err="1"/>
            <a:t>користування</a:t>
          </a:r>
          <a:r>
            <a:rPr lang="ru-RU" sz="2000" b="1" i="0" dirty="0"/>
            <a:t> (</a:t>
          </a:r>
          <a:r>
            <a:rPr lang="en-US" sz="2000" b="1" i="0" dirty="0"/>
            <a:t>sharing economy)</a:t>
          </a:r>
        </a:p>
      </dgm:t>
    </dgm:pt>
    <dgm:pt modelId="{531B2DA8-60A6-4180-8900-4405242EE921}" type="parTrans" cxnId="{064E4FF5-B6CB-4498-BF3A-F80274358F81}">
      <dgm:prSet/>
      <dgm:spPr/>
      <dgm:t>
        <a:bodyPr/>
        <a:lstStyle/>
        <a:p>
          <a:endParaRPr lang="ru-RU"/>
        </a:p>
      </dgm:t>
    </dgm:pt>
    <dgm:pt modelId="{1D73A2E5-4311-4CE3-B3AC-A0EBA5FFEF9C}" type="sibTrans" cxnId="{064E4FF5-B6CB-4498-BF3A-F80274358F81}">
      <dgm:prSet/>
      <dgm:spPr/>
      <dgm:t>
        <a:bodyPr/>
        <a:lstStyle/>
        <a:p>
          <a:endParaRPr lang="ru-RU"/>
        </a:p>
      </dgm:t>
    </dgm:pt>
    <dgm:pt modelId="{EA82BC12-0986-4528-9AF4-A5E95B5C0CA8}">
      <dgm:prSet custT="1"/>
      <dgm:spPr/>
      <dgm:t>
        <a:bodyPr/>
        <a:lstStyle/>
        <a:p>
          <a:r>
            <a:rPr lang="ru-RU" sz="2000" b="1" i="0" dirty="0" err="1"/>
            <a:t>віртуалізація</a:t>
          </a:r>
          <a:r>
            <a:rPr lang="ru-RU" sz="2000" b="1" i="0" dirty="0"/>
            <a:t> </a:t>
          </a:r>
          <a:r>
            <a:rPr lang="ru-RU" sz="2000" b="1" i="0" dirty="0" err="1"/>
            <a:t>фізичних</a:t>
          </a:r>
          <a:r>
            <a:rPr lang="ru-RU" sz="2000" b="1" i="0" dirty="0"/>
            <a:t> </a:t>
          </a:r>
          <a:r>
            <a:rPr lang="ru-RU" sz="2000" b="1" i="0" dirty="0" err="1"/>
            <a:t>інфраструктурних</a:t>
          </a:r>
          <a:r>
            <a:rPr lang="ru-RU" sz="2000" b="1" i="0" dirty="0"/>
            <a:t> </a:t>
          </a:r>
          <a:r>
            <a:rPr lang="en-US" sz="2000" b="1" i="0" dirty="0"/>
            <a:t>IT-</a:t>
          </a:r>
          <a:r>
            <a:rPr lang="ru-RU" sz="2000" b="1" i="0" dirty="0"/>
            <a:t>систем;</a:t>
          </a:r>
          <a:endParaRPr lang="en-US" sz="2000" b="1" i="0" dirty="0"/>
        </a:p>
      </dgm:t>
    </dgm:pt>
    <dgm:pt modelId="{49F9F525-7817-4F5C-B1E2-A5D8358B237B}" type="parTrans" cxnId="{62F04E3B-F57F-428A-8403-8EAC326E49FE}">
      <dgm:prSet/>
      <dgm:spPr/>
      <dgm:t>
        <a:bodyPr/>
        <a:lstStyle/>
        <a:p>
          <a:endParaRPr lang="ru-RU"/>
        </a:p>
      </dgm:t>
    </dgm:pt>
    <dgm:pt modelId="{E4C8854D-2696-4B3B-8D37-D4EA0E1584D7}" type="sibTrans" cxnId="{62F04E3B-F57F-428A-8403-8EAC326E49FE}">
      <dgm:prSet/>
      <dgm:spPr/>
      <dgm:t>
        <a:bodyPr/>
        <a:lstStyle/>
        <a:p>
          <a:endParaRPr lang="ru-RU"/>
        </a:p>
      </dgm:t>
    </dgm:pt>
    <dgm:pt modelId="{BE156A69-12FB-4E2D-B42E-173F1D8BDCE2}">
      <dgm:prSet custT="1"/>
      <dgm:spPr/>
      <dgm:t>
        <a:bodyPr/>
        <a:lstStyle/>
        <a:p>
          <a:r>
            <a:rPr lang="ru-RU" sz="2000" b="1" i="0" dirty="0" err="1"/>
            <a:t>штучний</a:t>
          </a:r>
          <a:r>
            <a:rPr lang="ru-RU" sz="2000" b="1" i="0" dirty="0"/>
            <a:t> </a:t>
          </a:r>
          <a:r>
            <a:rPr lang="ru-RU" sz="2000" b="1" i="0" dirty="0" err="1"/>
            <a:t>інтелект</a:t>
          </a:r>
          <a:r>
            <a:rPr lang="ru-RU" sz="2000" b="1" i="0" dirty="0"/>
            <a:t> (ШІ, </a:t>
          </a:r>
          <a:r>
            <a:rPr lang="ru-RU" sz="2000" b="1" i="0" dirty="0" err="1"/>
            <a:t>з</a:t>
          </a:r>
          <a:r>
            <a:rPr lang="ru-RU" sz="2000" b="1" i="0" dirty="0"/>
            <a:t> англ. </a:t>
          </a:r>
          <a:r>
            <a:rPr lang="en-US" sz="2000" b="1" i="0" dirty="0"/>
            <a:t>artificial intelligence, </a:t>
          </a:r>
          <a:r>
            <a:rPr lang="ru-RU" sz="2000" b="1" i="0" dirty="0" err="1"/>
            <a:t>або</a:t>
          </a:r>
          <a:r>
            <a:rPr lang="ru-RU" sz="2000" b="1" i="0" dirty="0"/>
            <a:t> </a:t>
          </a:r>
          <a:r>
            <a:rPr lang="en-US" sz="2000" b="1" i="0" dirty="0"/>
            <a:t>AI);</a:t>
          </a:r>
        </a:p>
      </dgm:t>
    </dgm:pt>
    <dgm:pt modelId="{4E49002D-D80F-49AA-91E8-EEA10D38E7BA}" type="parTrans" cxnId="{85F4DC4E-34CF-414A-9A1F-47FC28C67ABD}">
      <dgm:prSet/>
      <dgm:spPr/>
      <dgm:t>
        <a:bodyPr/>
        <a:lstStyle/>
        <a:p>
          <a:endParaRPr lang="ru-RU"/>
        </a:p>
      </dgm:t>
    </dgm:pt>
    <dgm:pt modelId="{BCC71D06-0E8D-41FA-A394-F5F8EC9575EE}" type="sibTrans" cxnId="{85F4DC4E-34CF-414A-9A1F-47FC28C67ABD}">
      <dgm:prSet/>
      <dgm:spPr/>
      <dgm:t>
        <a:bodyPr/>
        <a:lstStyle/>
        <a:p>
          <a:endParaRPr lang="ru-RU"/>
        </a:p>
      </dgm:t>
    </dgm:pt>
    <dgm:pt modelId="{5A326BA2-AB92-4E7C-BBB7-C23C5A52B4D4}">
      <dgm:prSet custT="1"/>
      <dgm:spPr/>
      <dgm:t>
        <a:bodyPr/>
        <a:lstStyle/>
        <a:p>
          <a:r>
            <a:rPr lang="ru-RU" sz="2000" b="1" i="0" dirty="0" err="1"/>
            <a:t>цифрові</a:t>
          </a:r>
          <a:r>
            <a:rPr lang="ru-RU" sz="2000" b="1" i="0" dirty="0"/>
            <a:t> </a:t>
          </a:r>
          <a:r>
            <a:rPr lang="ru-RU" sz="2000" b="1" i="0" dirty="0" err="1"/>
            <a:t>платформи</a:t>
          </a:r>
          <a:r>
            <a:rPr lang="ru-RU" sz="2000" b="1" i="0" dirty="0"/>
            <a:t>.</a:t>
          </a:r>
        </a:p>
      </dgm:t>
    </dgm:pt>
    <dgm:pt modelId="{DE234CA9-DFDA-4EC2-99D6-36FAFC0BCE2D}" type="parTrans" cxnId="{91272280-FF33-4F2B-8B2C-B927A72851F6}">
      <dgm:prSet/>
      <dgm:spPr/>
      <dgm:t>
        <a:bodyPr/>
        <a:lstStyle/>
        <a:p>
          <a:endParaRPr lang="ru-RU"/>
        </a:p>
      </dgm:t>
    </dgm:pt>
    <dgm:pt modelId="{E411DA8C-ABDB-40FC-84BA-E12E17439177}" type="sibTrans" cxnId="{91272280-FF33-4F2B-8B2C-B927A72851F6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2130" custLinFactNeighborY="-310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1438" custLinFactNeighborY="5015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0" custLinFactNeighborY="93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936" custLinFactNeighborY="-1293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 custLinFactNeighborX="-2107" custLinFactNeighborY="-524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1227" custLinFactNeighborY="-6040">
        <dgm:presLayoutVars>
          <dgm:bulletEnabled val="1"/>
        </dgm:presLayoutVars>
      </dgm:prSet>
      <dgm:spPr/>
    </dgm:pt>
  </dgm:ptLst>
  <dgm:cxnLst>
    <dgm:cxn modelId="{3F73780F-BDE7-4619-86C5-419057EB0616}" type="presOf" srcId="{4B165559-BA4F-4B71-A3E2-A426D2C4DF64}" destId="{8866646B-8BE2-44AB-B8E4-E7F3E67ADE82}" srcOrd="0" destOrd="0" presId="urn:microsoft.com/office/officeart/2005/8/layout/chevron2"/>
    <dgm:cxn modelId="{24B3651C-7834-45D0-9D35-F749087DFDCA}" type="presOf" srcId="{BE156A69-12FB-4E2D-B42E-173F1D8BDCE2}" destId="{C7712EE7-F9AE-4C32-8714-CCE3F26B3B49}" srcOrd="0" destOrd="1" presId="urn:microsoft.com/office/officeart/2005/8/layout/chevron2"/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62F04E3B-F57F-428A-8403-8EAC326E49FE}" srcId="{4B165559-BA4F-4B71-A3E2-A426D2C4DF64}" destId="{EA82BC12-0986-4528-9AF4-A5E95B5C0CA8}" srcOrd="3" destOrd="0" parTransId="{49F9F525-7817-4F5C-B1E2-A5D8358B237B}" sibTransId="{E4C8854D-2696-4B3B-8D37-D4EA0E1584D7}"/>
    <dgm:cxn modelId="{8DB85661-AD1A-4032-98E2-083A2855100D}" type="presOf" srcId="{37A57F50-F2AB-45D3-AAD6-01B1BC31854E}" destId="{66FCE47B-9B9B-4A0D-9737-7E170D20E896}" srcOrd="0" destOrd="2" presId="urn:microsoft.com/office/officeart/2005/8/layout/chevron2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4D67134B-FAB6-4EB5-B05A-6B0CDB266074}" type="presOf" srcId="{9B5E2601-760B-42A0-A32A-18C513D6503E}" destId="{97DC7012-24D3-4184-BF1A-A7FCD1FB9B7D}" srcOrd="0" destOrd="0" presId="urn:microsoft.com/office/officeart/2005/8/layout/chevron2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85F4DC4E-34CF-414A-9A1F-47FC28C67ABD}" srcId="{3797B866-9B24-4AB9-9C96-7AD91A87CEAF}" destId="{BE156A69-12FB-4E2D-B42E-173F1D8BDCE2}" srcOrd="1" destOrd="0" parTransId="{4E49002D-D80F-49AA-91E8-EEA10D38E7BA}" sibTransId="{BCC71D06-0E8D-41FA-A394-F5F8EC9575EE}"/>
    <dgm:cxn modelId="{1D6EEC58-7EF1-4F19-8764-DF33AABB23AF}" type="presOf" srcId="{4D860E58-301B-46B0-9ECE-ED3FC38C4123}" destId="{66FCE47B-9B9B-4A0D-9737-7E170D20E896}" srcOrd="0" destOrd="0" presId="urn:microsoft.com/office/officeart/2005/8/layout/chevron2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91272280-FF33-4F2B-8B2C-B927A72851F6}" srcId="{3797B866-9B24-4AB9-9C96-7AD91A87CEAF}" destId="{5A326BA2-AB92-4E7C-BBB7-C23C5A52B4D4}" srcOrd="2" destOrd="0" parTransId="{DE234CA9-DFDA-4EC2-99D6-36FAFC0BCE2D}" sibTransId="{E411DA8C-ABDB-40FC-84BA-E12E17439177}"/>
    <dgm:cxn modelId="{5F45D48E-31FB-4B37-8176-331A68FA9C52}" type="presOf" srcId="{1D56239C-407E-4B45-B159-F5BE3A443809}" destId="{BE8FDF56-968F-4677-909E-6C53D584F1EE}" srcOrd="0" destOrd="1" presId="urn:microsoft.com/office/officeart/2005/8/layout/chevron2"/>
    <dgm:cxn modelId="{24B15697-4F1B-4AF0-8A96-087654C50E94}" type="presOf" srcId="{1B48D378-944A-4302-B3F2-3F87C9115B60}" destId="{C7712EE7-F9AE-4C32-8714-CCE3F26B3B49}" srcOrd="0" destOrd="0" presId="urn:microsoft.com/office/officeart/2005/8/layout/chevron2"/>
    <dgm:cxn modelId="{C5FF1B9C-B6DE-409E-AF5C-040AE2958BEA}" type="presOf" srcId="{5A326BA2-AB92-4E7C-BBB7-C23C5A52B4D4}" destId="{C7712EE7-F9AE-4C32-8714-CCE3F26B3B49}" srcOrd="0" destOrd="2" presId="urn:microsoft.com/office/officeart/2005/8/layout/chevron2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7E4618A5-9C41-41DF-AF4B-FBB51CCBBC2C}" type="presOf" srcId="{EA82BC12-0986-4528-9AF4-A5E95B5C0CA8}" destId="{BE8FDF56-968F-4677-909E-6C53D584F1EE}" srcOrd="0" destOrd="3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B8AAB4B9-8B6D-4976-AD67-378D11428AB6}" type="presOf" srcId="{3797B866-9B24-4AB9-9C96-7AD91A87CEAF}" destId="{4101DDAD-F2DD-4470-8E64-00304D371F44}" srcOrd="0" destOrd="0" presId="urn:microsoft.com/office/officeart/2005/8/layout/chevron2"/>
    <dgm:cxn modelId="{E24D37CC-2EB5-4A40-A388-308F5B2CF335}" srcId="{03523357-EED6-4818-89E1-1B1C6B830DF6}" destId="{C038AF88-71F1-494B-A856-0202ADE1C8A5}" srcOrd="1" destOrd="0" parTransId="{ED794432-9E8B-4708-97C7-72EA28F7131A}" sibTransId="{D6EEABCC-4DB6-4A91-915E-D39C9BF9B264}"/>
    <dgm:cxn modelId="{98B994D4-0E20-4EFA-9051-65F9B2240937}" type="presOf" srcId="{4F3C1340-4361-4672-BBAD-8FC310B1B408}" destId="{BE8FDF56-968F-4677-909E-6C53D584F1EE}" srcOrd="0" destOrd="0" presId="urn:microsoft.com/office/officeart/2005/8/layout/chevron2"/>
    <dgm:cxn modelId="{75A950D9-B8FD-4095-B771-96ABEFC3BD70}" type="presOf" srcId="{C038AF88-71F1-494B-A856-0202ADE1C8A5}" destId="{66FCE47B-9B9B-4A0D-9737-7E170D20E896}" srcOrd="0" destOrd="1" presId="urn:microsoft.com/office/officeart/2005/8/layout/chevron2"/>
    <dgm:cxn modelId="{8C455EDC-59F2-4E9B-A492-A9CA2EC06DF9}" type="presOf" srcId="{CAA4A573-D7DC-4EFF-9712-6EEF4F3926DA}" destId="{BE8FDF56-968F-4677-909E-6C53D584F1EE}" srcOrd="0" destOrd="2" presId="urn:microsoft.com/office/officeart/2005/8/layout/chevron2"/>
    <dgm:cxn modelId="{A70FE9E2-19EA-4FDF-9C09-3ED4E974D89D}" type="presOf" srcId="{03523357-EED6-4818-89E1-1B1C6B830DF6}" destId="{ACAD0818-750D-4FF3-929E-39077E4CD1E1}" srcOrd="0" destOrd="0" presId="urn:microsoft.com/office/officeart/2005/8/layout/chevron2"/>
    <dgm:cxn modelId="{393783E9-A00E-4C6C-8F37-7093F05223F5}" srcId="{03523357-EED6-4818-89E1-1B1C6B830DF6}" destId="{37A57F50-F2AB-45D3-AAD6-01B1BC31854E}" srcOrd="2" destOrd="0" parTransId="{B63D9B3C-FE34-4AE9-A780-90134AB96E97}" sibTransId="{2E399D4D-936B-4B1C-BF43-8BD9F43841E7}"/>
    <dgm:cxn modelId="{032FD6F3-0B6C-482B-ABFB-6CF199C551A6}" srcId="{4B165559-BA4F-4B71-A3E2-A426D2C4DF64}" destId="{1D56239C-407E-4B45-B159-F5BE3A443809}" srcOrd="1" destOrd="0" parTransId="{BBBBF1C6-FBE9-4914-80DD-4F9A52C3744E}" sibTransId="{F0D1392E-CD6E-46EC-9032-94F80BC8711F}"/>
    <dgm:cxn modelId="{064E4FF5-B6CB-4498-BF3A-F80274358F81}" srcId="{4B165559-BA4F-4B71-A3E2-A426D2C4DF64}" destId="{CAA4A573-D7DC-4EFF-9712-6EEF4F3926DA}" srcOrd="2" destOrd="0" parTransId="{531B2DA8-60A6-4180-8900-4405242EE921}" sibTransId="{1D73A2E5-4311-4CE3-B3AC-A0EBA5FFEF9C}"/>
    <dgm:cxn modelId="{5A76E600-A126-4F42-969B-5660B2B6E8CB}" type="presParOf" srcId="{97DC7012-24D3-4184-BF1A-A7FCD1FB9B7D}" destId="{DB75A1E5-5DD4-4B7E-AD4E-BD4973B2C057}" srcOrd="0" destOrd="0" presId="urn:microsoft.com/office/officeart/2005/8/layout/chevron2"/>
    <dgm:cxn modelId="{DE75C8D2-CF8D-4BA7-9C24-5470FC851F51}" type="presParOf" srcId="{DB75A1E5-5DD4-4B7E-AD4E-BD4973B2C057}" destId="{ACAD0818-750D-4FF3-929E-39077E4CD1E1}" srcOrd="0" destOrd="0" presId="urn:microsoft.com/office/officeart/2005/8/layout/chevron2"/>
    <dgm:cxn modelId="{1E1C0CE2-FA07-47D3-820D-A697C51EB6B2}" type="presParOf" srcId="{DB75A1E5-5DD4-4B7E-AD4E-BD4973B2C057}" destId="{66FCE47B-9B9B-4A0D-9737-7E170D20E896}" srcOrd="1" destOrd="0" presId="urn:microsoft.com/office/officeart/2005/8/layout/chevron2"/>
    <dgm:cxn modelId="{ECAF046F-2E9C-4A1B-A6A7-2BBFCDD1A42E}" type="presParOf" srcId="{97DC7012-24D3-4184-BF1A-A7FCD1FB9B7D}" destId="{03A8C3AB-9A17-4D8B-9842-3B7FBEE308C0}" srcOrd="1" destOrd="0" presId="urn:microsoft.com/office/officeart/2005/8/layout/chevron2"/>
    <dgm:cxn modelId="{4B3AE1FD-DF47-4C2D-8FB9-A9DF9E990FA1}" type="presParOf" srcId="{97DC7012-24D3-4184-BF1A-A7FCD1FB9B7D}" destId="{A203AE76-E3AD-423E-80A7-DEBE1F005A3A}" srcOrd="2" destOrd="0" presId="urn:microsoft.com/office/officeart/2005/8/layout/chevron2"/>
    <dgm:cxn modelId="{2620DEA0-3FD9-43F2-9CE8-DFEF87C4C707}" type="presParOf" srcId="{A203AE76-E3AD-423E-80A7-DEBE1F005A3A}" destId="{8866646B-8BE2-44AB-B8E4-E7F3E67ADE82}" srcOrd="0" destOrd="0" presId="urn:microsoft.com/office/officeart/2005/8/layout/chevron2"/>
    <dgm:cxn modelId="{52B65BBC-D55A-422C-B236-CC6CAC56F5A4}" type="presParOf" srcId="{A203AE76-E3AD-423E-80A7-DEBE1F005A3A}" destId="{BE8FDF56-968F-4677-909E-6C53D584F1EE}" srcOrd="1" destOrd="0" presId="urn:microsoft.com/office/officeart/2005/8/layout/chevron2"/>
    <dgm:cxn modelId="{1E242BB2-6A3E-4D0A-A302-BA64D7A5F13A}" type="presParOf" srcId="{97DC7012-24D3-4184-BF1A-A7FCD1FB9B7D}" destId="{49F4E6FD-5FFC-49C8-B2E0-E065796BA808}" srcOrd="3" destOrd="0" presId="urn:microsoft.com/office/officeart/2005/8/layout/chevron2"/>
    <dgm:cxn modelId="{FBAA55CA-7E3C-4729-B3EA-64FBED4BA821}" type="presParOf" srcId="{97DC7012-24D3-4184-BF1A-A7FCD1FB9B7D}" destId="{4997ABA4-DC6A-4703-A116-26794BE97B18}" srcOrd="4" destOrd="0" presId="urn:microsoft.com/office/officeart/2005/8/layout/chevron2"/>
    <dgm:cxn modelId="{BAE8A593-073E-4CBB-B884-C5710655F377}" type="presParOf" srcId="{4997ABA4-DC6A-4703-A116-26794BE97B18}" destId="{4101DDAD-F2DD-4470-8E64-00304D371F44}" srcOrd="0" destOrd="0" presId="urn:microsoft.com/office/officeart/2005/8/layout/chevron2"/>
    <dgm:cxn modelId="{9111586E-C005-4BCF-A934-22BA1909F00E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Creatio</a:t>
          </a:r>
          <a:endParaRPr lang="ru-RU" b="1" dirty="0">
            <a:solidFill>
              <a:srgbClr val="FFFF00"/>
            </a:solidFill>
          </a:endParaRPr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 custT="1"/>
      <dgm:spPr/>
      <dgm:t>
        <a:bodyPr/>
        <a:lstStyle/>
        <a:p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Цифрова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трансформація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трасформація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туристичного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переосмислення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бізнес-стратегій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моделей,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операцій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продуктів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маркетингових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підходів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упровадженню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цифрових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у 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туристичні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сервіси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продаж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зростання</a:t>
          </a:r>
          <a:r>
            <a:rPr lang="ru-RU" sz="1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03523357-EED6-4818-89E1-1B1C6B830DF6}">
      <dgm:prSet phldrT="[Текст]" custT="1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sz="1400" b="1" dirty="0">
              <a:solidFill>
                <a:srgbClr val="FF0000"/>
              </a:solidFill>
            </a:rPr>
            <a:t>Цифрова трансформація</a:t>
          </a:r>
          <a:endParaRPr lang="ru-RU" sz="1400" b="1" dirty="0">
            <a:solidFill>
              <a:srgbClr val="FF0000"/>
            </a:solidFill>
          </a:endParaRPr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B14FB7A5-E85A-4B8E-AB05-3A6534A25B3C}">
      <dgm:prSet custT="1"/>
      <dgm:spPr/>
      <dgm:t>
        <a:bodyPr/>
        <a:lstStyle/>
        <a:p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Creatio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розгалужена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гнучка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платформа, яка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допомагає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компаніям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прискорювати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цифрову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трансформацію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націлена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клієнтоорієнтованість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в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контексті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якої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штучний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інтелект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допомагає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швидше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обробляти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дані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приймати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оптимальні</a:t>
          </a:r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рішення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ED737B-C6EA-4512-80F5-AED604C6F8FB}" type="parTrans" cxnId="{7ED9B1A3-EBDD-4FF9-851B-1393FD8D3841}">
      <dgm:prSet/>
      <dgm:spPr/>
      <dgm:t>
        <a:bodyPr/>
        <a:lstStyle/>
        <a:p>
          <a:endParaRPr lang="ru-RU"/>
        </a:p>
      </dgm:t>
    </dgm:pt>
    <dgm:pt modelId="{8C8C65B1-A594-426A-A583-05C1DFE58E98}" type="sibTrans" cxnId="{7ED9B1A3-EBDD-4FF9-851B-1393FD8D3841}">
      <dgm:prSet/>
      <dgm:spPr/>
      <dgm:t>
        <a:bodyPr/>
        <a:lstStyle/>
        <a:p>
          <a:endParaRPr lang="ru-RU"/>
        </a:p>
      </dgm:t>
    </dgm:pt>
    <dgm:pt modelId="{3797B866-9B24-4AB9-9C96-7AD91A87CEAF}">
      <dgm:prSet phldrT="[Текст]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Креативні технології </a:t>
          </a:r>
          <a:endParaRPr lang="ru-RU" b="1" dirty="0">
            <a:solidFill>
              <a:srgbClr val="FF0000"/>
            </a:solidFill>
          </a:endParaRPr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68BFA4D3-DD71-4D9B-A569-05E828552F71}">
      <dgm:prSet custT="1"/>
      <dgm:spPr/>
      <dgm:t>
        <a:bodyPr/>
        <a:lstStyle/>
        <a:p>
          <a:r>
            <a:rPr lang="uk-UA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Програмне забезпечення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Creatio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розробленее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двох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сучасних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концепцій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1)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бізнес-процесами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Business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Process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Management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BPM) ; 2)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взаємовідносинами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клієнтами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Customer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Relationship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Management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 </a:t>
          </a:r>
          <a:r>
            <a:rPr lang="ru-RU" sz="1400" b="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CRM</a:t>
          </a:r>
          <a:r>
            <a:rPr lang="ru-RU" sz="1400" b="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1400" b="0" i="0" u="none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b="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включають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автоматизацію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предикативні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застосування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Agile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для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цифровізації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туристичного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пропонує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Creatio</a:t>
          </a:r>
          <a:r>
            <a:rPr lang="ru-RU" sz="1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FA77031-3168-4F69-8712-7CFC441B44C7}" type="parTrans" cxnId="{7264402A-4A24-4DA3-B525-857E79BBCA96}">
      <dgm:prSet/>
      <dgm:spPr/>
      <dgm:t>
        <a:bodyPr/>
        <a:lstStyle/>
        <a:p>
          <a:endParaRPr lang="ru-RU"/>
        </a:p>
      </dgm:t>
    </dgm:pt>
    <dgm:pt modelId="{96651E0B-2987-41C3-A747-75138C5919EB}" type="sibTrans" cxnId="{7264402A-4A24-4DA3-B525-857E79BBCA96}">
      <dgm:prSet/>
      <dgm:spPr/>
      <dgm:t>
        <a:bodyPr/>
        <a:lstStyle/>
        <a:p>
          <a:endParaRPr lang="ru-RU"/>
        </a:p>
      </dgm:t>
    </dgm:pt>
    <dgm:pt modelId="{1BB643F3-9962-400C-95E7-71CDB2BFED79}">
      <dgm:prSet/>
      <dgm:spPr/>
      <dgm:t>
        <a:bodyPr/>
        <a:lstStyle/>
        <a:p>
          <a:endParaRPr lang="ru-RU" sz="3600" dirty="0"/>
        </a:p>
      </dgm:t>
    </dgm:pt>
    <dgm:pt modelId="{3358155A-1B3C-477C-8D28-9FBBAEA819D8}" type="parTrans" cxnId="{9B3C2FE3-974D-42CD-94EA-7139CDF3A3A7}">
      <dgm:prSet/>
      <dgm:spPr/>
      <dgm:t>
        <a:bodyPr/>
        <a:lstStyle/>
        <a:p>
          <a:endParaRPr lang="ru-RU"/>
        </a:p>
      </dgm:t>
    </dgm:pt>
    <dgm:pt modelId="{A565C4BF-7DF4-459F-988C-2EFEB71D6858}" type="sibTrans" cxnId="{9B3C2FE3-974D-42CD-94EA-7139CDF3A3A7}">
      <dgm:prSet/>
      <dgm:spPr/>
      <dgm:t>
        <a:bodyPr/>
        <a:lstStyle/>
        <a:p>
          <a:endParaRPr lang="ru-RU"/>
        </a:p>
      </dgm:t>
    </dgm:pt>
    <dgm:pt modelId="{11F6867F-F597-4016-9CF7-EF37E81670DC}">
      <dgm:prSet custT="1"/>
      <dgm:spPr/>
      <dgm:t>
        <a:bodyPr/>
        <a:lstStyle/>
        <a:p>
          <a:endParaRPr lang="ru-RU" sz="1200" b="1" i="0" dirty="0">
            <a:solidFill>
              <a:srgbClr val="FF0000"/>
            </a:solidFill>
          </a:endParaRPr>
        </a:p>
      </dgm:t>
    </dgm:pt>
    <dgm:pt modelId="{1CD337E2-6822-450E-890E-19A4B5462390}" type="parTrans" cxnId="{0258A69D-64A5-4566-ABD0-2CE3199B3196}">
      <dgm:prSet/>
      <dgm:spPr/>
      <dgm:t>
        <a:bodyPr/>
        <a:lstStyle/>
        <a:p>
          <a:endParaRPr lang="ru-RU"/>
        </a:p>
      </dgm:t>
    </dgm:pt>
    <dgm:pt modelId="{98D0AE91-3AE6-44AD-8714-8B542906918B}" type="sibTrans" cxnId="{0258A69D-64A5-4566-ABD0-2CE3199B3196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2130" custLinFactNeighborY="-310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1438" custLinFactNeighborY="5015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0" custLinFactNeighborY="4514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936" custLinFactNeighborY="-1293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 custLinFactNeighborX="-2107" custLinFactNeighborY="-524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660" custLinFactNeighborY="-12841">
        <dgm:presLayoutVars>
          <dgm:bulletEnabled val="1"/>
        </dgm:presLayoutVars>
      </dgm:prSet>
      <dgm:spPr/>
    </dgm:pt>
  </dgm:ptLst>
  <dgm:cxnLst>
    <dgm:cxn modelId="{2B330206-E026-42DB-85AB-DE8815E90FF5}" type="presOf" srcId="{68BFA4D3-DD71-4D9B-A569-05E828552F71}" destId="{C7712EE7-F9AE-4C32-8714-CCE3F26B3B49}" srcOrd="0" destOrd="2" presId="urn:microsoft.com/office/officeart/2005/8/layout/chevron2"/>
    <dgm:cxn modelId="{426EE00B-5011-46F8-84D8-EC188772999D}" type="presOf" srcId="{11F6867F-F597-4016-9CF7-EF37E81670DC}" destId="{C7712EE7-F9AE-4C32-8714-CCE3F26B3B49}" srcOrd="0" destOrd="1" presId="urn:microsoft.com/office/officeart/2005/8/layout/chevron2"/>
    <dgm:cxn modelId="{4DB33514-D3BD-49D5-BF4E-7EF57C880298}" type="presOf" srcId="{1B48D378-944A-4302-B3F2-3F87C9115B60}" destId="{C7712EE7-F9AE-4C32-8714-CCE3F26B3B49}" srcOrd="0" destOrd="0" presId="urn:microsoft.com/office/officeart/2005/8/layout/chevron2"/>
    <dgm:cxn modelId="{709AC219-0D8F-497C-9470-FFDE60A25F48}" type="presOf" srcId="{4D860E58-301B-46B0-9ECE-ED3FC38C4123}" destId="{66FCE47B-9B9B-4A0D-9737-7E170D20E896}" srcOrd="0" destOrd="0" presId="urn:microsoft.com/office/officeart/2005/8/layout/chevron2"/>
    <dgm:cxn modelId="{695BF01E-C28C-457F-8630-4DE51CA38732}" type="presOf" srcId="{3797B866-9B24-4AB9-9C96-7AD91A87CEAF}" destId="{4101DDAD-F2DD-4470-8E64-00304D371F44}" srcOrd="0" destOrd="0" presId="urn:microsoft.com/office/officeart/2005/8/layout/chevron2"/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7264402A-4A24-4DA3-B525-857E79BBCA96}" srcId="{3797B866-9B24-4AB9-9C96-7AD91A87CEAF}" destId="{68BFA4D3-DD71-4D9B-A569-05E828552F71}" srcOrd="2" destOrd="0" parTransId="{8FA77031-3168-4F69-8712-7CFC441B44C7}" sibTransId="{96651E0B-2987-41C3-A747-75138C5919EB}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05C29C93-1698-4D96-9C81-587C64EC14C4}" type="presOf" srcId="{03523357-EED6-4818-89E1-1B1C6B830DF6}" destId="{ACAD0818-750D-4FF3-929E-39077E4CD1E1}" srcOrd="0" destOrd="0" presId="urn:microsoft.com/office/officeart/2005/8/layout/chevron2"/>
    <dgm:cxn modelId="{B38F0596-08B7-4EF5-A836-C9C85A55785D}" type="presOf" srcId="{1BB643F3-9962-400C-95E7-71CDB2BFED79}" destId="{C7712EE7-F9AE-4C32-8714-CCE3F26B3B49}" srcOrd="0" destOrd="3" presId="urn:microsoft.com/office/officeart/2005/8/layout/chevron2"/>
    <dgm:cxn modelId="{0258A69D-64A5-4566-ABD0-2CE3199B3196}" srcId="{3797B866-9B24-4AB9-9C96-7AD91A87CEAF}" destId="{11F6867F-F597-4016-9CF7-EF37E81670DC}" srcOrd="1" destOrd="0" parTransId="{1CD337E2-6822-450E-890E-19A4B5462390}" sibTransId="{98D0AE91-3AE6-44AD-8714-8B542906918B}"/>
    <dgm:cxn modelId="{7ED9B1A3-EBDD-4FF9-851B-1393FD8D3841}" srcId="{4B165559-BA4F-4B71-A3E2-A426D2C4DF64}" destId="{B14FB7A5-E85A-4B8E-AB05-3A6534A25B3C}" srcOrd="1" destOrd="0" parTransId="{30ED737B-C6EA-4512-80F5-AED604C6F8FB}" sibTransId="{8C8C65B1-A594-426A-A583-05C1DFE58E98}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21EDE0C0-6362-4DE0-A809-C7B35C0F1111}" type="presOf" srcId="{B14FB7A5-E85A-4B8E-AB05-3A6534A25B3C}" destId="{BE8FDF56-968F-4677-909E-6C53D584F1EE}" srcOrd="0" destOrd="1" presId="urn:microsoft.com/office/officeart/2005/8/layout/chevron2"/>
    <dgm:cxn modelId="{F185C8C4-E1B3-42CB-A450-EC1A7CA50045}" type="presOf" srcId="{4B165559-BA4F-4B71-A3E2-A426D2C4DF64}" destId="{8866646B-8BE2-44AB-B8E4-E7F3E67ADE82}" srcOrd="0" destOrd="0" presId="urn:microsoft.com/office/officeart/2005/8/layout/chevron2"/>
    <dgm:cxn modelId="{DA6449DE-A4DC-4111-82B7-C8CE66E06AEE}" type="presOf" srcId="{4F3C1340-4361-4672-BBAD-8FC310B1B408}" destId="{BE8FDF56-968F-4677-909E-6C53D584F1EE}" srcOrd="0" destOrd="0" presId="urn:microsoft.com/office/officeart/2005/8/layout/chevron2"/>
    <dgm:cxn modelId="{9B3C2FE3-974D-42CD-94EA-7139CDF3A3A7}" srcId="{3797B866-9B24-4AB9-9C96-7AD91A87CEAF}" destId="{1BB643F3-9962-400C-95E7-71CDB2BFED79}" srcOrd="3" destOrd="0" parTransId="{3358155A-1B3C-477C-8D28-9FBBAEA819D8}" sibTransId="{A565C4BF-7DF4-459F-988C-2EFEB71D6858}"/>
    <dgm:cxn modelId="{5AC38CF5-D3D4-4F78-A6E2-E7804EBFBDF9}" type="presOf" srcId="{9B5E2601-760B-42A0-A32A-18C513D6503E}" destId="{97DC7012-24D3-4184-BF1A-A7FCD1FB9B7D}" srcOrd="0" destOrd="0" presId="urn:microsoft.com/office/officeart/2005/8/layout/chevron2"/>
    <dgm:cxn modelId="{CBDBACE8-8A93-4BE4-9EE4-35D181808C29}" type="presParOf" srcId="{97DC7012-24D3-4184-BF1A-A7FCD1FB9B7D}" destId="{DB75A1E5-5DD4-4B7E-AD4E-BD4973B2C057}" srcOrd="0" destOrd="0" presId="urn:microsoft.com/office/officeart/2005/8/layout/chevron2"/>
    <dgm:cxn modelId="{1780DBE7-CEC9-41AB-82B9-9B4A85F63F83}" type="presParOf" srcId="{DB75A1E5-5DD4-4B7E-AD4E-BD4973B2C057}" destId="{ACAD0818-750D-4FF3-929E-39077E4CD1E1}" srcOrd="0" destOrd="0" presId="urn:microsoft.com/office/officeart/2005/8/layout/chevron2"/>
    <dgm:cxn modelId="{BC7B332E-1249-46AD-A9F6-E8F4CE476D67}" type="presParOf" srcId="{DB75A1E5-5DD4-4B7E-AD4E-BD4973B2C057}" destId="{66FCE47B-9B9B-4A0D-9737-7E170D20E896}" srcOrd="1" destOrd="0" presId="urn:microsoft.com/office/officeart/2005/8/layout/chevron2"/>
    <dgm:cxn modelId="{A443150E-FE50-422A-936F-889627685442}" type="presParOf" srcId="{97DC7012-24D3-4184-BF1A-A7FCD1FB9B7D}" destId="{03A8C3AB-9A17-4D8B-9842-3B7FBEE308C0}" srcOrd="1" destOrd="0" presId="urn:microsoft.com/office/officeart/2005/8/layout/chevron2"/>
    <dgm:cxn modelId="{8EA2E28D-7D44-4023-A45D-23F356928E74}" type="presParOf" srcId="{97DC7012-24D3-4184-BF1A-A7FCD1FB9B7D}" destId="{A203AE76-E3AD-423E-80A7-DEBE1F005A3A}" srcOrd="2" destOrd="0" presId="urn:microsoft.com/office/officeart/2005/8/layout/chevron2"/>
    <dgm:cxn modelId="{26035DE2-6D6E-41C7-AF2B-3E69943C0152}" type="presParOf" srcId="{A203AE76-E3AD-423E-80A7-DEBE1F005A3A}" destId="{8866646B-8BE2-44AB-B8E4-E7F3E67ADE82}" srcOrd="0" destOrd="0" presId="urn:microsoft.com/office/officeart/2005/8/layout/chevron2"/>
    <dgm:cxn modelId="{DF0EB3B3-09D7-4379-813C-A7762D2CC4A7}" type="presParOf" srcId="{A203AE76-E3AD-423E-80A7-DEBE1F005A3A}" destId="{BE8FDF56-968F-4677-909E-6C53D584F1EE}" srcOrd="1" destOrd="0" presId="urn:microsoft.com/office/officeart/2005/8/layout/chevron2"/>
    <dgm:cxn modelId="{A27C9B8A-FF86-4E23-AECD-25F8187D65B7}" type="presParOf" srcId="{97DC7012-24D3-4184-BF1A-A7FCD1FB9B7D}" destId="{49F4E6FD-5FFC-49C8-B2E0-E065796BA808}" srcOrd="3" destOrd="0" presId="urn:microsoft.com/office/officeart/2005/8/layout/chevron2"/>
    <dgm:cxn modelId="{358DAA38-35B3-4F6B-8134-7B76C9D3621D}" type="presParOf" srcId="{97DC7012-24D3-4184-BF1A-A7FCD1FB9B7D}" destId="{4997ABA4-DC6A-4703-A116-26794BE97B18}" srcOrd="4" destOrd="0" presId="urn:microsoft.com/office/officeart/2005/8/layout/chevron2"/>
    <dgm:cxn modelId="{013F0561-0C72-4A80-911F-EEE531EBC0C2}" type="presParOf" srcId="{4997ABA4-DC6A-4703-A116-26794BE97B18}" destId="{4101DDAD-F2DD-4470-8E64-00304D371F44}" srcOrd="0" destOrd="0" presId="urn:microsoft.com/office/officeart/2005/8/layout/chevron2"/>
    <dgm:cxn modelId="{05AFC36C-3B73-40B7-A282-6EF731BE00EE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E68CF-BB83-4951-A986-75ED9DB03747}" type="doc">
      <dgm:prSet loTypeId="urn:microsoft.com/office/officeart/2005/8/layout/vList3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0205165-D1CF-4C2C-9070-D8462EEB9A8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</a:rPr>
            <a:t>Суцільна </a:t>
          </a:r>
          <a:r>
            <a:rPr lang="uk-UA" sz="1800" b="1" dirty="0" err="1">
              <a:solidFill>
                <a:srgbClr val="002060"/>
              </a:solidFill>
            </a:rPr>
            <a:t>комп</a:t>
          </a:r>
          <a:r>
            <a:rPr lang="en-US" sz="1800" b="1" dirty="0">
              <a:solidFill>
                <a:srgbClr val="002060"/>
              </a:solidFill>
            </a:rPr>
            <a:t>’</a:t>
          </a:r>
          <a:r>
            <a:rPr lang="uk-UA" sz="1800" b="1" dirty="0" err="1">
              <a:solidFill>
                <a:srgbClr val="002060"/>
              </a:solidFill>
            </a:rPr>
            <a:t>ютеризація</a:t>
          </a:r>
          <a:endParaRPr lang="en-US" sz="18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</a:rPr>
            <a:t>Натільний портативний </a:t>
          </a:r>
          <a:endParaRPr lang="en-US" sz="18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</a:rPr>
            <a:t>Інтернет</a:t>
          </a:r>
        </a:p>
        <a:p>
          <a:pPr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</a:rPr>
            <a:t>Великі дані (</a:t>
          </a:r>
          <a:r>
            <a:rPr lang="en-US" sz="1800" b="1" dirty="0">
              <a:solidFill>
                <a:srgbClr val="002060"/>
              </a:solidFill>
            </a:rPr>
            <a:t>BIG DATA)</a:t>
          </a:r>
          <a:endParaRPr lang="ru-RU" sz="1800" b="1" dirty="0">
            <a:solidFill>
              <a:srgbClr val="002060"/>
            </a:solidFill>
          </a:endParaRPr>
        </a:p>
      </dgm:t>
    </dgm:pt>
    <dgm:pt modelId="{F1E838BD-EC22-4E4D-9608-BA6C382B58B1}" type="parTrans" cxnId="{D59C75C0-8F8D-43C7-9C5F-EA3D846DCAB0}">
      <dgm:prSet/>
      <dgm:spPr/>
      <dgm:t>
        <a:bodyPr/>
        <a:lstStyle/>
        <a:p>
          <a:endParaRPr lang="ru-RU"/>
        </a:p>
      </dgm:t>
    </dgm:pt>
    <dgm:pt modelId="{5A84EA27-EF0A-46C4-8B04-13C3D95F6A01}" type="sibTrans" cxnId="{D59C75C0-8F8D-43C7-9C5F-EA3D846DCAB0}">
      <dgm:prSet/>
      <dgm:spPr/>
      <dgm:t>
        <a:bodyPr/>
        <a:lstStyle/>
        <a:p>
          <a:endParaRPr lang="ru-RU"/>
        </a:p>
      </dgm:t>
    </dgm:pt>
    <dgm:pt modelId="{00F830F9-3B13-4B13-B24E-9ADE5B8B5A41}">
      <dgm:prSet phldrT="[Текст]" custT="1"/>
      <dgm:spPr/>
      <dgm:t>
        <a:bodyPr/>
        <a:lstStyle/>
        <a:p>
          <a:r>
            <a:rPr lang="uk-UA" sz="1800" b="1" dirty="0">
              <a:solidFill>
                <a:schemeClr val="tx2"/>
              </a:solidFill>
            </a:rPr>
            <a:t>Штучний інтелект та ухвалення рішень </a:t>
          </a:r>
          <a:endParaRPr lang="en-US" sz="1800" b="1" dirty="0">
            <a:solidFill>
              <a:schemeClr val="tx2"/>
            </a:solidFill>
          </a:endParaRPr>
        </a:p>
        <a:p>
          <a:r>
            <a:rPr lang="uk-UA" sz="1800" b="1" dirty="0" err="1">
              <a:solidFill>
                <a:schemeClr val="tx2"/>
              </a:solidFill>
            </a:rPr>
            <a:t>Суперкомп</a:t>
          </a:r>
          <a:r>
            <a:rPr lang="en-US" sz="1800" b="1" dirty="0">
              <a:solidFill>
                <a:schemeClr val="tx2"/>
              </a:solidFill>
            </a:rPr>
            <a:t>’</a:t>
          </a:r>
          <a:r>
            <a:rPr lang="uk-UA" sz="1800" b="1" dirty="0" err="1">
              <a:solidFill>
                <a:schemeClr val="tx2"/>
              </a:solidFill>
            </a:rPr>
            <a:t>ютер</a:t>
          </a:r>
          <a:r>
            <a:rPr lang="uk-UA" sz="1800" b="1" dirty="0">
              <a:solidFill>
                <a:schemeClr val="tx2"/>
              </a:solidFill>
            </a:rPr>
            <a:t> у вашому офісі</a:t>
          </a:r>
          <a:endParaRPr lang="ru-RU" sz="1800" b="1" dirty="0">
            <a:solidFill>
              <a:schemeClr val="tx2"/>
            </a:solidFill>
          </a:endParaRPr>
        </a:p>
      </dgm:t>
    </dgm:pt>
    <dgm:pt modelId="{4C6AC5B8-F9A3-4775-8902-36064967FB7D}" type="parTrans" cxnId="{9EB09C37-7216-434D-AE20-E359555DFFB4}">
      <dgm:prSet/>
      <dgm:spPr/>
      <dgm:t>
        <a:bodyPr/>
        <a:lstStyle/>
        <a:p>
          <a:endParaRPr lang="ru-RU"/>
        </a:p>
      </dgm:t>
    </dgm:pt>
    <dgm:pt modelId="{DAB2BE2C-E155-49E6-9E3C-518EC807D995}" type="sibTrans" cxnId="{9EB09C37-7216-434D-AE20-E359555DFFB4}">
      <dgm:prSet/>
      <dgm:spPr/>
      <dgm:t>
        <a:bodyPr/>
        <a:lstStyle/>
        <a:p>
          <a:endParaRPr lang="ru-RU"/>
        </a:p>
      </dgm:t>
    </dgm:pt>
    <dgm:pt modelId="{5153871B-E1A5-4789-8EBC-68744AE1E31A}">
      <dgm:prSet phldrT="[Текст]" custT="1"/>
      <dgm:spPr/>
      <dgm:t>
        <a:bodyPr/>
        <a:lstStyle/>
        <a:p>
          <a:r>
            <a:rPr lang="uk-UA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“РОЗУМНІ</a:t>
          </a:r>
          <a:r>
            <a: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МІСТА”</a:t>
          </a:r>
        </a:p>
        <a:p>
          <a:r>
            <a:rPr lang="uk-UA" sz="1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“Біткойн</a:t>
          </a:r>
          <a:r>
            <a:rPr lang="uk-UA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uk-UA" sz="1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блокчейн”</a:t>
          </a:r>
          <a:endParaRPr lang="uk-UA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Робототехніка </a:t>
          </a:r>
          <a:endParaRPr lang="en-US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A2EF1D-C32D-4B1A-976F-30892802146B}" type="parTrans" cxnId="{106CDD65-DA74-40D7-9C4D-004D97F7F063}">
      <dgm:prSet/>
      <dgm:spPr/>
      <dgm:t>
        <a:bodyPr/>
        <a:lstStyle/>
        <a:p>
          <a:endParaRPr lang="ru-RU"/>
        </a:p>
      </dgm:t>
    </dgm:pt>
    <dgm:pt modelId="{8ECF48FD-D506-49FA-9E85-0C37CBE88A9B}" type="sibTrans" cxnId="{106CDD65-DA74-40D7-9C4D-004D97F7F063}">
      <dgm:prSet/>
      <dgm:spPr/>
      <dgm:t>
        <a:bodyPr/>
        <a:lstStyle/>
        <a:p>
          <a:endParaRPr lang="ru-RU"/>
        </a:p>
      </dgm:t>
    </dgm:pt>
    <dgm:pt modelId="{8A79ADC1-2284-48CE-849F-5B84E89B680C}">
      <dgm:prSet custT="1"/>
      <dgm:spPr/>
      <dgm:t>
        <a:bodyPr/>
        <a:lstStyle/>
        <a:p>
          <a:r>
            <a:rPr lang="uk-UA" sz="1800" b="1" dirty="0" err="1">
              <a:solidFill>
                <a:schemeClr val="tx2"/>
              </a:solidFill>
            </a:rPr>
            <a:t>Нейротехнології</a:t>
          </a:r>
          <a:endParaRPr lang="uk-UA" sz="1800" b="1" dirty="0">
            <a:solidFill>
              <a:schemeClr val="tx2"/>
            </a:solidFill>
          </a:endParaRPr>
        </a:p>
        <a:p>
          <a:r>
            <a:rPr lang="uk-UA" sz="1800" b="1" dirty="0">
              <a:solidFill>
                <a:schemeClr val="tx2"/>
              </a:solidFill>
            </a:rPr>
            <a:t>3 </a:t>
          </a:r>
          <a:r>
            <a:rPr lang="en-US" sz="1800" b="1" dirty="0">
              <a:solidFill>
                <a:schemeClr val="tx2"/>
              </a:solidFill>
            </a:rPr>
            <a:t>D</a:t>
          </a:r>
          <a:r>
            <a:rPr lang="uk-UA" sz="1800" b="1" dirty="0" err="1">
              <a:solidFill>
                <a:schemeClr val="tx2"/>
              </a:solidFill>
            </a:rPr>
            <a:t>-друк</a:t>
          </a:r>
          <a:r>
            <a:rPr lang="uk-UA" sz="1800" b="1" dirty="0">
              <a:solidFill>
                <a:schemeClr val="tx2"/>
              </a:solidFill>
            </a:rPr>
            <a:t>  і  3</a:t>
          </a:r>
          <a:r>
            <a:rPr lang="en-US" sz="1800" b="1" dirty="0">
              <a:solidFill>
                <a:schemeClr val="tx2"/>
              </a:solidFill>
            </a:rPr>
            <a:t>D</a:t>
          </a:r>
          <a:r>
            <a:rPr lang="uk-UA" sz="1800" b="1" dirty="0">
              <a:solidFill>
                <a:schemeClr val="tx2"/>
              </a:solidFill>
            </a:rPr>
            <a:t>- виробництво </a:t>
          </a:r>
          <a:endParaRPr lang="ru-RU" sz="1800" b="1" dirty="0">
            <a:solidFill>
              <a:schemeClr val="tx2"/>
            </a:solidFill>
          </a:endParaRPr>
        </a:p>
      </dgm:t>
    </dgm:pt>
    <dgm:pt modelId="{37C7BBA8-4CE3-4FD8-BC28-78812CEBF3CB}" type="parTrans" cxnId="{607C7832-4D95-4544-B78B-AC756D432567}">
      <dgm:prSet/>
      <dgm:spPr/>
      <dgm:t>
        <a:bodyPr/>
        <a:lstStyle/>
        <a:p>
          <a:endParaRPr lang="ru-RU"/>
        </a:p>
      </dgm:t>
    </dgm:pt>
    <dgm:pt modelId="{77E40909-D6AE-4723-8425-F0A4162D8355}" type="sibTrans" cxnId="{607C7832-4D95-4544-B78B-AC756D432567}">
      <dgm:prSet/>
      <dgm:spPr/>
      <dgm:t>
        <a:bodyPr/>
        <a:lstStyle/>
        <a:p>
          <a:endParaRPr lang="ru-RU"/>
        </a:p>
      </dgm:t>
    </dgm:pt>
    <dgm:pt modelId="{A97B6325-0C1F-469E-904C-DC710F74F714}" type="pres">
      <dgm:prSet presAssocID="{CA1E68CF-BB83-4951-A986-75ED9DB03747}" presName="linearFlow" presStyleCnt="0">
        <dgm:presLayoutVars>
          <dgm:dir/>
          <dgm:resizeHandles val="exact"/>
        </dgm:presLayoutVars>
      </dgm:prSet>
      <dgm:spPr/>
    </dgm:pt>
    <dgm:pt modelId="{6DDE499C-CC60-4EC1-A8F5-3A84BC387309}" type="pres">
      <dgm:prSet presAssocID="{00205165-D1CF-4C2C-9070-D8462EEB9A8B}" presName="composite" presStyleCnt="0"/>
      <dgm:spPr/>
    </dgm:pt>
    <dgm:pt modelId="{2609E070-D7C9-4E46-94E3-D5CA94760E4D}" type="pres">
      <dgm:prSet presAssocID="{00205165-D1CF-4C2C-9070-D8462EEB9A8B}" presName="imgShp" presStyleLbl="fgImgPlace1" presStyleIdx="0" presStyleCnt="4" custLinFactNeighborX="4577" custLinFactNeighborY="13581"/>
      <dgm:spPr/>
    </dgm:pt>
    <dgm:pt modelId="{D4308ECE-D34C-4C31-B10F-9E689132FC38}" type="pres">
      <dgm:prSet presAssocID="{00205165-D1CF-4C2C-9070-D8462EEB9A8B}" presName="txShp" presStyleLbl="node1" presStyleIdx="0" presStyleCnt="4" custLinFactNeighborX="-2183" custLinFactNeighborY="-89">
        <dgm:presLayoutVars>
          <dgm:bulletEnabled val="1"/>
        </dgm:presLayoutVars>
      </dgm:prSet>
      <dgm:spPr/>
    </dgm:pt>
    <dgm:pt modelId="{9D59928C-A7B2-4333-A4BB-5DDB466A2F36}" type="pres">
      <dgm:prSet presAssocID="{5A84EA27-EF0A-46C4-8B04-13C3D95F6A01}" presName="spacing" presStyleCnt="0"/>
      <dgm:spPr/>
    </dgm:pt>
    <dgm:pt modelId="{B0FDAD86-6059-4899-820B-C7C31F72EF6C}" type="pres">
      <dgm:prSet presAssocID="{00F830F9-3B13-4B13-B24E-9ADE5B8B5A41}" presName="composite" presStyleCnt="0"/>
      <dgm:spPr/>
    </dgm:pt>
    <dgm:pt modelId="{2C132B52-2281-400C-96D3-C1E020A67CA5}" type="pres">
      <dgm:prSet presAssocID="{00F830F9-3B13-4B13-B24E-9ADE5B8B5A41}" presName="imgShp" presStyleLbl="fgImgPlace1" presStyleIdx="1" presStyleCnt="4"/>
      <dgm:spPr/>
    </dgm:pt>
    <dgm:pt modelId="{928DC3B3-D96A-44EF-B1C8-A8157CD9A022}" type="pres">
      <dgm:prSet presAssocID="{00F830F9-3B13-4B13-B24E-9ADE5B8B5A41}" presName="txShp" presStyleLbl="node1" presStyleIdx="1" presStyleCnt="4" custLinFactNeighborX="-856" custLinFactNeighborY="-73">
        <dgm:presLayoutVars>
          <dgm:bulletEnabled val="1"/>
        </dgm:presLayoutVars>
      </dgm:prSet>
      <dgm:spPr/>
    </dgm:pt>
    <dgm:pt modelId="{D4AC7448-99E2-40E4-8BFE-15EBBD4C82D9}" type="pres">
      <dgm:prSet presAssocID="{DAB2BE2C-E155-49E6-9E3C-518EC807D995}" presName="spacing" presStyleCnt="0"/>
      <dgm:spPr/>
    </dgm:pt>
    <dgm:pt modelId="{177CF1DD-BDB6-45B4-A192-955B9661AA8F}" type="pres">
      <dgm:prSet presAssocID="{5153871B-E1A5-4789-8EBC-68744AE1E31A}" presName="composite" presStyleCnt="0"/>
      <dgm:spPr/>
    </dgm:pt>
    <dgm:pt modelId="{60ADC035-6C03-4224-81E1-79F35B20A6B4}" type="pres">
      <dgm:prSet presAssocID="{5153871B-E1A5-4789-8EBC-68744AE1E31A}" presName="imgShp" presStyleLbl="fgImgPlace1" presStyleIdx="2" presStyleCnt="4"/>
      <dgm:spPr/>
    </dgm:pt>
    <dgm:pt modelId="{682B4202-27DF-43D3-B1B3-501E0C13C1AA}" type="pres">
      <dgm:prSet presAssocID="{5153871B-E1A5-4789-8EBC-68744AE1E31A}" presName="txShp" presStyleLbl="node1" presStyleIdx="2" presStyleCnt="4">
        <dgm:presLayoutVars>
          <dgm:bulletEnabled val="1"/>
        </dgm:presLayoutVars>
      </dgm:prSet>
      <dgm:spPr/>
    </dgm:pt>
    <dgm:pt modelId="{82CDBD9D-35E6-4292-A6EA-8377844C2FF1}" type="pres">
      <dgm:prSet presAssocID="{8ECF48FD-D506-49FA-9E85-0C37CBE88A9B}" presName="spacing" presStyleCnt="0"/>
      <dgm:spPr/>
    </dgm:pt>
    <dgm:pt modelId="{56AA22D4-77A0-47D4-87C4-A36133E933A1}" type="pres">
      <dgm:prSet presAssocID="{8A79ADC1-2284-48CE-849F-5B84E89B680C}" presName="composite" presStyleCnt="0"/>
      <dgm:spPr/>
    </dgm:pt>
    <dgm:pt modelId="{BD2CB550-839F-44AB-BED9-CB2556805593}" type="pres">
      <dgm:prSet presAssocID="{8A79ADC1-2284-48CE-849F-5B84E89B680C}" presName="imgShp" presStyleLbl="fgImgPlace1" presStyleIdx="3" presStyleCnt="4"/>
      <dgm:spPr/>
    </dgm:pt>
    <dgm:pt modelId="{70D19C5B-0CD8-41BA-ACA9-8E1593610A5E}" type="pres">
      <dgm:prSet presAssocID="{8A79ADC1-2284-48CE-849F-5B84E89B680C}" presName="txShp" presStyleLbl="node1" presStyleIdx="3" presStyleCnt="4" custLinFactNeighborX="-856" custLinFactNeighborY="-41">
        <dgm:presLayoutVars>
          <dgm:bulletEnabled val="1"/>
        </dgm:presLayoutVars>
      </dgm:prSet>
      <dgm:spPr/>
    </dgm:pt>
  </dgm:ptLst>
  <dgm:cxnLst>
    <dgm:cxn modelId="{A08E6226-EAF3-4928-8EB7-A4676F823D88}" type="presOf" srcId="{5153871B-E1A5-4789-8EBC-68744AE1E31A}" destId="{682B4202-27DF-43D3-B1B3-501E0C13C1AA}" srcOrd="0" destOrd="0" presId="urn:microsoft.com/office/officeart/2005/8/layout/vList3#2"/>
    <dgm:cxn modelId="{607C7832-4D95-4544-B78B-AC756D432567}" srcId="{CA1E68CF-BB83-4951-A986-75ED9DB03747}" destId="{8A79ADC1-2284-48CE-849F-5B84E89B680C}" srcOrd="3" destOrd="0" parTransId="{37C7BBA8-4CE3-4FD8-BC28-78812CEBF3CB}" sibTransId="{77E40909-D6AE-4723-8425-F0A4162D8355}"/>
    <dgm:cxn modelId="{9EB09C37-7216-434D-AE20-E359555DFFB4}" srcId="{CA1E68CF-BB83-4951-A986-75ED9DB03747}" destId="{00F830F9-3B13-4B13-B24E-9ADE5B8B5A41}" srcOrd="1" destOrd="0" parTransId="{4C6AC5B8-F9A3-4775-8902-36064967FB7D}" sibTransId="{DAB2BE2C-E155-49E6-9E3C-518EC807D995}"/>
    <dgm:cxn modelId="{DAF15340-723C-4FB4-A68F-118716B3ED4E}" type="presOf" srcId="{CA1E68CF-BB83-4951-A986-75ED9DB03747}" destId="{A97B6325-0C1F-469E-904C-DC710F74F714}" srcOrd="0" destOrd="0" presId="urn:microsoft.com/office/officeart/2005/8/layout/vList3#2"/>
    <dgm:cxn modelId="{106CDD65-DA74-40D7-9C4D-004D97F7F063}" srcId="{CA1E68CF-BB83-4951-A986-75ED9DB03747}" destId="{5153871B-E1A5-4789-8EBC-68744AE1E31A}" srcOrd="2" destOrd="0" parTransId="{59A2EF1D-C32D-4B1A-976F-30892802146B}" sibTransId="{8ECF48FD-D506-49FA-9E85-0C37CBE88A9B}"/>
    <dgm:cxn modelId="{63DAD068-754C-4D49-A441-F7BB6F9FFE93}" type="presOf" srcId="{00F830F9-3B13-4B13-B24E-9ADE5B8B5A41}" destId="{928DC3B3-D96A-44EF-B1C8-A8157CD9A022}" srcOrd="0" destOrd="0" presId="urn:microsoft.com/office/officeart/2005/8/layout/vList3#2"/>
    <dgm:cxn modelId="{94AF3086-C5A7-4456-AD71-DB325407C5FA}" type="presOf" srcId="{8A79ADC1-2284-48CE-849F-5B84E89B680C}" destId="{70D19C5B-0CD8-41BA-ACA9-8E1593610A5E}" srcOrd="0" destOrd="0" presId="urn:microsoft.com/office/officeart/2005/8/layout/vList3#2"/>
    <dgm:cxn modelId="{D59C75C0-8F8D-43C7-9C5F-EA3D846DCAB0}" srcId="{CA1E68CF-BB83-4951-A986-75ED9DB03747}" destId="{00205165-D1CF-4C2C-9070-D8462EEB9A8B}" srcOrd="0" destOrd="0" parTransId="{F1E838BD-EC22-4E4D-9608-BA6C382B58B1}" sibTransId="{5A84EA27-EF0A-46C4-8B04-13C3D95F6A01}"/>
    <dgm:cxn modelId="{7BACBBE3-A38F-40B1-8CEA-F7F5E31C8528}" type="presOf" srcId="{00205165-D1CF-4C2C-9070-D8462EEB9A8B}" destId="{D4308ECE-D34C-4C31-B10F-9E689132FC38}" srcOrd="0" destOrd="0" presId="urn:microsoft.com/office/officeart/2005/8/layout/vList3#2"/>
    <dgm:cxn modelId="{5843B467-E185-4A20-8CA1-124AC673EC8E}" type="presParOf" srcId="{A97B6325-0C1F-469E-904C-DC710F74F714}" destId="{6DDE499C-CC60-4EC1-A8F5-3A84BC387309}" srcOrd="0" destOrd="0" presId="urn:microsoft.com/office/officeart/2005/8/layout/vList3#2"/>
    <dgm:cxn modelId="{F4E81DE6-8F14-4D91-A535-9409D9BABC39}" type="presParOf" srcId="{6DDE499C-CC60-4EC1-A8F5-3A84BC387309}" destId="{2609E070-D7C9-4E46-94E3-D5CA94760E4D}" srcOrd="0" destOrd="0" presId="urn:microsoft.com/office/officeart/2005/8/layout/vList3#2"/>
    <dgm:cxn modelId="{5EF7DF19-43F3-43BD-8FBF-33A4183E141F}" type="presParOf" srcId="{6DDE499C-CC60-4EC1-A8F5-3A84BC387309}" destId="{D4308ECE-D34C-4C31-B10F-9E689132FC38}" srcOrd="1" destOrd="0" presId="urn:microsoft.com/office/officeart/2005/8/layout/vList3#2"/>
    <dgm:cxn modelId="{2EDCEA36-F748-4743-BC04-81FFEEDABCC3}" type="presParOf" srcId="{A97B6325-0C1F-469E-904C-DC710F74F714}" destId="{9D59928C-A7B2-4333-A4BB-5DDB466A2F36}" srcOrd="1" destOrd="0" presId="urn:microsoft.com/office/officeart/2005/8/layout/vList3#2"/>
    <dgm:cxn modelId="{EA2C7854-318E-4A70-A582-C3DA4F01348A}" type="presParOf" srcId="{A97B6325-0C1F-469E-904C-DC710F74F714}" destId="{B0FDAD86-6059-4899-820B-C7C31F72EF6C}" srcOrd="2" destOrd="0" presId="urn:microsoft.com/office/officeart/2005/8/layout/vList3#2"/>
    <dgm:cxn modelId="{1879AB23-4964-4DE9-B893-BB195B4A2CFA}" type="presParOf" srcId="{B0FDAD86-6059-4899-820B-C7C31F72EF6C}" destId="{2C132B52-2281-400C-96D3-C1E020A67CA5}" srcOrd="0" destOrd="0" presId="urn:microsoft.com/office/officeart/2005/8/layout/vList3#2"/>
    <dgm:cxn modelId="{AC4E1F73-819C-440C-82E8-BFB9AAA64014}" type="presParOf" srcId="{B0FDAD86-6059-4899-820B-C7C31F72EF6C}" destId="{928DC3B3-D96A-44EF-B1C8-A8157CD9A022}" srcOrd="1" destOrd="0" presId="urn:microsoft.com/office/officeart/2005/8/layout/vList3#2"/>
    <dgm:cxn modelId="{E24DEAF0-BC4F-46AB-AA26-96439ECBA0C8}" type="presParOf" srcId="{A97B6325-0C1F-469E-904C-DC710F74F714}" destId="{D4AC7448-99E2-40E4-8BFE-15EBBD4C82D9}" srcOrd="3" destOrd="0" presId="urn:microsoft.com/office/officeart/2005/8/layout/vList3#2"/>
    <dgm:cxn modelId="{DDCF61FF-DC55-4946-94F5-C43CC624B446}" type="presParOf" srcId="{A97B6325-0C1F-469E-904C-DC710F74F714}" destId="{177CF1DD-BDB6-45B4-A192-955B9661AA8F}" srcOrd="4" destOrd="0" presId="urn:microsoft.com/office/officeart/2005/8/layout/vList3#2"/>
    <dgm:cxn modelId="{0A57D320-057C-4DA0-8D09-22A88E74BCA4}" type="presParOf" srcId="{177CF1DD-BDB6-45B4-A192-955B9661AA8F}" destId="{60ADC035-6C03-4224-81E1-79F35B20A6B4}" srcOrd="0" destOrd="0" presId="urn:microsoft.com/office/officeart/2005/8/layout/vList3#2"/>
    <dgm:cxn modelId="{F1520A00-04B5-49F7-BCDD-582DFBC2989B}" type="presParOf" srcId="{177CF1DD-BDB6-45B4-A192-955B9661AA8F}" destId="{682B4202-27DF-43D3-B1B3-501E0C13C1AA}" srcOrd="1" destOrd="0" presId="urn:microsoft.com/office/officeart/2005/8/layout/vList3#2"/>
    <dgm:cxn modelId="{62677CE4-5699-4549-ADC2-C9FD717C38C1}" type="presParOf" srcId="{A97B6325-0C1F-469E-904C-DC710F74F714}" destId="{82CDBD9D-35E6-4292-A6EA-8377844C2FF1}" srcOrd="5" destOrd="0" presId="urn:microsoft.com/office/officeart/2005/8/layout/vList3#2"/>
    <dgm:cxn modelId="{8F805A8F-5346-4719-BDCA-32EA4A353AD8}" type="presParOf" srcId="{A97B6325-0C1F-469E-904C-DC710F74F714}" destId="{56AA22D4-77A0-47D4-87C4-A36133E933A1}" srcOrd="6" destOrd="0" presId="urn:microsoft.com/office/officeart/2005/8/layout/vList3#2"/>
    <dgm:cxn modelId="{3AE3236A-13EF-41D7-A886-22073F10BC5B}" type="presParOf" srcId="{56AA22D4-77A0-47D4-87C4-A36133E933A1}" destId="{BD2CB550-839F-44AB-BED9-CB2556805593}" srcOrd="0" destOrd="0" presId="urn:microsoft.com/office/officeart/2005/8/layout/vList3#2"/>
    <dgm:cxn modelId="{9EFD53F0-BCFD-44C0-AA75-8884D7A095AE}" type="presParOf" srcId="{56AA22D4-77A0-47D4-87C4-A36133E933A1}" destId="{70D19C5B-0CD8-41BA-ACA9-8E1593610A5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F07A3-0C16-45D8-A618-443C274894F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28B3A-2DB4-4F14-B582-67BEE7EFF38A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b="1" dirty="0"/>
            <a:t>1</a:t>
          </a:r>
          <a:endParaRPr lang="ru-RU" b="1" dirty="0"/>
        </a:p>
      </dgm:t>
    </dgm:pt>
    <dgm:pt modelId="{C99F3639-2F44-44C9-8DAE-92690D47166C}" type="parTrans" cxnId="{43EF160A-404C-4B51-8458-1432B792C03A}">
      <dgm:prSet/>
      <dgm:spPr/>
      <dgm:t>
        <a:bodyPr/>
        <a:lstStyle/>
        <a:p>
          <a:endParaRPr lang="ru-RU"/>
        </a:p>
      </dgm:t>
    </dgm:pt>
    <dgm:pt modelId="{F082340C-DFF2-49F3-A470-1FCD0EE8F79A}" type="sibTrans" cxnId="{43EF160A-404C-4B51-8458-1432B792C03A}">
      <dgm:prSet/>
      <dgm:spPr/>
      <dgm:t>
        <a:bodyPr/>
        <a:lstStyle/>
        <a:p>
          <a:endParaRPr lang="ru-RU"/>
        </a:p>
      </dgm:t>
    </dgm:pt>
    <dgm:pt modelId="{F5FE7D18-D251-4792-987B-55108568A201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0000"/>
              </a:solidFill>
              <a:latin typeface="Century" pitchFamily="18" charset="0"/>
              <a:cs typeface="Times New Roman" pitchFamily="18" charset="0"/>
            </a:rPr>
            <a:t>поєднання  розвитку техніки із зростаючою можливістю обчислювальних можливостей мікропроцесорів</a:t>
          </a:r>
          <a:endParaRPr lang="ru-RU" sz="2000" b="1" dirty="0">
            <a:solidFill>
              <a:srgbClr val="FF0000"/>
            </a:solidFill>
            <a:latin typeface="Century" pitchFamily="18" charset="0"/>
            <a:cs typeface="Times New Roman" pitchFamily="18" charset="0"/>
          </a:endParaRPr>
        </a:p>
      </dgm:t>
    </dgm:pt>
    <dgm:pt modelId="{B7C65F8A-0AE7-453E-A220-47A74852992B}" type="parTrans" cxnId="{031C2557-187E-4793-A9B3-0665168F6B7E}">
      <dgm:prSet/>
      <dgm:spPr/>
      <dgm:t>
        <a:bodyPr/>
        <a:lstStyle/>
        <a:p>
          <a:endParaRPr lang="ru-RU"/>
        </a:p>
      </dgm:t>
    </dgm:pt>
    <dgm:pt modelId="{52866E21-0D0A-4D80-B14C-0F2119FA42BD}" type="sibTrans" cxnId="{031C2557-187E-4793-A9B3-0665168F6B7E}">
      <dgm:prSet/>
      <dgm:spPr/>
      <dgm:t>
        <a:bodyPr/>
        <a:lstStyle/>
        <a:p>
          <a:endParaRPr lang="ru-RU"/>
        </a:p>
      </dgm:t>
    </dgm:pt>
    <dgm:pt modelId="{9AE61AC2-3E7F-401B-8BBC-773440A40256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>
              <a:solidFill>
                <a:srgbClr val="FF0000"/>
              </a:solidFill>
            </a:rPr>
            <a:t>2</a:t>
          </a:r>
          <a:endParaRPr lang="ru-RU" dirty="0">
            <a:solidFill>
              <a:srgbClr val="FF0000"/>
            </a:solidFill>
          </a:endParaRPr>
        </a:p>
      </dgm:t>
    </dgm:pt>
    <dgm:pt modelId="{43F09C88-A97A-4796-81DD-983110BCC89A}" type="parTrans" cxnId="{CAAE468E-132F-4D37-A733-E192DB44190F}">
      <dgm:prSet/>
      <dgm:spPr/>
      <dgm:t>
        <a:bodyPr/>
        <a:lstStyle/>
        <a:p>
          <a:endParaRPr lang="ru-RU"/>
        </a:p>
      </dgm:t>
    </dgm:pt>
    <dgm:pt modelId="{5A313FB4-213D-4D3C-8B64-1A8CAC1016C4}" type="sibTrans" cxnId="{CAAE468E-132F-4D37-A733-E192DB44190F}">
      <dgm:prSet/>
      <dgm:spPr/>
      <dgm:t>
        <a:bodyPr/>
        <a:lstStyle/>
        <a:p>
          <a:endParaRPr lang="ru-RU"/>
        </a:p>
      </dgm:t>
    </dgm:pt>
    <dgm:pt modelId="{9F3E3B23-83E9-476C-81ED-4ABF50D33620}">
      <dgm:prSet phldrT="[Текст]" custT="1"/>
      <dgm:spPr/>
      <dgm:t>
        <a:bodyPr/>
        <a:lstStyle/>
        <a:p>
          <a:r>
            <a:rPr lang="uk-UA" sz="1600" b="1" dirty="0"/>
            <a:t>Покращення електронних послуг при наявності основних цифрових </a:t>
          </a:r>
          <a:r>
            <a:rPr lang="uk-UA" sz="1600" b="1" dirty="0" err="1"/>
            <a:t>інфрастурктур</a:t>
          </a:r>
          <a:endParaRPr lang="ru-RU" sz="1600" b="1" dirty="0"/>
        </a:p>
      </dgm:t>
    </dgm:pt>
    <dgm:pt modelId="{D790A199-CAC9-4B4E-B21B-CEF0DCE8D538}" type="parTrans" cxnId="{8A42DDB4-889F-4B04-BD23-15F16BE5BC13}">
      <dgm:prSet/>
      <dgm:spPr/>
      <dgm:t>
        <a:bodyPr/>
        <a:lstStyle/>
        <a:p>
          <a:endParaRPr lang="ru-RU"/>
        </a:p>
      </dgm:t>
    </dgm:pt>
    <dgm:pt modelId="{EDD75944-B2D4-46D0-A3A6-E3D91ECD13ED}" type="sibTrans" cxnId="{8A42DDB4-889F-4B04-BD23-15F16BE5BC13}">
      <dgm:prSet/>
      <dgm:spPr/>
      <dgm:t>
        <a:bodyPr/>
        <a:lstStyle/>
        <a:p>
          <a:endParaRPr lang="ru-RU"/>
        </a:p>
      </dgm:t>
    </dgm:pt>
    <dgm:pt modelId="{37179B85-16F0-4A1D-82E5-C0EBEBB40639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>
              <a:solidFill>
                <a:srgbClr val="FF0000"/>
              </a:solidFill>
            </a:rPr>
            <a:t>3</a:t>
          </a:r>
          <a:endParaRPr lang="ru-RU" dirty="0">
            <a:solidFill>
              <a:srgbClr val="FF0000"/>
            </a:solidFill>
          </a:endParaRPr>
        </a:p>
      </dgm:t>
    </dgm:pt>
    <dgm:pt modelId="{F7352232-86C4-4A55-AA97-C6A2B7BCC42A}" type="parTrans" cxnId="{BE09199A-7587-4615-B5A2-6570752FA247}">
      <dgm:prSet/>
      <dgm:spPr/>
      <dgm:t>
        <a:bodyPr/>
        <a:lstStyle/>
        <a:p>
          <a:endParaRPr lang="ru-RU"/>
        </a:p>
      </dgm:t>
    </dgm:pt>
    <dgm:pt modelId="{8840F4CF-F647-431B-A1C0-FBCA9EAB226D}" type="sibTrans" cxnId="{BE09199A-7587-4615-B5A2-6570752FA247}">
      <dgm:prSet/>
      <dgm:spPr/>
      <dgm:t>
        <a:bodyPr/>
        <a:lstStyle/>
        <a:p>
          <a:endParaRPr lang="ru-RU"/>
        </a:p>
      </dgm:t>
    </dgm:pt>
    <dgm:pt modelId="{0E344492-184B-4685-9951-4239C63FB52C}">
      <dgm:prSet phldrT="[Текст]" custT="1"/>
      <dgm:spPr/>
      <dgm:t>
        <a:bodyPr/>
        <a:lstStyle/>
        <a:p>
          <a:r>
            <a:rPr lang="uk-UA" sz="1800" b="1" dirty="0" err="1">
              <a:solidFill>
                <a:srgbClr val="FF0000"/>
              </a:solidFill>
            </a:rPr>
            <a:t>Експоненціональний</a:t>
          </a:r>
          <a:r>
            <a:rPr lang="uk-UA" sz="1800" b="1" dirty="0">
              <a:solidFill>
                <a:srgbClr val="FF0000"/>
              </a:solidFill>
            </a:rPr>
            <a:t> розвиток проривних т</a:t>
          </a:r>
          <a:r>
            <a:rPr lang="uk-UA" sz="1700" b="1" dirty="0">
              <a:solidFill>
                <a:srgbClr val="FF0000"/>
              </a:solidFill>
            </a:rPr>
            <a:t>ехнологій у сфері туризму та використання </a:t>
          </a:r>
          <a:r>
            <a:rPr lang="en-US" sz="1700" b="1" dirty="0">
              <a:solidFill>
                <a:srgbClr val="FF0000"/>
              </a:solidFill>
            </a:rPr>
            <a:t>Data Science</a:t>
          </a:r>
          <a:endParaRPr lang="ru-RU" sz="1700" b="1" dirty="0">
            <a:solidFill>
              <a:srgbClr val="FF0000"/>
            </a:solidFill>
          </a:endParaRPr>
        </a:p>
      </dgm:t>
    </dgm:pt>
    <dgm:pt modelId="{82788CDD-0A89-40A0-B6F8-BDD30CDC61C0}" type="parTrans" cxnId="{015791A4-1537-46F0-A940-CC1EBAE778D0}">
      <dgm:prSet/>
      <dgm:spPr/>
      <dgm:t>
        <a:bodyPr/>
        <a:lstStyle/>
        <a:p>
          <a:endParaRPr lang="ru-RU"/>
        </a:p>
      </dgm:t>
    </dgm:pt>
    <dgm:pt modelId="{77009280-2EFD-4F06-8776-66B89AFD19D4}" type="sibTrans" cxnId="{015791A4-1537-46F0-A940-CC1EBAE778D0}">
      <dgm:prSet/>
      <dgm:spPr/>
      <dgm:t>
        <a:bodyPr/>
        <a:lstStyle/>
        <a:p>
          <a:endParaRPr lang="ru-RU"/>
        </a:p>
      </dgm:t>
    </dgm:pt>
    <dgm:pt modelId="{D46FB55A-F40C-4A5A-BC5E-43E534C81214}" type="pres">
      <dgm:prSet presAssocID="{2E9F07A3-0C16-45D8-A618-443C274894F2}" presName="Name0" presStyleCnt="0">
        <dgm:presLayoutVars>
          <dgm:dir/>
          <dgm:animLvl val="lvl"/>
          <dgm:resizeHandles val="exact"/>
        </dgm:presLayoutVars>
      </dgm:prSet>
      <dgm:spPr/>
    </dgm:pt>
    <dgm:pt modelId="{F46F3191-2BC4-4E3C-ABC1-6B5ABEDDEFCC}" type="pres">
      <dgm:prSet presAssocID="{2E9F07A3-0C16-45D8-A618-443C274894F2}" presName="tSp" presStyleCnt="0"/>
      <dgm:spPr/>
    </dgm:pt>
    <dgm:pt modelId="{DF533176-9AD7-42AA-9904-20336FF74F09}" type="pres">
      <dgm:prSet presAssocID="{2E9F07A3-0C16-45D8-A618-443C274894F2}" presName="bSp" presStyleCnt="0"/>
      <dgm:spPr/>
    </dgm:pt>
    <dgm:pt modelId="{FD6E9F0A-B2AE-4A74-9D3A-696AC98705F4}" type="pres">
      <dgm:prSet presAssocID="{2E9F07A3-0C16-45D8-A618-443C274894F2}" presName="process" presStyleCnt="0"/>
      <dgm:spPr/>
    </dgm:pt>
    <dgm:pt modelId="{B294E570-D6D5-4E2C-823C-5F5D22123207}" type="pres">
      <dgm:prSet presAssocID="{75128B3A-2DB4-4F14-B582-67BEE7EFF38A}" presName="composite1" presStyleCnt="0"/>
      <dgm:spPr/>
    </dgm:pt>
    <dgm:pt modelId="{6A6B9AB1-239C-4790-BA9A-99F09C6AF4FC}" type="pres">
      <dgm:prSet presAssocID="{75128B3A-2DB4-4F14-B582-67BEE7EFF38A}" presName="dummyNode1" presStyleLbl="node1" presStyleIdx="0" presStyleCnt="3"/>
      <dgm:spPr/>
    </dgm:pt>
    <dgm:pt modelId="{F636DD3F-C638-471F-89F7-A15A877E0E9B}" type="pres">
      <dgm:prSet presAssocID="{75128B3A-2DB4-4F14-B582-67BEE7EFF38A}" presName="childNode1" presStyleLbl="bgAcc1" presStyleIdx="0" presStyleCnt="3" custLinFactNeighborX="6365" custLinFactNeighborY="-3495">
        <dgm:presLayoutVars>
          <dgm:bulletEnabled val="1"/>
        </dgm:presLayoutVars>
      </dgm:prSet>
      <dgm:spPr/>
    </dgm:pt>
    <dgm:pt modelId="{FB444711-4BBB-4D96-A144-0E7B00BCF15C}" type="pres">
      <dgm:prSet presAssocID="{75128B3A-2DB4-4F14-B582-67BEE7EFF38A}" presName="childNode1tx" presStyleLbl="bgAcc1" presStyleIdx="0" presStyleCnt="3">
        <dgm:presLayoutVars>
          <dgm:bulletEnabled val="1"/>
        </dgm:presLayoutVars>
      </dgm:prSet>
      <dgm:spPr/>
    </dgm:pt>
    <dgm:pt modelId="{AC747260-D79D-41DE-B113-035F9A502F9E}" type="pres">
      <dgm:prSet presAssocID="{75128B3A-2DB4-4F14-B582-67BEE7EFF38A}" presName="parentNode1" presStyleLbl="node1" presStyleIdx="0" presStyleCnt="3" custLinFactNeighborX="19" custLinFactNeighborY="-4363">
        <dgm:presLayoutVars>
          <dgm:chMax val="1"/>
          <dgm:bulletEnabled val="1"/>
        </dgm:presLayoutVars>
      </dgm:prSet>
      <dgm:spPr/>
    </dgm:pt>
    <dgm:pt modelId="{5F407C02-78EA-4BD5-A02C-925C26D0BD2D}" type="pres">
      <dgm:prSet presAssocID="{75128B3A-2DB4-4F14-B582-67BEE7EFF38A}" presName="connSite1" presStyleCnt="0"/>
      <dgm:spPr/>
    </dgm:pt>
    <dgm:pt modelId="{555AC0EA-10B9-467E-8C2B-FE0F5D6B8936}" type="pres">
      <dgm:prSet presAssocID="{F082340C-DFF2-49F3-A470-1FCD0EE8F79A}" presName="Name9" presStyleLbl="sibTrans2D1" presStyleIdx="0" presStyleCnt="2"/>
      <dgm:spPr/>
    </dgm:pt>
    <dgm:pt modelId="{36C64AB9-9106-484A-86AE-C4A0718ECF50}" type="pres">
      <dgm:prSet presAssocID="{9AE61AC2-3E7F-401B-8BBC-773440A40256}" presName="composite2" presStyleCnt="0"/>
      <dgm:spPr/>
    </dgm:pt>
    <dgm:pt modelId="{080A28C5-D508-4564-BAA4-C2B015F7DFE2}" type="pres">
      <dgm:prSet presAssocID="{9AE61AC2-3E7F-401B-8BBC-773440A40256}" presName="dummyNode2" presStyleLbl="node1" presStyleIdx="0" presStyleCnt="3"/>
      <dgm:spPr/>
    </dgm:pt>
    <dgm:pt modelId="{22C86BB3-C542-418F-8B8D-41E7D9A841DB}" type="pres">
      <dgm:prSet presAssocID="{9AE61AC2-3E7F-401B-8BBC-773440A40256}" presName="childNode2" presStyleLbl="bgAcc1" presStyleIdx="1" presStyleCnt="3" custLinFactNeighborX="-1418" custLinFactNeighborY="-287">
        <dgm:presLayoutVars>
          <dgm:bulletEnabled val="1"/>
        </dgm:presLayoutVars>
      </dgm:prSet>
      <dgm:spPr/>
    </dgm:pt>
    <dgm:pt modelId="{ECF3C0CB-BEE9-42D0-98CF-962DB9BCA832}" type="pres">
      <dgm:prSet presAssocID="{9AE61AC2-3E7F-401B-8BBC-773440A40256}" presName="childNode2tx" presStyleLbl="bgAcc1" presStyleIdx="1" presStyleCnt="3">
        <dgm:presLayoutVars>
          <dgm:bulletEnabled val="1"/>
        </dgm:presLayoutVars>
      </dgm:prSet>
      <dgm:spPr/>
    </dgm:pt>
    <dgm:pt modelId="{8694AB77-6723-47E7-970D-53AAA272216A}" type="pres">
      <dgm:prSet presAssocID="{9AE61AC2-3E7F-401B-8BBC-773440A40256}" presName="parentNode2" presStyleLbl="node1" presStyleIdx="1" presStyleCnt="3" custLinFactNeighborX="194" custLinFactNeighborY="-33006">
        <dgm:presLayoutVars>
          <dgm:chMax val="0"/>
          <dgm:bulletEnabled val="1"/>
        </dgm:presLayoutVars>
      </dgm:prSet>
      <dgm:spPr/>
    </dgm:pt>
    <dgm:pt modelId="{3575406F-CAE4-4A98-9C84-2044BC190431}" type="pres">
      <dgm:prSet presAssocID="{9AE61AC2-3E7F-401B-8BBC-773440A40256}" presName="connSite2" presStyleCnt="0"/>
      <dgm:spPr/>
    </dgm:pt>
    <dgm:pt modelId="{189F29E2-B3C1-433E-A8D7-9CB0413DE646}" type="pres">
      <dgm:prSet presAssocID="{5A313FB4-213D-4D3C-8B64-1A8CAC1016C4}" presName="Name18" presStyleLbl="sibTrans2D1" presStyleIdx="1" presStyleCnt="2"/>
      <dgm:spPr/>
    </dgm:pt>
    <dgm:pt modelId="{9D6861C9-6523-4AB1-8682-96B548973179}" type="pres">
      <dgm:prSet presAssocID="{37179B85-16F0-4A1D-82E5-C0EBEBB40639}" presName="composite1" presStyleCnt="0"/>
      <dgm:spPr/>
    </dgm:pt>
    <dgm:pt modelId="{27E8E8B6-50D0-44DF-809D-BAF7D98DF1A5}" type="pres">
      <dgm:prSet presAssocID="{37179B85-16F0-4A1D-82E5-C0EBEBB40639}" presName="dummyNode1" presStyleLbl="node1" presStyleIdx="1" presStyleCnt="3"/>
      <dgm:spPr/>
    </dgm:pt>
    <dgm:pt modelId="{1FB85ADD-47D1-4DFD-B9CA-4DF401EC2524}" type="pres">
      <dgm:prSet presAssocID="{37179B85-16F0-4A1D-82E5-C0EBEBB40639}" presName="childNode1" presStyleLbl="bgAcc1" presStyleIdx="2" presStyleCnt="3" custLinFactNeighborX="-3909" custLinFactNeighborY="-6703">
        <dgm:presLayoutVars>
          <dgm:bulletEnabled val="1"/>
        </dgm:presLayoutVars>
      </dgm:prSet>
      <dgm:spPr/>
    </dgm:pt>
    <dgm:pt modelId="{7B56AB70-4F51-4C54-BF0F-126B0E49DA17}" type="pres">
      <dgm:prSet presAssocID="{37179B85-16F0-4A1D-82E5-C0EBEBB40639}" presName="childNode1tx" presStyleLbl="bgAcc1" presStyleIdx="2" presStyleCnt="3">
        <dgm:presLayoutVars>
          <dgm:bulletEnabled val="1"/>
        </dgm:presLayoutVars>
      </dgm:prSet>
      <dgm:spPr/>
    </dgm:pt>
    <dgm:pt modelId="{E7C62946-8B4E-4547-ADAC-3BA9D832DA8C}" type="pres">
      <dgm:prSet presAssocID="{37179B85-16F0-4A1D-82E5-C0EBEBB40639}" presName="parentNode1" presStyleLbl="node1" presStyleIdx="2" presStyleCnt="3" custLinFactNeighborX="-2608" custLinFactNeighborY="3122">
        <dgm:presLayoutVars>
          <dgm:chMax val="1"/>
          <dgm:bulletEnabled val="1"/>
        </dgm:presLayoutVars>
      </dgm:prSet>
      <dgm:spPr/>
    </dgm:pt>
    <dgm:pt modelId="{33503657-BB42-477D-A271-9706EBAE6419}" type="pres">
      <dgm:prSet presAssocID="{37179B85-16F0-4A1D-82E5-C0EBEBB40639}" presName="connSite1" presStyleCnt="0"/>
      <dgm:spPr/>
    </dgm:pt>
  </dgm:ptLst>
  <dgm:cxnLst>
    <dgm:cxn modelId="{C557B100-27EE-4321-B5A4-8D15A0E0794A}" type="presOf" srcId="{75128B3A-2DB4-4F14-B582-67BEE7EFF38A}" destId="{AC747260-D79D-41DE-B113-035F9A502F9E}" srcOrd="0" destOrd="0" presId="urn:microsoft.com/office/officeart/2005/8/layout/hProcess4"/>
    <dgm:cxn modelId="{43EF160A-404C-4B51-8458-1432B792C03A}" srcId="{2E9F07A3-0C16-45D8-A618-443C274894F2}" destId="{75128B3A-2DB4-4F14-B582-67BEE7EFF38A}" srcOrd="0" destOrd="0" parTransId="{C99F3639-2F44-44C9-8DAE-92690D47166C}" sibTransId="{F082340C-DFF2-49F3-A470-1FCD0EE8F79A}"/>
    <dgm:cxn modelId="{33E1410E-DF26-4738-B4D1-BCE509345BB2}" type="presOf" srcId="{9F3E3B23-83E9-476C-81ED-4ABF50D33620}" destId="{22C86BB3-C542-418F-8B8D-41E7D9A841DB}" srcOrd="0" destOrd="0" presId="urn:microsoft.com/office/officeart/2005/8/layout/hProcess4"/>
    <dgm:cxn modelId="{031C2557-187E-4793-A9B3-0665168F6B7E}" srcId="{75128B3A-2DB4-4F14-B582-67BEE7EFF38A}" destId="{F5FE7D18-D251-4792-987B-55108568A201}" srcOrd="0" destOrd="0" parTransId="{B7C65F8A-0AE7-453E-A220-47A74852992B}" sibTransId="{52866E21-0D0A-4D80-B14C-0F2119FA42BD}"/>
    <dgm:cxn modelId="{D7F38678-1D1A-4805-94BC-E6FAE0731B47}" type="presOf" srcId="{0E344492-184B-4685-9951-4239C63FB52C}" destId="{7B56AB70-4F51-4C54-BF0F-126B0E49DA17}" srcOrd="1" destOrd="0" presId="urn:microsoft.com/office/officeart/2005/8/layout/hProcess4"/>
    <dgm:cxn modelId="{CAAE468E-132F-4D37-A733-E192DB44190F}" srcId="{2E9F07A3-0C16-45D8-A618-443C274894F2}" destId="{9AE61AC2-3E7F-401B-8BBC-773440A40256}" srcOrd="1" destOrd="0" parTransId="{43F09C88-A97A-4796-81DD-983110BCC89A}" sibTransId="{5A313FB4-213D-4D3C-8B64-1A8CAC1016C4}"/>
    <dgm:cxn modelId="{BE09199A-7587-4615-B5A2-6570752FA247}" srcId="{2E9F07A3-0C16-45D8-A618-443C274894F2}" destId="{37179B85-16F0-4A1D-82E5-C0EBEBB40639}" srcOrd="2" destOrd="0" parTransId="{F7352232-86C4-4A55-AA97-C6A2B7BCC42A}" sibTransId="{8840F4CF-F647-431B-A1C0-FBCA9EAB226D}"/>
    <dgm:cxn modelId="{E144159B-DDF5-4AA3-9A3F-6193F1F64599}" type="presOf" srcId="{F5FE7D18-D251-4792-987B-55108568A201}" destId="{FB444711-4BBB-4D96-A144-0E7B00BCF15C}" srcOrd="1" destOrd="0" presId="urn:microsoft.com/office/officeart/2005/8/layout/hProcess4"/>
    <dgm:cxn modelId="{9888739D-167F-4A9A-8299-6292A826F6C4}" type="presOf" srcId="{9AE61AC2-3E7F-401B-8BBC-773440A40256}" destId="{8694AB77-6723-47E7-970D-53AAA272216A}" srcOrd="0" destOrd="0" presId="urn:microsoft.com/office/officeart/2005/8/layout/hProcess4"/>
    <dgm:cxn modelId="{3ACDDDA3-2A9E-48CF-A64B-0DC90F2B6558}" type="presOf" srcId="{0E344492-184B-4685-9951-4239C63FB52C}" destId="{1FB85ADD-47D1-4DFD-B9CA-4DF401EC2524}" srcOrd="0" destOrd="0" presId="urn:microsoft.com/office/officeart/2005/8/layout/hProcess4"/>
    <dgm:cxn modelId="{015791A4-1537-46F0-A940-CC1EBAE778D0}" srcId="{37179B85-16F0-4A1D-82E5-C0EBEBB40639}" destId="{0E344492-184B-4685-9951-4239C63FB52C}" srcOrd="0" destOrd="0" parTransId="{82788CDD-0A89-40A0-B6F8-BDD30CDC61C0}" sibTransId="{77009280-2EFD-4F06-8776-66B89AFD19D4}"/>
    <dgm:cxn modelId="{FCBB45AE-9B24-4BA2-828F-6B162F9FF739}" type="presOf" srcId="{9F3E3B23-83E9-476C-81ED-4ABF50D33620}" destId="{ECF3C0CB-BEE9-42D0-98CF-962DB9BCA832}" srcOrd="1" destOrd="0" presId="urn:microsoft.com/office/officeart/2005/8/layout/hProcess4"/>
    <dgm:cxn modelId="{8A42DDB4-889F-4B04-BD23-15F16BE5BC13}" srcId="{9AE61AC2-3E7F-401B-8BBC-773440A40256}" destId="{9F3E3B23-83E9-476C-81ED-4ABF50D33620}" srcOrd="0" destOrd="0" parTransId="{D790A199-CAC9-4B4E-B21B-CEF0DCE8D538}" sibTransId="{EDD75944-B2D4-46D0-A3A6-E3D91ECD13ED}"/>
    <dgm:cxn modelId="{735337C5-9CA1-4EAC-9C4E-2460A8A2D05C}" type="presOf" srcId="{F5FE7D18-D251-4792-987B-55108568A201}" destId="{F636DD3F-C638-471F-89F7-A15A877E0E9B}" srcOrd="0" destOrd="0" presId="urn:microsoft.com/office/officeart/2005/8/layout/hProcess4"/>
    <dgm:cxn modelId="{A821A2D7-EA5B-4A2F-A1F4-D7C8784111AB}" type="presOf" srcId="{F082340C-DFF2-49F3-A470-1FCD0EE8F79A}" destId="{555AC0EA-10B9-467E-8C2B-FE0F5D6B8936}" srcOrd="0" destOrd="0" presId="urn:microsoft.com/office/officeart/2005/8/layout/hProcess4"/>
    <dgm:cxn modelId="{B30255E2-7242-4147-9235-C621DCD5ED2B}" type="presOf" srcId="{2E9F07A3-0C16-45D8-A618-443C274894F2}" destId="{D46FB55A-F40C-4A5A-BC5E-43E534C81214}" srcOrd="0" destOrd="0" presId="urn:microsoft.com/office/officeart/2005/8/layout/hProcess4"/>
    <dgm:cxn modelId="{C5C77CEF-3569-402D-A61E-A50BC6E10A50}" type="presOf" srcId="{5A313FB4-213D-4D3C-8B64-1A8CAC1016C4}" destId="{189F29E2-B3C1-433E-A8D7-9CB0413DE646}" srcOrd="0" destOrd="0" presId="urn:microsoft.com/office/officeart/2005/8/layout/hProcess4"/>
    <dgm:cxn modelId="{230F9EF5-6996-4343-B598-2EA37A75994B}" type="presOf" srcId="{37179B85-16F0-4A1D-82E5-C0EBEBB40639}" destId="{E7C62946-8B4E-4547-ADAC-3BA9D832DA8C}" srcOrd="0" destOrd="0" presId="urn:microsoft.com/office/officeart/2005/8/layout/hProcess4"/>
    <dgm:cxn modelId="{66F5FA9D-AB14-4120-AA5C-91354AD02F8D}" type="presParOf" srcId="{D46FB55A-F40C-4A5A-BC5E-43E534C81214}" destId="{F46F3191-2BC4-4E3C-ABC1-6B5ABEDDEFCC}" srcOrd="0" destOrd="0" presId="urn:microsoft.com/office/officeart/2005/8/layout/hProcess4"/>
    <dgm:cxn modelId="{DE0DEDC4-3BE3-452A-8685-6A71CF8F3A7D}" type="presParOf" srcId="{D46FB55A-F40C-4A5A-BC5E-43E534C81214}" destId="{DF533176-9AD7-42AA-9904-20336FF74F09}" srcOrd="1" destOrd="0" presId="urn:microsoft.com/office/officeart/2005/8/layout/hProcess4"/>
    <dgm:cxn modelId="{460C9273-E7AB-4D95-98AC-06CCAD807016}" type="presParOf" srcId="{D46FB55A-F40C-4A5A-BC5E-43E534C81214}" destId="{FD6E9F0A-B2AE-4A74-9D3A-696AC98705F4}" srcOrd="2" destOrd="0" presId="urn:microsoft.com/office/officeart/2005/8/layout/hProcess4"/>
    <dgm:cxn modelId="{D3E3E170-FA84-4F72-9CBB-7886142EA5F9}" type="presParOf" srcId="{FD6E9F0A-B2AE-4A74-9D3A-696AC98705F4}" destId="{B294E570-D6D5-4E2C-823C-5F5D22123207}" srcOrd="0" destOrd="0" presId="urn:microsoft.com/office/officeart/2005/8/layout/hProcess4"/>
    <dgm:cxn modelId="{3020CF7F-10BF-4477-964F-42EFDD253A08}" type="presParOf" srcId="{B294E570-D6D5-4E2C-823C-5F5D22123207}" destId="{6A6B9AB1-239C-4790-BA9A-99F09C6AF4FC}" srcOrd="0" destOrd="0" presId="urn:microsoft.com/office/officeart/2005/8/layout/hProcess4"/>
    <dgm:cxn modelId="{E02C8A47-36D9-4B0F-96B4-1580A02D579A}" type="presParOf" srcId="{B294E570-D6D5-4E2C-823C-5F5D22123207}" destId="{F636DD3F-C638-471F-89F7-A15A877E0E9B}" srcOrd="1" destOrd="0" presId="urn:microsoft.com/office/officeart/2005/8/layout/hProcess4"/>
    <dgm:cxn modelId="{BC58D34B-AE11-455F-8D67-33C7F343D262}" type="presParOf" srcId="{B294E570-D6D5-4E2C-823C-5F5D22123207}" destId="{FB444711-4BBB-4D96-A144-0E7B00BCF15C}" srcOrd="2" destOrd="0" presId="urn:microsoft.com/office/officeart/2005/8/layout/hProcess4"/>
    <dgm:cxn modelId="{103CF479-1C42-46C9-8182-FFA72A844FA0}" type="presParOf" srcId="{B294E570-D6D5-4E2C-823C-5F5D22123207}" destId="{AC747260-D79D-41DE-B113-035F9A502F9E}" srcOrd="3" destOrd="0" presId="urn:microsoft.com/office/officeart/2005/8/layout/hProcess4"/>
    <dgm:cxn modelId="{56A014E3-E758-4699-91DD-3E68620E481D}" type="presParOf" srcId="{B294E570-D6D5-4E2C-823C-5F5D22123207}" destId="{5F407C02-78EA-4BD5-A02C-925C26D0BD2D}" srcOrd="4" destOrd="0" presId="urn:microsoft.com/office/officeart/2005/8/layout/hProcess4"/>
    <dgm:cxn modelId="{E0F045F5-2D93-4917-9CFE-A7CAA186DE59}" type="presParOf" srcId="{FD6E9F0A-B2AE-4A74-9D3A-696AC98705F4}" destId="{555AC0EA-10B9-467E-8C2B-FE0F5D6B8936}" srcOrd="1" destOrd="0" presId="urn:microsoft.com/office/officeart/2005/8/layout/hProcess4"/>
    <dgm:cxn modelId="{D23BAB87-1A25-4E64-A538-37BF44DD4E3A}" type="presParOf" srcId="{FD6E9F0A-B2AE-4A74-9D3A-696AC98705F4}" destId="{36C64AB9-9106-484A-86AE-C4A0718ECF50}" srcOrd="2" destOrd="0" presId="urn:microsoft.com/office/officeart/2005/8/layout/hProcess4"/>
    <dgm:cxn modelId="{35ED80D4-2333-4B80-BCDB-C70D862C6FFD}" type="presParOf" srcId="{36C64AB9-9106-484A-86AE-C4A0718ECF50}" destId="{080A28C5-D508-4564-BAA4-C2B015F7DFE2}" srcOrd="0" destOrd="0" presId="urn:microsoft.com/office/officeart/2005/8/layout/hProcess4"/>
    <dgm:cxn modelId="{4622B7C3-6FE6-4C63-9E71-7D0ADE33456B}" type="presParOf" srcId="{36C64AB9-9106-484A-86AE-C4A0718ECF50}" destId="{22C86BB3-C542-418F-8B8D-41E7D9A841DB}" srcOrd="1" destOrd="0" presId="urn:microsoft.com/office/officeart/2005/8/layout/hProcess4"/>
    <dgm:cxn modelId="{10953A04-1378-4EA3-84DE-F86CFF8B73D9}" type="presParOf" srcId="{36C64AB9-9106-484A-86AE-C4A0718ECF50}" destId="{ECF3C0CB-BEE9-42D0-98CF-962DB9BCA832}" srcOrd="2" destOrd="0" presId="urn:microsoft.com/office/officeart/2005/8/layout/hProcess4"/>
    <dgm:cxn modelId="{8B44492E-658D-45B1-8E9B-967BC3994D05}" type="presParOf" srcId="{36C64AB9-9106-484A-86AE-C4A0718ECF50}" destId="{8694AB77-6723-47E7-970D-53AAA272216A}" srcOrd="3" destOrd="0" presId="urn:microsoft.com/office/officeart/2005/8/layout/hProcess4"/>
    <dgm:cxn modelId="{C4A338D4-ED91-4AB5-8DF6-34EDDE8407D0}" type="presParOf" srcId="{36C64AB9-9106-484A-86AE-C4A0718ECF50}" destId="{3575406F-CAE4-4A98-9C84-2044BC190431}" srcOrd="4" destOrd="0" presId="urn:microsoft.com/office/officeart/2005/8/layout/hProcess4"/>
    <dgm:cxn modelId="{321814B9-0D3A-4940-ACC2-E4E332F1C43A}" type="presParOf" srcId="{FD6E9F0A-B2AE-4A74-9D3A-696AC98705F4}" destId="{189F29E2-B3C1-433E-A8D7-9CB0413DE646}" srcOrd="3" destOrd="0" presId="urn:microsoft.com/office/officeart/2005/8/layout/hProcess4"/>
    <dgm:cxn modelId="{2C35C42C-F950-4189-87DE-037B24872F9D}" type="presParOf" srcId="{FD6E9F0A-B2AE-4A74-9D3A-696AC98705F4}" destId="{9D6861C9-6523-4AB1-8682-96B548973179}" srcOrd="4" destOrd="0" presId="urn:microsoft.com/office/officeart/2005/8/layout/hProcess4"/>
    <dgm:cxn modelId="{A70F77D0-97E8-4B19-8E97-BEDCB1F80270}" type="presParOf" srcId="{9D6861C9-6523-4AB1-8682-96B548973179}" destId="{27E8E8B6-50D0-44DF-809D-BAF7D98DF1A5}" srcOrd="0" destOrd="0" presId="urn:microsoft.com/office/officeart/2005/8/layout/hProcess4"/>
    <dgm:cxn modelId="{65DF20F2-07FB-40E7-84E6-B9E77B1AE9F7}" type="presParOf" srcId="{9D6861C9-6523-4AB1-8682-96B548973179}" destId="{1FB85ADD-47D1-4DFD-B9CA-4DF401EC2524}" srcOrd="1" destOrd="0" presId="urn:microsoft.com/office/officeart/2005/8/layout/hProcess4"/>
    <dgm:cxn modelId="{8EF8AE96-7CA6-4A8D-8B7E-B02454ADD44F}" type="presParOf" srcId="{9D6861C9-6523-4AB1-8682-96B548973179}" destId="{7B56AB70-4F51-4C54-BF0F-126B0E49DA17}" srcOrd="2" destOrd="0" presId="urn:microsoft.com/office/officeart/2005/8/layout/hProcess4"/>
    <dgm:cxn modelId="{45FEAEC5-11AE-4800-BECB-AE583DE80C39}" type="presParOf" srcId="{9D6861C9-6523-4AB1-8682-96B548973179}" destId="{E7C62946-8B4E-4547-ADAC-3BA9D832DA8C}" srcOrd="3" destOrd="0" presId="urn:microsoft.com/office/officeart/2005/8/layout/hProcess4"/>
    <dgm:cxn modelId="{2A7F91CD-BA64-4ACB-87D6-399CA51C95C0}" type="presParOf" srcId="{9D6861C9-6523-4AB1-8682-96B548973179}" destId="{33503657-BB42-477D-A271-9706EBAE641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E760B-D4F6-48C0-8E21-CAB2D994F22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938D40D-791E-4DBA-8D08-99EC265390E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800" b="1" dirty="0"/>
            <a:t>інформатизація</a:t>
          </a:r>
          <a:endParaRPr lang="ru-RU" sz="1800" b="1" dirty="0"/>
        </a:p>
      </dgm:t>
    </dgm:pt>
    <dgm:pt modelId="{264FE75E-0705-4F11-8459-87BBD60396BC}" type="parTrans" cxnId="{FFD73D44-B689-46CA-8716-FF44E6BA0C31}">
      <dgm:prSet/>
      <dgm:spPr/>
      <dgm:t>
        <a:bodyPr/>
        <a:lstStyle/>
        <a:p>
          <a:endParaRPr lang="ru-RU"/>
        </a:p>
      </dgm:t>
    </dgm:pt>
    <dgm:pt modelId="{A0958848-47A3-4A4C-A43B-C8DA548CCA84}" type="sibTrans" cxnId="{FFD73D44-B689-46CA-8716-FF44E6BA0C31}">
      <dgm:prSet/>
      <dgm:spPr/>
      <dgm:t>
        <a:bodyPr/>
        <a:lstStyle/>
        <a:p>
          <a:endParaRPr lang="ru-RU"/>
        </a:p>
      </dgm:t>
    </dgm:pt>
    <dgm:pt modelId="{616FD062-C56C-42D3-8239-45B493EEC60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dirty="0" err="1"/>
            <a:t>цифровізація</a:t>
          </a:r>
          <a:endParaRPr lang="ru-RU" sz="1800" b="1" dirty="0"/>
        </a:p>
      </dgm:t>
    </dgm:pt>
    <dgm:pt modelId="{F1FB7D4A-B686-4A48-ACC0-2C2F6D6432E8}" type="parTrans" cxnId="{6448FF3B-DF15-4292-B232-02A6119604E8}">
      <dgm:prSet/>
      <dgm:spPr/>
      <dgm:t>
        <a:bodyPr/>
        <a:lstStyle/>
        <a:p>
          <a:endParaRPr lang="ru-RU"/>
        </a:p>
      </dgm:t>
    </dgm:pt>
    <dgm:pt modelId="{25AF22FE-F0FA-4390-933E-B476CC1E8A25}" type="sibTrans" cxnId="{6448FF3B-DF15-4292-B232-02A6119604E8}">
      <dgm:prSet/>
      <dgm:spPr/>
      <dgm:t>
        <a:bodyPr/>
        <a:lstStyle/>
        <a:p>
          <a:endParaRPr lang="ru-RU"/>
        </a:p>
      </dgm:t>
    </dgm:pt>
    <dgm:pt modelId="{7B3B10DB-48E8-4A94-92A8-94763893B6E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800" b="1" dirty="0">
              <a:solidFill>
                <a:srgbClr val="92D050"/>
              </a:solidFill>
            </a:rPr>
            <a:t>Цифровий прорив</a:t>
          </a:r>
          <a:endParaRPr lang="ru-RU" sz="1800" b="1" dirty="0">
            <a:solidFill>
              <a:srgbClr val="92D050"/>
            </a:solidFill>
          </a:endParaRPr>
        </a:p>
      </dgm:t>
    </dgm:pt>
    <dgm:pt modelId="{45ED9761-211B-4FA4-9FD6-1251D997FDD1}" type="parTrans" cxnId="{5C461DF7-C937-4D8D-87C4-296FC6604A5B}">
      <dgm:prSet/>
      <dgm:spPr/>
      <dgm:t>
        <a:bodyPr/>
        <a:lstStyle/>
        <a:p>
          <a:endParaRPr lang="ru-RU"/>
        </a:p>
      </dgm:t>
    </dgm:pt>
    <dgm:pt modelId="{0F8B4145-0717-4C46-B9F5-A3B06DF4F2F7}" type="sibTrans" cxnId="{5C461DF7-C937-4D8D-87C4-296FC6604A5B}">
      <dgm:prSet/>
      <dgm:spPr/>
      <dgm:t>
        <a:bodyPr/>
        <a:lstStyle/>
        <a:p>
          <a:endParaRPr lang="ru-RU"/>
        </a:p>
      </dgm:t>
    </dgm:pt>
    <dgm:pt modelId="{1AFDF0F8-6419-4A46-A827-ED057823A60E}">
      <dgm:prSet custT="1"/>
      <dgm:spPr>
        <a:solidFill>
          <a:srgbClr val="FFC000"/>
        </a:solidFill>
      </dgm:spPr>
      <dgm:t>
        <a:bodyPr/>
        <a:lstStyle/>
        <a:p>
          <a:r>
            <a:rPr lang="uk-UA" sz="1800" b="1" dirty="0">
              <a:solidFill>
                <a:srgbClr val="00B050"/>
              </a:solidFill>
            </a:rPr>
            <a:t>Інноваційний розвиток</a:t>
          </a:r>
          <a:endParaRPr lang="ru-RU" sz="1800" b="1" dirty="0">
            <a:solidFill>
              <a:srgbClr val="00B050"/>
            </a:solidFill>
          </a:endParaRPr>
        </a:p>
      </dgm:t>
    </dgm:pt>
    <dgm:pt modelId="{E6AB214C-E580-4925-BECB-0089A9407641}" type="parTrans" cxnId="{B5219A67-F2F5-4F44-921E-0E0D1E4599A4}">
      <dgm:prSet/>
      <dgm:spPr/>
      <dgm:t>
        <a:bodyPr/>
        <a:lstStyle/>
        <a:p>
          <a:endParaRPr lang="ru-RU"/>
        </a:p>
      </dgm:t>
    </dgm:pt>
    <dgm:pt modelId="{3F075383-BE77-4B35-9EFA-AB5E3781600B}" type="sibTrans" cxnId="{B5219A67-F2F5-4F44-921E-0E0D1E4599A4}">
      <dgm:prSet/>
      <dgm:spPr/>
      <dgm:t>
        <a:bodyPr/>
        <a:lstStyle/>
        <a:p>
          <a:endParaRPr lang="ru-RU"/>
        </a:p>
      </dgm:t>
    </dgm:pt>
    <dgm:pt modelId="{20F4DF8D-0D25-4245-A8E9-8B7669EB190E}">
      <dgm:prSet custT="1"/>
      <dgm:spPr>
        <a:solidFill>
          <a:srgbClr val="0070C0"/>
        </a:solidFill>
      </dgm:spPr>
      <dgm:t>
        <a:bodyPr/>
        <a:lstStyle/>
        <a:p>
          <a:r>
            <a:rPr lang="uk-UA" sz="1600" dirty="0"/>
            <a:t>Технологічний розвиток</a:t>
          </a:r>
          <a:endParaRPr lang="ru-RU" sz="1600" dirty="0"/>
        </a:p>
      </dgm:t>
    </dgm:pt>
    <dgm:pt modelId="{1E690776-2D31-4E28-AECF-D374F9A37C87}" type="parTrans" cxnId="{2B76CD95-E525-43A7-83E4-C259BA87902B}">
      <dgm:prSet/>
      <dgm:spPr/>
      <dgm:t>
        <a:bodyPr/>
        <a:lstStyle/>
        <a:p>
          <a:endParaRPr lang="ru-RU"/>
        </a:p>
      </dgm:t>
    </dgm:pt>
    <dgm:pt modelId="{B5B396F8-86C1-4BC2-8D2B-E78863E7FECF}" type="sibTrans" cxnId="{2B76CD95-E525-43A7-83E4-C259BA87902B}">
      <dgm:prSet/>
      <dgm:spPr/>
      <dgm:t>
        <a:bodyPr/>
        <a:lstStyle/>
        <a:p>
          <a:endParaRPr lang="ru-RU"/>
        </a:p>
      </dgm:t>
    </dgm:pt>
    <dgm:pt modelId="{7F88F1CF-835E-4D60-B281-9F17A2A91E32}" type="pres">
      <dgm:prSet presAssocID="{F54E760B-D4F6-48C0-8E21-CAB2D994F226}" presName="linearFlow" presStyleCnt="0">
        <dgm:presLayoutVars>
          <dgm:dir/>
          <dgm:resizeHandles val="exact"/>
        </dgm:presLayoutVars>
      </dgm:prSet>
      <dgm:spPr/>
    </dgm:pt>
    <dgm:pt modelId="{627AD7F6-F0D2-4C26-AEF6-074EC5406384}" type="pres">
      <dgm:prSet presAssocID="{4938D40D-791E-4DBA-8D08-99EC265390EE}" presName="node" presStyleLbl="node1" presStyleIdx="0" presStyleCnt="5" custScaleX="151969" custScaleY="103225">
        <dgm:presLayoutVars>
          <dgm:bulletEnabled val="1"/>
        </dgm:presLayoutVars>
      </dgm:prSet>
      <dgm:spPr/>
    </dgm:pt>
    <dgm:pt modelId="{447F7054-CBE5-49B5-92C4-BDFC58AF1083}" type="pres">
      <dgm:prSet presAssocID="{A0958848-47A3-4A4C-A43B-C8DA548CCA84}" presName="spacerL" presStyleCnt="0"/>
      <dgm:spPr/>
    </dgm:pt>
    <dgm:pt modelId="{0F46FC53-43CA-4DE6-9455-A6A2C7E7A3D5}" type="pres">
      <dgm:prSet presAssocID="{A0958848-47A3-4A4C-A43B-C8DA548CCA84}" presName="sibTrans" presStyleLbl="sibTrans2D1" presStyleIdx="0" presStyleCnt="4"/>
      <dgm:spPr/>
    </dgm:pt>
    <dgm:pt modelId="{590A9CF9-64CC-40A9-AE2C-8B5858452033}" type="pres">
      <dgm:prSet presAssocID="{A0958848-47A3-4A4C-A43B-C8DA548CCA84}" presName="spacerR" presStyleCnt="0"/>
      <dgm:spPr/>
    </dgm:pt>
    <dgm:pt modelId="{B54F9668-FBBC-4539-A385-9621360D40AC}" type="pres">
      <dgm:prSet presAssocID="{616FD062-C56C-42D3-8239-45B493EEC609}" presName="node" presStyleLbl="node1" presStyleIdx="1" presStyleCnt="5" custScaleX="150884" custScaleY="109358" custLinFactX="-284" custLinFactNeighborX="-100000" custLinFactNeighborY="6505">
        <dgm:presLayoutVars>
          <dgm:bulletEnabled val="1"/>
        </dgm:presLayoutVars>
      </dgm:prSet>
      <dgm:spPr/>
    </dgm:pt>
    <dgm:pt modelId="{5238C751-FA28-4E67-A94F-204A1E49C190}" type="pres">
      <dgm:prSet presAssocID="{25AF22FE-F0FA-4390-933E-B476CC1E8A25}" presName="spacerL" presStyleCnt="0"/>
      <dgm:spPr/>
    </dgm:pt>
    <dgm:pt modelId="{027674D8-E302-43A5-ACEA-0A40E843FFC8}" type="pres">
      <dgm:prSet presAssocID="{25AF22FE-F0FA-4390-933E-B476CC1E8A25}" presName="sibTrans" presStyleLbl="sibTrans2D1" presStyleIdx="1" presStyleCnt="4"/>
      <dgm:spPr/>
    </dgm:pt>
    <dgm:pt modelId="{5B92D428-076D-4ABE-B563-ABE84D58B232}" type="pres">
      <dgm:prSet presAssocID="{25AF22FE-F0FA-4390-933E-B476CC1E8A25}" presName="spacerR" presStyleCnt="0"/>
      <dgm:spPr/>
    </dgm:pt>
    <dgm:pt modelId="{0C2E2C23-8DE5-4BBF-9D64-BD43D81614C7}" type="pres">
      <dgm:prSet presAssocID="{1AFDF0F8-6419-4A46-A827-ED057823A60E}" presName="node" presStyleLbl="node1" presStyleIdx="2" presStyleCnt="5" custScaleX="156419" custScaleY="115742">
        <dgm:presLayoutVars>
          <dgm:bulletEnabled val="1"/>
        </dgm:presLayoutVars>
      </dgm:prSet>
      <dgm:spPr/>
    </dgm:pt>
    <dgm:pt modelId="{CED99219-58ED-4284-AA3B-488A9DC0F976}" type="pres">
      <dgm:prSet presAssocID="{3F075383-BE77-4B35-9EFA-AB5E3781600B}" presName="spacerL" presStyleCnt="0"/>
      <dgm:spPr/>
    </dgm:pt>
    <dgm:pt modelId="{72684F28-F8F8-426E-9569-DBDD421E81D4}" type="pres">
      <dgm:prSet presAssocID="{3F075383-BE77-4B35-9EFA-AB5E3781600B}" presName="sibTrans" presStyleLbl="sibTrans2D1" presStyleIdx="2" presStyleCnt="4"/>
      <dgm:spPr/>
    </dgm:pt>
    <dgm:pt modelId="{6B9187D2-FA31-487C-A26E-DCD7FE6D2ED8}" type="pres">
      <dgm:prSet presAssocID="{3F075383-BE77-4B35-9EFA-AB5E3781600B}" presName="spacerR" presStyleCnt="0"/>
      <dgm:spPr/>
    </dgm:pt>
    <dgm:pt modelId="{DB30FE7F-63BC-405C-80BB-39BB03F74113}" type="pres">
      <dgm:prSet presAssocID="{20F4DF8D-0D25-4245-A8E9-8B7669EB190E}" presName="node" presStyleLbl="node1" presStyleIdx="3" presStyleCnt="5" custScaleX="177060" custScaleY="121282">
        <dgm:presLayoutVars>
          <dgm:bulletEnabled val="1"/>
        </dgm:presLayoutVars>
      </dgm:prSet>
      <dgm:spPr/>
    </dgm:pt>
    <dgm:pt modelId="{249E51DE-4164-47B5-BBA0-A2C1A3C25A38}" type="pres">
      <dgm:prSet presAssocID="{B5B396F8-86C1-4BC2-8D2B-E78863E7FECF}" presName="spacerL" presStyleCnt="0"/>
      <dgm:spPr/>
    </dgm:pt>
    <dgm:pt modelId="{19266CED-0333-4FBB-A516-6250F3262432}" type="pres">
      <dgm:prSet presAssocID="{B5B396F8-86C1-4BC2-8D2B-E78863E7FECF}" presName="sibTrans" presStyleLbl="sibTrans2D1" presStyleIdx="3" presStyleCnt="4"/>
      <dgm:spPr/>
    </dgm:pt>
    <dgm:pt modelId="{52937414-D585-4853-9929-6E69791F8A4B}" type="pres">
      <dgm:prSet presAssocID="{B5B396F8-86C1-4BC2-8D2B-E78863E7FECF}" presName="spacerR" presStyleCnt="0"/>
      <dgm:spPr/>
    </dgm:pt>
    <dgm:pt modelId="{77350670-FF39-43C1-9D71-0560AD5FCAA7}" type="pres">
      <dgm:prSet presAssocID="{7B3B10DB-48E8-4A94-92A8-94763893B6E7}" presName="node" presStyleLbl="node1" presStyleIdx="4" presStyleCnt="5" custScaleX="224132" custScaleY="115486">
        <dgm:presLayoutVars>
          <dgm:bulletEnabled val="1"/>
        </dgm:presLayoutVars>
      </dgm:prSet>
      <dgm:spPr/>
    </dgm:pt>
  </dgm:ptLst>
  <dgm:cxnLst>
    <dgm:cxn modelId="{C4806314-9DEE-4975-A243-5179D6F2DBAC}" type="presOf" srcId="{25AF22FE-F0FA-4390-933E-B476CC1E8A25}" destId="{027674D8-E302-43A5-ACEA-0A40E843FFC8}" srcOrd="0" destOrd="0" presId="urn:microsoft.com/office/officeart/2005/8/layout/equation1"/>
    <dgm:cxn modelId="{2C0F8E32-A60E-4ED9-BA00-E75B906FF089}" type="presOf" srcId="{B5B396F8-86C1-4BC2-8D2B-E78863E7FECF}" destId="{19266CED-0333-4FBB-A516-6250F3262432}" srcOrd="0" destOrd="0" presId="urn:microsoft.com/office/officeart/2005/8/layout/equation1"/>
    <dgm:cxn modelId="{6448FF3B-DF15-4292-B232-02A6119604E8}" srcId="{F54E760B-D4F6-48C0-8E21-CAB2D994F226}" destId="{616FD062-C56C-42D3-8239-45B493EEC609}" srcOrd="1" destOrd="0" parTransId="{F1FB7D4A-B686-4A48-ACC0-2C2F6D6432E8}" sibTransId="{25AF22FE-F0FA-4390-933E-B476CC1E8A25}"/>
    <dgm:cxn modelId="{6E6BFD3E-FF3E-45A0-874D-C0ADA49E134C}" type="presOf" srcId="{1AFDF0F8-6419-4A46-A827-ED057823A60E}" destId="{0C2E2C23-8DE5-4BBF-9D64-BD43D81614C7}" srcOrd="0" destOrd="0" presId="urn:microsoft.com/office/officeart/2005/8/layout/equation1"/>
    <dgm:cxn modelId="{5258E960-9B92-4FDF-8A73-B71F6ED02AFB}" type="presOf" srcId="{F54E760B-D4F6-48C0-8E21-CAB2D994F226}" destId="{7F88F1CF-835E-4D60-B281-9F17A2A91E32}" srcOrd="0" destOrd="0" presId="urn:microsoft.com/office/officeart/2005/8/layout/equation1"/>
    <dgm:cxn modelId="{12321342-7F97-4634-8319-F3CE47860CF3}" type="presOf" srcId="{7B3B10DB-48E8-4A94-92A8-94763893B6E7}" destId="{77350670-FF39-43C1-9D71-0560AD5FCAA7}" srcOrd="0" destOrd="0" presId="urn:microsoft.com/office/officeart/2005/8/layout/equation1"/>
    <dgm:cxn modelId="{FFD73D44-B689-46CA-8716-FF44E6BA0C31}" srcId="{F54E760B-D4F6-48C0-8E21-CAB2D994F226}" destId="{4938D40D-791E-4DBA-8D08-99EC265390EE}" srcOrd="0" destOrd="0" parTransId="{264FE75E-0705-4F11-8459-87BBD60396BC}" sibTransId="{A0958848-47A3-4A4C-A43B-C8DA548CCA84}"/>
    <dgm:cxn modelId="{B5219A67-F2F5-4F44-921E-0E0D1E4599A4}" srcId="{F54E760B-D4F6-48C0-8E21-CAB2D994F226}" destId="{1AFDF0F8-6419-4A46-A827-ED057823A60E}" srcOrd="2" destOrd="0" parTransId="{E6AB214C-E580-4925-BECB-0089A9407641}" sibTransId="{3F075383-BE77-4B35-9EFA-AB5E3781600B}"/>
    <dgm:cxn modelId="{4C2CA74D-60CB-4A65-BC5B-10FB6D21EE3E}" type="presOf" srcId="{4938D40D-791E-4DBA-8D08-99EC265390EE}" destId="{627AD7F6-F0D2-4C26-AEF6-074EC5406384}" srcOrd="0" destOrd="0" presId="urn:microsoft.com/office/officeart/2005/8/layout/equation1"/>
    <dgm:cxn modelId="{C2B2717A-7F70-4EC2-B02F-5E65E42B5AF0}" type="presOf" srcId="{A0958848-47A3-4A4C-A43B-C8DA548CCA84}" destId="{0F46FC53-43CA-4DE6-9455-A6A2C7E7A3D5}" srcOrd="0" destOrd="0" presId="urn:microsoft.com/office/officeart/2005/8/layout/equation1"/>
    <dgm:cxn modelId="{E36AF37D-A4D6-4892-956C-5B2C09C19694}" type="presOf" srcId="{3F075383-BE77-4B35-9EFA-AB5E3781600B}" destId="{72684F28-F8F8-426E-9569-DBDD421E81D4}" srcOrd="0" destOrd="0" presId="urn:microsoft.com/office/officeart/2005/8/layout/equation1"/>
    <dgm:cxn modelId="{2B76CD95-E525-43A7-83E4-C259BA87902B}" srcId="{F54E760B-D4F6-48C0-8E21-CAB2D994F226}" destId="{20F4DF8D-0D25-4245-A8E9-8B7669EB190E}" srcOrd="3" destOrd="0" parTransId="{1E690776-2D31-4E28-AECF-D374F9A37C87}" sibTransId="{B5B396F8-86C1-4BC2-8D2B-E78863E7FECF}"/>
    <dgm:cxn modelId="{742C11BE-907E-4AC4-846E-FCA4D049A172}" type="presOf" srcId="{20F4DF8D-0D25-4245-A8E9-8B7669EB190E}" destId="{DB30FE7F-63BC-405C-80BB-39BB03F74113}" srcOrd="0" destOrd="0" presId="urn:microsoft.com/office/officeart/2005/8/layout/equation1"/>
    <dgm:cxn modelId="{5C461DF7-C937-4D8D-87C4-296FC6604A5B}" srcId="{F54E760B-D4F6-48C0-8E21-CAB2D994F226}" destId="{7B3B10DB-48E8-4A94-92A8-94763893B6E7}" srcOrd="4" destOrd="0" parTransId="{45ED9761-211B-4FA4-9FD6-1251D997FDD1}" sibTransId="{0F8B4145-0717-4C46-B9F5-A3B06DF4F2F7}"/>
    <dgm:cxn modelId="{D93992F8-827F-47BE-BD5B-37572523E319}" type="presOf" srcId="{616FD062-C56C-42D3-8239-45B493EEC609}" destId="{B54F9668-FBBC-4539-A385-9621360D40AC}" srcOrd="0" destOrd="0" presId="urn:microsoft.com/office/officeart/2005/8/layout/equation1"/>
    <dgm:cxn modelId="{3D9FAD46-B0FE-400E-9A8A-2BCE32D00233}" type="presParOf" srcId="{7F88F1CF-835E-4D60-B281-9F17A2A91E32}" destId="{627AD7F6-F0D2-4C26-AEF6-074EC5406384}" srcOrd="0" destOrd="0" presId="urn:microsoft.com/office/officeart/2005/8/layout/equation1"/>
    <dgm:cxn modelId="{2E52DBCB-BAD5-4AE9-B357-A359F4F0B6D9}" type="presParOf" srcId="{7F88F1CF-835E-4D60-B281-9F17A2A91E32}" destId="{447F7054-CBE5-49B5-92C4-BDFC58AF1083}" srcOrd="1" destOrd="0" presId="urn:microsoft.com/office/officeart/2005/8/layout/equation1"/>
    <dgm:cxn modelId="{3A691F7B-5EA9-4F6D-A226-4A410CA26416}" type="presParOf" srcId="{7F88F1CF-835E-4D60-B281-9F17A2A91E32}" destId="{0F46FC53-43CA-4DE6-9455-A6A2C7E7A3D5}" srcOrd="2" destOrd="0" presId="urn:microsoft.com/office/officeart/2005/8/layout/equation1"/>
    <dgm:cxn modelId="{343AF106-D537-49FE-B9FD-0B0D1C0AC544}" type="presParOf" srcId="{7F88F1CF-835E-4D60-B281-9F17A2A91E32}" destId="{590A9CF9-64CC-40A9-AE2C-8B5858452033}" srcOrd="3" destOrd="0" presId="urn:microsoft.com/office/officeart/2005/8/layout/equation1"/>
    <dgm:cxn modelId="{A35F0A86-C06C-4CF4-B12B-CEC4552BECBA}" type="presParOf" srcId="{7F88F1CF-835E-4D60-B281-9F17A2A91E32}" destId="{B54F9668-FBBC-4539-A385-9621360D40AC}" srcOrd="4" destOrd="0" presId="urn:microsoft.com/office/officeart/2005/8/layout/equation1"/>
    <dgm:cxn modelId="{5DFFEEC9-953A-4ED1-B0EA-BB402D899386}" type="presParOf" srcId="{7F88F1CF-835E-4D60-B281-9F17A2A91E32}" destId="{5238C751-FA28-4E67-A94F-204A1E49C190}" srcOrd="5" destOrd="0" presId="urn:microsoft.com/office/officeart/2005/8/layout/equation1"/>
    <dgm:cxn modelId="{F74DF18D-B6B2-494F-9764-6CC3737C870F}" type="presParOf" srcId="{7F88F1CF-835E-4D60-B281-9F17A2A91E32}" destId="{027674D8-E302-43A5-ACEA-0A40E843FFC8}" srcOrd="6" destOrd="0" presId="urn:microsoft.com/office/officeart/2005/8/layout/equation1"/>
    <dgm:cxn modelId="{1A194F42-7C04-4FA2-B4AA-EC61353DED8A}" type="presParOf" srcId="{7F88F1CF-835E-4D60-B281-9F17A2A91E32}" destId="{5B92D428-076D-4ABE-B563-ABE84D58B232}" srcOrd="7" destOrd="0" presId="urn:microsoft.com/office/officeart/2005/8/layout/equation1"/>
    <dgm:cxn modelId="{CF62DA39-6B1A-40E5-A1C5-A3493254697A}" type="presParOf" srcId="{7F88F1CF-835E-4D60-B281-9F17A2A91E32}" destId="{0C2E2C23-8DE5-4BBF-9D64-BD43D81614C7}" srcOrd="8" destOrd="0" presId="urn:microsoft.com/office/officeart/2005/8/layout/equation1"/>
    <dgm:cxn modelId="{121B4D75-05AC-48A8-9BC5-4CF5B247A603}" type="presParOf" srcId="{7F88F1CF-835E-4D60-B281-9F17A2A91E32}" destId="{CED99219-58ED-4284-AA3B-488A9DC0F976}" srcOrd="9" destOrd="0" presId="urn:microsoft.com/office/officeart/2005/8/layout/equation1"/>
    <dgm:cxn modelId="{1B63C7F6-D9ED-4E05-985A-417CBFEF900E}" type="presParOf" srcId="{7F88F1CF-835E-4D60-B281-9F17A2A91E32}" destId="{72684F28-F8F8-426E-9569-DBDD421E81D4}" srcOrd="10" destOrd="0" presId="urn:microsoft.com/office/officeart/2005/8/layout/equation1"/>
    <dgm:cxn modelId="{C88E9AF1-61AF-43DA-93D3-72A9CA4EFA23}" type="presParOf" srcId="{7F88F1CF-835E-4D60-B281-9F17A2A91E32}" destId="{6B9187D2-FA31-487C-A26E-DCD7FE6D2ED8}" srcOrd="11" destOrd="0" presId="urn:microsoft.com/office/officeart/2005/8/layout/equation1"/>
    <dgm:cxn modelId="{E782238E-9667-49D6-9E7E-DD17735F90FE}" type="presParOf" srcId="{7F88F1CF-835E-4D60-B281-9F17A2A91E32}" destId="{DB30FE7F-63BC-405C-80BB-39BB03F74113}" srcOrd="12" destOrd="0" presId="urn:microsoft.com/office/officeart/2005/8/layout/equation1"/>
    <dgm:cxn modelId="{22B9800A-F565-4B70-A5FF-4DE7A8BB762D}" type="presParOf" srcId="{7F88F1CF-835E-4D60-B281-9F17A2A91E32}" destId="{249E51DE-4164-47B5-BBA0-A2C1A3C25A38}" srcOrd="13" destOrd="0" presId="urn:microsoft.com/office/officeart/2005/8/layout/equation1"/>
    <dgm:cxn modelId="{0BF53CF1-A8EE-4D87-BEDB-6BEF8A36F0E6}" type="presParOf" srcId="{7F88F1CF-835E-4D60-B281-9F17A2A91E32}" destId="{19266CED-0333-4FBB-A516-6250F3262432}" srcOrd="14" destOrd="0" presId="urn:microsoft.com/office/officeart/2005/8/layout/equation1"/>
    <dgm:cxn modelId="{609A8438-E6B9-4D6F-B5D4-2EBD5AC92E96}" type="presParOf" srcId="{7F88F1CF-835E-4D60-B281-9F17A2A91E32}" destId="{52937414-D585-4853-9929-6E69791F8A4B}" srcOrd="15" destOrd="0" presId="urn:microsoft.com/office/officeart/2005/8/layout/equation1"/>
    <dgm:cxn modelId="{B9E5B2FC-45C8-440B-9572-2302E76FDB39}" type="presParOf" srcId="{7F88F1CF-835E-4D60-B281-9F17A2A91E32}" destId="{77350670-FF39-43C1-9D71-0560AD5FCAA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FA6B8-AC30-46DB-A153-EDD6937E61E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AF2CA-34B6-4891-84C1-901C3746649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600" b="1" dirty="0"/>
            <a:t>конкурентоспроможність</a:t>
          </a:r>
          <a:endParaRPr lang="ru-RU" sz="1600" b="1" dirty="0"/>
        </a:p>
      </dgm:t>
    </dgm:pt>
    <dgm:pt modelId="{13CDDFCA-7461-4AB2-9A24-686FAFD07BB8}" type="parTrans" cxnId="{8BD45FBC-F64D-436B-8DDA-D82F50ADD809}">
      <dgm:prSet/>
      <dgm:spPr/>
      <dgm:t>
        <a:bodyPr/>
        <a:lstStyle/>
        <a:p>
          <a:endParaRPr lang="ru-RU"/>
        </a:p>
      </dgm:t>
    </dgm:pt>
    <dgm:pt modelId="{C40277E4-6810-4041-8DE9-73453E14BF74}" type="sibTrans" cxnId="{8BD45FBC-F64D-436B-8DDA-D82F50ADD809}">
      <dgm:prSet/>
      <dgm:spPr/>
      <dgm:t>
        <a:bodyPr/>
        <a:lstStyle/>
        <a:p>
          <a:endParaRPr lang="ru-RU"/>
        </a:p>
      </dgm:t>
    </dgm:pt>
    <dgm:pt modelId="{F4EAC862-20F8-4F80-8299-481A5467B6F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400" b="1" dirty="0"/>
            <a:t>Перехід до нової якості обслуговування</a:t>
          </a:r>
          <a:endParaRPr lang="ru-RU" sz="1400" b="1" dirty="0"/>
        </a:p>
      </dgm:t>
    </dgm:pt>
    <dgm:pt modelId="{2A151722-0EE0-4912-9AE6-E15B50FCFE9B}" type="parTrans" cxnId="{9A01F747-E114-445C-83F3-2323CD895B33}">
      <dgm:prSet/>
      <dgm:spPr/>
      <dgm:t>
        <a:bodyPr/>
        <a:lstStyle/>
        <a:p>
          <a:endParaRPr lang="ru-RU"/>
        </a:p>
      </dgm:t>
    </dgm:pt>
    <dgm:pt modelId="{C972B6F2-8EAC-4B0F-B29D-3A09B2150A3E}" type="sibTrans" cxnId="{9A01F747-E114-445C-83F3-2323CD895B33}">
      <dgm:prSet/>
      <dgm:spPr/>
      <dgm:t>
        <a:bodyPr/>
        <a:lstStyle/>
        <a:p>
          <a:endParaRPr lang="ru-RU"/>
        </a:p>
      </dgm:t>
    </dgm:pt>
    <dgm:pt modelId="{56B56B72-A22F-4428-94E2-92B0C89F73B1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dirty="0"/>
            <a:t>Створення нових продуктів</a:t>
          </a:r>
          <a:endParaRPr lang="ru-RU" b="1" dirty="0"/>
        </a:p>
      </dgm:t>
    </dgm:pt>
    <dgm:pt modelId="{FF510951-4F53-47CD-8B00-9902EB002A66}" type="parTrans" cxnId="{F67E66B4-BFF4-4FA3-9F53-2B5E8BA2D949}">
      <dgm:prSet/>
      <dgm:spPr/>
      <dgm:t>
        <a:bodyPr/>
        <a:lstStyle/>
        <a:p>
          <a:endParaRPr lang="ru-RU"/>
        </a:p>
      </dgm:t>
    </dgm:pt>
    <dgm:pt modelId="{64A4BE52-F6AC-42D7-B9EB-8BC04D4F93C6}" type="sibTrans" cxnId="{F67E66B4-BFF4-4FA3-9F53-2B5E8BA2D949}">
      <dgm:prSet/>
      <dgm:spPr/>
      <dgm:t>
        <a:bodyPr/>
        <a:lstStyle/>
        <a:p>
          <a:endParaRPr lang="ru-RU"/>
        </a:p>
      </dgm:t>
    </dgm:pt>
    <dgm:pt modelId="{BD7D31A5-E626-4F25-8E61-99B03C613C75}">
      <dgm:prSet custT="1"/>
      <dgm:spPr>
        <a:solidFill>
          <a:srgbClr val="FFC000"/>
        </a:solidFill>
      </dgm:spPr>
      <dgm:t>
        <a:bodyPr/>
        <a:lstStyle/>
        <a:p>
          <a:r>
            <a:rPr lang="uk-UA" sz="1400" b="1" dirty="0"/>
            <a:t>Зміна якісних </a:t>
          </a:r>
          <a:r>
            <a:rPr lang="uk-UA" sz="1400" b="1" dirty="0" err="1"/>
            <a:t>характристик</a:t>
          </a:r>
          <a:r>
            <a:rPr lang="uk-UA" sz="1400" b="1" dirty="0"/>
            <a:t>  праці</a:t>
          </a:r>
          <a:endParaRPr lang="ru-RU" sz="1400" b="1" dirty="0"/>
        </a:p>
      </dgm:t>
    </dgm:pt>
    <dgm:pt modelId="{71405042-E31D-4283-AF55-F0F17CDBE4D9}" type="parTrans" cxnId="{8202463F-5635-4A2D-AA31-4AF3D22DDE9F}">
      <dgm:prSet/>
      <dgm:spPr/>
      <dgm:t>
        <a:bodyPr/>
        <a:lstStyle/>
        <a:p>
          <a:endParaRPr lang="ru-RU"/>
        </a:p>
      </dgm:t>
    </dgm:pt>
    <dgm:pt modelId="{56F66B37-3E07-4526-97D6-CA38118EC013}" type="sibTrans" cxnId="{8202463F-5635-4A2D-AA31-4AF3D22DDE9F}">
      <dgm:prSet/>
      <dgm:spPr/>
      <dgm:t>
        <a:bodyPr/>
        <a:lstStyle/>
        <a:p>
          <a:endParaRPr lang="ru-RU"/>
        </a:p>
      </dgm:t>
    </dgm:pt>
    <dgm:pt modelId="{EA363B13-CE98-484E-9789-766C57881C02}">
      <dgm:prSet custT="1"/>
      <dgm:spPr/>
      <dgm:t>
        <a:bodyPr/>
        <a:lstStyle/>
        <a:p>
          <a:r>
            <a:rPr lang="uk-UA" sz="1400" b="1" dirty="0"/>
            <a:t>Упорядкування цифрового ринку</a:t>
          </a:r>
          <a:endParaRPr lang="ru-RU" sz="1400" b="1" dirty="0"/>
        </a:p>
      </dgm:t>
    </dgm:pt>
    <dgm:pt modelId="{6EC0A0FD-CDF1-4154-8F3C-D1735954299D}" type="parTrans" cxnId="{D1BE4BF3-25D1-4013-9FD1-6B458283B03D}">
      <dgm:prSet/>
      <dgm:spPr/>
      <dgm:t>
        <a:bodyPr/>
        <a:lstStyle/>
        <a:p>
          <a:endParaRPr lang="ru-RU"/>
        </a:p>
      </dgm:t>
    </dgm:pt>
    <dgm:pt modelId="{99A3947A-BBE2-4E51-9182-493140F20754}" type="sibTrans" cxnId="{D1BE4BF3-25D1-4013-9FD1-6B458283B03D}">
      <dgm:prSet/>
      <dgm:spPr/>
      <dgm:t>
        <a:bodyPr/>
        <a:lstStyle/>
        <a:p>
          <a:endParaRPr lang="ru-RU"/>
        </a:p>
      </dgm:t>
    </dgm:pt>
    <dgm:pt modelId="{BEC97BF4-9166-455A-8EE8-CB079EBEF3E8}">
      <dgm:prSet/>
      <dgm:spPr>
        <a:solidFill>
          <a:srgbClr val="00B050"/>
        </a:solidFill>
      </dgm:spPr>
      <dgm:t>
        <a:bodyPr/>
        <a:lstStyle/>
        <a:p>
          <a:r>
            <a:rPr lang="uk-UA" b="1" dirty="0"/>
            <a:t>Створення нових робочих місць</a:t>
          </a:r>
          <a:endParaRPr lang="ru-RU" b="1" dirty="0"/>
        </a:p>
      </dgm:t>
    </dgm:pt>
    <dgm:pt modelId="{8028034A-666C-4EB7-A3BF-C4DEF20E2C7F}" type="parTrans" cxnId="{B3E956ED-9175-4488-B26E-9E85EC0F3E88}">
      <dgm:prSet/>
      <dgm:spPr/>
      <dgm:t>
        <a:bodyPr/>
        <a:lstStyle/>
        <a:p>
          <a:endParaRPr lang="ru-RU"/>
        </a:p>
      </dgm:t>
    </dgm:pt>
    <dgm:pt modelId="{54B85008-0C27-4D54-98CE-324218A40A5F}" type="sibTrans" cxnId="{B3E956ED-9175-4488-B26E-9E85EC0F3E88}">
      <dgm:prSet/>
      <dgm:spPr/>
      <dgm:t>
        <a:bodyPr/>
        <a:lstStyle/>
        <a:p>
          <a:endParaRPr lang="ru-RU"/>
        </a:p>
      </dgm:t>
    </dgm:pt>
    <dgm:pt modelId="{17051495-7293-42CE-8CB3-7A6561F8C874}" type="pres">
      <dgm:prSet presAssocID="{D01FA6B8-AC30-46DB-A153-EDD6937E61E7}" presName="Name0" presStyleCnt="0">
        <dgm:presLayoutVars>
          <dgm:dir/>
          <dgm:animLvl val="lvl"/>
          <dgm:resizeHandles val="exact"/>
        </dgm:presLayoutVars>
      </dgm:prSet>
      <dgm:spPr/>
    </dgm:pt>
    <dgm:pt modelId="{49AC2069-1871-465F-8AA9-ACFDC6392EF3}" type="pres">
      <dgm:prSet presAssocID="{7D3AF2CA-34B6-4891-84C1-901C37466497}" presName="parTxOnly" presStyleLbl="node1" presStyleIdx="0" presStyleCnt="6" custLinFactNeighborX="-37106" custLinFactNeighborY="-4203">
        <dgm:presLayoutVars>
          <dgm:chMax val="0"/>
          <dgm:chPref val="0"/>
          <dgm:bulletEnabled val="1"/>
        </dgm:presLayoutVars>
      </dgm:prSet>
      <dgm:spPr/>
    </dgm:pt>
    <dgm:pt modelId="{F3EB10A1-FD15-4D30-B452-E93775A6BDD8}" type="pres">
      <dgm:prSet presAssocID="{C40277E4-6810-4041-8DE9-73453E14BF74}" presName="parTxOnlySpace" presStyleCnt="0"/>
      <dgm:spPr/>
    </dgm:pt>
    <dgm:pt modelId="{181E7654-3F7C-4FB4-AC64-A84D90FBB0FD}" type="pres">
      <dgm:prSet presAssocID="{F4EAC862-20F8-4F80-8299-481A5467B6F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B20C2B9-2263-415F-9BC2-AAF06F1D576C}" type="pres">
      <dgm:prSet presAssocID="{C972B6F2-8EAC-4B0F-B29D-3A09B2150A3E}" presName="parTxOnlySpace" presStyleCnt="0"/>
      <dgm:spPr/>
    </dgm:pt>
    <dgm:pt modelId="{F3DBE035-7B31-4098-BEC5-537E9EFEB90A}" type="pres">
      <dgm:prSet presAssocID="{56B56B72-A22F-4428-94E2-92B0C89F73B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F53FFF4-AABF-4053-8C1B-16A34BC6099B}" type="pres">
      <dgm:prSet presAssocID="{64A4BE52-F6AC-42D7-B9EB-8BC04D4F93C6}" presName="parTxOnlySpace" presStyleCnt="0"/>
      <dgm:spPr/>
    </dgm:pt>
    <dgm:pt modelId="{1FAE08B7-286A-410F-9256-6FC765B41305}" type="pres">
      <dgm:prSet presAssocID="{BEC97BF4-9166-455A-8EE8-CB079EBEF3E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9EDA403-4569-4BE7-AD0D-733E0450C962}" type="pres">
      <dgm:prSet presAssocID="{54B85008-0C27-4D54-98CE-324218A40A5F}" presName="parTxOnlySpace" presStyleCnt="0"/>
      <dgm:spPr/>
    </dgm:pt>
    <dgm:pt modelId="{C7B67DD8-AE5F-4657-9E8C-4CC76E7E46FF}" type="pres">
      <dgm:prSet presAssocID="{BD7D31A5-E626-4F25-8E61-99B03C613C7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09B5AC-AC54-4EEF-9E67-DCDA2D0623EF}" type="pres">
      <dgm:prSet presAssocID="{56F66B37-3E07-4526-97D6-CA38118EC013}" presName="parTxOnlySpace" presStyleCnt="0"/>
      <dgm:spPr/>
    </dgm:pt>
    <dgm:pt modelId="{AB298771-B440-4617-A798-9FE24DDEF634}" type="pres">
      <dgm:prSet presAssocID="{EA363B13-CE98-484E-9789-766C57881C02}" presName="parTxOnly" presStyleLbl="node1" presStyleIdx="5" presStyleCnt="6" custLinFactNeighborX="6123" custLinFactNeighborY="4402">
        <dgm:presLayoutVars>
          <dgm:chMax val="0"/>
          <dgm:chPref val="0"/>
          <dgm:bulletEnabled val="1"/>
        </dgm:presLayoutVars>
      </dgm:prSet>
      <dgm:spPr/>
    </dgm:pt>
  </dgm:ptLst>
  <dgm:cxnLst>
    <dgm:cxn modelId="{4E6E3F2A-3B72-46F6-81EB-B2C7A6CBF3B8}" type="presOf" srcId="{BEC97BF4-9166-455A-8EE8-CB079EBEF3E8}" destId="{1FAE08B7-286A-410F-9256-6FC765B41305}" srcOrd="0" destOrd="0" presId="urn:microsoft.com/office/officeart/2005/8/layout/chevron1"/>
    <dgm:cxn modelId="{92F5F92C-7C3A-4007-A78B-A9C6B668D765}" type="presOf" srcId="{F4EAC862-20F8-4F80-8299-481A5467B6F5}" destId="{181E7654-3F7C-4FB4-AC64-A84D90FBB0FD}" srcOrd="0" destOrd="0" presId="urn:microsoft.com/office/officeart/2005/8/layout/chevron1"/>
    <dgm:cxn modelId="{AFBC7530-06B3-4FE6-ADC3-2B2FFAC88048}" type="presOf" srcId="{7D3AF2CA-34B6-4891-84C1-901C37466497}" destId="{49AC2069-1871-465F-8AA9-ACFDC6392EF3}" srcOrd="0" destOrd="0" presId="urn:microsoft.com/office/officeart/2005/8/layout/chevron1"/>
    <dgm:cxn modelId="{2BB8EA35-F9EA-4663-9DC5-3502B08E7323}" type="presOf" srcId="{56B56B72-A22F-4428-94E2-92B0C89F73B1}" destId="{F3DBE035-7B31-4098-BEC5-537E9EFEB90A}" srcOrd="0" destOrd="0" presId="urn:microsoft.com/office/officeart/2005/8/layout/chevron1"/>
    <dgm:cxn modelId="{8202463F-5635-4A2D-AA31-4AF3D22DDE9F}" srcId="{D01FA6B8-AC30-46DB-A153-EDD6937E61E7}" destId="{BD7D31A5-E626-4F25-8E61-99B03C613C75}" srcOrd="4" destOrd="0" parTransId="{71405042-E31D-4283-AF55-F0F17CDBE4D9}" sibTransId="{56F66B37-3E07-4526-97D6-CA38118EC013}"/>
    <dgm:cxn modelId="{9A01F747-E114-445C-83F3-2323CD895B33}" srcId="{D01FA6B8-AC30-46DB-A153-EDD6937E61E7}" destId="{F4EAC862-20F8-4F80-8299-481A5467B6F5}" srcOrd="1" destOrd="0" parTransId="{2A151722-0EE0-4912-9AE6-E15B50FCFE9B}" sibTransId="{C972B6F2-8EAC-4B0F-B29D-3A09B2150A3E}"/>
    <dgm:cxn modelId="{E698FFAD-3307-4619-A2C4-E8338BE5D402}" type="presOf" srcId="{D01FA6B8-AC30-46DB-A153-EDD6937E61E7}" destId="{17051495-7293-42CE-8CB3-7A6561F8C874}" srcOrd="0" destOrd="0" presId="urn:microsoft.com/office/officeart/2005/8/layout/chevron1"/>
    <dgm:cxn modelId="{F67E66B4-BFF4-4FA3-9F53-2B5E8BA2D949}" srcId="{D01FA6B8-AC30-46DB-A153-EDD6937E61E7}" destId="{56B56B72-A22F-4428-94E2-92B0C89F73B1}" srcOrd="2" destOrd="0" parTransId="{FF510951-4F53-47CD-8B00-9902EB002A66}" sibTransId="{64A4BE52-F6AC-42D7-B9EB-8BC04D4F93C6}"/>
    <dgm:cxn modelId="{8BD45FBC-F64D-436B-8DDA-D82F50ADD809}" srcId="{D01FA6B8-AC30-46DB-A153-EDD6937E61E7}" destId="{7D3AF2CA-34B6-4891-84C1-901C37466497}" srcOrd="0" destOrd="0" parTransId="{13CDDFCA-7461-4AB2-9A24-686FAFD07BB8}" sibTransId="{C40277E4-6810-4041-8DE9-73453E14BF74}"/>
    <dgm:cxn modelId="{056754DB-231B-4FB2-BD1A-04DF36F3865D}" type="presOf" srcId="{EA363B13-CE98-484E-9789-766C57881C02}" destId="{AB298771-B440-4617-A798-9FE24DDEF634}" srcOrd="0" destOrd="0" presId="urn:microsoft.com/office/officeart/2005/8/layout/chevron1"/>
    <dgm:cxn modelId="{B3E956ED-9175-4488-B26E-9E85EC0F3E88}" srcId="{D01FA6B8-AC30-46DB-A153-EDD6937E61E7}" destId="{BEC97BF4-9166-455A-8EE8-CB079EBEF3E8}" srcOrd="3" destOrd="0" parTransId="{8028034A-666C-4EB7-A3BF-C4DEF20E2C7F}" sibTransId="{54B85008-0C27-4D54-98CE-324218A40A5F}"/>
    <dgm:cxn modelId="{CF11A4EF-B6EA-481F-A260-04560E27B0D5}" type="presOf" srcId="{BD7D31A5-E626-4F25-8E61-99B03C613C75}" destId="{C7B67DD8-AE5F-4657-9E8C-4CC76E7E46FF}" srcOrd="0" destOrd="0" presId="urn:microsoft.com/office/officeart/2005/8/layout/chevron1"/>
    <dgm:cxn modelId="{D1BE4BF3-25D1-4013-9FD1-6B458283B03D}" srcId="{D01FA6B8-AC30-46DB-A153-EDD6937E61E7}" destId="{EA363B13-CE98-484E-9789-766C57881C02}" srcOrd="5" destOrd="0" parTransId="{6EC0A0FD-CDF1-4154-8F3C-D1735954299D}" sibTransId="{99A3947A-BBE2-4E51-9182-493140F20754}"/>
    <dgm:cxn modelId="{4191E95E-09C7-4E93-A1A1-A6BAA2F5C07C}" type="presParOf" srcId="{17051495-7293-42CE-8CB3-7A6561F8C874}" destId="{49AC2069-1871-465F-8AA9-ACFDC6392EF3}" srcOrd="0" destOrd="0" presId="urn:microsoft.com/office/officeart/2005/8/layout/chevron1"/>
    <dgm:cxn modelId="{22DD7085-E564-4B0E-93C0-2C3AB977BE56}" type="presParOf" srcId="{17051495-7293-42CE-8CB3-7A6561F8C874}" destId="{F3EB10A1-FD15-4D30-B452-E93775A6BDD8}" srcOrd="1" destOrd="0" presId="urn:microsoft.com/office/officeart/2005/8/layout/chevron1"/>
    <dgm:cxn modelId="{7364E814-3B3B-4C1E-9E7E-B728130A760A}" type="presParOf" srcId="{17051495-7293-42CE-8CB3-7A6561F8C874}" destId="{181E7654-3F7C-4FB4-AC64-A84D90FBB0FD}" srcOrd="2" destOrd="0" presId="urn:microsoft.com/office/officeart/2005/8/layout/chevron1"/>
    <dgm:cxn modelId="{A30C48DF-FAC6-48DE-9B5C-6BF07D6ADB11}" type="presParOf" srcId="{17051495-7293-42CE-8CB3-7A6561F8C874}" destId="{AB20C2B9-2263-415F-9BC2-AAF06F1D576C}" srcOrd="3" destOrd="0" presId="urn:microsoft.com/office/officeart/2005/8/layout/chevron1"/>
    <dgm:cxn modelId="{562103C9-F2F2-4FCA-A483-BBBC4F89F52D}" type="presParOf" srcId="{17051495-7293-42CE-8CB3-7A6561F8C874}" destId="{F3DBE035-7B31-4098-BEC5-537E9EFEB90A}" srcOrd="4" destOrd="0" presId="urn:microsoft.com/office/officeart/2005/8/layout/chevron1"/>
    <dgm:cxn modelId="{3F6BD810-E2F1-4DE3-9BE9-8C13148A4CF5}" type="presParOf" srcId="{17051495-7293-42CE-8CB3-7A6561F8C874}" destId="{5F53FFF4-AABF-4053-8C1B-16A34BC6099B}" srcOrd="5" destOrd="0" presId="urn:microsoft.com/office/officeart/2005/8/layout/chevron1"/>
    <dgm:cxn modelId="{454E3715-29D6-4548-988B-B27023909B40}" type="presParOf" srcId="{17051495-7293-42CE-8CB3-7A6561F8C874}" destId="{1FAE08B7-286A-410F-9256-6FC765B41305}" srcOrd="6" destOrd="0" presId="urn:microsoft.com/office/officeart/2005/8/layout/chevron1"/>
    <dgm:cxn modelId="{DAB8EF32-69D7-432E-959D-6A0437382473}" type="presParOf" srcId="{17051495-7293-42CE-8CB3-7A6561F8C874}" destId="{19EDA403-4569-4BE7-AD0D-733E0450C962}" srcOrd="7" destOrd="0" presId="urn:microsoft.com/office/officeart/2005/8/layout/chevron1"/>
    <dgm:cxn modelId="{94499372-DB41-4238-89B6-3740012F7CAD}" type="presParOf" srcId="{17051495-7293-42CE-8CB3-7A6561F8C874}" destId="{C7B67DD8-AE5F-4657-9E8C-4CC76E7E46FF}" srcOrd="8" destOrd="0" presId="urn:microsoft.com/office/officeart/2005/8/layout/chevron1"/>
    <dgm:cxn modelId="{C0A258CC-83B6-4183-8EA0-D72844FE3672}" type="presParOf" srcId="{17051495-7293-42CE-8CB3-7A6561F8C874}" destId="{F909B5AC-AC54-4EEF-9E67-DCDA2D0623EF}" srcOrd="9" destOrd="0" presId="urn:microsoft.com/office/officeart/2005/8/layout/chevron1"/>
    <dgm:cxn modelId="{8D781A23-384F-491F-B584-7DBFB463D233}" type="presParOf" srcId="{17051495-7293-42CE-8CB3-7A6561F8C874}" destId="{AB298771-B440-4617-A798-9FE24DDEF63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7B866-9B24-4AB9-9C96-7AD91A87CEAF}">
      <dgm:prSet phldrT="[Текст]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Країни-лідери </a:t>
          </a:r>
          <a:endParaRPr lang="ru-RU" b="1" dirty="0">
            <a:solidFill>
              <a:srgbClr val="FF00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За показниками навичок людини у 2019 р. трійка лідерів зберегла свої позиції – Фінляндія, Швеція, Люксембург, значно просунулися Естонія і Бельгія. Згідно використання цифрових технологій громадянами високу активність у цій сфері проявило населення Данії, Нідерландів, Швеції і Фінляндії, за якими слідують Великобританія, Люксембург, Естонія, Мальта.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Порівняльна оцінка фіксованого широкосмугового зв'язку (базового, швидкого і </a:t>
          </a:r>
          <a:r>
            <a:rPr lang="uk-UA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зверхшвидкого</a:t>
          </a:r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свідчить, що Данія, Люксембург, Нідерланди, Швеція, Мальта і Бельгія є найсильнішими учасниками. Згідно показника </a:t>
          </a:r>
          <a:r>
            <a:rPr lang="uk-UA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“Підключення”</a:t>
          </a:r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високу питому вагу в структурі </a:t>
          </a:r>
          <a:r>
            <a:rPr lang="en-US" sz="1600" b="1" dirty="0"/>
            <a:t>DESI</a:t>
          </a:r>
          <a:r>
            <a:rPr lang="uk-UA" sz="1600" b="1" dirty="0"/>
            <a:t> мають Фінляндія, Данія, Італія.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Країни-лідери </a:t>
          </a:r>
          <a:endParaRPr lang="ru-RU" b="1" dirty="0">
            <a:solidFill>
              <a:srgbClr val="FF0000"/>
            </a:solidFill>
          </a:endParaRPr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 custT="1"/>
      <dgm:spPr/>
      <dgm:t>
        <a:bodyPr/>
        <a:lstStyle/>
        <a:p>
          <a:r>
            <a:rPr lang="uk-UA" sz="1600" b="1" dirty="0"/>
            <a:t>Порівнюючи позиції країн за 2018 і 2019 рр., слід виділити </a:t>
          </a:r>
          <a:r>
            <a:rPr lang="uk-UA" sz="1600" b="1" dirty="0" err="1"/>
            <a:t>країни-</a:t>
          </a:r>
          <a:r>
            <a:rPr lang="uk-UA" sz="1600" b="1" dirty="0"/>
            <a:t> лідери – Фінляндія, Швеція, Нідерланди, Данія, </a:t>
          </a:r>
          <a:r>
            <a:rPr lang="uk-UA" sz="1600" b="1" dirty="0" err="1"/>
            <a:t>Великообританія</a:t>
          </a:r>
          <a:r>
            <a:rPr lang="uk-UA" sz="1600" b="1" dirty="0"/>
            <a:t>, </a:t>
          </a:r>
          <a:r>
            <a:rPr lang="uk-UA" sz="1600" b="1" dirty="0" err="1"/>
            <a:t>Люксембур</a:t>
          </a:r>
          <a:r>
            <a:rPr lang="uk-UA" sz="1600" b="1" dirty="0"/>
            <a:t>. Їх ранги змінюються, проте позиції зберігаються згідно Індексу </a:t>
          </a:r>
          <a:r>
            <a:rPr lang="en-US" sz="1600" b="1" dirty="0"/>
            <a:t>DESI.</a:t>
          </a:r>
          <a:endParaRPr lang="ru-RU" sz="1600" b="1" dirty="0"/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03523357-EED6-4818-89E1-1B1C6B830DF6}">
      <dgm:prSet phldrT="[Текст]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Країни-лідери</a:t>
          </a:r>
          <a:endParaRPr lang="ru-RU" b="1" dirty="0">
            <a:solidFill>
              <a:srgbClr val="FF0000"/>
            </a:solidFill>
          </a:endParaRPr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2130" custLinFactNeighborY="-310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1438" custLinFactNeighborY="5015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-2130" custLinFactNeighborY="4514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936" custLinFactNeighborY="-1293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 custLinFactNeighborX="-2107" custLinFactNeighborY="-524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1227" custLinFactNeighborY="-6040">
        <dgm:presLayoutVars>
          <dgm:bulletEnabled val="1"/>
        </dgm:presLayoutVars>
      </dgm:prSet>
      <dgm:spPr/>
    </dgm:pt>
  </dgm:ptLst>
  <dgm:cxnLst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9703653A-0997-49D3-BCAE-6B31EE8C7E62}" type="presOf" srcId="{03523357-EED6-4818-89E1-1B1C6B830DF6}" destId="{ACAD0818-750D-4FF3-929E-39077E4CD1E1}" srcOrd="0" destOrd="0" presId="urn:microsoft.com/office/officeart/2005/8/layout/chevron2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D17DC350-3811-4E2C-94DB-937F4E8EBD22}" type="presOf" srcId="{4B165559-BA4F-4B71-A3E2-A426D2C4DF64}" destId="{8866646B-8BE2-44AB-B8E4-E7F3E67ADE82}" srcOrd="0" destOrd="0" presId="urn:microsoft.com/office/officeart/2005/8/layout/chevron2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5C097199-0BFA-4858-BD40-2E457700EDBF}" type="presOf" srcId="{9B5E2601-760B-42A0-A32A-18C513D6503E}" destId="{97DC7012-24D3-4184-BF1A-A7FCD1FB9B7D}" srcOrd="0" destOrd="0" presId="urn:microsoft.com/office/officeart/2005/8/layout/chevron2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1D3D5CAA-14A0-4FFF-A974-F8629A593B52}" type="presOf" srcId="{1B48D378-944A-4302-B3F2-3F87C9115B60}" destId="{C7712EE7-F9AE-4C32-8714-CCE3F26B3B49}" srcOrd="0" destOrd="0" presId="urn:microsoft.com/office/officeart/2005/8/layout/chevron2"/>
    <dgm:cxn modelId="{DA9C3BB0-789A-42E8-B83D-76649E442BFE}" type="presOf" srcId="{4D860E58-301B-46B0-9ECE-ED3FC38C4123}" destId="{66FCE47B-9B9B-4A0D-9737-7E170D20E896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0D106FBA-4367-42FB-98D9-B0EA8E8CF71E}" type="presOf" srcId="{3797B866-9B24-4AB9-9C96-7AD91A87CEAF}" destId="{4101DDAD-F2DD-4470-8E64-00304D371F44}" srcOrd="0" destOrd="0" presId="urn:microsoft.com/office/officeart/2005/8/layout/chevron2"/>
    <dgm:cxn modelId="{E3AE71F8-D3B5-4F2C-88CA-6EA1184E495F}" type="presOf" srcId="{4F3C1340-4361-4672-BBAD-8FC310B1B408}" destId="{BE8FDF56-968F-4677-909E-6C53D584F1EE}" srcOrd="0" destOrd="0" presId="urn:microsoft.com/office/officeart/2005/8/layout/chevron2"/>
    <dgm:cxn modelId="{2D23DC30-A8E5-4663-B887-3CC727949EC8}" type="presParOf" srcId="{97DC7012-24D3-4184-BF1A-A7FCD1FB9B7D}" destId="{DB75A1E5-5DD4-4B7E-AD4E-BD4973B2C057}" srcOrd="0" destOrd="0" presId="urn:microsoft.com/office/officeart/2005/8/layout/chevron2"/>
    <dgm:cxn modelId="{A6E88AAC-20A7-48D3-858A-B42FDE8590BF}" type="presParOf" srcId="{DB75A1E5-5DD4-4B7E-AD4E-BD4973B2C057}" destId="{ACAD0818-750D-4FF3-929E-39077E4CD1E1}" srcOrd="0" destOrd="0" presId="urn:microsoft.com/office/officeart/2005/8/layout/chevron2"/>
    <dgm:cxn modelId="{B2A6E083-DDCF-4ED3-926B-BF3CF34CE10B}" type="presParOf" srcId="{DB75A1E5-5DD4-4B7E-AD4E-BD4973B2C057}" destId="{66FCE47B-9B9B-4A0D-9737-7E170D20E896}" srcOrd="1" destOrd="0" presId="urn:microsoft.com/office/officeart/2005/8/layout/chevron2"/>
    <dgm:cxn modelId="{5A764D3C-D093-41E3-AE94-D22A5B33A6DF}" type="presParOf" srcId="{97DC7012-24D3-4184-BF1A-A7FCD1FB9B7D}" destId="{03A8C3AB-9A17-4D8B-9842-3B7FBEE308C0}" srcOrd="1" destOrd="0" presId="urn:microsoft.com/office/officeart/2005/8/layout/chevron2"/>
    <dgm:cxn modelId="{C2AD93F5-B86D-451F-B26B-D4CA3340C90F}" type="presParOf" srcId="{97DC7012-24D3-4184-BF1A-A7FCD1FB9B7D}" destId="{A203AE76-E3AD-423E-80A7-DEBE1F005A3A}" srcOrd="2" destOrd="0" presId="urn:microsoft.com/office/officeart/2005/8/layout/chevron2"/>
    <dgm:cxn modelId="{2E085BA9-10E2-4D83-A7B6-16F917BB6DBE}" type="presParOf" srcId="{A203AE76-E3AD-423E-80A7-DEBE1F005A3A}" destId="{8866646B-8BE2-44AB-B8E4-E7F3E67ADE82}" srcOrd="0" destOrd="0" presId="urn:microsoft.com/office/officeart/2005/8/layout/chevron2"/>
    <dgm:cxn modelId="{76722723-2F3E-4F53-9E39-A2FFD08D617B}" type="presParOf" srcId="{A203AE76-E3AD-423E-80A7-DEBE1F005A3A}" destId="{BE8FDF56-968F-4677-909E-6C53D584F1EE}" srcOrd="1" destOrd="0" presId="urn:microsoft.com/office/officeart/2005/8/layout/chevron2"/>
    <dgm:cxn modelId="{BD9AE6D5-7F53-4294-95F4-E5A13636C8D5}" type="presParOf" srcId="{97DC7012-24D3-4184-BF1A-A7FCD1FB9B7D}" destId="{49F4E6FD-5FFC-49C8-B2E0-E065796BA808}" srcOrd="3" destOrd="0" presId="urn:microsoft.com/office/officeart/2005/8/layout/chevron2"/>
    <dgm:cxn modelId="{C29878CF-9DCF-462B-8C71-FBDA5E2C31C7}" type="presParOf" srcId="{97DC7012-24D3-4184-BF1A-A7FCD1FB9B7D}" destId="{4997ABA4-DC6A-4703-A116-26794BE97B18}" srcOrd="4" destOrd="0" presId="urn:microsoft.com/office/officeart/2005/8/layout/chevron2"/>
    <dgm:cxn modelId="{DB7906C4-DFB3-435D-BB03-CCDE4DE86B06}" type="presParOf" srcId="{4997ABA4-DC6A-4703-A116-26794BE97B18}" destId="{4101DDAD-F2DD-4470-8E64-00304D371F44}" srcOrd="0" destOrd="0" presId="urn:microsoft.com/office/officeart/2005/8/layout/chevron2"/>
    <dgm:cxn modelId="{C1CCBD52-72B3-472E-BC97-7D0D0233E74A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7B866-9B24-4AB9-9C96-7AD91A87CEAF}">
      <dgm:prSet phldrT="[Текст]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b="1" dirty="0" err="1">
              <a:solidFill>
                <a:srgbClr val="FF0000"/>
              </a:solidFill>
            </a:rPr>
            <a:t>Країни-аутс</a:t>
          </a:r>
          <a:r>
            <a:rPr lang="uk-UA" b="1" dirty="0">
              <a:solidFill>
                <a:srgbClr val="FF0000"/>
              </a:solidFill>
            </a:rPr>
            <a:t> </a:t>
          </a:r>
          <a:r>
            <a:rPr lang="uk-UA" b="1" dirty="0" err="1">
              <a:solidFill>
                <a:srgbClr val="FF0000"/>
              </a:solidFill>
            </a:rPr>
            <a:t>айдери</a:t>
          </a:r>
          <a:endParaRPr lang="ru-RU" b="1" dirty="0">
            <a:solidFill>
              <a:srgbClr val="FF00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r>
            <a: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Згідно показника фіксованого широкосмугового зв'язку Греція, Хорватія, Литва, Бельгія і Польща виявилися самими слабкими; згідно використання цифрових технологій громадянами – Румунія, Болгарія, Греція та Італія виявилися  найменш активними; останні позиції згідно показника  використання цифрових технологій у сфері бізнесу займають Болгарія, Румунія, Польща і </a:t>
          </a:r>
          <a:r>
            <a:rPr lang="uk-UA" sz="1600" b="1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Венгрія</a:t>
          </a:r>
          <a:r>
            <a: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  погані показники згідно здійснення послуг охорони здоров'я в </a:t>
          </a:r>
          <a:r>
            <a:rPr lang="uk-UA" sz="1600" b="1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онлайн-режимі</a:t>
          </a:r>
          <a:r>
            <a: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демонструють Мальта, Польща, Болгарія, Кіпр, Люксембург.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600" b="1" dirty="0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Найбільш </a:t>
          </a:r>
          <a:r>
            <a:rPr lang="uk-UA" sz="1600" b="1" dirty="0" err="1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продвинутими</a:t>
          </a:r>
          <a:r>
            <a:rPr lang="uk-UA" sz="1600" b="1" dirty="0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 у використанні електронного уряду у 2019 р. є Іспанія, Естонія, Фінляндія, Нідерланди і Латвія; щодо здійснення послуг з охорони здоров'я в </a:t>
          </a:r>
          <a:r>
            <a:rPr lang="uk-UA" sz="1600" b="1" dirty="0" err="1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онлайн</a:t>
          </a:r>
          <a:r>
            <a:rPr lang="uk-UA" sz="1600" b="1" dirty="0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 режимі лідерами є Данія, Фінляндія, Швеція, Нідерланди і Естонія.</a:t>
          </a:r>
          <a:endParaRPr lang="ru-RU" sz="1600" b="1" dirty="0">
            <a:solidFill>
              <a:srgbClr val="7030A0"/>
            </a:solidFill>
            <a:latin typeface="Century" pitchFamily="18" charset="0"/>
            <a:cs typeface="Times New Roman" pitchFamily="18" charset="0"/>
          </a:endParaRPr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Країни-лідери </a:t>
          </a:r>
          <a:endParaRPr lang="ru-RU" b="1" dirty="0">
            <a:solidFill>
              <a:srgbClr val="FF0000"/>
            </a:solidFill>
          </a:endParaRPr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 custT="1"/>
      <dgm:spPr/>
      <dgm:t>
        <a:bodyPr/>
        <a:lstStyle/>
        <a:p>
          <a:r>
            <a:rPr lang="uk-UA" sz="1600" b="1" dirty="0">
              <a:solidFill>
                <a:srgbClr val="7030A0"/>
              </a:solidFill>
            </a:rPr>
            <a:t>Використання цифрових технологій охоплює </a:t>
          </a:r>
          <a:r>
            <a:rPr lang="uk-UA" sz="1600" b="1" dirty="0" err="1">
              <a:solidFill>
                <a:srgbClr val="7030A0"/>
              </a:solidFill>
            </a:rPr>
            <a:t>оцифрування</a:t>
          </a:r>
          <a:r>
            <a:rPr lang="uk-UA" sz="1600" b="1" dirty="0">
              <a:solidFill>
                <a:srgbClr val="7030A0"/>
              </a:solidFill>
            </a:rPr>
            <a:t> бізнесу та електронну комерцію і має чотири показники (частка підприємств, які </a:t>
          </a:r>
          <a:r>
            <a:rPr lang="uk-UA" sz="1600" b="1" dirty="0" err="1">
              <a:solidFill>
                <a:srgbClr val="7030A0"/>
              </a:solidFill>
            </a:rPr>
            <a:t>оцифрували</a:t>
          </a:r>
          <a:r>
            <a:rPr lang="uk-UA" sz="1600" b="1" dirty="0">
              <a:solidFill>
                <a:srgbClr val="7030A0"/>
              </a:solidFill>
            </a:rPr>
            <a:t> свій бізнес, електронний обмін інформацією,  соціальні мережі, великі дані, аналітичні і хмарні рішення). Згідно цього показника лідерами по використанню цифрових технологій у бізнесі виступають Ірландія, Нідерланди, Бельгія, Данія і Фінляндія.</a:t>
          </a:r>
          <a:endParaRPr lang="ru-RU" sz="1600" b="1" dirty="0">
            <a:solidFill>
              <a:srgbClr val="7030A0"/>
            </a:solidFill>
          </a:endParaRPr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03523357-EED6-4818-89E1-1B1C6B830DF6}">
      <dgm:prSet phldrT="[Текст]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Країни-лідери</a:t>
          </a:r>
          <a:endParaRPr lang="ru-RU" b="1" dirty="0">
            <a:solidFill>
              <a:srgbClr val="FF0000"/>
            </a:solidFill>
          </a:endParaRPr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2130" custLinFactNeighborY="-310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1438" custLinFactNeighborY="5015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-2130" custLinFactNeighborY="4514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936" custLinFactNeighborY="-1293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 custLinFactNeighborX="-2107" custLinFactNeighborY="-524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1129" custLinFactNeighborY="-341">
        <dgm:presLayoutVars>
          <dgm:bulletEnabled val="1"/>
        </dgm:presLayoutVars>
      </dgm:prSet>
      <dgm:spPr/>
    </dgm:pt>
  </dgm:ptLst>
  <dgm:cxnLst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DF06AD2E-F91F-4114-968B-D7FA4DE09864}" type="presOf" srcId="{3797B866-9B24-4AB9-9C96-7AD91A87CEAF}" destId="{4101DDAD-F2DD-4470-8E64-00304D371F44}" srcOrd="0" destOrd="0" presId="urn:microsoft.com/office/officeart/2005/8/layout/chevron2"/>
    <dgm:cxn modelId="{FAC30733-F4E3-48F4-9340-685B49809B3F}" type="presOf" srcId="{1B48D378-944A-4302-B3F2-3F87C9115B60}" destId="{C7712EE7-F9AE-4C32-8714-CCE3F26B3B49}" srcOrd="0" destOrd="0" presId="urn:microsoft.com/office/officeart/2005/8/layout/chevron2"/>
    <dgm:cxn modelId="{3524E260-8A0C-4DFA-94E1-38353EE6F949}" type="presOf" srcId="{4D860E58-301B-46B0-9ECE-ED3FC38C4123}" destId="{66FCE47B-9B9B-4A0D-9737-7E170D20E896}" srcOrd="0" destOrd="0" presId="urn:microsoft.com/office/officeart/2005/8/layout/chevron2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F2C00FAD-F8B2-4664-9BA6-DD0191B4829E}" type="presOf" srcId="{4F3C1340-4361-4672-BBAD-8FC310B1B408}" destId="{BE8FDF56-968F-4677-909E-6C53D584F1EE}" srcOrd="0" destOrd="0" presId="urn:microsoft.com/office/officeart/2005/8/layout/chevron2"/>
    <dgm:cxn modelId="{924EEFB6-82F0-4382-9284-242F65CADA34}" type="presOf" srcId="{03523357-EED6-4818-89E1-1B1C6B830DF6}" destId="{ACAD0818-750D-4FF3-929E-39077E4CD1E1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31F316B8-C546-4FCD-B459-A699856D55F9}" type="presOf" srcId="{9B5E2601-760B-42A0-A32A-18C513D6503E}" destId="{97DC7012-24D3-4184-BF1A-A7FCD1FB9B7D}" srcOrd="0" destOrd="0" presId="urn:microsoft.com/office/officeart/2005/8/layout/chevron2"/>
    <dgm:cxn modelId="{AEDDB9CD-6421-410F-A637-B9635C8B5144}" type="presOf" srcId="{4B165559-BA4F-4B71-A3E2-A426D2C4DF64}" destId="{8866646B-8BE2-44AB-B8E4-E7F3E67ADE82}" srcOrd="0" destOrd="0" presId="urn:microsoft.com/office/officeart/2005/8/layout/chevron2"/>
    <dgm:cxn modelId="{2280C6E9-2145-4FCB-9484-B5D2B98E7F18}" type="presParOf" srcId="{97DC7012-24D3-4184-BF1A-A7FCD1FB9B7D}" destId="{DB75A1E5-5DD4-4B7E-AD4E-BD4973B2C057}" srcOrd="0" destOrd="0" presId="urn:microsoft.com/office/officeart/2005/8/layout/chevron2"/>
    <dgm:cxn modelId="{5FEF67E6-7B8B-4A9A-9F58-38A606649E98}" type="presParOf" srcId="{DB75A1E5-5DD4-4B7E-AD4E-BD4973B2C057}" destId="{ACAD0818-750D-4FF3-929E-39077E4CD1E1}" srcOrd="0" destOrd="0" presId="urn:microsoft.com/office/officeart/2005/8/layout/chevron2"/>
    <dgm:cxn modelId="{DC98690C-A1A3-4EBF-A5DC-25A53B8D0BBF}" type="presParOf" srcId="{DB75A1E5-5DD4-4B7E-AD4E-BD4973B2C057}" destId="{66FCE47B-9B9B-4A0D-9737-7E170D20E896}" srcOrd="1" destOrd="0" presId="urn:microsoft.com/office/officeart/2005/8/layout/chevron2"/>
    <dgm:cxn modelId="{42A54D21-8A9C-49CD-91F1-AAA81AEB1672}" type="presParOf" srcId="{97DC7012-24D3-4184-BF1A-A7FCD1FB9B7D}" destId="{03A8C3AB-9A17-4D8B-9842-3B7FBEE308C0}" srcOrd="1" destOrd="0" presId="urn:microsoft.com/office/officeart/2005/8/layout/chevron2"/>
    <dgm:cxn modelId="{468193B9-B5D9-47A1-A5DB-B449354A2004}" type="presParOf" srcId="{97DC7012-24D3-4184-BF1A-A7FCD1FB9B7D}" destId="{A203AE76-E3AD-423E-80A7-DEBE1F005A3A}" srcOrd="2" destOrd="0" presId="urn:microsoft.com/office/officeart/2005/8/layout/chevron2"/>
    <dgm:cxn modelId="{20CB5B24-23D7-4E30-8147-F8D2A9C34F02}" type="presParOf" srcId="{A203AE76-E3AD-423E-80A7-DEBE1F005A3A}" destId="{8866646B-8BE2-44AB-B8E4-E7F3E67ADE82}" srcOrd="0" destOrd="0" presId="urn:microsoft.com/office/officeart/2005/8/layout/chevron2"/>
    <dgm:cxn modelId="{045A3600-CF41-47B4-BE6C-275CD802C985}" type="presParOf" srcId="{A203AE76-E3AD-423E-80A7-DEBE1F005A3A}" destId="{BE8FDF56-968F-4677-909E-6C53D584F1EE}" srcOrd="1" destOrd="0" presId="urn:microsoft.com/office/officeart/2005/8/layout/chevron2"/>
    <dgm:cxn modelId="{08B2D0BE-6A2F-4E04-A1A9-345C76C569A8}" type="presParOf" srcId="{97DC7012-24D3-4184-BF1A-A7FCD1FB9B7D}" destId="{49F4E6FD-5FFC-49C8-B2E0-E065796BA808}" srcOrd="3" destOrd="0" presId="urn:microsoft.com/office/officeart/2005/8/layout/chevron2"/>
    <dgm:cxn modelId="{F0288B33-B67C-47F0-9B3C-65315545F388}" type="presParOf" srcId="{97DC7012-24D3-4184-BF1A-A7FCD1FB9B7D}" destId="{4997ABA4-DC6A-4703-A116-26794BE97B18}" srcOrd="4" destOrd="0" presId="urn:microsoft.com/office/officeart/2005/8/layout/chevron2"/>
    <dgm:cxn modelId="{0503C989-43CC-4CD6-8F92-35612EF20D0A}" type="presParOf" srcId="{4997ABA4-DC6A-4703-A116-26794BE97B18}" destId="{4101DDAD-F2DD-4470-8E64-00304D371F44}" srcOrd="0" destOrd="0" presId="urn:microsoft.com/office/officeart/2005/8/layout/chevron2"/>
    <dgm:cxn modelId="{48B6CE46-F405-4F3A-B74B-ACB385CD68B0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1E68CF-BB83-4951-A986-75ED9DB03747}" type="doc">
      <dgm:prSet loTypeId="urn:microsoft.com/office/officeart/2005/8/layout/vList3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0205165-D1CF-4C2C-9070-D8462EEB9A8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600" b="1" dirty="0">
              <a:solidFill>
                <a:srgbClr val="FFFF00"/>
              </a:solidFill>
            </a:rPr>
            <a:t>У секторі малого та середнього бізнесу створюються молоді підприємства розвитку електронної комерції</a:t>
          </a:r>
          <a:endParaRPr lang="ru-RU" sz="1600" b="1" dirty="0">
            <a:solidFill>
              <a:srgbClr val="FFFF00"/>
            </a:solidFill>
          </a:endParaRPr>
        </a:p>
      </dgm:t>
    </dgm:pt>
    <dgm:pt modelId="{F1E838BD-EC22-4E4D-9608-BA6C382B58B1}" type="parTrans" cxnId="{D59C75C0-8F8D-43C7-9C5F-EA3D846DCAB0}">
      <dgm:prSet/>
      <dgm:spPr/>
      <dgm:t>
        <a:bodyPr/>
        <a:lstStyle/>
        <a:p>
          <a:endParaRPr lang="ru-RU"/>
        </a:p>
      </dgm:t>
    </dgm:pt>
    <dgm:pt modelId="{5A84EA27-EF0A-46C4-8B04-13C3D95F6A01}" type="sibTrans" cxnId="{D59C75C0-8F8D-43C7-9C5F-EA3D846DCAB0}">
      <dgm:prSet/>
      <dgm:spPr/>
      <dgm:t>
        <a:bodyPr/>
        <a:lstStyle/>
        <a:p>
          <a:endParaRPr lang="ru-RU"/>
        </a:p>
      </dgm:t>
    </dgm:pt>
    <dgm:pt modelId="{00F830F9-3B13-4B13-B24E-9ADE5B8B5A41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Формується креативний клас розвитку міст, регіонів і держави в цілому  </a:t>
          </a:r>
          <a:endParaRPr lang="ru-RU" sz="1800" b="1" dirty="0">
            <a:solidFill>
              <a:srgbClr val="FFFF00"/>
            </a:solidFill>
          </a:endParaRPr>
        </a:p>
      </dgm:t>
    </dgm:pt>
    <dgm:pt modelId="{4C6AC5B8-F9A3-4775-8902-36064967FB7D}" type="parTrans" cxnId="{9EB09C37-7216-434D-AE20-E359555DFFB4}">
      <dgm:prSet/>
      <dgm:spPr/>
      <dgm:t>
        <a:bodyPr/>
        <a:lstStyle/>
        <a:p>
          <a:endParaRPr lang="ru-RU"/>
        </a:p>
      </dgm:t>
    </dgm:pt>
    <dgm:pt modelId="{DAB2BE2C-E155-49E6-9E3C-518EC807D995}" type="sibTrans" cxnId="{9EB09C37-7216-434D-AE20-E359555DFFB4}">
      <dgm:prSet/>
      <dgm:spPr/>
      <dgm:t>
        <a:bodyPr/>
        <a:lstStyle/>
        <a:p>
          <a:endParaRPr lang="ru-RU"/>
        </a:p>
      </dgm:t>
    </dgm:pt>
    <dgm:pt modelId="{5153871B-E1A5-4789-8EBC-68744AE1E31A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Креативний клас  вимагає розвитку творчості, </a:t>
          </a:r>
          <a:r>
            <a:rPr lang="uk-UA" sz="18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кореативності</a:t>
          </a:r>
          <a:r>
            <a:rPr lang="uk-UA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толерантності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A2EF1D-C32D-4B1A-976F-30892802146B}" type="parTrans" cxnId="{106CDD65-DA74-40D7-9C4D-004D97F7F063}">
      <dgm:prSet/>
      <dgm:spPr/>
      <dgm:t>
        <a:bodyPr/>
        <a:lstStyle/>
        <a:p>
          <a:endParaRPr lang="ru-RU"/>
        </a:p>
      </dgm:t>
    </dgm:pt>
    <dgm:pt modelId="{8ECF48FD-D506-49FA-9E85-0C37CBE88A9B}" type="sibTrans" cxnId="{106CDD65-DA74-40D7-9C4D-004D97F7F063}">
      <dgm:prSet/>
      <dgm:spPr/>
      <dgm:t>
        <a:bodyPr/>
        <a:lstStyle/>
        <a:p>
          <a:endParaRPr lang="ru-RU"/>
        </a:p>
      </dgm:t>
    </dgm:pt>
    <dgm:pt modelId="{D91DC288-7C50-4DB1-AB6E-6BABFE14026D}">
      <dgm:prSet custT="1"/>
      <dgm:spPr/>
      <dgm:t>
        <a:bodyPr/>
        <a:lstStyle/>
        <a:p>
          <a:r>
            <a:rPr lang="uk-UA" sz="1600" b="1" dirty="0">
              <a:solidFill>
                <a:srgbClr val="FFFF00"/>
              </a:solidFill>
            </a:rPr>
            <a:t>Головні умови для розвитку креативного класу  – економічні, розвиток інформаційно-комп’ютерних технологій, креативних індустрій, освіти</a:t>
          </a:r>
          <a:r>
            <a:rPr lang="uk-UA" sz="1600" dirty="0">
              <a:solidFill>
                <a:srgbClr val="FFFF00"/>
              </a:solidFill>
            </a:rPr>
            <a:t>. </a:t>
          </a:r>
          <a:endParaRPr lang="ru-RU" sz="1600" dirty="0">
            <a:solidFill>
              <a:srgbClr val="FFFF00"/>
            </a:solidFill>
          </a:endParaRPr>
        </a:p>
      </dgm:t>
    </dgm:pt>
    <dgm:pt modelId="{E134AF46-5B56-429A-8000-A7DBD19F5C14}" type="parTrans" cxnId="{FFDD55FA-9A3D-4CF6-94D7-58A4600E21E3}">
      <dgm:prSet/>
      <dgm:spPr/>
      <dgm:t>
        <a:bodyPr/>
        <a:lstStyle/>
        <a:p>
          <a:endParaRPr lang="ru-RU"/>
        </a:p>
      </dgm:t>
    </dgm:pt>
    <dgm:pt modelId="{C5CDA3FB-466D-43C2-AC29-71716C2EF211}" type="sibTrans" cxnId="{FFDD55FA-9A3D-4CF6-94D7-58A4600E21E3}">
      <dgm:prSet/>
      <dgm:spPr/>
      <dgm:t>
        <a:bodyPr/>
        <a:lstStyle/>
        <a:p>
          <a:endParaRPr lang="ru-RU"/>
        </a:p>
      </dgm:t>
    </dgm:pt>
    <dgm:pt modelId="{715136A9-C647-4674-8477-4D34EFBE881A}">
      <dgm:prSet custT="1"/>
      <dgm:spPr/>
      <dgm:t>
        <a:bodyPr/>
        <a:lstStyle/>
        <a:p>
          <a:r>
            <a:rPr lang="uk-UA" sz="1600" b="1" dirty="0">
              <a:solidFill>
                <a:srgbClr val="FFFF00"/>
              </a:solidFill>
            </a:rPr>
            <a:t>конкурентні переваги включають гнучкість,   оригінальніст</a:t>
          </a:r>
          <a:r>
            <a:rPr lang="uk-UA" sz="1600" dirty="0">
              <a:solidFill>
                <a:srgbClr val="FFFF00"/>
              </a:solidFill>
            </a:rPr>
            <a:t>ь </a:t>
          </a:r>
          <a:r>
            <a:rPr lang="uk-UA" sz="1600" b="1" dirty="0">
              <a:solidFill>
                <a:srgbClr val="FFFF00"/>
              </a:solidFill>
            </a:rPr>
            <a:t>мислення, схильність до експериментів, винахідливість, критичність</a:t>
          </a:r>
          <a:endParaRPr lang="ru-RU" sz="1600" b="1" dirty="0">
            <a:solidFill>
              <a:srgbClr val="FFFF00"/>
            </a:solidFill>
          </a:endParaRPr>
        </a:p>
      </dgm:t>
    </dgm:pt>
    <dgm:pt modelId="{7C073387-97C9-47BE-B23D-B581E54655D6}" type="parTrans" cxnId="{B802B050-0D0A-4D74-9C31-22BB92809123}">
      <dgm:prSet/>
      <dgm:spPr/>
      <dgm:t>
        <a:bodyPr/>
        <a:lstStyle/>
        <a:p>
          <a:endParaRPr lang="ru-RU"/>
        </a:p>
      </dgm:t>
    </dgm:pt>
    <dgm:pt modelId="{F22A4500-BE26-4900-B5B7-206742DD53B7}" type="sibTrans" cxnId="{B802B050-0D0A-4D74-9C31-22BB92809123}">
      <dgm:prSet/>
      <dgm:spPr/>
      <dgm:t>
        <a:bodyPr/>
        <a:lstStyle/>
        <a:p>
          <a:endParaRPr lang="ru-RU"/>
        </a:p>
      </dgm:t>
    </dgm:pt>
    <dgm:pt modelId="{A97B6325-0C1F-469E-904C-DC710F74F714}" type="pres">
      <dgm:prSet presAssocID="{CA1E68CF-BB83-4951-A986-75ED9DB03747}" presName="linearFlow" presStyleCnt="0">
        <dgm:presLayoutVars>
          <dgm:dir/>
          <dgm:resizeHandles val="exact"/>
        </dgm:presLayoutVars>
      </dgm:prSet>
      <dgm:spPr/>
    </dgm:pt>
    <dgm:pt modelId="{6DDE499C-CC60-4EC1-A8F5-3A84BC387309}" type="pres">
      <dgm:prSet presAssocID="{00205165-D1CF-4C2C-9070-D8462EEB9A8B}" presName="composite" presStyleCnt="0"/>
      <dgm:spPr/>
    </dgm:pt>
    <dgm:pt modelId="{2609E070-D7C9-4E46-94E3-D5CA94760E4D}" type="pres">
      <dgm:prSet presAssocID="{00205165-D1CF-4C2C-9070-D8462EEB9A8B}" presName="imgShp" presStyleLbl="fgImgPlace1" presStyleIdx="0" presStyleCnt="5" custLinFactNeighborX="4577" custLinFactNeighborY="13581"/>
      <dgm:spPr/>
    </dgm:pt>
    <dgm:pt modelId="{D4308ECE-D34C-4C31-B10F-9E689132FC38}" type="pres">
      <dgm:prSet presAssocID="{00205165-D1CF-4C2C-9070-D8462EEB9A8B}" presName="txShp" presStyleLbl="node1" presStyleIdx="0" presStyleCnt="5" custLinFactNeighborX="-2475" custLinFactNeighborY="-6724">
        <dgm:presLayoutVars>
          <dgm:bulletEnabled val="1"/>
        </dgm:presLayoutVars>
      </dgm:prSet>
      <dgm:spPr/>
    </dgm:pt>
    <dgm:pt modelId="{9D59928C-A7B2-4333-A4BB-5DDB466A2F36}" type="pres">
      <dgm:prSet presAssocID="{5A84EA27-EF0A-46C4-8B04-13C3D95F6A01}" presName="spacing" presStyleCnt="0"/>
      <dgm:spPr/>
    </dgm:pt>
    <dgm:pt modelId="{B0FDAD86-6059-4899-820B-C7C31F72EF6C}" type="pres">
      <dgm:prSet presAssocID="{00F830F9-3B13-4B13-B24E-9ADE5B8B5A41}" presName="composite" presStyleCnt="0"/>
      <dgm:spPr/>
    </dgm:pt>
    <dgm:pt modelId="{2C132B52-2281-400C-96D3-C1E020A67CA5}" type="pres">
      <dgm:prSet presAssocID="{00F830F9-3B13-4B13-B24E-9ADE5B8B5A41}" presName="imgShp" presStyleLbl="fgImgPlace1" presStyleIdx="1" presStyleCnt="5"/>
      <dgm:spPr/>
    </dgm:pt>
    <dgm:pt modelId="{928DC3B3-D96A-44EF-B1C8-A8157CD9A022}" type="pres">
      <dgm:prSet presAssocID="{00F830F9-3B13-4B13-B24E-9ADE5B8B5A41}" presName="txShp" presStyleLbl="node1" presStyleIdx="1" presStyleCnt="5" custLinFactNeighborX="-1418" custLinFactNeighborY="-3428">
        <dgm:presLayoutVars>
          <dgm:bulletEnabled val="1"/>
        </dgm:presLayoutVars>
      </dgm:prSet>
      <dgm:spPr/>
    </dgm:pt>
    <dgm:pt modelId="{D4AC7448-99E2-40E4-8BFE-15EBBD4C82D9}" type="pres">
      <dgm:prSet presAssocID="{DAB2BE2C-E155-49E6-9E3C-518EC807D995}" presName="spacing" presStyleCnt="0"/>
      <dgm:spPr/>
    </dgm:pt>
    <dgm:pt modelId="{494D5F11-EF79-4FA6-94DA-7F44E40211E7}" type="pres">
      <dgm:prSet presAssocID="{D91DC288-7C50-4DB1-AB6E-6BABFE14026D}" presName="composite" presStyleCnt="0"/>
      <dgm:spPr/>
    </dgm:pt>
    <dgm:pt modelId="{B9D1BE8F-FC00-4E31-8C07-2E4144D058CF}" type="pres">
      <dgm:prSet presAssocID="{D91DC288-7C50-4DB1-AB6E-6BABFE14026D}" presName="imgShp" presStyleLbl="fgImgPlace1" presStyleIdx="2" presStyleCnt="5" custLinFactNeighborX="3714" custLinFactNeighborY="19177"/>
      <dgm:spPr/>
    </dgm:pt>
    <dgm:pt modelId="{930ED534-436B-4D3C-B25E-2E2167DD12EF}" type="pres">
      <dgm:prSet presAssocID="{D91DC288-7C50-4DB1-AB6E-6BABFE14026D}" presName="txShp" presStyleLbl="node1" presStyleIdx="2" presStyleCnt="5">
        <dgm:presLayoutVars>
          <dgm:bulletEnabled val="1"/>
        </dgm:presLayoutVars>
      </dgm:prSet>
      <dgm:spPr/>
    </dgm:pt>
    <dgm:pt modelId="{F6E3A0B7-7943-40C0-8672-8B6A6B052E93}" type="pres">
      <dgm:prSet presAssocID="{C5CDA3FB-466D-43C2-AC29-71716C2EF211}" presName="spacing" presStyleCnt="0"/>
      <dgm:spPr/>
    </dgm:pt>
    <dgm:pt modelId="{177CF1DD-BDB6-45B4-A192-955B9661AA8F}" type="pres">
      <dgm:prSet presAssocID="{5153871B-E1A5-4789-8EBC-68744AE1E31A}" presName="composite" presStyleCnt="0"/>
      <dgm:spPr/>
    </dgm:pt>
    <dgm:pt modelId="{60ADC035-6C03-4224-81E1-79F35B20A6B4}" type="pres">
      <dgm:prSet presAssocID="{5153871B-E1A5-4789-8EBC-68744AE1E31A}" presName="imgShp" presStyleLbl="fgImgPlace1" presStyleIdx="3" presStyleCnt="5"/>
      <dgm:spPr/>
    </dgm:pt>
    <dgm:pt modelId="{682B4202-27DF-43D3-B1B3-501E0C13C1AA}" type="pres">
      <dgm:prSet presAssocID="{5153871B-E1A5-4789-8EBC-68744AE1E31A}" presName="txShp" presStyleLbl="node1" presStyleIdx="3" presStyleCnt="5" custLinFactNeighborX="-1307" custLinFactNeighborY="7699">
        <dgm:presLayoutVars>
          <dgm:bulletEnabled val="1"/>
        </dgm:presLayoutVars>
      </dgm:prSet>
      <dgm:spPr/>
    </dgm:pt>
    <dgm:pt modelId="{82CDBD9D-35E6-4292-A6EA-8377844C2FF1}" type="pres">
      <dgm:prSet presAssocID="{8ECF48FD-D506-49FA-9E85-0C37CBE88A9B}" presName="spacing" presStyleCnt="0"/>
      <dgm:spPr/>
    </dgm:pt>
    <dgm:pt modelId="{94C763DB-E1CF-4669-AAC3-3EB5AC2EAFA1}" type="pres">
      <dgm:prSet presAssocID="{715136A9-C647-4674-8477-4D34EFBE881A}" presName="composite" presStyleCnt="0"/>
      <dgm:spPr/>
    </dgm:pt>
    <dgm:pt modelId="{CD3F54F9-1933-440F-B1B1-BFD690F3C7D9}" type="pres">
      <dgm:prSet presAssocID="{715136A9-C647-4674-8477-4D34EFBE881A}" presName="imgShp" presStyleLbl="fgImgPlace1" presStyleIdx="4" presStyleCnt="5"/>
      <dgm:spPr/>
    </dgm:pt>
    <dgm:pt modelId="{4A8F1F97-C7C1-4F22-B2D1-8DF4D3B6C57D}" type="pres">
      <dgm:prSet presAssocID="{715136A9-C647-4674-8477-4D34EFBE881A}" presName="txShp" presStyleLbl="node1" presStyleIdx="4" presStyleCnt="5" custLinFactNeighborX="-5646" custLinFactNeighborY="15312">
        <dgm:presLayoutVars>
          <dgm:bulletEnabled val="1"/>
        </dgm:presLayoutVars>
      </dgm:prSet>
      <dgm:spPr/>
    </dgm:pt>
  </dgm:ptLst>
  <dgm:cxnLst>
    <dgm:cxn modelId="{9EB09C37-7216-434D-AE20-E359555DFFB4}" srcId="{CA1E68CF-BB83-4951-A986-75ED9DB03747}" destId="{00F830F9-3B13-4B13-B24E-9ADE5B8B5A41}" srcOrd="1" destOrd="0" parTransId="{4C6AC5B8-F9A3-4775-8902-36064967FB7D}" sibTransId="{DAB2BE2C-E155-49E6-9E3C-518EC807D995}"/>
    <dgm:cxn modelId="{106CDD65-DA74-40D7-9C4D-004D97F7F063}" srcId="{CA1E68CF-BB83-4951-A986-75ED9DB03747}" destId="{5153871B-E1A5-4789-8EBC-68744AE1E31A}" srcOrd="3" destOrd="0" parTransId="{59A2EF1D-C32D-4B1A-976F-30892802146B}" sibTransId="{8ECF48FD-D506-49FA-9E85-0C37CBE88A9B}"/>
    <dgm:cxn modelId="{B802B050-0D0A-4D74-9C31-22BB92809123}" srcId="{CA1E68CF-BB83-4951-A986-75ED9DB03747}" destId="{715136A9-C647-4674-8477-4D34EFBE881A}" srcOrd="4" destOrd="0" parTransId="{7C073387-97C9-47BE-B23D-B581E54655D6}" sibTransId="{F22A4500-BE26-4900-B5B7-206742DD53B7}"/>
    <dgm:cxn modelId="{8B953485-E146-4197-A1E9-910FD34B4157}" type="presOf" srcId="{715136A9-C647-4674-8477-4D34EFBE881A}" destId="{4A8F1F97-C7C1-4F22-B2D1-8DF4D3B6C57D}" srcOrd="0" destOrd="0" presId="urn:microsoft.com/office/officeart/2005/8/layout/vList3#2"/>
    <dgm:cxn modelId="{41DD89AA-7F8D-48D2-AC2C-A5D5F6AC7EAB}" type="presOf" srcId="{5153871B-E1A5-4789-8EBC-68744AE1E31A}" destId="{682B4202-27DF-43D3-B1B3-501E0C13C1AA}" srcOrd="0" destOrd="0" presId="urn:microsoft.com/office/officeart/2005/8/layout/vList3#2"/>
    <dgm:cxn modelId="{78C95DB0-03B0-41C9-81E9-643E5F459730}" type="presOf" srcId="{00F830F9-3B13-4B13-B24E-9ADE5B8B5A41}" destId="{928DC3B3-D96A-44EF-B1C8-A8157CD9A022}" srcOrd="0" destOrd="0" presId="urn:microsoft.com/office/officeart/2005/8/layout/vList3#2"/>
    <dgm:cxn modelId="{D59C75C0-8F8D-43C7-9C5F-EA3D846DCAB0}" srcId="{CA1E68CF-BB83-4951-A986-75ED9DB03747}" destId="{00205165-D1CF-4C2C-9070-D8462EEB9A8B}" srcOrd="0" destOrd="0" parTransId="{F1E838BD-EC22-4E4D-9608-BA6C382B58B1}" sibTransId="{5A84EA27-EF0A-46C4-8B04-13C3D95F6A01}"/>
    <dgm:cxn modelId="{C28781DB-6E93-4DE1-A48E-545E6F6960CE}" type="presOf" srcId="{D91DC288-7C50-4DB1-AB6E-6BABFE14026D}" destId="{930ED534-436B-4D3C-B25E-2E2167DD12EF}" srcOrd="0" destOrd="0" presId="urn:microsoft.com/office/officeart/2005/8/layout/vList3#2"/>
    <dgm:cxn modelId="{BE025BE2-4300-4A6B-82A6-FD071E561FA8}" type="presOf" srcId="{CA1E68CF-BB83-4951-A986-75ED9DB03747}" destId="{A97B6325-0C1F-469E-904C-DC710F74F714}" srcOrd="0" destOrd="0" presId="urn:microsoft.com/office/officeart/2005/8/layout/vList3#2"/>
    <dgm:cxn modelId="{FFDD55FA-9A3D-4CF6-94D7-58A4600E21E3}" srcId="{CA1E68CF-BB83-4951-A986-75ED9DB03747}" destId="{D91DC288-7C50-4DB1-AB6E-6BABFE14026D}" srcOrd="2" destOrd="0" parTransId="{E134AF46-5B56-429A-8000-A7DBD19F5C14}" sibTransId="{C5CDA3FB-466D-43C2-AC29-71716C2EF211}"/>
    <dgm:cxn modelId="{BDBFCBFA-DA77-444A-94F9-44E7DB1EC856}" type="presOf" srcId="{00205165-D1CF-4C2C-9070-D8462EEB9A8B}" destId="{D4308ECE-D34C-4C31-B10F-9E689132FC38}" srcOrd="0" destOrd="0" presId="urn:microsoft.com/office/officeart/2005/8/layout/vList3#2"/>
    <dgm:cxn modelId="{83AD2FAF-4813-43A8-9B09-5C6B214B03F7}" type="presParOf" srcId="{A97B6325-0C1F-469E-904C-DC710F74F714}" destId="{6DDE499C-CC60-4EC1-A8F5-3A84BC387309}" srcOrd="0" destOrd="0" presId="urn:microsoft.com/office/officeart/2005/8/layout/vList3#2"/>
    <dgm:cxn modelId="{5FA43910-D793-4C6C-9BAF-E7FF02250165}" type="presParOf" srcId="{6DDE499C-CC60-4EC1-A8F5-3A84BC387309}" destId="{2609E070-D7C9-4E46-94E3-D5CA94760E4D}" srcOrd="0" destOrd="0" presId="urn:microsoft.com/office/officeart/2005/8/layout/vList3#2"/>
    <dgm:cxn modelId="{4BDA0338-3093-4DED-B1BE-D97E01F6E277}" type="presParOf" srcId="{6DDE499C-CC60-4EC1-A8F5-3A84BC387309}" destId="{D4308ECE-D34C-4C31-B10F-9E689132FC38}" srcOrd="1" destOrd="0" presId="urn:microsoft.com/office/officeart/2005/8/layout/vList3#2"/>
    <dgm:cxn modelId="{7727A858-0519-4771-A6E1-EB564345D0C7}" type="presParOf" srcId="{A97B6325-0C1F-469E-904C-DC710F74F714}" destId="{9D59928C-A7B2-4333-A4BB-5DDB466A2F36}" srcOrd="1" destOrd="0" presId="urn:microsoft.com/office/officeart/2005/8/layout/vList3#2"/>
    <dgm:cxn modelId="{C0A3E9E9-14C6-4AD6-919E-0BB08EA012C7}" type="presParOf" srcId="{A97B6325-0C1F-469E-904C-DC710F74F714}" destId="{B0FDAD86-6059-4899-820B-C7C31F72EF6C}" srcOrd="2" destOrd="0" presId="urn:microsoft.com/office/officeart/2005/8/layout/vList3#2"/>
    <dgm:cxn modelId="{2EA708AF-F207-4ABB-A369-A3E54C98BE78}" type="presParOf" srcId="{B0FDAD86-6059-4899-820B-C7C31F72EF6C}" destId="{2C132B52-2281-400C-96D3-C1E020A67CA5}" srcOrd="0" destOrd="0" presId="urn:microsoft.com/office/officeart/2005/8/layout/vList3#2"/>
    <dgm:cxn modelId="{9D8F361D-B28F-41BD-B77C-ADB3E1D6755D}" type="presParOf" srcId="{B0FDAD86-6059-4899-820B-C7C31F72EF6C}" destId="{928DC3B3-D96A-44EF-B1C8-A8157CD9A022}" srcOrd="1" destOrd="0" presId="urn:microsoft.com/office/officeart/2005/8/layout/vList3#2"/>
    <dgm:cxn modelId="{E93BF47F-75FF-4712-BC82-D46B9FB75929}" type="presParOf" srcId="{A97B6325-0C1F-469E-904C-DC710F74F714}" destId="{D4AC7448-99E2-40E4-8BFE-15EBBD4C82D9}" srcOrd="3" destOrd="0" presId="urn:microsoft.com/office/officeart/2005/8/layout/vList3#2"/>
    <dgm:cxn modelId="{5BC86B47-4A4B-43EE-BA58-C0F577D54FBD}" type="presParOf" srcId="{A97B6325-0C1F-469E-904C-DC710F74F714}" destId="{494D5F11-EF79-4FA6-94DA-7F44E40211E7}" srcOrd="4" destOrd="0" presId="urn:microsoft.com/office/officeart/2005/8/layout/vList3#2"/>
    <dgm:cxn modelId="{ED285E04-682C-4C74-9562-2DC6822AEDF0}" type="presParOf" srcId="{494D5F11-EF79-4FA6-94DA-7F44E40211E7}" destId="{B9D1BE8F-FC00-4E31-8C07-2E4144D058CF}" srcOrd="0" destOrd="0" presId="urn:microsoft.com/office/officeart/2005/8/layout/vList3#2"/>
    <dgm:cxn modelId="{DDBFE7A7-5090-4F0C-903C-2A10EAA0B586}" type="presParOf" srcId="{494D5F11-EF79-4FA6-94DA-7F44E40211E7}" destId="{930ED534-436B-4D3C-B25E-2E2167DD12EF}" srcOrd="1" destOrd="0" presId="urn:microsoft.com/office/officeart/2005/8/layout/vList3#2"/>
    <dgm:cxn modelId="{49769447-20C9-41C2-ADEE-16C69C4D2212}" type="presParOf" srcId="{A97B6325-0C1F-469E-904C-DC710F74F714}" destId="{F6E3A0B7-7943-40C0-8672-8B6A6B052E93}" srcOrd="5" destOrd="0" presId="urn:microsoft.com/office/officeart/2005/8/layout/vList3#2"/>
    <dgm:cxn modelId="{1F02B9B7-F7E1-475B-9608-40DCB0992802}" type="presParOf" srcId="{A97B6325-0C1F-469E-904C-DC710F74F714}" destId="{177CF1DD-BDB6-45B4-A192-955B9661AA8F}" srcOrd="6" destOrd="0" presId="urn:microsoft.com/office/officeart/2005/8/layout/vList3#2"/>
    <dgm:cxn modelId="{FF474394-61E5-42D6-A4E6-6C24751D4A51}" type="presParOf" srcId="{177CF1DD-BDB6-45B4-A192-955B9661AA8F}" destId="{60ADC035-6C03-4224-81E1-79F35B20A6B4}" srcOrd="0" destOrd="0" presId="urn:microsoft.com/office/officeart/2005/8/layout/vList3#2"/>
    <dgm:cxn modelId="{3987D8B6-1C6B-459B-A08F-8B507F247AA7}" type="presParOf" srcId="{177CF1DD-BDB6-45B4-A192-955B9661AA8F}" destId="{682B4202-27DF-43D3-B1B3-501E0C13C1AA}" srcOrd="1" destOrd="0" presId="urn:microsoft.com/office/officeart/2005/8/layout/vList3#2"/>
    <dgm:cxn modelId="{9FD24A31-F9BE-49BF-AA9E-26166B38EF9C}" type="presParOf" srcId="{A97B6325-0C1F-469E-904C-DC710F74F714}" destId="{82CDBD9D-35E6-4292-A6EA-8377844C2FF1}" srcOrd="7" destOrd="0" presId="urn:microsoft.com/office/officeart/2005/8/layout/vList3#2"/>
    <dgm:cxn modelId="{AD267754-CE3A-4F71-BBCF-C08E32DE0E93}" type="presParOf" srcId="{A97B6325-0C1F-469E-904C-DC710F74F714}" destId="{94C763DB-E1CF-4669-AAC3-3EB5AC2EAFA1}" srcOrd="8" destOrd="0" presId="urn:microsoft.com/office/officeart/2005/8/layout/vList3#2"/>
    <dgm:cxn modelId="{3E6B0089-55CE-460B-8E08-A29FC60895E5}" type="presParOf" srcId="{94C763DB-E1CF-4669-AAC3-3EB5AC2EAFA1}" destId="{CD3F54F9-1933-440F-B1B1-BFD690F3C7D9}" srcOrd="0" destOrd="0" presId="urn:microsoft.com/office/officeart/2005/8/layout/vList3#2"/>
    <dgm:cxn modelId="{A13B44D3-FDE9-4A25-B0F7-2291EF32AB0F}" type="presParOf" srcId="{94C763DB-E1CF-4669-AAC3-3EB5AC2EAFA1}" destId="{4A8F1F97-C7C1-4F22-B2D1-8DF4D3B6C57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7B866-9B24-4AB9-9C96-7AD91A87CEAF}">
      <dgm:prSet phldrT="[Текст]" custT="1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sz="1600" b="1" dirty="0">
              <a:solidFill>
                <a:srgbClr val="FFFF00"/>
              </a:solidFill>
              <a:latin typeface="Arial Black" pitchFamily="34" charset="0"/>
            </a:rPr>
            <a:t>Освіта сталого розвитку </a:t>
          </a:r>
          <a:endParaRPr lang="ru-RU" sz="1600" b="1" dirty="0">
            <a:solidFill>
              <a:srgbClr val="FFFF00"/>
            </a:solidFill>
            <a:latin typeface="Arial Black" pitchFamily="34" charset="0"/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Реалізація концепції освіти сталого розвитку, яка  повинна базуватися на </a:t>
          </a:r>
          <a:r>
            <a:rPr lang="uk-UA" sz="1600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rPr>
            <a:t>європейських цінностях, 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мати екологічно цілісний характер, бути інноваційною,  протистояти складності та невизначеності, базуватися на цінностях, що сприяють сталості і загальному добробуту.</a:t>
          </a:r>
          <a:endParaRPr lang="ru-RU" sz="1600" b="1" dirty="0">
            <a:solidFill>
              <a:srgbClr val="7030A0"/>
            </a:solidFill>
            <a:latin typeface="Arial Black" pitchFamily="34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Формування концепції експертного менеджменту в умовах </a:t>
          </a:r>
          <a:r>
            <a:rPr lang="uk-UA" sz="1600" b="1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стохастичності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і невизначеності; вирішення проблем </a:t>
          </a:r>
          <a:r>
            <a:rPr lang="uk-UA" sz="1600" b="1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стохастичності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як умови досягнення сталого розвитку, розробка концепції управління процесами </a:t>
          </a:r>
          <a:r>
            <a:rPr lang="uk-UA" sz="1600" b="1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соціо-еколого-економічного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і соціального розвитку, пошуки стійкого </a:t>
          </a:r>
          <a:r>
            <a:rPr lang="uk-UA" sz="1600" b="1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атрактора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(точки </a:t>
          </a:r>
          <a:r>
            <a:rPr lang="uk-UA" sz="1600" b="1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притяжіння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), в основі якого стратегії виживання системи. </a:t>
          </a:r>
          <a:endParaRPr lang="ru-RU" sz="1600" b="1" dirty="0">
            <a:solidFill>
              <a:srgbClr val="7030A0"/>
            </a:solidFill>
            <a:latin typeface="Arial Black" pitchFamily="34" charset="0"/>
            <a:cs typeface="Times New Roman" pitchFamily="18" charset="0"/>
          </a:endParaRPr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 custT="1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sz="1600" b="1" dirty="0">
              <a:solidFill>
                <a:srgbClr val="FFFF00"/>
              </a:solidFill>
              <a:latin typeface="Arial Black" pitchFamily="34" charset="0"/>
            </a:rPr>
            <a:t>Розвиток цифрових технологій</a:t>
          </a:r>
          <a:endParaRPr lang="ru-RU" sz="1600" b="1" dirty="0">
            <a:solidFill>
              <a:srgbClr val="FFFF00"/>
            </a:solidFill>
            <a:latin typeface="Arial Black" pitchFamily="34" charset="0"/>
          </a:endParaRPr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 custT="1"/>
      <dgm:spPr/>
      <dgm:t>
        <a:bodyPr/>
        <a:lstStyle/>
        <a:p>
          <a:r>
            <a:rPr lang="uk-UA" sz="1600" b="1" dirty="0">
              <a:solidFill>
                <a:srgbClr val="7030A0"/>
              </a:solidFill>
              <a:latin typeface="Arial Black" pitchFamily="34" charset="0"/>
            </a:rPr>
            <a:t>Формування концепції Просвітництва 2.0 в основі якої  баланс між людиною і природою, розвиток екологічних можливостей для забезпечення стійкого розвитку, виконання 17 Цілей сталого розвитку</a:t>
          </a:r>
          <a:r>
            <a:rPr lang="uk-UA" sz="1600" b="1" dirty="0">
              <a:solidFill>
                <a:srgbClr val="00B0F0"/>
              </a:solidFill>
              <a:latin typeface="Arial Black" pitchFamily="34" charset="0"/>
            </a:rPr>
            <a:t>; європейський цивілізаційний вибір</a:t>
          </a:r>
          <a:r>
            <a:rPr lang="uk-UA" sz="1600" b="1" dirty="0">
              <a:solidFill>
                <a:srgbClr val="7030A0"/>
              </a:solidFill>
              <a:latin typeface="Arial Black" pitchFamily="34" charset="0"/>
            </a:rPr>
            <a:t>; досягнення екологічно збалансованої  і соціально-орієнтованої економіки.  </a:t>
          </a:r>
          <a:endParaRPr lang="ru-RU" sz="1600" b="1" dirty="0">
            <a:solidFill>
              <a:srgbClr val="7030A0"/>
            </a:solidFill>
            <a:latin typeface="Arial Black" pitchFamily="34" charset="0"/>
          </a:endParaRPr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03523357-EED6-4818-89E1-1B1C6B830DF6}">
      <dgm:prSet phldrT="[Текст]" custT="1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sz="1600" b="1" dirty="0">
              <a:solidFill>
                <a:srgbClr val="FF0000"/>
              </a:solidFill>
              <a:latin typeface="Arial Black" pitchFamily="34" charset="0"/>
            </a:rPr>
            <a:t>Концепція</a:t>
          </a:r>
        </a:p>
        <a:p>
          <a:r>
            <a:rPr lang="uk-UA" sz="1600" b="1" dirty="0">
              <a:solidFill>
                <a:srgbClr val="FF0000"/>
              </a:solidFill>
              <a:latin typeface="Arial Black" pitchFamily="34" charset="0"/>
            </a:rPr>
            <a:t>Просвітництва 2.0</a:t>
          </a:r>
          <a:endParaRPr lang="ru-RU" sz="16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2130" custLinFactNeighborY="-310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-424" custLinFactNeighborY="2048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-2130" custLinFactNeighborY="4514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1129" custLinFactNeighborY="-2301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 custLinFactNeighborX="-2107" custLinFactNeighborY="-524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1129" custLinFactNeighborY="-341">
        <dgm:presLayoutVars>
          <dgm:bulletEnabled val="1"/>
        </dgm:presLayoutVars>
      </dgm:prSet>
      <dgm:spPr/>
    </dgm:pt>
  </dgm:ptLst>
  <dgm:cxnLst>
    <dgm:cxn modelId="{0923AE1C-B5E1-4037-9208-1E7179866819}" type="presOf" srcId="{3797B866-9B24-4AB9-9C96-7AD91A87CEAF}" destId="{4101DDAD-F2DD-4470-8E64-00304D371F44}" srcOrd="0" destOrd="0" presId="urn:microsoft.com/office/officeart/2005/8/layout/chevron2"/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CFF07925-5644-45D7-8E4C-11DD2A948220}" type="presOf" srcId="{4F3C1340-4361-4672-BBAD-8FC310B1B408}" destId="{BE8FDF56-968F-4677-909E-6C53D584F1EE}" srcOrd="0" destOrd="0" presId="urn:microsoft.com/office/officeart/2005/8/layout/chevron2"/>
    <dgm:cxn modelId="{A1416D38-6AF1-4293-BAB2-AEEF169D5A6D}" type="presOf" srcId="{4D860E58-301B-46B0-9ECE-ED3FC38C4123}" destId="{66FCE47B-9B9B-4A0D-9737-7E170D20E896}" srcOrd="0" destOrd="0" presId="urn:microsoft.com/office/officeart/2005/8/layout/chevron2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3004A16E-EDBA-4732-8EBE-B386EDD97883}" type="presOf" srcId="{4B165559-BA4F-4B71-A3E2-A426D2C4DF64}" destId="{8866646B-8BE2-44AB-B8E4-E7F3E67ADE82}" srcOrd="0" destOrd="0" presId="urn:microsoft.com/office/officeart/2005/8/layout/chevron2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3530D1BB-82C4-4C74-B13D-D8E6C8C168DC}" type="presOf" srcId="{03523357-EED6-4818-89E1-1B1C6B830DF6}" destId="{ACAD0818-750D-4FF3-929E-39077E4CD1E1}" srcOrd="0" destOrd="0" presId="urn:microsoft.com/office/officeart/2005/8/layout/chevron2"/>
    <dgm:cxn modelId="{615578E8-AB23-4586-8054-78B67D0F06E7}" type="presOf" srcId="{9B5E2601-760B-42A0-A32A-18C513D6503E}" destId="{97DC7012-24D3-4184-BF1A-A7FCD1FB9B7D}" srcOrd="0" destOrd="0" presId="urn:microsoft.com/office/officeart/2005/8/layout/chevron2"/>
    <dgm:cxn modelId="{1A37B4E8-11CB-402F-9E7B-31F887E27B99}" type="presOf" srcId="{1B48D378-944A-4302-B3F2-3F87C9115B60}" destId="{C7712EE7-F9AE-4C32-8714-CCE3F26B3B49}" srcOrd="0" destOrd="0" presId="urn:microsoft.com/office/officeart/2005/8/layout/chevron2"/>
    <dgm:cxn modelId="{6D2AEA5D-3A8A-4149-8915-E31BB0AFA905}" type="presParOf" srcId="{97DC7012-24D3-4184-BF1A-A7FCD1FB9B7D}" destId="{DB75A1E5-5DD4-4B7E-AD4E-BD4973B2C057}" srcOrd="0" destOrd="0" presId="urn:microsoft.com/office/officeart/2005/8/layout/chevron2"/>
    <dgm:cxn modelId="{F694BAC0-AF34-4F0C-8587-8ECC346E440D}" type="presParOf" srcId="{DB75A1E5-5DD4-4B7E-AD4E-BD4973B2C057}" destId="{ACAD0818-750D-4FF3-929E-39077E4CD1E1}" srcOrd="0" destOrd="0" presId="urn:microsoft.com/office/officeart/2005/8/layout/chevron2"/>
    <dgm:cxn modelId="{ADB5A5B7-5B92-405D-A2A7-83472893E6F2}" type="presParOf" srcId="{DB75A1E5-5DD4-4B7E-AD4E-BD4973B2C057}" destId="{66FCE47B-9B9B-4A0D-9737-7E170D20E896}" srcOrd="1" destOrd="0" presId="urn:microsoft.com/office/officeart/2005/8/layout/chevron2"/>
    <dgm:cxn modelId="{243CD5D3-7A69-4C21-882B-1C1AE1CA6C35}" type="presParOf" srcId="{97DC7012-24D3-4184-BF1A-A7FCD1FB9B7D}" destId="{03A8C3AB-9A17-4D8B-9842-3B7FBEE308C0}" srcOrd="1" destOrd="0" presId="urn:microsoft.com/office/officeart/2005/8/layout/chevron2"/>
    <dgm:cxn modelId="{0A212B00-0CCF-4F10-8066-8343C0D65323}" type="presParOf" srcId="{97DC7012-24D3-4184-BF1A-A7FCD1FB9B7D}" destId="{A203AE76-E3AD-423E-80A7-DEBE1F005A3A}" srcOrd="2" destOrd="0" presId="urn:microsoft.com/office/officeart/2005/8/layout/chevron2"/>
    <dgm:cxn modelId="{29A7FA59-1029-440E-BC37-7F668C561E3D}" type="presParOf" srcId="{A203AE76-E3AD-423E-80A7-DEBE1F005A3A}" destId="{8866646B-8BE2-44AB-B8E4-E7F3E67ADE82}" srcOrd="0" destOrd="0" presId="urn:microsoft.com/office/officeart/2005/8/layout/chevron2"/>
    <dgm:cxn modelId="{E76CCB2E-2FF2-4178-BB79-91FDE7F37721}" type="presParOf" srcId="{A203AE76-E3AD-423E-80A7-DEBE1F005A3A}" destId="{BE8FDF56-968F-4677-909E-6C53D584F1EE}" srcOrd="1" destOrd="0" presId="urn:microsoft.com/office/officeart/2005/8/layout/chevron2"/>
    <dgm:cxn modelId="{CD023BB9-E08E-49EE-9A3E-6C62BC504262}" type="presParOf" srcId="{97DC7012-24D3-4184-BF1A-A7FCD1FB9B7D}" destId="{49F4E6FD-5FFC-49C8-B2E0-E065796BA808}" srcOrd="3" destOrd="0" presId="urn:microsoft.com/office/officeart/2005/8/layout/chevron2"/>
    <dgm:cxn modelId="{3A07BA69-90E5-4156-8FCE-552B53019FAC}" type="presParOf" srcId="{97DC7012-24D3-4184-BF1A-A7FCD1FB9B7D}" destId="{4997ABA4-DC6A-4703-A116-26794BE97B18}" srcOrd="4" destOrd="0" presId="urn:microsoft.com/office/officeart/2005/8/layout/chevron2"/>
    <dgm:cxn modelId="{0BB97899-06C0-44EE-B52E-30D8B9B331F0}" type="presParOf" srcId="{4997ABA4-DC6A-4703-A116-26794BE97B18}" destId="{4101DDAD-F2DD-4470-8E64-00304D371F44}" srcOrd="0" destOrd="0" presId="urn:microsoft.com/office/officeart/2005/8/layout/chevron2"/>
    <dgm:cxn modelId="{A30B8280-6E4E-4558-B43D-F71DA6DC06C0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42382" y="242382"/>
          <a:ext cx="1615884" cy="1131119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rgbClr val="FF0000"/>
              </a:solidFill>
            </a:rPr>
            <a:t>ЦЕ</a:t>
          </a:r>
          <a:endParaRPr lang="ru-RU" sz="3100" b="1" kern="1200" dirty="0">
            <a:solidFill>
              <a:srgbClr val="FF0000"/>
            </a:solidFill>
          </a:endParaRPr>
        </a:p>
      </dsp:txBody>
      <dsp:txXfrm rot="-5400000">
        <a:off x="1" y="565560"/>
        <a:ext cx="1131119" cy="484765"/>
      </dsp:txXfrm>
    </dsp:sp>
    <dsp:sp modelId="{66FCE47B-9B9B-4A0D-9737-7E170D20E896}">
      <dsp:nvSpPr>
        <dsp:cNvPr id="0" name=""/>
        <dsp:cNvSpPr/>
      </dsp:nvSpPr>
      <dsp:spPr>
        <a:xfrm rot="5400000">
          <a:off x="4001290" y="-2809918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Цифрова економіка </a:t>
          </a:r>
          <a:r>
            <a:rPr lang="uk-UA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400" b="1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400" b="1" kern="1200" dirty="0" err="1">
              <a:latin typeface="Times New Roman" pitchFamily="18" charset="0"/>
              <a:cs typeface="Times New Roman" pitchFamily="18" charset="0"/>
            </a:rPr>
            <a:t>Інтернет-економіка</a:t>
          </a:r>
          <a:r>
            <a:rPr lang="uk-UA" sz="1400" b="1" kern="1200" dirty="0">
              <a:latin typeface="Times New Roman" pitchFamily="18" charset="0"/>
              <a:cs typeface="Times New Roman" pitchFamily="18" charset="0"/>
            </a:rPr>
            <a:t>,  електронна економіка), що базується на цифрових технологіях,) пов'язана з процесами розвитку і управління цифровими комп'ютерними технологіями в усіх сферах економічного виробництва і споживання; сукупність цифрових технологій, методів і програм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7826" y="124819"/>
        <a:ext cx="6765981" cy="947778"/>
      </dsp:txXfrm>
    </dsp:sp>
    <dsp:sp modelId="{8866646B-8BE2-44AB-B8E4-E7F3E67ADE82}">
      <dsp:nvSpPr>
        <dsp:cNvPr id="0" name=""/>
        <dsp:cNvSpPr/>
      </dsp:nvSpPr>
      <dsp:spPr>
        <a:xfrm rot="5400000">
          <a:off x="-242382" y="1742581"/>
          <a:ext cx="1615884" cy="1131119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rgbClr val="FF0000"/>
              </a:solidFill>
            </a:rPr>
            <a:t>ЦМ</a:t>
          </a:r>
          <a:endParaRPr lang="ru-RU" sz="3100" b="1" kern="1200" dirty="0">
            <a:solidFill>
              <a:srgbClr val="FF0000"/>
            </a:solidFill>
          </a:endParaRPr>
        </a:p>
      </dsp:txBody>
      <dsp:txXfrm rot="-5400000">
        <a:off x="1" y="2065759"/>
        <a:ext cx="1131119" cy="484765"/>
      </dsp:txXfrm>
    </dsp:sp>
    <dsp:sp modelId="{BE8FDF56-968F-4677-909E-6C53D584F1EE}">
      <dsp:nvSpPr>
        <dsp:cNvPr id="0" name=""/>
        <dsp:cNvSpPr/>
      </dsp:nvSpPr>
      <dsp:spPr>
        <a:xfrm rot="5400000">
          <a:off x="4001290" y="-1453928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Цифровий	 менеджмент </a:t>
          </a:r>
          <a:r>
            <a:rPr lang="uk-UA" sz="1400" b="1" kern="1200" dirty="0">
              <a:latin typeface="Times New Roman" pitchFamily="18" charset="0"/>
              <a:cs typeface="Times New Roman" pitchFamily="18" charset="0"/>
            </a:rPr>
            <a:t>– автоматизоване управління ,  що використовує дані у цифровій формі, глобальне упровадження цифрових стандартів обробки і передачі інформації як обов'язкової умови збереження конкурентоспроможності  організації (</a:t>
          </a:r>
          <a:r>
            <a:rPr lang="uk-UA" sz="1400" b="1" kern="1200" dirty="0" err="1">
              <a:latin typeface="Times New Roman" pitchFamily="18" charset="0"/>
              <a:cs typeface="Times New Roman" pitchFamily="18" charset="0"/>
            </a:rPr>
            <a:t>технології+</a:t>
          </a:r>
          <a:r>
            <a:rPr lang="uk-UA" sz="1400" b="1" kern="1200" dirty="0">
              <a:latin typeface="Times New Roman" pitchFamily="18" charset="0"/>
              <a:cs typeface="Times New Roman" pitchFamily="18" charset="0"/>
            </a:rPr>
            <a:t> бізнес-процеси)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7826" y="1480809"/>
        <a:ext cx="6765981" cy="947778"/>
      </dsp:txXfrm>
    </dsp:sp>
    <dsp:sp modelId="{4101DDAD-F2DD-4470-8E64-00304D371F44}">
      <dsp:nvSpPr>
        <dsp:cNvPr id="0" name=""/>
        <dsp:cNvSpPr/>
      </dsp:nvSpPr>
      <dsp:spPr>
        <a:xfrm rot="5400000">
          <a:off x="-242382" y="3091896"/>
          <a:ext cx="1615884" cy="1131119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rgbClr val="FF0000"/>
              </a:solidFill>
            </a:rPr>
            <a:t>ЦТ</a:t>
          </a:r>
          <a:endParaRPr lang="ru-RU" sz="3100" b="1" kern="1200" dirty="0">
            <a:solidFill>
              <a:srgbClr val="FF0000"/>
            </a:solidFill>
          </a:endParaRPr>
        </a:p>
      </dsp:txBody>
      <dsp:txXfrm rot="-5400000">
        <a:off x="1" y="3415074"/>
        <a:ext cx="1131119" cy="484765"/>
      </dsp:txXfrm>
    </dsp:sp>
    <dsp:sp modelId="{C7712EE7-F9AE-4C32-8714-CCE3F26B3B49}">
      <dsp:nvSpPr>
        <dsp:cNvPr id="0" name=""/>
        <dsp:cNvSpPr/>
      </dsp:nvSpPr>
      <dsp:spPr>
        <a:xfrm rot="5400000">
          <a:off x="3930936" y="-97390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Цифровий туризм </a:t>
          </a:r>
          <a:r>
            <a:rPr lang="uk-UA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400" b="1" kern="1200" dirty="0">
              <a:latin typeface="Times New Roman" pitchFamily="18" charset="0"/>
              <a:cs typeface="Times New Roman" pitchFamily="18" charset="0"/>
            </a:rPr>
            <a:t>використання цифрового управління (алгоритмічного мислення і культури)  для реалізації бізнес-процесів у сфері тур, переведення клієнтів до цифрового обслуговування, використання штучного інтелекту та </a:t>
          </a:r>
          <a:r>
            <a:rPr lang="en-US" sz="1400" b="1" kern="1200" dirty="0" err="1">
              <a:latin typeface="Times New Roman" pitchFamily="18" charset="0"/>
              <a:cs typeface="Times New Roman" pitchFamily="18" charset="0"/>
            </a:rPr>
            <a:t>didjital</a:t>
          </a:r>
          <a:r>
            <a:rPr lang="uk-UA" sz="1400" b="1" kern="1200" dirty="0" err="1">
              <a:latin typeface="Times New Roman" pitchFamily="18" charset="0"/>
              <a:cs typeface="Times New Roman" pitchFamily="18" charset="0"/>
            </a:rPr>
            <a:t>-технологій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7472" y="2837347"/>
        <a:ext cx="6765981" cy="9477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42382" y="242382"/>
          <a:ext cx="1615884" cy="1131119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rgbClr val="FFFF00"/>
              </a:solidFill>
            </a:rPr>
            <a:t>дані</a:t>
          </a:r>
          <a:endParaRPr lang="ru-RU" sz="3100" b="1" kern="1200" dirty="0">
            <a:solidFill>
              <a:srgbClr val="FFFF00"/>
            </a:solidFill>
          </a:endParaRPr>
        </a:p>
      </dsp:txBody>
      <dsp:txXfrm rot="-5400000">
        <a:off x="1" y="565560"/>
        <a:ext cx="1131119" cy="484765"/>
      </dsp:txXfrm>
    </dsp:sp>
    <dsp:sp modelId="{66FCE47B-9B9B-4A0D-9737-7E170D20E896}">
      <dsp:nvSpPr>
        <dsp:cNvPr id="0" name=""/>
        <dsp:cNvSpPr/>
      </dsp:nvSpPr>
      <dsp:spPr>
        <a:xfrm rot="5400000">
          <a:off x="5118809" y="-3930014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 err="1"/>
            <a:t>дані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які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стають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головним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джерелом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конкурентоспроможності</a:t>
          </a:r>
          <a:r>
            <a:rPr lang="ru-RU" sz="2000" b="1" i="0" kern="1200" dirty="0"/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 err="1"/>
            <a:t>розвиток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сфери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Інтернету</a:t>
          </a:r>
          <a:r>
            <a:rPr lang="ru-RU" sz="2000" b="1" i="0" kern="1200" dirty="0"/>
            <a:t> речей (</a:t>
          </a:r>
          <a:r>
            <a:rPr lang="en-US" sz="2000" b="1" i="0" kern="1200" dirty="0"/>
            <a:t>Internet of things, </a:t>
          </a:r>
          <a:r>
            <a:rPr lang="en-US" sz="2000" b="1" i="0" kern="1200" dirty="0" err="1"/>
            <a:t>IoT</a:t>
          </a:r>
          <a:r>
            <a:rPr lang="en-US" sz="2000" b="1" i="0" kern="1200" dirty="0"/>
            <a:t>);</a:t>
          </a:r>
        </a:p>
      </dsp:txBody>
      <dsp:txXfrm rot="-5400000">
        <a:off x="1131119" y="108949"/>
        <a:ext cx="8974432" cy="947778"/>
      </dsp:txXfrm>
    </dsp:sp>
    <dsp:sp modelId="{8866646B-8BE2-44AB-B8E4-E7F3E67ADE82}">
      <dsp:nvSpPr>
        <dsp:cNvPr id="0" name=""/>
        <dsp:cNvSpPr/>
      </dsp:nvSpPr>
      <dsp:spPr>
        <a:xfrm rot="5400000">
          <a:off x="-242382" y="1671143"/>
          <a:ext cx="1615884" cy="1131119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</a:rPr>
            <a:t>трансформація</a:t>
          </a:r>
          <a:endParaRPr lang="ru-RU" sz="1800" b="1" kern="1200" dirty="0">
            <a:solidFill>
              <a:srgbClr val="FFFF00"/>
            </a:solidFill>
          </a:endParaRPr>
        </a:p>
      </dsp:txBody>
      <dsp:txXfrm rot="-5400000">
        <a:off x="1" y="1994321"/>
        <a:ext cx="1131119" cy="484765"/>
      </dsp:txXfrm>
    </dsp:sp>
    <dsp:sp modelId="{BE8FDF56-968F-4677-909E-6C53D584F1EE}">
      <dsp:nvSpPr>
        <dsp:cNvPr id="0" name=""/>
        <dsp:cNvSpPr/>
      </dsp:nvSpPr>
      <dsp:spPr>
        <a:xfrm rot="5400000">
          <a:off x="5034052" y="-2573744"/>
          <a:ext cx="1050877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 err="1"/>
            <a:t>цифрові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трансформації</a:t>
          </a:r>
          <a:r>
            <a:rPr lang="ru-RU" sz="2000" b="1" i="0" kern="1200" dirty="0"/>
            <a:t> як </a:t>
          </a:r>
          <a:r>
            <a:rPr lang="ru-RU" sz="2000" b="1" i="0" kern="1200" dirty="0" err="1"/>
            <a:t>окремих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бізнесів</a:t>
          </a:r>
          <a:r>
            <a:rPr lang="ru-RU" sz="2000" b="1" i="0" kern="1200" dirty="0"/>
            <a:t>, так </a:t>
          </a:r>
          <a:r>
            <a:rPr lang="ru-RU" sz="2000" b="1" i="0" kern="1200" dirty="0" err="1"/>
            <a:t>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цілих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секторів</a:t>
          </a:r>
          <a:r>
            <a:rPr lang="ru-RU" sz="2000" b="1" i="0" kern="1200" dirty="0"/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/>
            <a:t> </a:t>
          </a:r>
          <a:r>
            <a:rPr lang="ru-RU" sz="2000" b="1" i="0" kern="1200" dirty="0" err="1"/>
            <a:t>економіка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спільного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користування</a:t>
          </a:r>
          <a:r>
            <a:rPr lang="ru-RU" sz="2000" b="1" i="0" kern="1200" dirty="0"/>
            <a:t> (</a:t>
          </a:r>
          <a:r>
            <a:rPr lang="en-US" sz="2000" b="1" i="0" kern="1200" dirty="0"/>
            <a:t>sharing economy)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 err="1"/>
            <a:t>віртуалізація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фізичних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інфраструктурних</a:t>
          </a:r>
          <a:r>
            <a:rPr lang="ru-RU" sz="2000" b="1" i="0" kern="1200" dirty="0"/>
            <a:t> </a:t>
          </a:r>
          <a:r>
            <a:rPr lang="en-US" sz="2000" b="1" i="0" kern="1200" dirty="0"/>
            <a:t>IT-</a:t>
          </a:r>
          <a:r>
            <a:rPr lang="ru-RU" sz="2000" b="1" i="0" kern="1200" dirty="0"/>
            <a:t>систем;</a:t>
          </a:r>
          <a:endParaRPr lang="en-US" sz="2000" b="1" i="0" kern="1200" dirty="0"/>
        </a:p>
      </dsp:txBody>
      <dsp:txXfrm rot="-5400000">
        <a:off x="1046638" y="1464970"/>
        <a:ext cx="8974405" cy="948277"/>
      </dsp:txXfrm>
    </dsp:sp>
    <dsp:sp modelId="{4101DDAD-F2DD-4470-8E64-00304D371F44}">
      <dsp:nvSpPr>
        <dsp:cNvPr id="0" name=""/>
        <dsp:cNvSpPr/>
      </dsp:nvSpPr>
      <dsp:spPr>
        <a:xfrm rot="5400000">
          <a:off x="-242382" y="3083429"/>
          <a:ext cx="1615884" cy="1131119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</a:rPr>
            <a:t>Цифрові платформи </a:t>
          </a:r>
          <a:endParaRPr lang="ru-RU" sz="1800" b="1" kern="1200" dirty="0">
            <a:solidFill>
              <a:srgbClr val="FFFF00"/>
            </a:solidFill>
          </a:endParaRPr>
        </a:p>
      </dsp:txBody>
      <dsp:txXfrm rot="-5400000">
        <a:off x="1" y="3406607"/>
        <a:ext cx="1131119" cy="484765"/>
      </dsp:txXfrm>
    </dsp:sp>
    <dsp:sp modelId="{C7712EE7-F9AE-4C32-8714-CCE3F26B3B49}">
      <dsp:nvSpPr>
        <dsp:cNvPr id="0" name=""/>
        <dsp:cNvSpPr/>
      </dsp:nvSpPr>
      <dsp:spPr>
        <a:xfrm rot="5400000">
          <a:off x="5008064" y="-1201616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 err="1"/>
            <a:t>штучний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інтелект</a:t>
          </a:r>
          <a:r>
            <a:rPr lang="ru-RU" sz="2000" b="1" i="0" kern="1200" dirty="0"/>
            <a:t> (ШІ, </a:t>
          </a:r>
          <a:r>
            <a:rPr lang="ru-RU" sz="2000" b="1" i="0" kern="1200" dirty="0" err="1"/>
            <a:t>з</a:t>
          </a:r>
          <a:r>
            <a:rPr lang="ru-RU" sz="2000" b="1" i="0" kern="1200" dirty="0"/>
            <a:t> англ. </a:t>
          </a:r>
          <a:r>
            <a:rPr lang="en-US" sz="2000" b="1" i="0" kern="1200" dirty="0"/>
            <a:t>artificial intelligence, </a:t>
          </a:r>
          <a:r>
            <a:rPr lang="ru-RU" sz="2000" b="1" i="0" kern="1200" dirty="0" err="1"/>
            <a:t>або</a:t>
          </a:r>
          <a:r>
            <a:rPr lang="ru-RU" sz="2000" b="1" i="0" kern="1200" dirty="0"/>
            <a:t> </a:t>
          </a:r>
          <a:r>
            <a:rPr lang="en-US" sz="2000" b="1" i="0" kern="1200" dirty="0"/>
            <a:t>AI);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 err="1"/>
            <a:t>цифрові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платформи</a:t>
          </a:r>
          <a:r>
            <a:rPr lang="ru-RU" sz="2000" b="1" i="0" kern="1200" dirty="0"/>
            <a:t>.</a:t>
          </a:r>
        </a:p>
      </dsp:txBody>
      <dsp:txXfrm rot="-5400000">
        <a:off x="1020374" y="2837347"/>
        <a:ext cx="8974432" cy="9477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42382" y="242382"/>
          <a:ext cx="1615884" cy="1131119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Цифрова трансформація</a:t>
          </a:r>
          <a:endParaRPr lang="ru-RU" sz="1400" b="1" kern="1200" dirty="0">
            <a:solidFill>
              <a:srgbClr val="FF0000"/>
            </a:solidFill>
          </a:endParaRPr>
        </a:p>
      </dsp:txBody>
      <dsp:txXfrm rot="-5400000">
        <a:off x="1" y="565560"/>
        <a:ext cx="1131119" cy="484765"/>
      </dsp:txXfrm>
    </dsp:sp>
    <dsp:sp modelId="{66FCE47B-9B9B-4A0D-9737-7E170D20E896}">
      <dsp:nvSpPr>
        <dsp:cNvPr id="0" name=""/>
        <dsp:cNvSpPr/>
      </dsp:nvSpPr>
      <dsp:spPr>
        <a:xfrm rot="5400000">
          <a:off x="5118533" y="-3929711"/>
          <a:ext cx="1050877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Цифрова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трансформація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трасформація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туристичного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переосмислення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бізнес-стратегій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моделей,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операцій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продуктів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маркетингових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підходів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упровадженню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цифрових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у 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туристичні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сервіси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продаж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зростання</a:t>
          </a:r>
          <a:r>
            <a:rPr lang="ru-RU" sz="16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1119" y="109003"/>
        <a:ext cx="8974405" cy="948277"/>
      </dsp:txXfrm>
    </dsp:sp>
    <dsp:sp modelId="{8866646B-8BE2-44AB-B8E4-E7F3E67ADE82}">
      <dsp:nvSpPr>
        <dsp:cNvPr id="0" name=""/>
        <dsp:cNvSpPr/>
      </dsp:nvSpPr>
      <dsp:spPr>
        <a:xfrm rot="5400000">
          <a:off x="-242382" y="1742581"/>
          <a:ext cx="1615884" cy="1131119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 </a:t>
          </a:r>
          <a:r>
            <a:rPr lang="en-US" sz="1600" b="1" kern="1200" dirty="0" err="1">
              <a:solidFill>
                <a:srgbClr val="FFFF00"/>
              </a:solidFill>
            </a:rPr>
            <a:t>Creatio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" y="2065759"/>
        <a:ext cx="1131119" cy="484765"/>
      </dsp:txXfrm>
    </dsp:sp>
    <dsp:sp modelId="{BE8FDF56-968F-4677-909E-6C53D584F1EE}">
      <dsp:nvSpPr>
        <dsp:cNvPr id="0" name=""/>
        <dsp:cNvSpPr/>
      </dsp:nvSpPr>
      <dsp:spPr>
        <a:xfrm rot="5400000">
          <a:off x="5034329" y="-2574013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Creatio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розгалужена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гнучка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платформа, яка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допомагає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компаніям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прискорювати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цифрову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трансформацію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націлена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клієнтоорієнтованість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в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контексті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якої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штучний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інтелект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допомагає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швидше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обробляти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дані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приймати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оптимальні</a:t>
          </a: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рішення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46639" y="1464950"/>
        <a:ext cx="8974432" cy="947778"/>
      </dsp:txXfrm>
    </dsp:sp>
    <dsp:sp modelId="{4101DDAD-F2DD-4470-8E64-00304D371F44}">
      <dsp:nvSpPr>
        <dsp:cNvPr id="0" name=""/>
        <dsp:cNvSpPr/>
      </dsp:nvSpPr>
      <dsp:spPr>
        <a:xfrm rot="5400000">
          <a:off x="-242382" y="3083429"/>
          <a:ext cx="1615884" cy="1131119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Креативні технології </a:t>
          </a:r>
          <a:endParaRPr lang="ru-RU" sz="1600" b="1" kern="1200" dirty="0">
            <a:solidFill>
              <a:srgbClr val="FF0000"/>
            </a:solidFill>
          </a:endParaRPr>
        </a:p>
      </dsp:txBody>
      <dsp:txXfrm rot="-5400000">
        <a:off x="1" y="3406607"/>
        <a:ext cx="1131119" cy="484765"/>
      </dsp:txXfrm>
    </dsp:sp>
    <dsp:sp modelId="{C7712EE7-F9AE-4C32-8714-CCE3F26B3B49}">
      <dsp:nvSpPr>
        <dsp:cNvPr id="0" name=""/>
        <dsp:cNvSpPr/>
      </dsp:nvSpPr>
      <dsp:spPr>
        <a:xfrm rot="5400000">
          <a:off x="5059239" y="-1273048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i="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Програмне забезпечення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Creatio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розробленее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двох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сучасних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концепцій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1)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бізнес-процесами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Business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Process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Management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BPM) ; 2)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взаємовідносинами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клієнтами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Customer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Relationship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Management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 </a:t>
          </a:r>
          <a:r>
            <a:rPr lang="ru-RU" sz="1400" b="0" i="0" u="none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CRM</a:t>
          </a:r>
          <a:r>
            <a:rPr lang="ru-RU" sz="1400" b="0" i="0" u="none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1400" b="0" i="0" u="none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b="0" i="0" u="none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включають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автоматизацію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предикативні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застосування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Agile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для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цифровізації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туристичного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пропонує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Creatio</a:t>
          </a:r>
          <a:r>
            <a:rPr lang="ru-RU" sz="1400" b="1" i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/>
        </a:p>
      </dsp:txBody>
      <dsp:txXfrm rot="-5400000">
        <a:off x="1071549" y="2765915"/>
        <a:ext cx="8974432" cy="947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08ECE-D34C-4C31-B10F-9E689132FC38}">
      <dsp:nvSpPr>
        <dsp:cNvPr id="0" name=""/>
        <dsp:cNvSpPr/>
      </dsp:nvSpPr>
      <dsp:spPr>
        <a:xfrm rot="10800000">
          <a:off x="1500193" y="0"/>
          <a:ext cx="5385367" cy="10451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</a:rPr>
            <a:t>Суцільна </a:t>
          </a:r>
          <a:r>
            <a:rPr lang="uk-UA" sz="1800" b="1" kern="1200" dirty="0" err="1">
              <a:solidFill>
                <a:srgbClr val="002060"/>
              </a:solidFill>
            </a:rPr>
            <a:t>комп</a:t>
          </a:r>
          <a:r>
            <a:rPr lang="en-US" sz="1800" b="1" kern="1200" dirty="0">
              <a:solidFill>
                <a:srgbClr val="002060"/>
              </a:solidFill>
            </a:rPr>
            <a:t>’</a:t>
          </a:r>
          <a:r>
            <a:rPr lang="uk-UA" sz="1800" b="1" kern="1200" dirty="0" err="1">
              <a:solidFill>
                <a:srgbClr val="002060"/>
              </a:solidFill>
            </a:rPr>
            <a:t>ютеризація</a:t>
          </a: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</a:rPr>
            <a:t>Натільний портативний </a:t>
          </a: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</a:rPr>
            <a:t>Інтернет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</a:rPr>
            <a:t>Великі дані (</a:t>
          </a:r>
          <a:r>
            <a:rPr lang="en-US" sz="1800" b="1" kern="1200" dirty="0">
              <a:solidFill>
                <a:srgbClr val="002060"/>
              </a:solidFill>
            </a:rPr>
            <a:t>BIG DATA)</a:t>
          </a: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1761484" y="0"/>
        <a:ext cx="5124076" cy="1045166"/>
      </dsp:txXfrm>
    </dsp:sp>
    <dsp:sp modelId="{2609E070-D7C9-4E46-94E3-D5CA94760E4D}">
      <dsp:nvSpPr>
        <dsp:cNvPr id="0" name=""/>
        <dsp:cNvSpPr/>
      </dsp:nvSpPr>
      <dsp:spPr>
        <a:xfrm>
          <a:off x="1143010" y="142873"/>
          <a:ext cx="1045166" cy="10451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C3B3-D96A-44EF-B1C8-A8157CD9A022}">
      <dsp:nvSpPr>
        <dsp:cNvPr id="0" name=""/>
        <dsp:cNvSpPr/>
      </dsp:nvSpPr>
      <dsp:spPr>
        <a:xfrm rot="10800000">
          <a:off x="1571657" y="1357322"/>
          <a:ext cx="5385367" cy="104516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/>
              </a:solidFill>
            </a:rPr>
            <a:t>Штучний інтелект та ухвалення рішень </a:t>
          </a:r>
          <a:endParaRPr lang="en-US" sz="1800" b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chemeClr val="tx2"/>
              </a:solidFill>
            </a:rPr>
            <a:t>Суперкомп</a:t>
          </a:r>
          <a:r>
            <a:rPr lang="en-US" sz="1800" b="1" kern="1200" dirty="0">
              <a:solidFill>
                <a:schemeClr val="tx2"/>
              </a:solidFill>
            </a:rPr>
            <a:t>’</a:t>
          </a:r>
          <a:r>
            <a:rPr lang="uk-UA" sz="1800" b="1" kern="1200" dirty="0" err="1">
              <a:solidFill>
                <a:schemeClr val="tx2"/>
              </a:solidFill>
            </a:rPr>
            <a:t>ютер</a:t>
          </a:r>
          <a:r>
            <a:rPr lang="uk-UA" sz="1800" b="1" kern="1200" dirty="0">
              <a:solidFill>
                <a:schemeClr val="tx2"/>
              </a:solidFill>
            </a:rPr>
            <a:t> у вашому офісі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1832948" y="1357322"/>
        <a:ext cx="5124076" cy="1045166"/>
      </dsp:txXfrm>
    </dsp:sp>
    <dsp:sp modelId="{2C132B52-2281-400C-96D3-C1E020A67CA5}">
      <dsp:nvSpPr>
        <dsp:cNvPr id="0" name=""/>
        <dsp:cNvSpPr/>
      </dsp:nvSpPr>
      <dsp:spPr>
        <a:xfrm>
          <a:off x="1095173" y="1358085"/>
          <a:ext cx="1045166" cy="104516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B4202-27DF-43D3-B1B3-501E0C13C1AA}">
      <dsp:nvSpPr>
        <dsp:cNvPr id="0" name=""/>
        <dsp:cNvSpPr/>
      </dsp:nvSpPr>
      <dsp:spPr>
        <a:xfrm rot="10800000">
          <a:off x="1617756" y="2715242"/>
          <a:ext cx="5385367" cy="104516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“РОЗУМНІ</a:t>
          </a:r>
          <a:r>
            <a:rPr lang="en-US" sz="1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МІСТА”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“Біткойн</a:t>
          </a:r>
          <a:r>
            <a:rPr lang="uk-UA" sz="1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uk-UA" sz="1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блокчейн”</a:t>
          </a:r>
          <a:endParaRPr lang="uk-UA" sz="1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Робототехніка </a:t>
          </a:r>
          <a:endParaRPr lang="en-US" sz="1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79047" y="2715242"/>
        <a:ext cx="5124076" cy="1045166"/>
      </dsp:txXfrm>
    </dsp:sp>
    <dsp:sp modelId="{60ADC035-6C03-4224-81E1-79F35B20A6B4}">
      <dsp:nvSpPr>
        <dsp:cNvPr id="0" name=""/>
        <dsp:cNvSpPr/>
      </dsp:nvSpPr>
      <dsp:spPr>
        <a:xfrm>
          <a:off x="1095173" y="2715242"/>
          <a:ext cx="1045166" cy="104516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19C5B-0CD8-41BA-ACA9-8E1593610A5E}">
      <dsp:nvSpPr>
        <dsp:cNvPr id="0" name=""/>
        <dsp:cNvSpPr/>
      </dsp:nvSpPr>
      <dsp:spPr>
        <a:xfrm rot="10800000">
          <a:off x="1571657" y="4071970"/>
          <a:ext cx="5385367" cy="10451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chemeClr val="tx2"/>
              </a:solidFill>
            </a:rPr>
            <a:t>Нейротехнології</a:t>
          </a:r>
          <a:endParaRPr lang="uk-UA" sz="1800" b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/>
              </a:solidFill>
            </a:rPr>
            <a:t>3 </a:t>
          </a:r>
          <a:r>
            <a:rPr lang="en-US" sz="1800" b="1" kern="1200" dirty="0">
              <a:solidFill>
                <a:schemeClr val="tx2"/>
              </a:solidFill>
            </a:rPr>
            <a:t>D</a:t>
          </a:r>
          <a:r>
            <a:rPr lang="uk-UA" sz="1800" b="1" kern="1200" dirty="0" err="1">
              <a:solidFill>
                <a:schemeClr val="tx2"/>
              </a:solidFill>
            </a:rPr>
            <a:t>-друк</a:t>
          </a:r>
          <a:r>
            <a:rPr lang="uk-UA" sz="1800" b="1" kern="1200" dirty="0">
              <a:solidFill>
                <a:schemeClr val="tx2"/>
              </a:solidFill>
            </a:rPr>
            <a:t>  і  3</a:t>
          </a:r>
          <a:r>
            <a:rPr lang="en-US" sz="1800" b="1" kern="1200" dirty="0">
              <a:solidFill>
                <a:schemeClr val="tx2"/>
              </a:solidFill>
            </a:rPr>
            <a:t>D</a:t>
          </a:r>
          <a:r>
            <a:rPr lang="uk-UA" sz="1800" b="1" kern="1200" dirty="0">
              <a:solidFill>
                <a:schemeClr val="tx2"/>
              </a:solidFill>
            </a:rPr>
            <a:t>- виробництво 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1832948" y="4071970"/>
        <a:ext cx="5124076" cy="1045166"/>
      </dsp:txXfrm>
    </dsp:sp>
    <dsp:sp modelId="{BD2CB550-839F-44AB-BED9-CB2556805593}">
      <dsp:nvSpPr>
        <dsp:cNvPr id="0" name=""/>
        <dsp:cNvSpPr/>
      </dsp:nvSpPr>
      <dsp:spPr>
        <a:xfrm>
          <a:off x="1095173" y="4072399"/>
          <a:ext cx="1045166" cy="104516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6DD3F-C638-471F-89F7-A15A877E0E9B}">
      <dsp:nvSpPr>
        <dsp:cNvPr id="0" name=""/>
        <dsp:cNvSpPr/>
      </dsp:nvSpPr>
      <dsp:spPr>
        <a:xfrm>
          <a:off x="781028" y="1081092"/>
          <a:ext cx="2700022" cy="2226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solidFill>
                <a:srgbClr val="FF0000"/>
              </a:solidFill>
              <a:latin typeface="Century" pitchFamily="18" charset="0"/>
              <a:cs typeface="Times New Roman" pitchFamily="18" charset="0"/>
            </a:rPr>
            <a:t>поєднання  розвитку техніки із зростаючою можливістю обчислювальних можливостей мікропроцесорів</a:t>
          </a:r>
          <a:endParaRPr lang="ru-RU" sz="2000" b="1" kern="1200" dirty="0">
            <a:solidFill>
              <a:srgbClr val="FF0000"/>
            </a:solidFill>
            <a:latin typeface="Century" pitchFamily="18" charset="0"/>
            <a:cs typeface="Times New Roman" pitchFamily="18" charset="0"/>
          </a:endParaRPr>
        </a:p>
      </dsp:txBody>
      <dsp:txXfrm>
        <a:off x="832276" y="1132340"/>
        <a:ext cx="2597526" cy="1647253"/>
      </dsp:txXfrm>
    </dsp:sp>
    <dsp:sp modelId="{555AC0EA-10B9-467E-8C2B-FE0F5D6B8936}">
      <dsp:nvSpPr>
        <dsp:cNvPr id="0" name=""/>
        <dsp:cNvSpPr/>
      </dsp:nvSpPr>
      <dsp:spPr>
        <a:xfrm>
          <a:off x="2103312" y="1567595"/>
          <a:ext cx="3126644" cy="3126644"/>
        </a:xfrm>
        <a:prstGeom prst="leftCircularArrow">
          <a:avLst>
            <a:gd name="adj1" fmla="val 3813"/>
            <a:gd name="adj2" fmla="val 476650"/>
            <a:gd name="adj3" fmla="val 2300746"/>
            <a:gd name="adj4" fmla="val 9073075"/>
            <a:gd name="adj5" fmla="val 44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47260-D79D-41DE-B113-035F9A502F9E}">
      <dsp:nvSpPr>
        <dsp:cNvPr id="0" name=""/>
        <dsp:cNvSpPr/>
      </dsp:nvSpPr>
      <dsp:spPr>
        <a:xfrm>
          <a:off x="1209633" y="2867033"/>
          <a:ext cx="2400020" cy="95440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/>
            <a:t>1</a:t>
          </a:r>
          <a:endParaRPr lang="ru-RU" sz="5400" b="1" kern="1200" dirty="0"/>
        </a:p>
      </dsp:txBody>
      <dsp:txXfrm>
        <a:off x="1237587" y="2894987"/>
        <a:ext cx="2344112" cy="898500"/>
      </dsp:txXfrm>
    </dsp:sp>
    <dsp:sp modelId="{22C86BB3-C542-418F-8B8D-41E7D9A841DB}">
      <dsp:nvSpPr>
        <dsp:cNvPr id="0" name=""/>
        <dsp:cNvSpPr/>
      </dsp:nvSpPr>
      <dsp:spPr>
        <a:xfrm>
          <a:off x="4138601" y="1152533"/>
          <a:ext cx="2700022" cy="2226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Покращення електронних послуг при наявності основних цифрових </a:t>
          </a:r>
          <a:r>
            <a:rPr lang="uk-UA" sz="1600" b="1" kern="1200" dirty="0" err="1"/>
            <a:t>інфрастурктур</a:t>
          </a:r>
          <a:endParaRPr lang="ru-RU" sz="1600" b="1" kern="1200" dirty="0"/>
        </a:p>
      </dsp:txBody>
      <dsp:txXfrm>
        <a:off x="4189849" y="1680986"/>
        <a:ext cx="2597526" cy="1647253"/>
      </dsp:txXfrm>
    </dsp:sp>
    <dsp:sp modelId="{189F29E2-B3C1-433E-A8D7-9CB0413DE646}">
      <dsp:nvSpPr>
        <dsp:cNvPr id="0" name=""/>
        <dsp:cNvSpPr/>
      </dsp:nvSpPr>
      <dsp:spPr>
        <a:xfrm>
          <a:off x="5598261" y="-474868"/>
          <a:ext cx="3394980" cy="3394980"/>
        </a:xfrm>
        <a:prstGeom prst="circularArrow">
          <a:avLst>
            <a:gd name="adj1" fmla="val 3512"/>
            <a:gd name="adj2" fmla="val 435816"/>
            <a:gd name="adj3" fmla="val 19597696"/>
            <a:gd name="adj4" fmla="val 12784534"/>
            <a:gd name="adj5" fmla="val 40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4AB77-6723-47E7-970D-53AAA272216A}">
      <dsp:nvSpPr>
        <dsp:cNvPr id="0" name=""/>
        <dsp:cNvSpPr/>
      </dsp:nvSpPr>
      <dsp:spPr>
        <a:xfrm>
          <a:off x="4781548" y="366708"/>
          <a:ext cx="2400020" cy="95440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>
              <a:solidFill>
                <a:srgbClr val="FF0000"/>
              </a:solidFill>
            </a:rPr>
            <a:t>2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4809502" y="394662"/>
        <a:ext cx="2344112" cy="898500"/>
      </dsp:txXfrm>
    </dsp:sp>
    <dsp:sp modelId="{1FB85ADD-47D1-4DFD-B9CA-4DF401EC2524}">
      <dsp:nvSpPr>
        <dsp:cNvPr id="0" name=""/>
        <dsp:cNvSpPr/>
      </dsp:nvSpPr>
      <dsp:spPr>
        <a:xfrm>
          <a:off x="7639058" y="1009652"/>
          <a:ext cx="2700022" cy="2226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 err="1">
              <a:solidFill>
                <a:srgbClr val="FF0000"/>
              </a:solidFill>
            </a:rPr>
            <a:t>Експоненціональний</a:t>
          </a:r>
          <a:r>
            <a:rPr lang="uk-UA" sz="1800" b="1" kern="1200" dirty="0">
              <a:solidFill>
                <a:srgbClr val="FF0000"/>
              </a:solidFill>
            </a:rPr>
            <a:t> розвиток проривних т</a:t>
          </a:r>
          <a:r>
            <a:rPr lang="uk-UA" sz="1700" b="1" kern="1200" dirty="0">
              <a:solidFill>
                <a:srgbClr val="FF0000"/>
              </a:solidFill>
            </a:rPr>
            <a:t>ехнологій у сфері туризму та використання </a:t>
          </a:r>
          <a:r>
            <a:rPr lang="en-US" sz="1700" b="1" kern="1200" dirty="0">
              <a:solidFill>
                <a:srgbClr val="FF0000"/>
              </a:solidFill>
            </a:rPr>
            <a:t>Data Science</a:t>
          </a:r>
          <a:endParaRPr lang="ru-RU" sz="1700" b="1" kern="1200" dirty="0">
            <a:solidFill>
              <a:srgbClr val="FF0000"/>
            </a:solidFill>
          </a:endParaRPr>
        </a:p>
      </dsp:txBody>
      <dsp:txXfrm>
        <a:off x="7690306" y="1060900"/>
        <a:ext cx="2597526" cy="1647253"/>
      </dsp:txXfrm>
    </dsp:sp>
    <dsp:sp modelId="{E7C62946-8B4E-4547-ADAC-3BA9D832DA8C}">
      <dsp:nvSpPr>
        <dsp:cNvPr id="0" name=""/>
        <dsp:cNvSpPr/>
      </dsp:nvSpPr>
      <dsp:spPr>
        <a:xfrm>
          <a:off x="8282015" y="2938471"/>
          <a:ext cx="2400020" cy="95440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>
              <a:solidFill>
                <a:srgbClr val="FF0000"/>
              </a:solidFill>
            </a:rPr>
            <a:t>3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8309969" y="2966425"/>
        <a:ext cx="2344112" cy="89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AD7F6-F0D2-4C26-AEF6-074EC5406384}">
      <dsp:nvSpPr>
        <dsp:cNvPr id="0" name=""/>
        <dsp:cNvSpPr/>
      </dsp:nvSpPr>
      <dsp:spPr>
        <a:xfrm>
          <a:off x="5532" y="442727"/>
          <a:ext cx="1319208" cy="89607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інформатизація</a:t>
          </a:r>
          <a:endParaRPr lang="ru-RU" sz="1800" b="1" kern="1200" dirty="0"/>
        </a:p>
      </dsp:txBody>
      <dsp:txXfrm>
        <a:off x="198726" y="573954"/>
        <a:ext cx="932820" cy="633618"/>
      </dsp:txXfrm>
    </dsp:sp>
    <dsp:sp modelId="{0F46FC53-43CA-4DE6-9455-A6A2C7E7A3D5}">
      <dsp:nvSpPr>
        <dsp:cNvPr id="0" name=""/>
        <dsp:cNvSpPr/>
      </dsp:nvSpPr>
      <dsp:spPr>
        <a:xfrm>
          <a:off x="1395228" y="639021"/>
          <a:ext cx="503484" cy="5034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461965" y="831553"/>
        <a:ext cx="370010" cy="118420"/>
      </dsp:txXfrm>
    </dsp:sp>
    <dsp:sp modelId="{B54F9668-FBBC-4539-A385-9621360D40AC}">
      <dsp:nvSpPr>
        <dsp:cNvPr id="0" name=""/>
        <dsp:cNvSpPr/>
      </dsp:nvSpPr>
      <dsp:spPr>
        <a:xfrm>
          <a:off x="1896248" y="472575"/>
          <a:ext cx="1309789" cy="94931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/>
            <a:t>цифровізація</a:t>
          </a:r>
          <a:endParaRPr lang="ru-RU" sz="1800" b="1" kern="1200" dirty="0"/>
        </a:p>
      </dsp:txBody>
      <dsp:txXfrm>
        <a:off x="2088062" y="611598"/>
        <a:ext cx="926161" cy="671265"/>
      </dsp:txXfrm>
    </dsp:sp>
    <dsp:sp modelId="{027674D8-E302-43A5-ACEA-0A40E843FFC8}">
      <dsp:nvSpPr>
        <dsp:cNvPr id="0" name=""/>
        <dsp:cNvSpPr/>
      </dsp:nvSpPr>
      <dsp:spPr>
        <a:xfrm>
          <a:off x="3349479" y="639021"/>
          <a:ext cx="503484" cy="5034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416216" y="831553"/>
        <a:ext cx="370010" cy="118420"/>
      </dsp:txXfrm>
    </dsp:sp>
    <dsp:sp modelId="{0C2E2C23-8DE5-4BBF-9D64-BD43D81614C7}">
      <dsp:nvSpPr>
        <dsp:cNvPr id="0" name=""/>
        <dsp:cNvSpPr/>
      </dsp:nvSpPr>
      <dsp:spPr>
        <a:xfrm>
          <a:off x="3923451" y="388398"/>
          <a:ext cx="1357837" cy="100472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B050"/>
              </a:solidFill>
            </a:rPr>
            <a:t>Інноваційний розвиток</a:t>
          </a:r>
          <a:endParaRPr lang="ru-RU" sz="1800" b="1" kern="1200" dirty="0">
            <a:solidFill>
              <a:srgbClr val="00B050"/>
            </a:solidFill>
          </a:endParaRPr>
        </a:p>
      </dsp:txBody>
      <dsp:txXfrm>
        <a:off x="4122302" y="535537"/>
        <a:ext cx="960135" cy="710451"/>
      </dsp:txXfrm>
    </dsp:sp>
    <dsp:sp modelId="{72684F28-F8F8-426E-9569-DBDD421E81D4}">
      <dsp:nvSpPr>
        <dsp:cNvPr id="0" name=""/>
        <dsp:cNvSpPr/>
      </dsp:nvSpPr>
      <dsp:spPr>
        <a:xfrm>
          <a:off x="5351777" y="639021"/>
          <a:ext cx="503484" cy="5034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418514" y="831553"/>
        <a:ext cx="370010" cy="118420"/>
      </dsp:txXfrm>
    </dsp:sp>
    <dsp:sp modelId="{DB30FE7F-63BC-405C-80BB-39BB03F74113}">
      <dsp:nvSpPr>
        <dsp:cNvPr id="0" name=""/>
        <dsp:cNvSpPr/>
      </dsp:nvSpPr>
      <dsp:spPr>
        <a:xfrm>
          <a:off x="5925750" y="364352"/>
          <a:ext cx="1537017" cy="105282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Технологічний розвиток</a:t>
          </a:r>
          <a:endParaRPr lang="ru-RU" sz="1600" kern="1200" dirty="0"/>
        </a:p>
      </dsp:txBody>
      <dsp:txXfrm>
        <a:off x="6150841" y="518534"/>
        <a:ext cx="1086835" cy="744457"/>
      </dsp:txXfrm>
    </dsp:sp>
    <dsp:sp modelId="{19266CED-0333-4FBB-A516-6250F3262432}">
      <dsp:nvSpPr>
        <dsp:cNvPr id="0" name=""/>
        <dsp:cNvSpPr/>
      </dsp:nvSpPr>
      <dsp:spPr>
        <a:xfrm>
          <a:off x="7533255" y="639021"/>
          <a:ext cx="503484" cy="50348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7599992" y="742739"/>
        <a:ext cx="370010" cy="296048"/>
      </dsp:txXfrm>
    </dsp:sp>
    <dsp:sp modelId="{77350670-FF39-43C1-9D71-0560AD5FCAA7}">
      <dsp:nvSpPr>
        <dsp:cNvPr id="0" name=""/>
        <dsp:cNvSpPr/>
      </dsp:nvSpPr>
      <dsp:spPr>
        <a:xfrm>
          <a:off x="8107228" y="389509"/>
          <a:ext cx="1945638" cy="100250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92D050"/>
              </a:solidFill>
            </a:rPr>
            <a:t>Цифровий прорив</a:t>
          </a:r>
          <a:endParaRPr lang="ru-RU" sz="1800" b="1" kern="1200" dirty="0">
            <a:solidFill>
              <a:srgbClr val="92D050"/>
            </a:solidFill>
          </a:endParaRPr>
        </a:p>
      </dsp:txBody>
      <dsp:txXfrm>
        <a:off x="8392160" y="536323"/>
        <a:ext cx="1375774" cy="708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2069-1871-465F-8AA9-ACFDC6392EF3}">
      <dsp:nvSpPr>
        <dsp:cNvPr id="0" name=""/>
        <dsp:cNvSpPr/>
      </dsp:nvSpPr>
      <dsp:spPr>
        <a:xfrm>
          <a:off x="0" y="785819"/>
          <a:ext cx="2075575" cy="83023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конкурентоспроможність</a:t>
          </a:r>
          <a:endParaRPr lang="ru-RU" sz="1600" b="1" kern="1200" dirty="0"/>
        </a:p>
      </dsp:txBody>
      <dsp:txXfrm>
        <a:off x="415115" y="785819"/>
        <a:ext cx="1245345" cy="830230"/>
      </dsp:txXfrm>
    </dsp:sp>
    <dsp:sp modelId="{181E7654-3F7C-4FB4-AC64-A84D90FBB0FD}">
      <dsp:nvSpPr>
        <dsp:cNvPr id="0" name=""/>
        <dsp:cNvSpPr/>
      </dsp:nvSpPr>
      <dsp:spPr>
        <a:xfrm>
          <a:off x="1873597" y="820713"/>
          <a:ext cx="2075575" cy="83023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Перехід до нової якості обслуговування</a:t>
          </a:r>
          <a:endParaRPr lang="ru-RU" sz="1400" b="1" kern="1200" dirty="0"/>
        </a:p>
      </dsp:txBody>
      <dsp:txXfrm>
        <a:off x="2288712" y="820713"/>
        <a:ext cx="1245345" cy="830230"/>
      </dsp:txXfrm>
    </dsp:sp>
    <dsp:sp modelId="{F3DBE035-7B31-4098-BEC5-537E9EFEB90A}">
      <dsp:nvSpPr>
        <dsp:cNvPr id="0" name=""/>
        <dsp:cNvSpPr/>
      </dsp:nvSpPr>
      <dsp:spPr>
        <a:xfrm>
          <a:off x="3741615" y="820713"/>
          <a:ext cx="2075575" cy="83023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Створення нових продуктів</a:t>
          </a:r>
          <a:endParaRPr lang="ru-RU" sz="1400" b="1" kern="1200" dirty="0"/>
        </a:p>
      </dsp:txBody>
      <dsp:txXfrm>
        <a:off x="4156730" y="820713"/>
        <a:ext cx="1245345" cy="830230"/>
      </dsp:txXfrm>
    </dsp:sp>
    <dsp:sp modelId="{1FAE08B7-286A-410F-9256-6FC765B41305}">
      <dsp:nvSpPr>
        <dsp:cNvPr id="0" name=""/>
        <dsp:cNvSpPr/>
      </dsp:nvSpPr>
      <dsp:spPr>
        <a:xfrm>
          <a:off x="5609633" y="820713"/>
          <a:ext cx="2075575" cy="830230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Створення нових робочих місць</a:t>
          </a:r>
          <a:endParaRPr lang="ru-RU" sz="1400" b="1" kern="1200" dirty="0"/>
        </a:p>
      </dsp:txBody>
      <dsp:txXfrm>
        <a:off x="6024748" y="820713"/>
        <a:ext cx="1245345" cy="830230"/>
      </dsp:txXfrm>
    </dsp:sp>
    <dsp:sp modelId="{C7B67DD8-AE5F-4657-9E8C-4CC76E7E46FF}">
      <dsp:nvSpPr>
        <dsp:cNvPr id="0" name=""/>
        <dsp:cNvSpPr/>
      </dsp:nvSpPr>
      <dsp:spPr>
        <a:xfrm>
          <a:off x="7477651" y="820713"/>
          <a:ext cx="2075575" cy="83023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Зміна якісних </a:t>
          </a:r>
          <a:r>
            <a:rPr lang="uk-UA" sz="1400" b="1" kern="1200" dirty="0" err="1"/>
            <a:t>характристик</a:t>
          </a:r>
          <a:r>
            <a:rPr lang="uk-UA" sz="1400" b="1" kern="1200" dirty="0"/>
            <a:t>  праці</a:t>
          </a:r>
          <a:endParaRPr lang="ru-RU" sz="1400" b="1" kern="1200" dirty="0"/>
        </a:p>
      </dsp:txBody>
      <dsp:txXfrm>
        <a:off x="7892766" y="820713"/>
        <a:ext cx="1245345" cy="830230"/>
      </dsp:txXfrm>
    </dsp:sp>
    <dsp:sp modelId="{AB298771-B440-4617-A798-9FE24DDEF634}">
      <dsp:nvSpPr>
        <dsp:cNvPr id="0" name=""/>
        <dsp:cNvSpPr/>
      </dsp:nvSpPr>
      <dsp:spPr>
        <a:xfrm>
          <a:off x="9351248" y="857260"/>
          <a:ext cx="2075575" cy="830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Упорядкування цифрового ринку</a:t>
          </a:r>
          <a:endParaRPr lang="ru-RU" sz="1400" b="1" kern="1200" dirty="0"/>
        </a:p>
      </dsp:txBody>
      <dsp:txXfrm>
        <a:off x="9766363" y="857260"/>
        <a:ext cx="1245345" cy="830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42382" y="242382"/>
          <a:ext cx="1615884" cy="1131119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Країни-лідери</a:t>
          </a:r>
          <a:endParaRPr lang="ru-RU" sz="1600" b="1" kern="1200" dirty="0">
            <a:solidFill>
              <a:srgbClr val="FF0000"/>
            </a:solidFill>
          </a:endParaRPr>
        </a:p>
      </dsp:txBody>
      <dsp:txXfrm rot="-5400000">
        <a:off x="1" y="565560"/>
        <a:ext cx="1131119" cy="484765"/>
      </dsp:txXfrm>
    </dsp:sp>
    <dsp:sp modelId="{66FCE47B-9B9B-4A0D-9737-7E170D20E896}">
      <dsp:nvSpPr>
        <dsp:cNvPr id="0" name=""/>
        <dsp:cNvSpPr/>
      </dsp:nvSpPr>
      <dsp:spPr>
        <a:xfrm rot="5400000">
          <a:off x="5118809" y="-3930014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Порівнюючи позиції країн за 2018 і 2019 рр., слід виділити </a:t>
          </a:r>
          <a:r>
            <a:rPr lang="uk-UA" sz="1600" b="1" kern="1200" dirty="0" err="1"/>
            <a:t>країни-</a:t>
          </a:r>
          <a:r>
            <a:rPr lang="uk-UA" sz="1600" b="1" kern="1200" dirty="0"/>
            <a:t> лідери – Фінляндія, Швеція, Нідерланди, Данія, </a:t>
          </a:r>
          <a:r>
            <a:rPr lang="uk-UA" sz="1600" b="1" kern="1200" dirty="0" err="1"/>
            <a:t>Великообританія</a:t>
          </a:r>
          <a:r>
            <a:rPr lang="uk-UA" sz="1600" b="1" kern="1200" dirty="0"/>
            <a:t>, </a:t>
          </a:r>
          <a:r>
            <a:rPr lang="uk-UA" sz="1600" b="1" kern="1200" dirty="0" err="1"/>
            <a:t>Люксембур</a:t>
          </a:r>
          <a:r>
            <a:rPr lang="uk-UA" sz="1600" b="1" kern="1200" dirty="0"/>
            <a:t>. Їх ранги змінюються, проте позиції зберігаються згідно Індексу </a:t>
          </a:r>
          <a:r>
            <a:rPr lang="en-US" sz="1600" b="1" kern="1200" dirty="0"/>
            <a:t>DESI.</a:t>
          </a:r>
          <a:endParaRPr lang="ru-RU" sz="1600" b="1" kern="1200" dirty="0"/>
        </a:p>
      </dsp:txBody>
      <dsp:txXfrm rot="-5400000">
        <a:off x="1131119" y="108949"/>
        <a:ext cx="8974432" cy="947778"/>
      </dsp:txXfrm>
    </dsp:sp>
    <dsp:sp modelId="{8866646B-8BE2-44AB-B8E4-E7F3E67ADE82}">
      <dsp:nvSpPr>
        <dsp:cNvPr id="0" name=""/>
        <dsp:cNvSpPr/>
      </dsp:nvSpPr>
      <dsp:spPr>
        <a:xfrm rot="5400000">
          <a:off x="-242382" y="1742581"/>
          <a:ext cx="1615884" cy="1131119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Країни-лідери </a:t>
          </a:r>
          <a:endParaRPr lang="ru-RU" sz="1600" b="1" kern="1200" dirty="0">
            <a:solidFill>
              <a:srgbClr val="FF0000"/>
            </a:solidFill>
          </a:endParaRPr>
        </a:p>
      </dsp:txBody>
      <dsp:txXfrm rot="-5400000">
        <a:off x="1" y="2065759"/>
        <a:ext cx="1131119" cy="484765"/>
      </dsp:txXfrm>
    </dsp:sp>
    <dsp:sp modelId="{BE8FDF56-968F-4677-909E-6C53D584F1EE}">
      <dsp:nvSpPr>
        <dsp:cNvPr id="0" name=""/>
        <dsp:cNvSpPr/>
      </dsp:nvSpPr>
      <dsp:spPr>
        <a:xfrm rot="5400000">
          <a:off x="5034329" y="-2574013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Порівняльна оцінка фіксованого широкосмугового зв'язку (базового, швидкого і </a:t>
          </a:r>
          <a:r>
            <a:rPr lang="uk-UA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зверхшвидкого</a:t>
          </a: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свідчить, що Данія, Люксембург, Нідерланди, Швеція, Мальта і Бельгія є найсильнішими учасниками. Згідно показника </a:t>
          </a:r>
          <a:r>
            <a:rPr lang="uk-UA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“Підключення”</a:t>
          </a: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високу питому вагу в структурі </a:t>
          </a:r>
          <a:r>
            <a:rPr lang="en-US" sz="1600" b="1" kern="1200" dirty="0"/>
            <a:t>DESI</a:t>
          </a:r>
          <a:r>
            <a:rPr lang="uk-UA" sz="1600" b="1" kern="1200" dirty="0"/>
            <a:t> мають Фінляндія, Данія, Італія.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46639" y="1464950"/>
        <a:ext cx="8974432" cy="947778"/>
      </dsp:txXfrm>
    </dsp:sp>
    <dsp:sp modelId="{4101DDAD-F2DD-4470-8E64-00304D371F44}">
      <dsp:nvSpPr>
        <dsp:cNvPr id="0" name=""/>
        <dsp:cNvSpPr/>
      </dsp:nvSpPr>
      <dsp:spPr>
        <a:xfrm rot="5400000">
          <a:off x="-242382" y="3083429"/>
          <a:ext cx="1615884" cy="1131119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Країни-лідери </a:t>
          </a:r>
          <a:endParaRPr lang="ru-RU" sz="1600" b="1" kern="1200" dirty="0">
            <a:solidFill>
              <a:srgbClr val="FF0000"/>
            </a:solidFill>
          </a:endParaRPr>
        </a:p>
      </dsp:txBody>
      <dsp:txXfrm rot="-5400000">
        <a:off x="1" y="3406607"/>
        <a:ext cx="1131119" cy="484765"/>
      </dsp:txXfrm>
    </dsp:sp>
    <dsp:sp modelId="{C7712EE7-F9AE-4C32-8714-CCE3F26B3B49}">
      <dsp:nvSpPr>
        <dsp:cNvPr id="0" name=""/>
        <dsp:cNvSpPr/>
      </dsp:nvSpPr>
      <dsp:spPr>
        <a:xfrm rot="5400000">
          <a:off x="5008064" y="-1201616"/>
          <a:ext cx="1050324" cy="9025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За показниками навичок людини у 2019 р. трійка лідерів зберегла свої позиції – Фінляндія, Швеція, Люксембург, значно просунулися Естонія і Бельгія. Згідно використання цифрових технологій громадянами високу активність у цій сфері проявило населення Данії, Нідерландів, Швеції і Фінляндії, за якими слідують Великобританія, Люксембург, Естонія, Мальта.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20374" y="2837347"/>
        <a:ext cx="8974432" cy="947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61265" y="261265"/>
          <a:ext cx="1741769" cy="1219238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FF0000"/>
              </a:solidFill>
            </a:rPr>
            <a:t>Країни-лідери</a:t>
          </a:r>
          <a:endParaRPr lang="ru-RU" sz="1500" b="1" kern="1200" dirty="0">
            <a:solidFill>
              <a:srgbClr val="FF0000"/>
            </a:solidFill>
          </a:endParaRPr>
        </a:p>
      </dsp:txBody>
      <dsp:txXfrm rot="-5400000">
        <a:off x="1" y="609618"/>
        <a:ext cx="1219238" cy="522531"/>
      </dsp:txXfrm>
    </dsp:sp>
    <dsp:sp modelId="{66FCE47B-9B9B-4A0D-9737-7E170D20E896}">
      <dsp:nvSpPr>
        <dsp:cNvPr id="0" name=""/>
        <dsp:cNvSpPr/>
      </dsp:nvSpPr>
      <dsp:spPr>
        <a:xfrm rot="5400000">
          <a:off x="5720444" y="-4439060"/>
          <a:ext cx="1132150" cy="10134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7030A0"/>
              </a:solidFill>
            </a:rPr>
            <a:t>Використання цифрових технологій охоплює </a:t>
          </a:r>
          <a:r>
            <a:rPr lang="uk-UA" sz="1600" b="1" kern="1200" dirty="0" err="1">
              <a:solidFill>
                <a:srgbClr val="7030A0"/>
              </a:solidFill>
            </a:rPr>
            <a:t>оцифрування</a:t>
          </a:r>
          <a:r>
            <a:rPr lang="uk-UA" sz="1600" b="1" kern="1200" dirty="0">
              <a:solidFill>
                <a:srgbClr val="7030A0"/>
              </a:solidFill>
            </a:rPr>
            <a:t> бізнесу та електронну комерцію і має чотири показники (частка підприємств, які </a:t>
          </a:r>
          <a:r>
            <a:rPr lang="uk-UA" sz="1600" b="1" kern="1200" dirty="0" err="1">
              <a:solidFill>
                <a:srgbClr val="7030A0"/>
              </a:solidFill>
            </a:rPr>
            <a:t>оцифрували</a:t>
          </a:r>
          <a:r>
            <a:rPr lang="uk-UA" sz="1600" b="1" kern="1200" dirty="0">
              <a:solidFill>
                <a:srgbClr val="7030A0"/>
              </a:solidFill>
            </a:rPr>
            <a:t> свій бізнес, електронний обмін інформацією,  соціальні мережі, великі дані, аналітичні і хмарні рішення). Згідно цього показника лідерами по використанню цифрових технологій у бізнесі виступають Ірландія, Нідерланди, Бельгія, Данія і Фінляндія.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1219239" y="117412"/>
        <a:ext cx="10079294" cy="1021616"/>
      </dsp:txXfrm>
    </dsp:sp>
    <dsp:sp modelId="{8866646B-8BE2-44AB-B8E4-E7F3E67ADE82}">
      <dsp:nvSpPr>
        <dsp:cNvPr id="0" name=""/>
        <dsp:cNvSpPr/>
      </dsp:nvSpPr>
      <dsp:spPr>
        <a:xfrm rot="5400000">
          <a:off x="-261265" y="1894704"/>
          <a:ext cx="1741769" cy="1219238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FF0000"/>
              </a:solidFill>
            </a:rPr>
            <a:t>Країни-лідери </a:t>
          </a:r>
          <a:endParaRPr lang="ru-RU" sz="1500" b="1" kern="1200" dirty="0">
            <a:solidFill>
              <a:srgbClr val="FF0000"/>
            </a:solidFill>
          </a:endParaRPr>
        </a:p>
      </dsp:txBody>
      <dsp:txXfrm rot="-5400000">
        <a:off x="1" y="2243057"/>
        <a:ext cx="1219238" cy="522531"/>
      </dsp:txXfrm>
    </dsp:sp>
    <dsp:sp modelId="{BE8FDF56-968F-4677-909E-6C53D584F1EE}">
      <dsp:nvSpPr>
        <dsp:cNvPr id="0" name=""/>
        <dsp:cNvSpPr/>
      </dsp:nvSpPr>
      <dsp:spPr>
        <a:xfrm rot="5400000">
          <a:off x="5625584" y="-2961029"/>
          <a:ext cx="1132150" cy="10134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Найбільш </a:t>
          </a:r>
          <a:r>
            <a:rPr lang="uk-UA" sz="1600" b="1" kern="1200" dirty="0" err="1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продвинутими</a:t>
          </a:r>
          <a:r>
            <a:rPr lang="uk-UA" sz="1600" b="1" kern="1200" dirty="0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 у використанні електронного уряду у 2019 р. є Іспанія, Естонія, Фінляндія, Нідерланди і Латвія; щодо здійснення послуг з охорони здоров'я в </a:t>
          </a:r>
          <a:r>
            <a:rPr lang="uk-UA" sz="1600" b="1" kern="1200" dirty="0" err="1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онлайн</a:t>
          </a:r>
          <a:r>
            <a:rPr lang="uk-UA" sz="1600" b="1" kern="1200" dirty="0">
              <a:solidFill>
                <a:srgbClr val="7030A0"/>
              </a:solidFill>
              <a:latin typeface="Century" pitchFamily="18" charset="0"/>
              <a:cs typeface="Times New Roman" pitchFamily="18" charset="0"/>
            </a:rPr>
            <a:t> режимі лідерами є Данія, Фінляндія, Швеція, Нідерланди і Естонія.</a:t>
          </a:r>
          <a:endParaRPr lang="ru-RU" sz="1600" b="1" kern="1200" dirty="0">
            <a:solidFill>
              <a:srgbClr val="7030A0"/>
            </a:solidFill>
            <a:latin typeface="Century" pitchFamily="18" charset="0"/>
            <a:cs typeface="Times New Roman" pitchFamily="18" charset="0"/>
          </a:endParaRPr>
        </a:p>
      </dsp:txBody>
      <dsp:txXfrm rot="-5400000">
        <a:off x="1124379" y="1595443"/>
        <a:ext cx="10079294" cy="1021616"/>
      </dsp:txXfrm>
    </dsp:sp>
    <dsp:sp modelId="{4101DDAD-F2DD-4470-8E64-00304D371F44}">
      <dsp:nvSpPr>
        <dsp:cNvPr id="0" name=""/>
        <dsp:cNvSpPr/>
      </dsp:nvSpPr>
      <dsp:spPr>
        <a:xfrm rot="5400000">
          <a:off x="-261265" y="3356401"/>
          <a:ext cx="1741769" cy="1219238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 err="1">
              <a:solidFill>
                <a:srgbClr val="FF0000"/>
              </a:solidFill>
            </a:rPr>
            <a:t>Країни-аутс</a:t>
          </a:r>
          <a:r>
            <a:rPr lang="uk-UA" sz="1500" b="1" kern="1200" dirty="0">
              <a:solidFill>
                <a:srgbClr val="FF0000"/>
              </a:solidFill>
            </a:rPr>
            <a:t> </a:t>
          </a:r>
          <a:r>
            <a:rPr lang="uk-UA" sz="1500" b="1" kern="1200" dirty="0" err="1">
              <a:solidFill>
                <a:srgbClr val="FF0000"/>
              </a:solidFill>
            </a:rPr>
            <a:t>айдери</a:t>
          </a:r>
          <a:endParaRPr lang="ru-RU" sz="1500" b="1" kern="1200" dirty="0">
            <a:solidFill>
              <a:srgbClr val="FF0000"/>
            </a:solidFill>
          </a:endParaRPr>
        </a:p>
      </dsp:txBody>
      <dsp:txXfrm rot="-5400000">
        <a:off x="1" y="3704754"/>
        <a:ext cx="1219238" cy="522531"/>
      </dsp:txXfrm>
    </dsp:sp>
    <dsp:sp modelId="{C7712EE7-F9AE-4C32-8714-CCE3F26B3B49}">
      <dsp:nvSpPr>
        <dsp:cNvPr id="0" name=""/>
        <dsp:cNvSpPr/>
      </dsp:nvSpPr>
      <dsp:spPr>
        <a:xfrm rot="5400000">
          <a:off x="5606025" y="-1400803"/>
          <a:ext cx="1132150" cy="10134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Згідно показника фіксованого широкосмугового зв'язку Греція, Хорватія, Литва, Бельгія і Польща виявилися самими слабкими; згідно використання цифрових технологій громадянами – Румунія, Болгарія, Греція та Італія виявилися  найменш активними; останні позиції згідно показника  використання цифрових технологій у сфері бізнесу займають Болгарія, Румунія, Польща і </a:t>
          </a:r>
          <a:r>
            <a:rPr lang="uk-UA" sz="1600" b="1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Венгрія</a:t>
          </a:r>
          <a:r>
            <a:rPr lang="uk-UA" sz="16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  погані показники згідно здійснення послуг охорони здоров'я в </a:t>
          </a:r>
          <a:r>
            <a:rPr lang="uk-UA" sz="1600" b="1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онлайн-режимі</a:t>
          </a:r>
          <a:r>
            <a:rPr lang="uk-UA" sz="16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демонструють Мальта, Польща, Болгарія, Кіпр, Люксембург.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04820" y="3155669"/>
        <a:ext cx="10079294" cy="1021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08ECE-D34C-4C31-B10F-9E689132FC38}">
      <dsp:nvSpPr>
        <dsp:cNvPr id="0" name=""/>
        <dsp:cNvSpPr/>
      </dsp:nvSpPr>
      <dsp:spPr>
        <a:xfrm rot="10800000">
          <a:off x="1714360" y="0"/>
          <a:ext cx="6754288" cy="721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solidFill>
                <a:srgbClr val="FFFF00"/>
              </a:solidFill>
            </a:rPr>
            <a:t>У секторі малого та середнього бізнесу створюються молоді підприємства розвитку електронної комерції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1894621" y="0"/>
        <a:ext cx="6574027" cy="721045"/>
      </dsp:txXfrm>
    </dsp:sp>
    <dsp:sp modelId="{2609E070-D7C9-4E46-94E3-D5CA94760E4D}">
      <dsp:nvSpPr>
        <dsp:cNvPr id="0" name=""/>
        <dsp:cNvSpPr/>
      </dsp:nvSpPr>
      <dsp:spPr>
        <a:xfrm>
          <a:off x="1554009" y="100037"/>
          <a:ext cx="721045" cy="72104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C3B3-D96A-44EF-B1C8-A8157CD9A022}">
      <dsp:nvSpPr>
        <dsp:cNvPr id="0" name=""/>
        <dsp:cNvSpPr/>
      </dsp:nvSpPr>
      <dsp:spPr>
        <a:xfrm rot="10800000">
          <a:off x="1785753" y="913677"/>
          <a:ext cx="6754288" cy="721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</a:rPr>
            <a:t>Формується креативний клас розвитку міст, регіонів і держави в цілому  </a:t>
          </a:r>
          <a:endParaRPr lang="ru-RU" sz="1800" b="1" kern="1200" dirty="0">
            <a:solidFill>
              <a:srgbClr val="FFFF00"/>
            </a:solidFill>
          </a:endParaRPr>
        </a:p>
      </dsp:txBody>
      <dsp:txXfrm rot="10800000">
        <a:off x="1966014" y="913677"/>
        <a:ext cx="6574027" cy="721045"/>
      </dsp:txXfrm>
    </dsp:sp>
    <dsp:sp modelId="{2C132B52-2281-400C-96D3-C1E020A67CA5}">
      <dsp:nvSpPr>
        <dsp:cNvPr id="0" name=""/>
        <dsp:cNvSpPr/>
      </dsp:nvSpPr>
      <dsp:spPr>
        <a:xfrm>
          <a:off x="1521006" y="938394"/>
          <a:ext cx="721045" cy="72104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ED534-436B-4D3C-B25E-2E2167DD12EF}">
      <dsp:nvSpPr>
        <dsp:cNvPr id="0" name=""/>
        <dsp:cNvSpPr/>
      </dsp:nvSpPr>
      <dsp:spPr>
        <a:xfrm rot="10800000">
          <a:off x="1881529" y="1874677"/>
          <a:ext cx="6754288" cy="721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</a:rPr>
            <a:t>Головні умови для розвитку креативного класу  – економічні, розвиток інформаційно-комп’ютерних технологій, креативних індустрій, освіти</a:t>
          </a:r>
          <a:r>
            <a:rPr lang="uk-UA" sz="1600" kern="1200" dirty="0">
              <a:solidFill>
                <a:srgbClr val="FFFF00"/>
              </a:solidFill>
            </a:rPr>
            <a:t>. </a:t>
          </a:r>
          <a:endParaRPr lang="ru-RU" sz="1600" kern="1200" dirty="0">
            <a:solidFill>
              <a:srgbClr val="FFFF00"/>
            </a:solidFill>
          </a:endParaRPr>
        </a:p>
      </dsp:txBody>
      <dsp:txXfrm rot="10800000">
        <a:off x="2061790" y="1874677"/>
        <a:ext cx="6574027" cy="721045"/>
      </dsp:txXfrm>
    </dsp:sp>
    <dsp:sp modelId="{B9D1BE8F-FC00-4E31-8C07-2E4144D058CF}">
      <dsp:nvSpPr>
        <dsp:cNvPr id="0" name=""/>
        <dsp:cNvSpPr/>
      </dsp:nvSpPr>
      <dsp:spPr>
        <a:xfrm>
          <a:off x="1547786" y="2012952"/>
          <a:ext cx="721045" cy="72104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B4202-27DF-43D3-B1B3-501E0C13C1AA}">
      <dsp:nvSpPr>
        <dsp:cNvPr id="0" name=""/>
        <dsp:cNvSpPr/>
      </dsp:nvSpPr>
      <dsp:spPr>
        <a:xfrm rot="10800000">
          <a:off x="1793250" y="2866473"/>
          <a:ext cx="6754288" cy="721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Креативний клас  вимагає розвитку творчості, </a:t>
          </a:r>
          <a:r>
            <a:rPr lang="uk-UA" sz="18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кореативності</a:t>
          </a:r>
          <a:r>
            <a:rPr lang="uk-UA" sz="18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толерантності</a:t>
          </a:r>
          <a:endParaRPr lang="en-US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73511" y="2866473"/>
        <a:ext cx="6574027" cy="721045"/>
      </dsp:txXfrm>
    </dsp:sp>
    <dsp:sp modelId="{60ADC035-6C03-4224-81E1-79F35B20A6B4}">
      <dsp:nvSpPr>
        <dsp:cNvPr id="0" name=""/>
        <dsp:cNvSpPr/>
      </dsp:nvSpPr>
      <dsp:spPr>
        <a:xfrm>
          <a:off x="1521006" y="2810960"/>
          <a:ext cx="721045" cy="7210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F1F97-C7C1-4F22-B2D1-8DF4D3B6C57D}">
      <dsp:nvSpPr>
        <dsp:cNvPr id="0" name=""/>
        <dsp:cNvSpPr/>
      </dsp:nvSpPr>
      <dsp:spPr>
        <a:xfrm rot="10800000">
          <a:off x="1500182" y="3749354"/>
          <a:ext cx="6754288" cy="721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</a:rPr>
            <a:t>конкурентні переваги включають гнучкість,   оригінальніст</a:t>
          </a:r>
          <a:r>
            <a:rPr lang="uk-UA" sz="1600" kern="1200" dirty="0">
              <a:solidFill>
                <a:srgbClr val="FFFF00"/>
              </a:solidFill>
            </a:rPr>
            <a:t>ь </a:t>
          </a:r>
          <a:r>
            <a:rPr lang="uk-UA" sz="1600" b="1" kern="1200" dirty="0">
              <a:solidFill>
                <a:srgbClr val="FFFF00"/>
              </a:solidFill>
            </a:rPr>
            <a:t>мислення, схильність до експериментів, винахідливість, критичність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1680443" y="3749354"/>
        <a:ext cx="6574027" cy="721045"/>
      </dsp:txXfrm>
    </dsp:sp>
    <dsp:sp modelId="{CD3F54F9-1933-440F-B1B1-BFD690F3C7D9}">
      <dsp:nvSpPr>
        <dsp:cNvPr id="0" name=""/>
        <dsp:cNvSpPr/>
      </dsp:nvSpPr>
      <dsp:spPr>
        <a:xfrm>
          <a:off x="1521006" y="3747242"/>
          <a:ext cx="721045" cy="72104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61265" y="261265"/>
          <a:ext cx="1741769" cy="1219238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  <a:latin typeface="Arial Black" pitchFamily="34" charset="0"/>
            </a:rPr>
            <a:t>Концепція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  <a:latin typeface="Arial Black" pitchFamily="34" charset="0"/>
            </a:rPr>
            <a:t>Просвітництва 2.0</a:t>
          </a:r>
          <a:endParaRPr lang="ru-RU" sz="1600" b="1" kern="1200" dirty="0">
            <a:solidFill>
              <a:srgbClr val="FF0000"/>
            </a:solidFill>
            <a:latin typeface="Arial Black" pitchFamily="34" charset="0"/>
          </a:endParaRPr>
        </a:p>
      </dsp:txBody>
      <dsp:txXfrm rot="-5400000">
        <a:off x="1" y="609618"/>
        <a:ext cx="1219238" cy="522531"/>
      </dsp:txXfrm>
    </dsp:sp>
    <dsp:sp modelId="{66FCE47B-9B9B-4A0D-9737-7E170D20E896}">
      <dsp:nvSpPr>
        <dsp:cNvPr id="0" name=""/>
        <dsp:cNvSpPr/>
      </dsp:nvSpPr>
      <dsp:spPr>
        <a:xfrm rot="5400000">
          <a:off x="5677176" y="-4472341"/>
          <a:ext cx="1132745" cy="10134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7030A0"/>
              </a:solidFill>
              <a:latin typeface="Arial Black" pitchFamily="34" charset="0"/>
            </a:rPr>
            <a:t>Формування концепції Просвітництва 2.0 в основі якої  баланс між людиною і природою, розвиток екологічних можливостей для забезпечення стійкого розвитку, виконання 17 Цілей сталого розвитку</a:t>
          </a:r>
          <a:r>
            <a:rPr lang="uk-UA" sz="1600" b="1" kern="1200" dirty="0">
              <a:solidFill>
                <a:srgbClr val="00B0F0"/>
              </a:solidFill>
              <a:latin typeface="Arial Black" pitchFamily="34" charset="0"/>
            </a:rPr>
            <a:t>; європейський цивілізаційний вибір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</a:rPr>
            <a:t>; досягнення екологічно збалансованої  і соціально-орієнтованої економіки.  </a:t>
          </a:r>
          <a:endParaRPr lang="ru-RU" sz="1600" b="1" kern="1200" dirty="0">
            <a:solidFill>
              <a:srgbClr val="7030A0"/>
            </a:solidFill>
            <a:latin typeface="Arial Black" pitchFamily="34" charset="0"/>
          </a:endParaRPr>
        </a:p>
      </dsp:txBody>
      <dsp:txXfrm rot="-5400000">
        <a:off x="1176268" y="83863"/>
        <a:ext cx="10079265" cy="1022153"/>
      </dsp:txXfrm>
    </dsp:sp>
    <dsp:sp modelId="{8866646B-8BE2-44AB-B8E4-E7F3E67ADE82}">
      <dsp:nvSpPr>
        <dsp:cNvPr id="0" name=""/>
        <dsp:cNvSpPr/>
      </dsp:nvSpPr>
      <dsp:spPr>
        <a:xfrm rot="5400000">
          <a:off x="-261265" y="1894704"/>
          <a:ext cx="1741769" cy="1219238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  <a:latin typeface="Arial Black" pitchFamily="34" charset="0"/>
            </a:rPr>
            <a:t>Розвиток цифрових технологій</a:t>
          </a:r>
          <a:endParaRPr lang="ru-RU" sz="1600" b="1" kern="1200" dirty="0">
            <a:solidFill>
              <a:srgbClr val="FFFF00"/>
            </a:solidFill>
            <a:latin typeface="Arial Black" pitchFamily="34" charset="0"/>
          </a:endParaRPr>
        </a:p>
      </dsp:txBody>
      <dsp:txXfrm rot="-5400000">
        <a:off x="1" y="2243057"/>
        <a:ext cx="1219238" cy="522531"/>
      </dsp:txXfrm>
    </dsp:sp>
    <dsp:sp modelId="{BE8FDF56-968F-4677-909E-6C53D584F1EE}">
      <dsp:nvSpPr>
        <dsp:cNvPr id="0" name=""/>
        <dsp:cNvSpPr/>
      </dsp:nvSpPr>
      <dsp:spPr>
        <a:xfrm rot="5400000">
          <a:off x="5606025" y="-2972441"/>
          <a:ext cx="1132150" cy="10134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Формування концепції експертного менеджменту в умовах </a:t>
          </a:r>
          <a:r>
            <a:rPr lang="uk-UA" sz="1600" b="1" kern="1200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стохастичності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і невизначеності; вирішення проблем </a:t>
          </a:r>
          <a:r>
            <a:rPr lang="uk-UA" sz="1600" b="1" kern="1200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стохастичності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як умови досягнення сталого розвитку, розробка концепції управління процесами </a:t>
          </a:r>
          <a:r>
            <a:rPr lang="uk-UA" sz="1600" b="1" kern="1200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соціо-еколого-економічного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і соціального розвитку, пошуки стійкого </a:t>
          </a:r>
          <a:r>
            <a:rPr lang="uk-UA" sz="1600" b="1" kern="1200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атрактора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 (точки </a:t>
          </a:r>
          <a:r>
            <a:rPr lang="uk-UA" sz="1600" b="1" kern="1200" dirty="0" err="1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притяжіння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), в основі якого стратегії виживання системи. </a:t>
          </a:r>
          <a:endParaRPr lang="ru-RU" sz="1600" b="1" kern="1200" dirty="0">
            <a:solidFill>
              <a:srgbClr val="7030A0"/>
            </a:solidFill>
            <a:latin typeface="Arial Black" pitchFamily="34" charset="0"/>
            <a:cs typeface="Times New Roman" pitchFamily="18" charset="0"/>
          </a:endParaRPr>
        </a:p>
      </dsp:txBody>
      <dsp:txXfrm rot="-5400000">
        <a:off x="1104820" y="1584031"/>
        <a:ext cx="10079294" cy="1021616"/>
      </dsp:txXfrm>
    </dsp:sp>
    <dsp:sp modelId="{4101DDAD-F2DD-4470-8E64-00304D371F44}">
      <dsp:nvSpPr>
        <dsp:cNvPr id="0" name=""/>
        <dsp:cNvSpPr/>
      </dsp:nvSpPr>
      <dsp:spPr>
        <a:xfrm rot="5400000">
          <a:off x="-261265" y="3356401"/>
          <a:ext cx="1741769" cy="1219238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  <a:latin typeface="Arial Black" pitchFamily="34" charset="0"/>
            </a:rPr>
            <a:t>Освіта сталого розвитку </a:t>
          </a:r>
          <a:endParaRPr lang="ru-RU" sz="1600" b="1" kern="1200" dirty="0">
            <a:solidFill>
              <a:srgbClr val="FFFF00"/>
            </a:solidFill>
            <a:latin typeface="Arial Black" pitchFamily="34" charset="0"/>
          </a:endParaRPr>
        </a:p>
      </dsp:txBody>
      <dsp:txXfrm rot="-5400000">
        <a:off x="1" y="3704754"/>
        <a:ext cx="1219238" cy="522531"/>
      </dsp:txXfrm>
    </dsp:sp>
    <dsp:sp modelId="{C7712EE7-F9AE-4C32-8714-CCE3F26B3B49}">
      <dsp:nvSpPr>
        <dsp:cNvPr id="0" name=""/>
        <dsp:cNvSpPr/>
      </dsp:nvSpPr>
      <dsp:spPr>
        <a:xfrm rot="5400000">
          <a:off x="5606025" y="-1400803"/>
          <a:ext cx="1132150" cy="10134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Реалізація концепції освіти сталого розвитку, яка  повинна базуватися на </a:t>
          </a:r>
          <a:r>
            <a:rPr lang="uk-UA" sz="1600" b="1" kern="1200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rPr>
            <a:t>європейських цінностях, </a:t>
          </a:r>
          <a:r>
            <a:rPr lang="uk-UA" sz="1600" b="1" kern="1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rPr>
            <a:t>мати екологічно цілісний характер, бути інноваційною,  протистояти складності та невизначеності, базуватися на цінностях, що сприяють сталості і загальному добробуту.</a:t>
          </a:r>
          <a:endParaRPr lang="ru-RU" sz="1600" b="1" kern="1200" dirty="0">
            <a:solidFill>
              <a:srgbClr val="7030A0"/>
            </a:solidFill>
            <a:latin typeface="Arial Black" pitchFamily="34" charset="0"/>
            <a:cs typeface="Times New Roman" pitchFamily="18" charset="0"/>
          </a:endParaRPr>
        </a:p>
      </dsp:txBody>
      <dsp:txXfrm rot="-5400000">
        <a:off x="1104820" y="3155669"/>
        <a:ext cx="10079294" cy="102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3/31/2021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3/31/2021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3/31/2021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3/31/2021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3/31/2021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3/31/2021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3/31/2021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-36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638E8FA-A3C3-4D73-A176-893504E5AD56}"/>
              </a:ext>
            </a:extLst>
          </p:cNvPr>
          <p:cNvSpPr txBox="1">
            <a:spLocks/>
          </p:cNvSpPr>
          <p:nvPr/>
        </p:nvSpPr>
        <p:spPr>
          <a:xfrm>
            <a:off x="2894012" y="304801"/>
            <a:ext cx="8839202" cy="4483001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uk-UA" sz="3600" b="1" dirty="0"/>
              <a:t>Лекція № 12 </a:t>
            </a:r>
            <a:endParaRPr lang="en-US" sz="3600" b="1" dirty="0"/>
          </a:p>
          <a:p>
            <a:pPr marL="0" indent="0" algn="ctr">
              <a:buNone/>
            </a:pPr>
            <a:r>
              <a:rPr lang="uk-UA" sz="3600" b="1" dirty="0"/>
              <a:t>«Креативні технології  цифрової економіки і цифрового менеджменту як чинників сталого розвитку  туристичного бізнесу»</a:t>
            </a:r>
          </a:p>
          <a:p>
            <a:pPr marL="0" indent="0" algn="ctr">
              <a:buNone/>
            </a:pPr>
            <a:endParaRPr lang="uk-UA" sz="3200" b="1" dirty="0"/>
          </a:p>
          <a:p>
            <a:pPr marL="0" indent="0" algn="ctr">
              <a:buNone/>
            </a:pPr>
            <a:r>
              <a:rPr lang="uk-UA" sz="3200" b="1" dirty="0"/>
              <a:t>Викладач:</a:t>
            </a:r>
            <a:r>
              <a:rPr lang="uk-UA" sz="3200" dirty="0"/>
              <a:t> </a:t>
            </a:r>
            <a:r>
              <a:rPr lang="uk-UA" sz="3200" dirty="0" err="1"/>
              <a:t>д.ф.н</a:t>
            </a:r>
            <a:r>
              <a:rPr lang="uk-UA" sz="3200" dirty="0"/>
              <a:t>., проф. кафедри менеджменту організацій та управління </a:t>
            </a:r>
            <a:r>
              <a:rPr lang="uk-UA" sz="3200" dirty="0" err="1"/>
              <a:t>проєктами</a:t>
            </a:r>
            <a:r>
              <a:rPr lang="uk-UA" sz="3200" dirty="0"/>
              <a:t>  Інженерного навчально-наукового інституту </a:t>
            </a:r>
            <a:r>
              <a:rPr lang="uk-UA" sz="3200" b="1" dirty="0" err="1"/>
              <a:t>Воронкова</a:t>
            </a:r>
            <a:r>
              <a:rPr lang="uk-UA" sz="3200" b="1" dirty="0"/>
              <a:t> Валентина Григорівна</a:t>
            </a:r>
          </a:p>
        </p:txBody>
      </p:sp>
      <p:pic>
        <p:nvPicPr>
          <p:cNvPr id="8" name="Рисунок 7" descr="Картинки по запросу зну">
            <a:extLst>
              <a:ext uri="{FF2B5EF4-FFF2-40B4-BE49-F238E27FC236}">
                <a16:creationId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0" y="228600"/>
            <a:ext cx="1524000" cy="14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7A4F07-70F0-41DD-A6EA-61B2D46DD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612" y="4593445"/>
            <a:ext cx="2669385" cy="21690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B835C0-3BE1-469C-85FA-9501754EF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804918"/>
            <a:ext cx="2553937" cy="16240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51895A-F9A3-49CD-8B40-69DBB0CFF5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3608" y="5791200"/>
            <a:ext cx="3466718" cy="1066800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FD952C83-3C7E-4C39-AA8E-449B1642E5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761" y="76200"/>
            <a:ext cx="9037902" cy="113822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Індикатори розвитку цифрової економіки (1)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10" y="1500174"/>
            <a:ext cx="11353800" cy="4851400"/>
          </a:xfrm>
        </p:spPr>
        <p:txBody>
          <a:bodyPr numCol="2">
            <a:normAutofit/>
          </a:bodyPr>
          <a:lstStyle/>
          <a:p>
            <a:r>
              <a:rPr lang="uk-UA" sz="1600" b="1" dirty="0">
                <a:solidFill>
                  <a:srgbClr val="FF0000"/>
                </a:solidFill>
              </a:rPr>
              <a:t>1. Індекс мережевої готовності</a:t>
            </a:r>
            <a:r>
              <a:rPr lang="en-US" sz="1600" b="1" dirty="0">
                <a:solidFill>
                  <a:srgbClr val="FF0000"/>
                </a:solidFill>
              </a:rPr>
              <a:t> (Networked Readiness Index –NRI</a:t>
            </a:r>
            <a:r>
              <a:rPr lang="en-US" sz="1600" b="1" dirty="0"/>
              <a:t>)</a:t>
            </a:r>
            <a:r>
              <a:rPr lang="uk-UA" sz="1600" b="1" dirty="0"/>
              <a:t>, який щорічно , починаючи з 2020 р., публікується Всесвітнім економічним форумом і міжнародною школою бізнесу</a:t>
            </a:r>
            <a:r>
              <a:rPr lang="en-US" sz="1600" b="1" dirty="0"/>
              <a:t> INSEAD</a:t>
            </a:r>
            <a:r>
              <a:rPr lang="uk-UA" sz="1600" b="1" dirty="0"/>
              <a:t>, який включає середовище(політичне і регуляторне, ділове та інноваційне); готовність (інфраструктура, доступність, навички); використання (населенням, бізнесом, державою), взаємодія (</a:t>
            </a:r>
            <a:r>
              <a:rPr lang="uk-UA" sz="1600" b="1" dirty="0" err="1"/>
              <a:t>еконоімчна</a:t>
            </a:r>
            <a:r>
              <a:rPr lang="uk-UA" sz="1600" b="1" dirty="0"/>
              <a:t>, соціальна);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2</a:t>
            </a:r>
            <a:r>
              <a:rPr lang="uk-UA" sz="1600" b="1" dirty="0"/>
              <a:t>. </a:t>
            </a:r>
            <a:r>
              <a:rPr lang="uk-UA" sz="1600" b="1" dirty="0">
                <a:solidFill>
                  <a:srgbClr val="FF0000"/>
                </a:solidFill>
              </a:rPr>
              <a:t>Індекс розвитку цифрового уряду ООН (</a:t>
            </a:r>
            <a:r>
              <a:rPr lang="en-US" sz="1600" b="1" dirty="0">
                <a:solidFill>
                  <a:srgbClr val="FF0000"/>
                </a:solidFill>
              </a:rPr>
              <a:t>E-Government Development Index –EGDI)</a:t>
            </a:r>
            <a:r>
              <a:rPr lang="uk-UA" sz="1600" b="1" dirty="0"/>
              <a:t>Ю, який складається з трьох </a:t>
            </a:r>
            <a:r>
              <a:rPr lang="uk-UA" sz="1600" b="1" dirty="0" err="1"/>
              <a:t>підіндексів</a:t>
            </a:r>
            <a:r>
              <a:rPr lang="uk-UA" sz="1600" b="1" dirty="0"/>
              <a:t>, що характеризують стан людського </a:t>
            </a:r>
            <a:r>
              <a:rPr lang="uk-UA" sz="1600" b="1" dirty="0" err="1"/>
              <a:t>каптіалу</a:t>
            </a:r>
            <a:r>
              <a:rPr lang="uk-UA" sz="1600" b="1" dirty="0"/>
              <a:t>, ІКТ-інфраструктури і </a:t>
            </a:r>
            <a:r>
              <a:rPr lang="uk-UA" sz="1600" b="1" dirty="0" err="1"/>
              <a:t>веб-присутності</a:t>
            </a:r>
            <a:r>
              <a:rPr lang="uk-UA" sz="1600" b="1" dirty="0"/>
              <a:t> органів державної влади.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3. Індекс розвитку інформаційно-комунікаційних технологій (</a:t>
            </a:r>
            <a:r>
              <a:rPr lang="en-US" sz="1600" b="1" dirty="0">
                <a:solidFill>
                  <a:srgbClr val="FF0000"/>
                </a:solidFill>
              </a:rPr>
              <a:t>ICT- Development Index –IDI)</a:t>
            </a:r>
            <a:r>
              <a:rPr lang="uk-UA" sz="1600" b="1" dirty="0"/>
              <a:t>, розроблений у 2007 р. Міжнародним союзом електрозв'язку. Індекс формується  на основі трьох </a:t>
            </a:r>
            <a:r>
              <a:rPr lang="uk-UA" sz="1600" b="1" dirty="0" err="1"/>
              <a:t>підіндексів</a:t>
            </a:r>
            <a:r>
              <a:rPr lang="uk-UA" sz="1600" b="1" dirty="0"/>
              <a:t> – доступ до ІКТ, використання ІКТ та ІКТ-новинки.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4. Індекс світової цифрової конкурентоспроможності (</a:t>
            </a:r>
            <a:r>
              <a:rPr lang="en-US" sz="1600" b="1" dirty="0">
                <a:solidFill>
                  <a:srgbClr val="FF0000"/>
                </a:solidFill>
              </a:rPr>
              <a:t>World Digital Competiveness Index </a:t>
            </a:r>
            <a:r>
              <a:rPr lang="uk-UA" sz="1600" b="1" dirty="0">
                <a:solidFill>
                  <a:srgbClr val="FF0000"/>
                </a:solidFill>
              </a:rPr>
              <a:t>,</a:t>
            </a:r>
            <a:r>
              <a:rPr lang="en-US" sz="1600" b="1" dirty="0">
                <a:solidFill>
                  <a:srgbClr val="FF0000"/>
                </a:solidFill>
              </a:rPr>
              <a:t>WDCI),</a:t>
            </a:r>
            <a:r>
              <a:rPr lang="uk-UA" sz="1600" b="1" dirty="0">
                <a:solidFill>
                  <a:srgbClr val="FF0000"/>
                </a:solidFill>
              </a:rPr>
              <a:t> </a:t>
            </a:r>
            <a:r>
              <a:rPr lang="uk-UA" sz="1600" b="1" dirty="0"/>
              <a:t>розроблений швейцарською школою бізнесу. Даний індекс відображає готовність і можливість країн адаптуватися до розвитку цифрової економіки. Індекс базується на 50 критеріях, агрегованих у три </a:t>
            </a:r>
            <a:r>
              <a:rPr lang="uk-UA" sz="1600" b="1" dirty="0" err="1"/>
              <a:t>субіндекси</a:t>
            </a:r>
            <a:r>
              <a:rPr lang="uk-UA" sz="1600" b="1" dirty="0"/>
              <a:t>: знання (освіта, наука, таланти), технології (регулювання, рівень розвитку зв'язку, експорт), готовність (адаптація, гнучкість бізнесу).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3A1602B0-57C4-4E73-B2C5-C25C9CEE78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18" y="142852"/>
            <a:ext cx="9286940" cy="1397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Індикатори розвитку цифрової економіки (2)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5. </a:t>
            </a:r>
            <a:r>
              <a:rPr lang="ru-RU" sz="1600" b="1" dirty="0" err="1">
                <a:solidFill>
                  <a:srgbClr val="FF0000"/>
                </a:solidFill>
              </a:rPr>
              <a:t>Індекс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цифрової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еволюції</a:t>
            </a:r>
            <a:r>
              <a:rPr lang="ru-RU" sz="1600" b="1" dirty="0">
                <a:solidFill>
                  <a:srgbClr val="FF0000"/>
                </a:solidFill>
              </a:rPr>
              <a:t> (</a:t>
            </a:r>
            <a:r>
              <a:rPr lang="en-US" sz="1600" b="1" dirty="0">
                <a:solidFill>
                  <a:srgbClr val="FF0000"/>
                </a:solidFill>
              </a:rPr>
              <a:t>Digital Evolution Index, DEI), </a:t>
            </a:r>
            <a:r>
              <a:rPr lang="ru-RU" sz="1600" b="1" dirty="0" err="1"/>
              <a:t>розроблений</a:t>
            </a:r>
            <a:r>
              <a:rPr lang="ru-RU" sz="1600" b="1" dirty="0"/>
              <a:t> за </a:t>
            </a:r>
            <a:r>
              <a:rPr lang="ru-RU" sz="1600" b="1" dirty="0" err="1"/>
              <a:t>підсумками</a:t>
            </a:r>
            <a:r>
              <a:rPr lang="ru-RU" sz="1600" b="1" dirty="0"/>
              <a:t> </a:t>
            </a:r>
            <a:r>
              <a:rPr lang="ru-RU" sz="1600" b="1" dirty="0" err="1"/>
              <a:t>дослідження</a:t>
            </a:r>
            <a:r>
              <a:rPr lang="ru-RU" sz="1600" b="1" dirty="0"/>
              <a:t> </a:t>
            </a:r>
            <a:r>
              <a:rPr lang="ru-RU" sz="1600" b="1" dirty="0" err="1"/>
              <a:t>міжстранових</a:t>
            </a:r>
            <a:r>
              <a:rPr lang="ru-RU" sz="1600" b="1" dirty="0"/>
              <a:t> </a:t>
            </a:r>
            <a:r>
              <a:rPr lang="ru-RU" sz="1600" b="1" dirty="0" err="1"/>
              <a:t>відмінностей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проводилися</a:t>
            </a:r>
            <a:r>
              <a:rPr lang="ru-RU" sz="1600" b="1" dirty="0"/>
              <a:t>  </a:t>
            </a:r>
            <a:r>
              <a:rPr lang="ru-RU" sz="1600" b="1" dirty="0" err="1"/>
              <a:t>Інститутом</a:t>
            </a:r>
            <a:r>
              <a:rPr lang="ru-RU" sz="1600" b="1" dirty="0"/>
              <a:t> </a:t>
            </a:r>
            <a:r>
              <a:rPr lang="ru-RU" sz="1600" b="1" dirty="0" err="1"/>
              <a:t>вивчення</a:t>
            </a:r>
            <a:r>
              <a:rPr lang="ru-RU" sz="1600" b="1" dirty="0"/>
              <a:t> </a:t>
            </a:r>
            <a:r>
              <a:rPr lang="ru-RU" sz="1600" b="1" dirty="0" err="1"/>
              <a:t>бізнесу</a:t>
            </a:r>
            <a:r>
              <a:rPr lang="ru-RU" sz="1600" b="1" dirty="0"/>
              <a:t> у глобальному </a:t>
            </a:r>
            <a:r>
              <a:rPr lang="ru-RU" sz="1600" b="1" dirty="0" err="1"/>
              <a:t>контексті</a:t>
            </a:r>
            <a:r>
              <a:rPr lang="ru-RU" sz="1600" b="1" dirty="0"/>
              <a:t> </a:t>
            </a:r>
            <a:r>
              <a:rPr lang="ru-RU" sz="1600" b="1" dirty="0" err="1"/>
              <a:t>імені</a:t>
            </a:r>
            <a:r>
              <a:rPr lang="ru-RU" sz="1600" b="1" dirty="0"/>
              <a:t> </a:t>
            </a:r>
            <a:r>
              <a:rPr lang="ru-RU" sz="1600" b="1" dirty="0" err="1"/>
              <a:t>Флетчера</a:t>
            </a:r>
            <a:r>
              <a:rPr lang="ru-RU" sz="1600" b="1" dirty="0"/>
              <a:t> (США, </a:t>
            </a:r>
            <a:r>
              <a:rPr lang="ru-RU" sz="1600" b="1" dirty="0" err="1"/>
              <a:t>університет</a:t>
            </a:r>
            <a:r>
              <a:rPr lang="ru-RU" sz="1600" b="1" dirty="0"/>
              <a:t> Тафта) </a:t>
            </a:r>
            <a:r>
              <a:rPr lang="ru-RU" sz="1600" b="1" dirty="0" err="1"/>
              <a:t>сумісно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компанією</a:t>
            </a:r>
            <a:r>
              <a:rPr lang="ru-RU" sz="1600" b="1" dirty="0"/>
              <a:t> </a:t>
            </a:r>
            <a:r>
              <a:rPr lang="en-US" sz="1600" b="1" dirty="0" err="1"/>
              <a:t>Mastercard</a:t>
            </a:r>
            <a:r>
              <a:rPr lang="en-US" sz="1600" b="1" dirty="0"/>
              <a:t>.</a:t>
            </a:r>
            <a:r>
              <a:rPr lang="ru-RU" sz="1600" b="1" dirty="0"/>
              <a:t> Основу </a:t>
            </a:r>
            <a:r>
              <a:rPr lang="ru-RU" sz="1600" b="1" dirty="0" err="1"/>
              <a:t>Індексу</a:t>
            </a:r>
            <a:r>
              <a:rPr lang="ru-RU" sz="1600" b="1" dirty="0"/>
              <a:t> </a:t>
            </a:r>
            <a:r>
              <a:rPr lang="ru-RU" sz="1600" b="1" dirty="0" err="1"/>
              <a:t>складають</a:t>
            </a:r>
            <a:r>
              <a:rPr lang="ru-RU" sz="1600" b="1" dirty="0"/>
              <a:t> 170 </a:t>
            </a:r>
            <a:r>
              <a:rPr lang="ru-RU" sz="1600" b="1" dirty="0" err="1"/>
              <a:t>показників</a:t>
            </a:r>
            <a:r>
              <a:rPr lang="ru-RU" sz="1600" b="1" dirty="0"/>
              <a:t>, об</a:t>
            </a:r>
            <a:r>
              <a:rPr lang="en-US" sz="1600" b="1" dirty="0"/>
              <a:t>’</a:t>
            </a:r>
            <a:r>
              <a:rPr lang="ru-RU" sz="1600" b="1" dirty="0" err="1"/>
              <a:t>єднаним</a:t>
            </a:r>
            <a:r>
              <a:rPr lang="ru-RU" sz="1600" b="1" dirty="0"/>
              <a:t> за </a:t>
            </a:r>
            <a:r>
              <a:rPr lang="ru-RU" sz="1600" b="1" dirty="0" err="1"/>
              <a:t>наступними</a:t>
            </a:r>
            <a:r>
              <a:rPr lang="ru-RU" sz="1600" b="1" dirty="0"/>
              <a:t> </a:t>
            </a:r>
            <a:r>
              <a:rPr lang="ru-RU" sz="1600" b="1" dirty="0" err="1"/>
              <a:t>напрямками</a:t>
            </a:r>
            <a:r>
              <a:rPr lang="ru-RU" sz="1600" b="1" dirty="0"/>
              <a:t>: попит 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пропозиція</a:t>
            </a:r>
            <a:r>
              <a:rPr lang="ru-RU" sz="1600" b="1" dirty="0"/>
              <a:t> </a:t>
            </a:r>
            <a:r>
              <a:rPr lang="ru-RU" sz="1600" b="1" dirty="0" err="1"/>
              <a:t>споживачів</a:t>
            </a:r>
            <a:r>
              <a:rPr lang="ru-RU" sz="1600" b="1" dirty="0"/>
              <a:t> на </a:t>
            </a:r>
            <a:r>
              <a:rPr lang="ru-RU" sz="1600" b="1" dirty="0" err="1"/>
              <a:t>цифрові</a:t>
            </a:r>
            <a:r>
              <a:rPr lang="ru-RU" sz="1600" b="1" dirty="0"/>
              <a:t> </a:t>
            </a:r>
            <a:r>
              <a:rPr lang="ru-RU" sz="1600" b="1" dirty="0" err="1"/>
              <a:t>технології</a:t>
            </a:r>
            <a:r>
              <a:rPr lang="ru-RU" sz="1600" b="1" dirty="0"/>
              <a:t>, </a:t>
            </a:r>
            <a:r>
              <a:rPr lang="ru-RU" sz="1600" b="1" dirty="0" err="1"/>
              <a:t>інституційне</a:t>
            </a:r>
            <a:r>
              <a:rPr lang="ru-RU" sz="1600" b="1" dirty="0"/>
              <a:t> </a:t>
            </a:r>
            <a:r>
              <a:rPr lang="ru-RU" sz="1600" b="1" dirty="0" err="1"/>
              <a:t>середовище</a:t>
            </a:r>
            <a:r>
              <a:rPr lang="ru-RU" sz="1600" b="1" dirty="0"/>
              <a:t>, </a:t>
            </a:r>
            <a:r>
              <a:rPr lang="ru-RU" sz="1600" b="1" dirty="0" err="1"/>
              <a:t>інноваційний</a:t>
            </a:r>
            <a:r>
              <a:rPr lang="ru-RU" sz="1600" b="1" dirty="0"/>
              <a:t> </a:t>
            </a:r>
            <a:r>
              <a:rPr lang="ru-RU" sz="1600" b="1" dirty="0" err="1"/>
              <a:t>клімат</a:t>
            </a:r>
            <a:r>
              <a:rPr lang="ru-RU" sz="1600" b="1" dirty="0"/>
              <a:t>. У </a:t>
            </a:r>
            <a:r>
              <a:rPr lang="ru-RU" sz="1600" b="1" dirty="0" err="1"/>
              <a:t>відповідніости</a:t>
            </a:r>
            <a:r>
              <a:rPr lang="ru-RU" sz="1600" b="1" dirty="0"/>
              <a:t>  </a:t>
            </a:r>
            <a:r>
              <a:rPr lang="ru-RU" sz="1600" b="1" dirty="0" err="1"/>
              <a:t>зі</a:t>
            </a:r>
            <a:r>
              <a:rPr lang="ru-RU" sz="1600" b="1" dirty="0"/>
              <a:t> </a:t>
            </a:r>
            <a:r>
              <a:rPr lang="ru-RU" sz="1600" b="1" dirty="0" err="1"/>
              <a:t>значенням</a:t>
            </a:r>
            <a:r>
              <a:rPr lang="en-US" sz="1600" b="1" dirty="0"/>
              <a:t> DEI</a:t>
            </a:r>
            <a:r>
              <a:rPr lang="uk-UA" sz="1600" b="1" dirty="0"/>
              <a:t> країни розділяються на 4 групи: 1) країни з високим рівнем розвитку і збереженням темпів росту розвитку </a:t>
            </a:r>
            <a:r>
              <a:rPr lang="uk-UA" sz="1600" b="1" dirty="0" err="1"/>
              <a:t>цифровізації</a:t>
            </a:r>
            <a:r>
              <a:rPr lang="uk-UA" sz="1600" b="1" dirty="0"/>
              <a:t>;  2) країни з високим рівнем розвитку, проте уповільнили розвиток; </a:t>
            </a:r>
            <a:r>
              <a:rPr lang="ru-RU" sz="1600" b="1" dirty="0"/>
              <a:t>  3) </a:t>
            </a:r>
            <a:r>
              <a:rPr lang="ru-RU" sz="1600" b="1" dirty="0" err="1"/>
              <a:t>країни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невисоким</a:t>
            </a:r>
            <a:r>
              <a:rPr lang="ru-RU" sz="1600" b="1" dirty="0"/>
              <a:t> </a:t>
            </a:r>
            <a:r>
              <a:rPr lang="ru-RU" sz="1600" b="1" dirty="0" err="1"/>
              <a:t>рівнем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, </a:t>
            </a:r>
            <a:r>
              <a:rPr lang="ru-RU" sz="1600" b="1" dirty="0" err="1"/>
              <a:t>проте</a:t>
            </a:r>
            <a:r>
              <a:rPr lang="ru-RU" sz="1600" b="1" dirty="0"/>
              <a:t> </a:t>
            </a:r>
            <a:r>
              <a:rPr lang="ru-RU" sz="1600" b="1" dirty="0" err="1"/>
              <a:t>демонструють</a:t>
            </a:r>
            <a:r>
              <a:rPr lang="ru-RU" sz="1600" b="1" dirty="0"/>
              <a:t> </a:t>
            </a:r>
            <a:r>
              <a:rPr lang="ru-RU" sz="1600" b="1" dirty="0" err="1"/>
              <a:t>впевнене</a:t>
            </a:r>
            <a:r>
              <a:rPr lang="ru-RU" sz="1600" b="1" dirty="0"/>
              <a:t> </a:t>
            </a:r>
            <a:r>
              <a:rPr lang="ru-RU" sz="1600" b="1" dirty="0" err="1"/>
              <a:t>зростання</a:t>
            </a:r>
            <a:r>
              <a:rPr lang="ru-RU" sz="1600" b="1" dirty="0"/>
              <a:t>; 4) </a:t>
            </a:r>
            <a:r>
              <a:rPr lang="ru-RU" sz="1600" b="1" dirty="0" err="1"/>
              <a:t>країни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низьким</a:t>
            </a:r>
            <a:r>
              <a:rPr lang="ru-RU" sz="1600" b="1" dirty="0"/>
              <a:t> </a:t>
            </a:r>
            <a:r>
              <a:rPr lang="ru-RU" sz="1600" b="1" dirty="0" err="1"/>
              <a:t>рівнем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6. Індекс цифрової економіки і суспільства (</a:t>
            </a:r>
            <a:r>
              <a:rPr lang="en-US" sz="1600" b="1" dirty="0">
                <a:solidFill>
                  <a:srgbClr val="FF0000"/>
                </a:solidFill>
              </a:rPr>
              <a:t>DESI)</a:t>
            </a:r>
            <a:r>
              <a:rPr lang="uk-UA" sz="1600" b="1" dirty="0">
                <a:solidFill>
                  <a:srgbClr val="FF0000"/>
                </a:solidFill>
              </a:rPr>
              <a:t>, </a:t>
            </a:r>
            <a:r>
              <a:rPr lang="uk-UA" sz="1600" b="1" dirty="0"/>
              <a:t>розроблений Європейським Союзом для оцінки рівня розвитку цифрової економіки у країнах ЄМС (28), Індекс оцінює прогресивність країн у напрямку руху цифрової економіки і цифрової конкурентоспроможності. Індекс забезпечує: 1) аналіз загальної характеристики результатів через порівняння індексних балів; 2) визначення сфер, в яких може бути досягнуто покращення; 3) оцінка прогресивності (регресивності) розвитку методом динамічних порівнянь; 4) порівняльний аналіз з виділенням груп країн з близьким рівнем розвитку у відповідності з поточним станом для кожної країни.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153EC05-4A46-4D96-AD53-A9F7E91EF8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84" y="357166"/>
            <a:ext cx="9041077" cy="80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3. </a:t>
            </a:r>
            <a:r>
              <a:rPr lang="ru-RU" sz="2000" b="1" dirty="0" err="1">
                <a:solidFill>
                  <a:srgbClr val="FF0000"/>
                </a:solidFill>
              </a:rPr>
              <a:t>Умови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досягнення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конкурентоспроможності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країн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у </a:t>
            </a:r>
            <a:r>
              <a:rPr lang="ru-RU" sz="2000" b="1" dirty="0" err="1">
                <a:solidFill>
                  <a:srgbClr val="FF0000"/>
                </a:solidFill>
              </a:rPr>
              <a:t>світовому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інформаційному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просторі</a:t>
            </a:r>
            <a:r>
              <a:rPr lang="ru-RU" sz="2000" b="1" dirty="0">
                <a:solidFill>
                  <a:srgbClr val="FF0000"/>
                </a:solidFill>
              </a:rPr>
              <a:t> та  </a:t>
            </a:r>
            <a:r>
              <a:rPr lang="ru-RU" sz="2000" b="1" dirty="0" err="1">
                <a:solidFill>
                  <a:srgbClr val="FF0000"/>
                </a:solidFill>
              </a:rPr>
              <a:t>забезпечення</a:t>
            </a:r>
            <a:r>
              <a:rPr lang="ru-RU" sz="2000" b="1" dirty="0">
                <a:solidFill>
                  <a:srgbClr val="FF0000"/>
                </a:solidFill>
              </a:rPr>
              <a:t> глобального </a:t>
            </a:r>
            <a:r>
              <a:rPr lang="ru-RU" sz="2000" b="1" dirty="0" err="1">
                <a:solidFill>
                  <a:srgbClr val="FF0000"/>
                </a:solidFill>
              </a:rPr>
              <a:t>сталого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розв</a:t>
            </a:r>
            <a:r>
              <a:rPr lang="ru-RU" sz="1800" b="1" dirty="0" err="1">
                <a:solidFill>
                  <a:srgbClr val="FF0000"/>
                </a:solidFill>
              </a:rPr>
              <a:t>итку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err="1">
                <a:solidFill>
                  <a:srgbClr val="00B0F0"/>
                </a:solidFill>
              </a:rPr>
              <a:t>Проаналізуємо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аналіз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процесів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розвитку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цифрової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економіки</a:t>
            </a:r>
            <a:r>
              <a:rPr lang="ru-RU" sz="1800" b="1" dirty="0">
                <a:solidFill>
                  <a:srgbClr val="00B0F0"/>
                </a:solidFill>
              </a:rPr>
              <a:t> у </a:t>
            </a:r>
            <a:r>
              <a:rPr lang="ru-RU" sz="1800" b="1" dirty="0" err="1">
                <a:solidFill>
                  <a:srgbClr val="00B0F0"/>
                </a:solidFill>
              </a:rPr>
              <a:t>країнах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Європейського</a:t>
            </a:r>
            <a:r>
              <a:rPr lang="ru-RU" sz="1800" b="1" dirty="0">
                <a:solidFill>
                  <a:srgbClr val="00B0F0"/>
                </a:solidFill>
              </a:rPr>
              <a:t> Союзу.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7ECE9770-1E6B-4B73-9FF5-71FB049F3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760413" y="130175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40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611" y="76200"/>
            <a:ext cx="7771051" cy="14478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Використання цифрових технологій у бізнесі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4BDD35D4-ADDA-4885-8188-41A84D36B1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417513" y="1900238"/>
          <a:ext cx="11353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2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8" y="357166"/>
            <a:ext cx="9547320" cy="1397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Цифрова економіка у контексті різних міжнародних ІКТ-рейтингів. </a:t>
            </a:r>
            <a:r>
              <a:rPr lang="uk-UA" sz="3200" b="1" dirty="0">
                <a:solidFill>
                  <a:srgbClr val="00B0F0"/>
                </a:solidFill>
              </a:rPr>
              <a:t>Місце України у </a:t>
            </a:r>
            <a:r>
              <a:rPr lang="uk-UA" sz="3200" b="1" dirty="0" err="1">
                <a:solidFill>
                  <a:srgbClr val="00B0F0"/>
                </a:solidFill>
              </a:rPr>
              <a:t>цифрому</a:t>
            </a:r>
            <a:r>
              <a:rPr lang="uk-UA" sz="3200" b="1" dirty="0">
                <a:solidFill>
                  <a:srgbClr val="00B0F0"/>
                </a:solidFill>
              </a:rPr>
              <a:t> світі: приведіть приклади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7030A0"/>
                </a:solidFill>
              </a:rPr>
              <a:t>Цифрова економіка у контексті різних міжнародних ІКТ-рейтингів використовує: </a:t>
            </a: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1. Індекс розвитку Інформаційно-комунікаційних технологій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 - IDI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2. Індекс цифрової економіки і суспільства </a:t>
            </a:r>
            <a:r>
              <a:rPr lang="en-US" sz="1600" b="1" dirty="0">
                <a:solidFill>
                  <a:srgbClr val="7030A0"/>
                </a:solidFill>
              </a:rPr>
              <a:t> - </a:t>
            </a:r>
            <a:r>
              <a:rPr lang="en-US" sz="1600" b="1" dirty="0">
                <a:solidFill>
                  <a:srgbClr val="FF0000"/>
                </a:solidFill>
              </a:rPr>
              <a:t>DESI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3. Індекс світової цифрової конкурентоспроможності</a:t>
            </a:r>
            <a:r>
              <a:rPr lang="en-US" sz="1600" b="1" dirty="0">
                <a:solidFill>
                  <a:srgbClr val="7030A0"/>
                </a:solidFill>
              </a:rPr>
              <a:t> - </a:t>
            </a:r>
            <a:r>
              <a:rPr lang="en-US" sz="1600" b="1" dirty="0">
                <a:solidFill>
                  <a:srgbClr val="FF0000"/>
                </a:solidFill>
              </a:rPr>
              <a:t>WDCI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4. Індекс  цифрової еволюції</a:t>
            </a:r>
            <a:r>
              <a:rPr lang="en-US" sz="1600" b="1" dirty="0">
                <a:solidFill>
                  <a:srgbClr val="7030A0"/>
                </a:solidFill>
              </a:rPr>
              <a:t> - </a:t>
            </a:r>
            <a:r>
              <a:rPr lang="en-US" sz="1600" b="1" dirty="0">
                <a:solidFill>
                  <a:srgbClr val="FF0000"/>
                </a:solidFill>
              </a:rPr>
              <a:t>DEI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5. Індекс </a:t>
            </a:r>
            <a:r>
              <a:rPr lang="uk-UA" sz="1600" b="1" dirty="0" err="1">
                <a:solidFill>
                  <a:srgbClr val="7030A0"/>
                </a:solidFill>
              </a:rPr>
              <a:t>цифровізації</a:t>
            </a:r>
            <a:r>
              <a:rPr lang="uk-UA" sz="1600" b="1" dirty="0">
                <a:solidFill>
                  <a:srgbClr val="7030A0"/>
                </a:solidFill>
              </a:rPr>
              <a:t> економіки </a:t>
            </a:r>
            <a:r>
              <a:rPr lang="en-US" sz="1600" b="1" dirty="0">
                <a:solidFill>
                  <a:srgbClr val="7030A0"/>
                </a:solidFill>
              </a:rPr>
              <a:t> - </a:t>
            </a:r>
            <a:r>
              <a:rPr lang="en-US" sz="1600" b="1" dirty="0">
                <a:solidFill>
                  <a:srgbClr val="FF0000"/>
                </a:solidFill>
              </a:rPr>
              <a:t>Boston Consulting Group (e-intensity)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6. Індекс мережевої готовності</a:t>
            </a:r>
            <a:r>
              <a:rPr lang="en-US" sz="1600" b="1" dirty="0">
                <a:solidFill>
                  <a:srgbClr val="7030A0"/>
                </a:solidFill>
              </a:rPr>
              <a:t>  - </a:t>
            </a:r>
            <a:r>
              <a:rPr lang="en-US" sz="1600" b="1" dirty="0">
                <a:solidFill>
                  <a:srgbClr val="FF0000"/>
                </a:solidFill>
              </a:rPr>
              <a:t>NRI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7. Індекс  розвитку електронного уряду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EGDI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8. Індекс електронної участі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ERART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9. Індекс глобального підключення</a:t>
            </a:r>
            <a:r>
              <a:rPr lang="en-US" sz="1600" b="1" dirty="0">
                <a:solidFill>
                  <a:srgbClr val="7030A0"/>
                </a:solidFill>
              </a:rPr>
              <a:t>  - </a:t>
            </a:r>
            <a:r>
              <a:rPr lang="en-US" sz="1600" b="1" dirty="0">
                <a:solidFill>
                  <a:srgbClr val="FF0000"/>
                </a:solidFill>
              </a:rPr>
              <a:t>Global Connectivity Index – GCI</a:t>
            </a:r>
            <a:r>
              <a:rPr lang="uk-UA" sz="1600" b="1" dirty="0">
                <a:solidFill>
                  <a:srgbClr val="FF0000"/>
                </a:solidFill>
              </a:rPr>
              <a:t>,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Huawei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uk-UA" sz="1600" b="1" dirty="0">
              <a:solidFill>
                <a:srgbClr val="FF0000"/>
              </a:solidFill>
            </a:endParaRPr>
          </a:p>
          <a:p>
            <a:pPr marL="36000" indent="0" algn="just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</a:rPr>
              <a:t>10. Глобальний індекс  інновацій</a:t>
            </a:r>
            <a:r>
              <a:rPr lang="en-US" sz="1600" b="1" dirty="0">
                <a:solidFill>
                  <a:srgbClr val="7030A0"/>
                </a:solidFill>
              </a:rPr>
              <a:t> – </a:t>
            </a:r>
            <a:r>
              <a:rPr lang="en-US" sz="1600" b="1" dirty="0">
                <a:solidFill>
                  <a:srgbClr val="FF0000"/>
                </a:solidFill>
              </a:rPr>
              <a:t>GII </a:t>
            </a:r>
            <a:endParaRPr lang="uk-UA" sz="1600" b="1" dirty="0">
              <a:solidFill>
                <a:srgbClr val="FF0000"/>
              </a:solidFill>
            </a:endParaRPr>
          </a:p>
          <a:p>
            <a:endParaRPr lang="uk-UA" sz="1600" b="1" dirty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3E1DF53-43D7-409B-83AD-CC712CDDF1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6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0"/>
            <a:ext cx="9041077" cy="1081279"/>
          </a:xfrm>
        </p:spPr>
        <p:txBody>
          <a:bodyPr>
            <a:noAutofit/>
          </a:bodyPr>
          <a:lstStyle/>
          <a:p>
            <a:pPr algn="ctr"/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ЦИФРОВИЙ РОЗВИТОК ТУРИЗМУ: ФОРМУВАННЯ “КРЕАТИВНОГО КЛАСУ”. </a:t>
            </a:r>
            <a:r>
              <a:rPr lang="uk-UA" sz="2400" b="1" dirty="0">
                <a:solidFill>
                  <a:srgbClr val="00B0F0"/>
                </a:solidFill>
              </a:rPr>
              <a:t>Які творчі професії відносяться до </a:t>
            </a:r>
            <a:r>
              <a:rPr lang="uk-UA" sz="2400" b="1" dirty="0" err="1">
                <a:solidFill>
                  <a:srgbClr val="00B0F0"/>
                </a:solidFill>
              </a:rPr>
              <a:t>“креативного</a:t>
            </a:r>
            <a:r>
              <a:rPr lang="uk-UA" sz="2400" b="1" dirty="0">
                <a:solidFill>
                  <a:srgbClr val="00B0F0"/>
                </a:solidFill>
              </a:rPr>
              <a:t> </a:t>
            </a:r>
            <a:r>
              <a:rPr lang="uk-UA" sz="2400" b="1" dirty="0" err="1">
                <a:solidFill>
                  <a:srgbClr val="00B0F0"/>
                </a:solidFill>
              </a:rPr>
              <a:t>класу”</a:t>
            </a:r>
            <a:r>
              <a:rPr lang="uk-UA" sz="2400" b="1" dirty="0">
                <a:solidFill>
                  <a:srgbClr val="00B0F0"/>
                </a:solidFill>
              </a:rPr>
              <a:t>? 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3AC911A3-1D4B-4CE3-BCF2-A39D6A8235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Содержимое 14">
            <a:extLst>
              <a:ext uri="{FF2B5EF4-FFF2-40B4-BE49-F238E27FC236}">
                <a16:creationId xmlns:a16="http://schemas.microsoft.com/office/drawing/2014/main" id="{F249E378-37A3-43CD-B010-BCCA26ADA14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93752" y="1714488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67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133" y="76200"/>
            <a:ext cx="9466530" cy="1423974"/>
          </a:xfrm>
        </p:spPr>
        <p:txBody>
          <a:bodyPr>
            <a:normAutofit/>
          </a:bodyPr>
          <a:lstStyle/>
          <a:p>
            <a:pPr indent="457200" algn="ctr"/>
            <a:r>
              <a:rPr lang="ru-RU" sz="2700" b="1" dirty="0">
                <a:solidFill>
                  <a:srgbClr val="FF0000"/>
                </a:solidFill>
              </a:rPr>
              <a:t>4. </a:t>
            </a:r>
            <a:r>
              <a:rPr lang="ru-RU" sz="2700" b="1" dirty="0" err="1">
                <a:solidFill>
                  <a:srgbClr val="FF0000"/>
                </a:solidFill>
              </a:rPr>
              <a:t>Перехід</a:t>
            </a:r>
            <a:r>
              <a:rPr lang="ru-RU" sz="2700" b="1" dirty="0">
                <a:solidFill>
                  <a:srgbClr val="FF0000"/>
                </a:solidFill>
              </a:rPr>
              <a:t> до </a:t>
            </a:r>
            <a:r>
              <a:rPr lang="ru-RU" sz="2700" b="1" dirty="0" err="1">
                <a:solidFill>
                  <a:srgbClr val="FF0000"/>
                </a:solidFill>
              </a:rPr>
              <a:t>цінностей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і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мислення</a:t>
            </a:r>
            <a:r>
              <a:rPr lang="ru-RU" sz="2700" b="1" dirty="0">
                <a:solidFill>
                  <a:srgbClr val="FF0000"/>
                </a:solidFill>
              </a:rPr>
              <a:t>, </a:t>
            </a:r>
            <a:r>
              <a:rPr lang="ru-RU" sz="2700" b="1" dirty="0" err="1">
                <a:solidFill>
                  <a:srgbClr val="FF0000"/>
                </a:solidFill>
              </a:rPr>
              <a:t>притаманних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сталості</a:t>
            </a:r>
            <a:r>
              <a:rPr lang="ru-RU" sz="2700" b="1" dirty="0">
                <a:solidFill>
                  <a:srgbClr val="FF0000"/>
                </a:solidFill>
              </a:rPr>
              <a:t>. </a:t>
            </a:r>
            <a:r>
              <a:rPr lang="ru-RU" sz="2700" b="1" dirty="0" err="1">
                <a:solidFill>
                  <a:srgbClr val="FF0000"/>
                </a:solidFill>
              </a:rPr>
              <a:t>Системні</a:t>
            </a:r>
            <a:r>
              <a:rPr lang="ru-RU" sz="2700" b="1" dirty="0">
                <a:solidFill>
                  <a:srgbClr val="FF0000"/>
                </a:solidFill>
              </a:rPr>
              <a:t> заходи </a:t>
            </a:r>
            <a:r>
              <a:rPr lang="ru-RU" sz="2700" b="1" dirty="0" err="1">
                <a:solidFill>
                  <a:srgbClr val="FF0000"/>
                </a:solidFill>
              </a:rPr>
              <a:t>стимулювання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креативно-цифрової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економіки</a:t>
            </a:r>
            <a:r>
              <a:rPr lang="ru-RU" sz="2700" b="1" dirty="0">
                <a:solidFill>
                  <a:srgbClr val="FF0000"/>
                </a:solidFill>
              </a:rPr>
              <a:t>  у </a:t>
            </a:r>
            <a:r>
              <a:rPr lang="ru-RU" sz="2700" b="1" dirty="0" err="1">
                <a:solidFill>
                  <a:srgbClr val="FF0000"/>
                </a:solidFill>
              </a:rPr>
              <a:t>світі</a:t>
            </a:r>
            <a:r>
              <a:rPr lang="ru-RU" sz="2700" b="1" dirty="0">
                <a:solidFill>
                  <a:srgbClr val="FF0000"/>
                </a:solidFill>
              </a:rPr>
              <a:t> та в </a:t>
            </a:r>
            <a:r>
              <a:rPr lang="ru-RU" sz="2700" b="1" dirty="0" err="1">
                <a:solidFill>
                  <a:srgbClr val="FF0000"/>
                </a:solidFill>
              </a:rPr>
              <a:t>Україні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 numCol="2">
            <a:normAutofit fontScale="92500" lnSpcReduction="10000"/>
          </a:bodyPr>
          <a:lstStyle/>
          <a:p>
            <a:pPr marL="0">
              <a:spcBef>
                <a:spcPts val="0"/>
              </a:spcBef>
            </a:pPr>
            <a:r>
              <a:rPr lang="uk-UA" sz="2200" b="1" dirty="0"/>
              <a:t>Системні заходи стимулювання цифрової економіки у світі та в Україні  зводяться до упровадження  ІКТ  у різних сферах діяльності. При цьому компанія виступає основною стратегічною базовою бізнес-одиницею. Даний підхід визначає поняття і структуру </a:t>
            </a:r>
            <a:r>
              <a:rPr lang="uk-UA" sz="2200" b="1" dirty="0" err="1"/>
              <a:t>“</a:t>
            </a:r>
            <a:r>
              <a:rPr lang="uk-UA" sz="2200" b="1" dirty="0" err="1">
                <a:solidFill>
                  <a:srgbClr val="FF0000"/>
                </a:solidFill>
              </a:rPr>
              <a:t>цифрового</a:t>
            </a:r>
            <a:r>
              <a:rPr lang="uk-UA" sz="2200" b="1" dirty="0">
                <a:solidFill>
                  <a:srgbClr val="FF0000"/>
                </a:solidFill>
              </a:rPr>
              <a:t> </a:t>
            </a:r>
            <a:r>
              <a:rPr lang="uk-UA" sz="2200" b="1" dirty="0" err="1">
                <a:solidFill>
                  <a:srgbClr val="FF0000"/>
                </a:solidFill>
              </a:rPr>
              <a:t>підприємства”</a:t>
            </a:r>
            <a:r>
              <a:rPr lang="uk-UA" sz="2200" b="1" dirty="0">
                <a:solidFill>
                  <a:srgbClr val="FF0000"/>
                </a:solidFill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uk-UA" sz="2200" b="1" dirty="0"/>
              <a:t>Одним із заходів стимулювання </a:t>
            </a:r>
            <a:r>
              <a:rPr lang="uk-UA" sz="2200" b="1" dirty="0" err="1"/>
              <a:t>цифровізації</a:t>
            </a:r>
            <a:r>
              <a:rPr lang="uk-UA" sz="2200" b="1" dirty="0"/>
              <a:t> підприємства виступають </a:t>
            </a:r>
            <a:r>
              <a:rPr lang="uk-UA" sz="2200" b="1" dirty="0">
                <a:solidFill>
                  <a:srgbClr val="FF0000"/>
                </a:solidFill>
              </a:rPr>
              <a:t>алгоритми  цифрової трансформації  компаній з  точки зору формування алгоритмічної культури та її удосконалення.</a:t>
            </a:r>
            <a:r>
              <a:rPr lang="uk-UA" sz="2200" b="1" dirty="0"/>
              <a:t> Велику роль відіграє формування алгоритмічної культури і мислення.</a:t>
            </a:r>
          </a:p>
          <a:p>
            <a:pPr marL="0">
              <a:spcBef>
                <a:spcPts val="0"/>
              </a:spcBef>
            </a:pPr>
            <a:r>
              <a:rPr lang="uk-UA" sz="2200" b="1" dirty="0"/>
              <a:t>Базовим положенням виступає оцінка результатів впливу цифрових технологій на прибуток компаній та організацію нових робочих місць.</a:t>
            </a:r>
          </a:p>
          <a:p>
            <a:pPr marL="0">
              <a:spcBef>
                <a:spcPts val="0"/>
              </a:spcBef>
            </a:pPr>
            <a:r>
              <a:rPr lang="uk-UA" sz="2200" b="1" dirty="0"/>
              <a:t>Виробничу діяльність з використанням цифрових технологій у якості основного напрямку розвитку цифрової економіки розглядають такі країни </a:t>
            </a:r>
            <a:r>
              <a:rPr lang="uk-UA" sz="2200" b="1" dirty="0">
                <a:solidFill>
                  <a:srgbClr val="FF0000"/>
                </a:solidFill>
              </a:rPr>
              <a:t>як Німеччина, Великобританія, Данія, Фінляндія, Швеція, де програми розвитку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uk-UA" sz="2200" b="1" dirty="0">
                <a:solidFill>
                  <a:srgbClr val="FF0000"/>
                </a:solidFill>
              </a:rPr>
              <a:t>сталого розвитку </a:t>
            </a:r>
            <a:r>
              <a:rPr lang="uk-UA" sz="2200" b="1" dirty="0"/>
              <a:t>включають перелік конкретних заходів (у тому числі податкових та інвестиційних) щодо можливостей упровадження цифрових технологій, які виступають драйвером зростання.    </a:t>
            </a:r>
          </a:p>
          <a:p>
            <a:pPr marL="0">
              <a:spcBef>
                <a:spcPts val="0"/>
              </a:spcBef>
            </a:pPr>
            <a:endParaRPr lang="uk-UA" sz="2200" b="1" dirty="0"/>
          </a:p>
          <a:p>
            <a:endParaRPr lang="ru-RU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419F99D-D9C7-42B1-8B89-A537FE2592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56" y="142852"/>
            <a:ext cx="9572692" cy="164307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Концепція сталого розвитку малого і середнього туристичного бізнесу в умовах </a:t>
            </a:r>
            <a:r>
              <a:rPr lang="uk-UA" sz="2800" b="1" dirty="0" err="1">
                <a:solidFill>
                  <a:srgbClr val="FF0000"/>
                </a:solidFill>
                <a:latin typeface="Arial Black" pitchFamily="34" charset="0"/>
              </a:rPr>
              <a:t>цифровізації</a:t>
            </a:r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2800" b="1" dirty="0">
                <a:solidFill>
                  <a:srgbClr val="00B0F0"/>
                </a:solidFill>
                <a:latin typeface="Arial Black" pitchFamily="34" charset="0"/>
              </a:rPr>
              <a:t>в ЄС </a:t>
            </a:r>
            <a:r>
              <a:rPr lang="uk-UA" sz="2800" b="1" dirty="0">
                <a:solidFill>
                  <a:srgbClr val="FF0000"/>
                </a:solidFill>
                <a:latin typeface="Arial Black" pitchFamily="34" charset="0"/>
              </a:rPr>
              <a:t>включає: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 lnSpcReduction="10000"/>
          </a:bodyPr>
          <a:lstStyle/>
          <a:p>
            <a:r>
              <a:rPr lang="uk-UA" sz="1600" b="1" dirty="0"/>
              <a:t>1</a:t>
            </a:r>
            <a:r>
              <a:rPr lang="uk-UA" sz="1600" b="1" dirty="0">
                <a:latin typeface="Arial Black" pitchFamily="34" charset="0"/>
              </a:rPr>
              <a:t>. Наявність розвинутої інформаційно-комунікаційної  та інфраструктурної структури туристичного підприємства. З метою використання великих даних у комерційних цілях, упровадження штучного інтелекту, розвитку Інтернету речей і хмарних технологій. </a:t>
            </a:r>
          </a:p>
          <a:p>
            <a:r>
              <a:rPr lang="uk-UA" sz="1600" b="1" dirty="0">
                <a:latin typeface="Arial Black" pitchFamily="34" charset="0"/>
              </a:rPr>
              <a:t>2. Необхідність створення інноваційної стратегії  як чинника сталого розвитку та покращення транспортно-логістичної системи.</a:t>
            </a:r>
          </a:p>
          <a:p>
            <a:r>
              <a:rPr lang="uk-UA" sz="1600" b="1" dirty="0">
                <a:latin typeface="Arial Black" pitchFamily="34" charset="0"/>
              </a:rPr>
              <a:t>3. Готовність до прийняття та інтеграції цифрових технологій для структурних економічних змін і переходу у цифрову реальність економіки як системи.</a:t>
            </a:r>
          </a:p>
          <a:p>
            <a:r>
              <a:rPr lang="uk-UA" sz="1600" b="1" dirty="0">
                <a:latin typeface="Arial Black" pitchFamily="34" charset="0"/>
              </a:rPr>
              <a:t>4. Цифрова платформа як комунікаційне і </a:t>
            </a:r>
            <a:r>
              <a:rPr lang="uk-UA" sz="1600" b="1" dirty="0" err="1">
                <a:latin typeface="Arial Black" pitchFamily="34" charset="0"/>
              </a:rPr>
              <a:t>транзакційне</a:t>
            </a:r>
            <a:r>
              <a:rPr lang="uk-UA" sz="1600" b="1" dirty="0">
                <a:latin typeface="Arial Black" pitchFamily="34" charset="0"/>
              </a:rPr>
              <a:t> середовище формування цифрової екосистеми.</a:t>
            </a:r>
          </a:p>
          <a:p>
            <a:r>
              <a:rPr lang="uk-UA" sz="1600" b="1" dirty="0">
                <a:latin typeface="Arial Black" pitchFamily="34" charset="0"/>
              </a:rPr>
              <a:t>5. Ключова роль держави для підтримки малого і середнього бізнесу, що дозволить сформувати  готовність до реалізації цілей і завдань цифрової економіки. </a:t>
            </a:r>
          </a:p>
          <a:p>
            <a:endParaRPr lang="ru-RU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8110394-F011-4DCC-9B8E-27466102C3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0"/>
            <a:ext cx="9041077" cy="866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Перехід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до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цінностей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і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мислення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притаманних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сталості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у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концепції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Arial Black" pitchFamily="34" charset="0"/>
              </a:rPr>
              <a:t>Просвітництва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 2.0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860"/>
            <a:ext cx="11880890" cy="4470400"/>
          </a:xfrm>
        </p:spPr>
        <p:txBody>
          <a:bodyPr>
            <a:normAutofit/>
          </a:bodyPr>
          <a:lstStyle/>
          <a:p>
            <a:endParaRPr lang="ru-RU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0512BE60-B600-4324-839B-054B037A3A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417513" y="1900238"/>
          <a:ext cx="11353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95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199" y="76200"/>
            <a:ext cx="8966464" cy="14478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ВПЛИВ ПАНДЕМІЇ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КРИЗУ ТУРИЗМУ ТА ЗАХОДИ ЩОДО ФОРМУВАННЯ КОНЦЕПЦІЇ ЦІЛЕЙ СТАЛОГО РОЗВИТКУ ТУРИЗМУ В ЄС ТА УКРАЇНІ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Відновлення туристської діяльності відкриває перспективи для проведення перетворень через здійснення інновацій,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цифровізації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забезпечення стійкості, налагодження партнерських зв'язків, відновлення довіри споживачів, пом'якшення соціально-економічних наслідків.   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Здійснення цілей у сфері сталого розвитку через зменшення нерівності між країнами і всередині них, втрата доходів від туризму, загроза втрати цільових показників, встановлених ще у Паризькій угоді.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Забезпечення більш стабільного, інклюзивного, ресурсозберігаючого майбутнього, забезпечення зайнятості жінок та укріплення довіри та партнерських зв'язків у всіх видах туристської діяльності у першу чергу забезпечення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інклюзивності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скорочення нерівності.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Підвищення конкурентоспроможного потенціалу туристського сектору, просування інновацій і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цифровізації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екосистеми туризму, сприяння забезпеченню інклюзивного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“зеленого”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туризму</a:t>
            </a:r>
            <a:r>
              <a:rPr lang="uk-UA" sz="1800" dirty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Укріплення координації і партнерських зв'язків з метою перетворення туризму і досягнення Цілей стійкого розвитку. 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Забезпечення робочих місць безпосередньо у секторі туризму в результаті пандемії 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розвиваючи сектор готельного і транспортного бізнесу (криза повітряних і морських подорожей), сектор круїзного туризму, розвиваючи всі виді зеленого, сільського,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агротуризму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Захист жінок, молоді і працівників креативних індустрій, які найбільше постраждали від пандемії 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“Дорожня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карта”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підвищення екологічної безпеки та </a:t>
            </a:r>
            <a:r>
              <a:rPr lang="uk-UA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інклюзивності</a:t>
            </a:r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туристського сектору. </a:t>
            </a:r>
          </a:p>
          <a:p>
            <a:pPr marL="0" algn="just">
              <a:spcBef>
                <a:spcPts val="0"/>
              </a:spcBef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579839AA-38F8-42A7-92C6-E9A03ED424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132" y="428604"/>
            <a:ext cx="8182004" cy="8227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ПЛАН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562" y="1714488"/>
            <a:ext cx="7772400" cy="4757742"/>
          </a:xfrm>
        </p:spPr>
        <p:txBody>
          <a:bodyPr>
            <a:normAutofit/>
          </a:bodyPr>
          <a:lstStyle/>
          <a:p>
            <a:pPr lvl="0"/>
            <a:r>
              <a:rPr lang="uk-UA" sz="1600" b="1" dirty="0"/>
              <a:t>1. Концептуалізація цифрової економіки і цифрового менеджменту в умовах нової промислової революції </a:t>
            </a:r>
            <a:r>
              <a:rPr lang="en-US" sz="1600" b="1" dirty="0"/>
              <a:t>Industry 4.0 </a:t>
            </a:r>
            <a:r>
              <a:rPr lang="uk-UA" sz="1600" b="1" dirty="0"/>
              <a:t>як чинника   становлення розвитку туристичного бізнесу. </a:t>
            </a:r>
          </a:p>
          <a:p>
            <a:pPr lvl="0"/>
            <a:r>
              <a:rPr lang="uk-UA" sz="1600" b="1" dirty="0"/>
              <a:t>2.</a:t>
            </a:r>
            <a:r>
              <a:rPr lang="ru-RU" sz="1600" b="1" dirty="0"/>
              <a:t> </a:t>
            </a:r>
            <a:r>
              <a:rPr lang="ru-RU" sz="1600" b="1" dirty="0" err="1"/>
              <a:t>Концепція</a:t>
            </a:r>
            <a:r>
              <a:rPr lang="ru-RU" sz="1600" b="1" dirty="0"/>
              <a:t> </a:t>
            </a:r>
            <a:r>
              <a:rPr lang="ru-RU" sz="1600" b="1" dirty="0" err="1"/>
              <a:t>цифрових</a:t>
            </a:r>
            <a:r>
              <a:rPr lang="ru-RU" sz="1600" b="1" dirty="0"/>
              <a:t> </a:t>
            </a:r>
            <a:r>
              <a:rPr lang="ru-RU" sz="1600" b="1" dirty="0" err="1"/>
              <a:t>технологій</a:t>
            </a:r>
            <a:r>
              <a:rPr lang="ru-RU" sz="1600" b="1" dirty="0"/>
              <a:t> як основа </a:t>
            </a:r>
            <a:r>
              <a:rPr lang="ru-RU" sz="1600" b="1" dirty="0" err="1"/>
              <a:t>прориву</a:t>
            </a:r>
            <a:r>
              <a:rPr lang="ru-RU" sz="1600" b="1" dirty="0"/>
              <a:t> в </a:t>
            </a:r>
            <a:r>
              <a:rPr lang="ru-RU" sz="1600" b="1" dirty="0" err="1"/>
              <a:t>інформаційно-технологічній</a:t>
            </a:r>
            <a:r>
              <a:rPr lang="ru-RU" sz="1600" b="1" dirty="0"/>
              <a:t> </a:t>
            </a:r>
            <a:r>
              <a:rPr lang="ru-RU" sz="1600" b="1" dirty="0" err="1"/>
              <a:t>галузі</a:t>
            </a:r>
            <a:r>
              <a:rPr lang="ru-RU" sz="1600" b="1" dirty="0"/>
              <a:t> та </a:t>
            </a:r>
            <a:r>
              <a:rPr lang="ru-RU" sz="1600" b="1" dirty="0" err="1"/>
              <a:t>її</a:t>
            </a:r>
            <a:r>
              <a:rPr lang="ru-RU" sz="1600" b="1" dirty="0"/>
              <a:t> </a:t>
            </a:r>
            <a:r>
              <a:rPr lang="ru-RU" sz="1600" b="1" dirty="0" err="1"/>
              <a:t>впливу</a:t>
            </a:r>
            <a:r>
              <a:rPr lang="ru-RU" sz="1600" b="1" dirty="0"/>
              <a:t> на туризм. </a:t>
            </a:r>
          </a:p>
          <a:p>
            <a:r>
              <a:rPr lang="uk-UA" sz="1600" b="1" dirty="0"/>
              <a:t>3.</a:t>
            </a:r>
            <a:r>
              <a:rPr lang="ru-RU" sz="1600" b="1" dirty="0"/>
              <a:t> </a:t>
            </a:r>
            <a:r>
              <a:rPr lang="ru-RU" sz="1600" b="1" dirty="0" err="1"/>
              <a:t>Умови</a:t>
            </a:r>
            <a:r>
              <a:rPr lang="ru-RU" sz="1600" b="1" dirty="0"/>
              <a:t> </a:t>
            </a:r>
            <a:r>
              <a:rPr lang="ru-RU" sz="1600" b="1" dirty="0" err="1"/>
              <a:t>досягнення</a:t>
            </a:r>
            <a:r>
              <a:rPr lang="ru-RU" sz="1600" b="1" dirty="0"/>
              <a:t> </a:t>
            </a:r>
            <a:r>
              <a:rPr lang="ru-RU" sz="1600" b="1" dirty="0" err="1"/>
              <a:t>конкурентоспроможності</a:t>
            </a:r>
            <a:r>
              <a:rPr lang="ru-RU" sz="1600" b="1" dirty="0"/>
              <a:t>  </a:t>
            </a:r>
            <a:r>
              <a:rPr lang="ru-RU" sz="1600" b="1" dirty="0" err="1">
                <a:solidFill>
                  <a:srgbClr val="00B0F0"/>
                </a:solidFill>
              </a:rPr>
              <a:t>країн</a:t>
            </a: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b="1" dirty="0"/>
              <a:t>у </a:t>
            </a:r>
            <a:r>
              <a:rPr lang="ru-RU" sz="1600" b="1" dirty="0" err="1"/>
              <a:t>світовому</a:t>
            </a:r>
            <a:r>
              <a:rPr lang="ru-RU" sz="1600" b="1" dirty="0"/>
              <a:t> </a:t>
            </a:r>
            <a:r>
              <a:rPr lang="ru-RU" sz="1600" b="1" dirty="0" err="1"/>
              <a:t>інформаційному</a:t>
            </a:r>
            <a:r>
              <a:rPr lang="ru-RU" sz="1600" b="1" dirty="0"/>
              <a:t> </a:t>
            </a:r>
            <a:r>
              <a:rPr lang="ru-RU" sz="1600" b="1" dirty="0" err="1"/>
              <a:t>просторі</a:t>
            </a:r>
            <a:r>
              <a:rPr lang="ru-RU" sz="1600" b="1" dirty="0"/>
              <a:t> та  </a:t>
            </a:r>
            <a:r>
              <a:rPr lang="ru-RU" sz="1600" b="1" dirty="0" err="1"/>
              <a:t>забезпечення</a:t>
            </a:r>
            <a:r>
              <a:rPr lang="ru-RU" sz="1600" b="1" dirty="0"/>
              <a:t> глобального </a:t>
            </a:r>
            <a:r>
              <a:rPr lang="ru-RU" sz="1600" b="1" dirty="0" err="1"/>
              <a:t>сталого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endParaRPr lang="uk-UA" sz="1600" b="1" dirty="0"/>
          </a:p>
          <a:p>
            <a:pPr lvl="0"/>
            <a:r>
              <a:rPr lang="uk-UA" sz="1600" b="1" dirty="0"/>
              <a:t>4.</a:t>
            </a:r>
            <a:r>
              <a:rPr lang="ru-RU" sz="1600" b="1" dirty="0"/>
              <a:t> </a:t>
            </a:r>
            <a:r>
              <a:rPr lang="ru-RU" sz="1600" b="1" dirty="0" err="1"/>
              <a:t>Перехід</a:t>
            </a:r>
            <a:r>
              <a:rPr lang="ru-RU" sz="1600" b="1" dirty="0"/>
              <a:t> до </a:t>
            </a:r>
            <a:r>
              <a:rPr lang="ru-RU" sz="1600" b="1" dirty="0" err="1"/>
              <a:t>цінностей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мислення</a:t>
            </a:r>
            <a:r>
              <a:rPr lang="ru-RU" sz="1600" b="1" dirty="0"/>
              <a:t>, </a:t>
            </a:r>
            <a:r>
              <a:rPr lang="ru-RU" sz="1600" b="1" dirty="0" err="1"/>
              <a:t>притаманних</a:t>
            </a:r>
            <a:r>
              <a:rPr lang="ru-RU" sz="1600" b="1" dirty="0"/>
              <a:t> </a:t>
            </a:r>
            <a:r>
              <a:rPr lang="ru-RU" sz="1600" b="1" dirty="0" err="1"/>
              <a:t>сталості</a:t>
            </a:r>
            <a:r>
              <a:rPr lang="ru-RU" sz="1600" b="1" dirty="0"/>
              <a:t>. </a:t>
            </a:r>
            <a:r>
              <a:rPr lang="ru-RU" sz="1600" b="1" dirty="0" err="1"/>
              <a:t>Системні</a:t>
            </a:r>
            <a:r>
              <a:rPr lang="ru-RU" sz="1600" b="1" dirty="0"/>
              <a:t> заходи </a:t>
            </a:r>
            <a:r>
              <a:rPr lang="ru-RU" sz="1600" b="1" dirty="0" err="1"/>
              <a:t>стимулювання</a:t>
            </a:r>
            <a:r>
              <a:rPr lang="ru-RU" sz="1600" b="1" dirty="0"/>
              <a:t> </a:t>
            </a:r>
            <a:r>
              <a:rPr lang="ru-RU" sz="1600" b="1" dirty="0" err="1"/>
              <a:t>креативно-цифрової</a:t>
            </a:r>
            <a:r>
              <a:rPr lang="ru-RU" sz="1600" b="1" dirty="0"/>
              <a:t> </a:t>
            </a:r>
            <a:r>
              <a:rPr lang="ru-RU" sz="1600" b="1" dirty="0" err="1"/>
              <a:t>економіки</a:t>
            </a:r>
            <a:r>
              <a:rPr lang="ru-RU" sz="1600" b="1" dirty="0"/>
              <a:t>  </a:t>
            </a:r>
            <a:r>
              <a:rPr lang="ru-RU" sz="1600" b="1" dirty="0">
                <a:solidFill>
                  <a:srgbClr val="00B0F0"/>
                </a:solidFill>
              </a:rPr>
              <a:t>у </a:t>
            </a:r>
            <a:r>
              <a:rPr lang="ru-RU" sz="1600" b="1" dirty="0" err="1">
                <a:solidFill>
                  <a:srgbClr val="00B0F0"/>
                </a:solidFill>
              </a:rPr>
              <a:t>світі</a:t>
            </a: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b="1" dirty="0"/>
              <a:t>та в </a:t>
            </a:r>
            <a:r>
              <a:rPr lang="ru-RU" sz="1600" b="1" dirty="0" err="1"/>
              <a:t>Україні</a:t>
            </a:r>
            <a:r>
              <a:rPr lang="ru-RU" sz="1600" b="1" dirty="0"/>
              <a:t>. </a:t>
            </a:r>
          </a:p>
          <a:p>
            <a:pPr lvl="0"/>
            <a:r>
              <a:rPr lang="uk-UA" sz="1600" b="1" dirty="0"/>
              <a:t>5.</a:t>
            </a:r>
            <a:r>
              <a:rPr lang="ru-RU" sz="1600" dirty="0"/>
              <a:t> </a:t>
            </a:r>
            <a:r>
              <a:rPr lang="ru-RU" sz="1600" b="1" dirty="0" err="1"/>
              <a:t>Концепція</a:t>
            </a:r>
            <a:r>
              <a:rPr lang="ru-RU" sz="1600" b="1" dirty="0"/>
              <a:t> </a:t>
            </a:r>
            <a:r>
              <a:rPr lang="ru-RU" sz="1600" b="1" dirty="0" err="1"/>
              <a:t>економіки</a:t>
            </a:r>
            <a:r>
              <a:rPr lang="ru-RU" sz="1600" b="1" dirty="0"/>
              <a:t> </a:t>
            </a:r>
            <a:r>
              <a:rPr lang="ru-RU" sz="1600" b="1" dirty="0" err="1"/>
              <a:t>сталого</a:t>
            </a:r>
            <a:r>
              <a:rPr lang="ru-RU" sz="1600" b="1" dirty="0"/>
              <a:t> цифрового </a:t>
            </a:r>
            <a:r>
              <a:rPr lang="ru-RU" sz="1600" b="1" dirty="0" err="1"/>
              <a:t>розвитку</a:t>
            </a:r>
            <a:r>
              <a:rPr lang="ru-RU" sz="1600" b="1" dirty="0"/>
              <a:t> як глобальна </a:t>
            </a:r>
            <a:r>
              <a:rPr lang="ru-RU" sz="1600" b="1" dirty="0" err="1"/>
              <a:t>тенденція</a:t>
            </a:r>
            <a:r>
              <a:rPr lang="ru-RU" sz="1600" b="1" dirty="0"/>
              <a:t> </a:t>
            </a:r>
            <a:r>
              <a:rPr lang="ru-RU" sz="1600" b="1" dirty="0" err="1"/>
              <a:t>інформатизації</a:t>
            </a:r>
            <a:r>
              <a:rPr lang="ru-RU" sz="1600" b="1" dirty="0"/>
              <a:t>, </a:t>
            </a:r>
            <a:r>
              <a:rPr lang="ru-RU" sz="1600" b="1" dirty="0" err="1"/>
              <a:t>цифровізації</a:t>
            </a:r>
            <a:r>
              <a:rPr lang="ru-RU" sz="1600" b="1" dirty="0"/>
              <a:t> та </a:t>
            </a:r>
            <a:r>
              <a:rPr lang="ru-RU" sz="1600" b="1" dirty="0" err="1"/>
              <a:t>технологічного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 (</a:t>
            </a:r>
            <a:r>
              <a:rPr lang="ru-RU" sz="1600" b="1" dirty="0" err="1"/>
              <a:t>прориву</a:t>
            </a:r>
            <a:r>
              <a:rPr lang="ru-RU" sz="1600" b="1" dirty="0"/>
              <a:t>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A91DA0-21B3-484D-901F-FC2A09C00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0DF89-8501-4D03-9DD3-5D3BFC44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912" y="609600"/>
            <a:ext cx="30418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46" y="152400"/>
            <a:ext cx="9985480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Внутрішній туризм з 2021 року стане популярним напрямком. </a:t>
            </a:r>
            <a:r>
              <a:rPr lang="uk-UA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Яким видам туризму Ви надаєте перевагу? 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38" y="2071678"/>
            <a:ext cx="10687088" cy="3784600"/>
          </a:xfrm>
        </p:spPr>
        <p:txBody>
          <a:bodyPr numCol="2"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Бакотська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затока: місце сили (заповідне озеро, що утворилося на місці затопленого села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Бакота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>
              <a:spcBef>
                <a:spcPts val="0"/>
              </a:spcBef>
            </a:pP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Тараканівський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форт ( підземелля форту, що містить безліч таємниць).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Біле озеро біля Рівного ( у Європу воду з Білого озера привозили діжками, для прийняття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омолоджуючих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ванн).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Жива земля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Потутори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(Бережанський район Тернопільська область) – справжня українська Швейцарія.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Резиденція святого Миколая (чарівне місце на території Національного парку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“Гуцульщина”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Косівький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ринок, де можна купити все(місце рукодільної магії).</a:t>
            </a:r>
          </a:p>
          <a:p>
            <a:pPr marL="0">
              <a:spcBef>
                <a:spcPts val="0"/>
              </a:spcBef>
            </a:pP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Гайс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Гавор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давнє місце сили, що відкриває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”верхні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двері”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одне з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наймальовничих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панорамних майданчиків Карпат, створених природою.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Антикварний готель: замок Радомишль та його колекція ікон, тут проходять фестивалі , культурні заходи.</a:t>
            </a:r>
          </a:p>
          <a:p>
            <a:pPr marL="0">
              <a:spcBef>
                <a:spcPts val="0"/>
              </a:spcBef>
            </a:pP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Новогоредецький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каньйон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“Високий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Камінь”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Житомирщині – це бірюзова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чистюща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вода, гранітні скелі, сосни, ліс і  найчистіше повітря.</a:t>
            </a:r>
          </a:p>
          <a:p>
            <a:pPr marL="0">
              <a:spcBef>
                <a:spcPts val="0"/>
              </a:spcBef>
            </a:pP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Седнівський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кінний двір: номери знаходяться прямо над стайнею, а ліжка вкриті справжнім сіном (невелике чернігівське передмістя Седнів). 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Запоріжжя і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дайверський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перун (дикі варіанти відпочинку в селах навколо затоки). Замок Попова – один з найкрасивіших історичних пам'яток України,  скіфський стан, Камінна могила, Хортиця. 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Ослина ферма: скупатися у молоці і стати Клеопатрою (Вінницька обл.,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Крижопільський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Заболотне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Княжа гора: </a:t>
            </a:r>
            <a:r>
              <a:rPr lang="uk-UA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арт-готель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біля Канева.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62F9FF4-6319-4C29-B4A2-7B936AC265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3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60" y="714356"/>
            <a:ext cx="9041077" cy="800120"/>
          </a:xfrm>
        </p:spPr>
        <p:txBody>
          <a:bodyPr>
            <a:noAutofit/>
          </a:bodyPr>
          <a:lstStyle/>
          <a:p>
            <a:pPr lvl="0" algn="ctr"/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цифрового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як глобальна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інформатизації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цифровізації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прориву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вкладєте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цифровий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 numCol="2"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Цифровізація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англ. 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digitalization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людьми до 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побуту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іграшок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систем у 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кібербіологічні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кіберфізичні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обчислювальних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віртуальний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речей,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роботизація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кіберсистеми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безпаперові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адитивні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(3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друк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хмарні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туманні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безпілотні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мобільні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біометричні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квантові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Споживачами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- держава,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Цифровізація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найближчі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5–10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прямого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ланцюг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цифровізації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як-от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часу,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нова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Цифровізація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стратегічної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ВВП у 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до 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трлн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дол. у 2030Е, та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комфорту та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вищому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ключовими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факторами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числові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текстові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як ресурсу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істотно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Цифрове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 продуктивно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потреб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самореалізація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робота,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кожного), 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екон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оміка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секторі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пронизує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сектори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категоріями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приватний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невиробничий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видобувний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обробний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сектор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endParaRPr lang="ru-RU" sz="1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38E5DC71-3792-4F89-9BE8-F5530C819B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5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84" y="357166"/>
            <a:ext cx="9041077" cy="80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Цифрові тренди туризму 2030,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що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визначають</a:t>
            </a:r>
            <a:r>
              <a:rPr lang="ru-RU" sz="3200" b="1" dirty="0">
                <a:solidFill>
                  <a:srgbClr val="FF0000"/>
                </a:solidFill>
              </a:rPr>
              <a:t> суть </a:t>
            </a:r>
            <a:r>
              <a:rPr lang="ru-RU" sz="3200" b="1" dirty="0" err="1">
                <a:solidFill>
                  <a:srgbClr val="FF0000"/>
                </a:solidFill>
              </a:rPr>
              <a:t>трансформацій</a:t>
            </a:r>
            <a:r>
              <a:rPr lang="ru-RU" sz="3200" b="1" dirty="0">
                <a:solidFill>
                  <a:srgbClr val="FF0000"/>
                </a:solidFill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</a:rPr>
              <a:t>країні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7ECE9770-1E6B-4B73-9FF5-71FB049F3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236496" y="1857364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40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84" y="357166"/>
            <a:ext cx="9041077" cy="80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Цифрова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трансформація</a:t>
            </a:r>
            <a:r>
              <a:rPr lang="ru-RU" sz="2400" b="1" dirty="0">
                <a:solidFill>
                  <a:srgbClr val="FF0000"/>
                </a:solidFill>
              </a:rPr>
              <a:t> як </a:t>
            </a:r>
            <a:r>
              <a:rPr lang="ru-RU" sz="2400" b="1" dirty="0" err="1">
                <a:solidFill>
                  <a:srgbClr val="FF0000"/>
                </a:solidFill>
              </a:rPr>
              <a:t>чинник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переосмислення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туристичного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бізнесу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завдяки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креативним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технологіям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7ECE9770-1E6B-4B73-9FF5-71FB049F3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593686" y="1357298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40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454" y="152400"/>
            <a:ext cx="8842472" cy="1397000"/>
          </a:xfrm>
        </p:spPr>
        <p:txBody>
          <a:bodyPr>
            <a:normAutofit/>
          </a:bodyPr>
          <a:lstStyle/>
          <a:p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Світові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тренди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сіті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uk-UA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туризму”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 numCol="2"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розбудови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приватними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корпораціями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публічним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сектором.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Очікується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додатки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долучатися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сами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розумних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co-creation design). 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Очікується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інтегровані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публічний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сектор»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нтернету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речей»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інтероперабельності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інтероперабельності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життєздатності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(шляхом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Big data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як база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генераціі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децентралізовані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ключовий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чинник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іновацій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туризму».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ресурсами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сіті</a:t>
            </a:r>
            <a:r>
              <a:rPr lang="ru-RU" sz="1600" b="1" dirty="0"/>
              <a:t>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DCDF7C5A-DAA4-44BE-B565-CE300A1835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5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1"/>
            <a:ext cx="9041077" cy="8001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Інтернет та умови створення його інфраструктури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 numCol="2"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1400" b="1" dirty="0" err="1">
                <a:solidFill>
                  <a:srgbClr val="FF0000"/>
                </a:solidFill>
              </a:rPr>
              <a:t>розбудова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інфраструктури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мобільного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Інтернету</a:t>
            </a:r>
            <a:r>
              <a:rPr lang="ru-RU" sz="1400" b="1" dirty="0"/>
              <a:t>;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/>
              <a:t>розбудова</a:t>
            </a:r>
            <a:r>
              <a:rPr lang="ru-RU" sz="1400" b="1" dirty="0"/>
              <a:t> </a:t>
            </a:r>
            <a:r>
              <a:rPr lang="ru-RU" sz="1400" b="1" dirty="0" err="1"/>
              <a:t>радіоінфраструктури</a:t>
            </a:r>
            <a:r>
              <a:rPr lang="ru-RU" sz="1400" b="1" dirty="0"/>
              <a:t> (</a:t>
            </a:r>
            <a:r>
              <a:rPr lang="en-US" sz="1400" b="1" dirty="0" err="1"/>
              <a:t>LoRaWan</a:t>
            </a:r>
            <a:r>
              <a:rPr lang="en-US" sz="1400" b="1" dirty="0"/>
              <a:t> </a:t>
            </a:r>
            <a:r>
              <a:rPr lang="ru-RU" sz="1400" b="1" dirty="0" err="1"/>
              <a:t>тощо</a:t>
            </a:r>
            <a:r>
              <a:rPr lang="ru-RU" sz="1400" b="1" dirty="0"/>
              <a:t>) для </a:t>
            </a:r>
            <a:r>
              <a:rPr lang="ru-RU" sz="1400" b="1" dirty="0" err="1"/>
              <a:t>проектів</a:t>
            </a:r>
            <a:r>
              <a:rPr lang="ru-RU" sz="1400" b="1" dirty="0"/>
              <a:t> </a:t>
            </a:r>
            <a:r>
              <a:rPr lang="ru-RU" sz="1400" b="1" dirty="0" err="1"/>
              <a:t>Інтернету</a:t>
            </a:r>
            <a:r>
              <a:rPr lang="ru-RU" sz="1400" b="1" dirty="0"/>
              <a:t> речей; 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/>
              <a:t>розбудова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інфраструктури</a:t>
            </a:r>
            <a:r>
              <a:rPr lang="ru-RU" sz="1400" b="1" dirty="0"/>
              <a:t> </a:t>
            </a:r>
            <a:r>
              <a:rPr lang="ru-RU" sz="1400" b="1" dirty="0" err="1"/>
              <a:t>громадського</a:t>
            </a:r>
            <a:r>
              <a:rPr lang="ru-RU" sz="1400" b="1" dirty="0"/>
              <a:t> доступу до </a:t>
            </a:r>
            <a:r>
              <a:rPr lang="en-US" sz="1400" b="1" dirty="0"/>
              <a:t>Wi-Fi; </a:t>
            </a:r>
            <a:endParaRPr lang="uk-UA" sz="1400" b="1" dirty="0"/>
          </a:p>
          <a:p>
            <a:pPr marL="0" algn="just">
              <a:spcBef>
                <a:spcPts val="0"/>
              </a:spcBef>
            </a:pPr>
            <a:r>
              <a:rPr lang="ru-RU" sz="1400" b="1" dirty="0" err="1"/>
              <a:t>розбудова</a:t>
            </a:r>
            <a:r>
              <a:rPr lang="ru-RU" sz="1400" b="1" dirty="0"/>
              <a:t> </a:t>
            </a:r>
            <a:r>
              <a:rPr lang="ru-RU" sz="1400" b="1" dirty="0" err="1"/>
              <a:t>обчислювальної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інфраструктури</a:t>
            </a:r>
            <a:r>
              <a:rPr lang="ru-RU" sz="1400" b="1" dirty="0"/>
              <a:t> (т. </a:t>
            </a:r>
            <a:r>
              <a:rPr lang="ru-RU" sz="1400" b="1" dirty="0" err="1"/>
              <a:t>з</a:t>
            </a:r>
            <a:r>
              <a:rPr lang="ru-RU" sz="1400" b="1" dirty="0"/>
              <a:t>. </a:t>
            </a:r>
            <a:r>
              <a:rPr lang="ru-RU" sz="1400" b="1" dirty="0" err="1"/>
              <a:t>хмарна</a:t>
            </a:r>
            <a:r>
              <a:rPr lang="ru-RU" sz="1400" b="1" dirty="0"/>
              <a:t>, </a:t>
            </a:r>
            <a:r>
              <a:rPr lang="ru-RU" sz="1400" b="1" dirty="0" err="1"/>
              <a:t>або</a:t>
            </a:r>
            <a:r>
              <a:rPr lang="ru-RU" sz="1400" b="1" dirty="0"/>
              <a:t> </a:t>
            </a:r>
            <a:r>
              <a:rPr lang="ru-RU" sz="1400" b="1" dirty="0" err="1"/>
              <a:t>віртуалізована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); 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/>
              <a:t> </a:t>
            </a:r>
            <a:r>
              <a:rPr lang="ru-RU" sz="1400" b="1" dirty="0" err="1"/>
              <a:t>створення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інфраструктури</a:t>
            </a:r>
            <a:r>
              <a:rPr lang="ru-RU" sz="1400" b="1" dirty="0"/>
              <a:t> </a:t>
            </a:r>
            <a:r>
              <a:rPr lang="ru-RU" sz="1400" b="1" dirty="0" err="1"/>
              <a:t>кібербезпеки</a:t>
            </a:r>
            <a:r>
              <a:rPr lang="ru-RU" sz="1400" b="1" dirty="0"/>
              <a:t>;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/>
              <a:t> </a:t>
            </a:r>
            <a:r>
              <a:rPr lang="ru-RU" sz="1400" b="1" dirty="0" err="1"/>
              <a:t>створення</a:t>
            </a:r>
            <a:r>
              <a:rPr lang="ru-RU" sz="1400" b="1" dirty="0"/>
              <a:t> </a:t>
            </a:r>
            <a:r>
              <a:rPr lang="ru-RU" sz="1400" b="1" dirty="0" err="1"/>
              <a:t>м'якої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інфраструктури</a:t>
            </a:r>
            <a:r>
              <a:rPr lang="ru-RU" sz="1400" b="1" dirty="0"/>
              <a:t> -  </a:t>
            </a:r>
            <a:r>
              <a:rPr lang="ru-RU" sz="1400" b="1" dirty="0" err="1"/>
              <a:t>інфраструктури</a:t>
            </a:r>
            <a:r>
              <a:rPr lang="ru-RU" sz="1400" b="1" dirty="0"/>
              <a:t> </a:t>
            </a:r>
            <a:r>
              <a:rPr lang="ru-RU" sz="1400" b="1" dirty="0" err="1"/>
              <a:t>ідентифікації</a:t>
            </a:r>
            <a:r>
              <a:rPr lang="ru-RU" sz="1400" b="1" dirty="0"/>
              <a:t> та </a:t>
            </a:r>
            <a:r>
              <a:rPr lang="ru-RU" sz="1400" b="1" dirty="0" err="1"/>
              <a:t>довіри</a:t>
            </a:r>
            <a:r>
              <a:rPr lang="ru-RU" sz="1400" b="1" dirty="0"/>
              <a:t> (</a:t>
            </a:r>
            <a:r>
              <a:rPr lang="en-US" sz="1400" b="1" dirty="0"/>
              <a:t>citizen ID, mobile ID, bank ID), </a:t>
            </a:r>
            <a:r>
              <a:rPr lang="ru-RU" sz="1400" b="1" dirty="0" err="1"/>
              <a:t>інфраструктури</a:t>
            </a:r>
            <a:r>
              <a:rPr lang="ru-RU" sz="1400" b="1" dirty="0"/>
              <a:t> </a:t>
            </a:r>
            <a:r>
              <a:rPr lang="ru-RU" sz="1400" b="1" dirty="0" err="1"/>
              <a:t>відкритих</a:t>
            </a:r>
            <a:r>
              <a:rPr lang="ru-RU" sz="1400" b="1" dirty="0"/>
              <a:t> </a:t>
            </a:r>
            <a:r>
              <a:rPr lang="ru-RU" sz="1400" b="1" dirty="0" err="1"/>
              <a:t>даних</a:t>
            </a:r>
            <a:r>
              <a:rPr lang="ru-RU" sz="1400" b="1" dirty="0"/>
              <a:t>, </a:t>
            </a:r>
            <a:r>
              <a:rPr lang="ru-RU" sz="1400" b="1" dirty="0" err="1"/>
              <a:t>державних</a:t>
            </a:r>
            <a:r>
              <a:rPr lang="ru-RU" sz="1400" b="1" dirty="0"/>
              <a:t> </a:t>
            </a:r>
            <a:r>
              <a:rPr lang="ru-RU" sz="1400" b="1" dirty="0" err="1"/>
              <a:t>послуг</a:t>
            </a:r>
            <a:r>
              <a:rPr lang="ru-RU" sz="1400" b="1" dirty="0"/>
              <a:t> (</a:t>
            </a:r>
            <a:r>
              <a:rPr lang="en-US" sz="1400" b="1" dirty="0"/>
              <a:t>e-government), </a:t>
            </a:r>
            <a:r>
              <a:rPr lang="ru-RU" sz="1400" b="1" dirty="0" err="1"/>
              <a:t>інтероперабельності</a:t>
            </a:r>
            <a:r>
              <a:rPr lang="ru-RU" sz="1400" b="1" dirty="0"/>
              <a:t>, </a:t>
            </a:r>
            <a:r>
              <a:rPr lang="en-US" sz="1400" b="1" dirty="0"/>
              <a:t>e-</a:t>
            </a:r>
            <a:r>
              <a:rPr lang="ru-RU" sz="1400" b="1" dirty="0" err="1"/>
              <a:t>комерції</a:t>
            </a:r>
            <a:r>
              <a:rPr lang="ru-RU" sz="1400" b="1" dirty="0"/>
              <a:t> та </a:t>
            </a:r>
            <a:r>
              <a:rPr lang="en-US" sz="1400" b="1" dirty="0"/>
              <a:t>e-</a:t>
            </a:r>
            <a:r>
              <a:rPr lang="ru-RU" sz="1400" b="1" dirty="0" err="1"/>
              <a:t>бізнесу</a:t>
            </a:r>
            <a:r>
              <a:rPr lang="ru-RU" sz="1400" b="1" dirty="0"/>
              <a:t>, </a:t>
            </a:r>
            <a:r>
              <a:rPr lang="ru-RU" sz="1400" b="1" dirty="0" err="1"/>
              <a:t>транзакційно-процесингову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інфраструктуру</a:t>
            </a:r>
            <a:r>
              <a:rPr lang="ru-RU" sz="1400" b="1" dirty="0"/>
              <a:t>, </a:t>
            </a:r>
            <a:r>
              <a:rPr lang="ru-RU" sz="1400" b="1" dirty="0" err="1"/>
              <a:t>інфраструктуру</a:t>
            </a:r>
            <a:r>
              <a:rPr lang="ru-RU" sz="1400" b="1" dirty="0"/>
              <a:t> </a:t>
            </a:r>
            <a:r>
              <a:rPr lang="ru-RU" sz="1400" b="1" dirty="0" err="1"/>
              <a:t>життєзабезпечення</a:t>
            </a:r>
            <a:r>
              <a:rPr lang="ru-RU" sz="1400" b="1" dirty="0"/>
              <a:t>, </a:t>
            </a:r>
            <a:r>
              <a:rPr lang="ru-RU" sz="1400" b="1" dirty="0" err="1"/>
              <a:t>геоінформаційну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інфраструктуру</a:t>
            </a:r>
            <a:r>
              <a:rPr lang="ru-RU" sz="1400" b="1" dirty="0"/>
              <a:t>, </a:t>
            </a:r>
            <a:r>
              <a:rPr lang="ru-RU" sz="1400" b="1" dirty="0" err="1"/>
              <a:t>блокчейн-інфраструктуру</a:t>
            </a:r>
            <a:r>
              <a:rPr lang="ru-RU" sz="1400" b="1" dirty="0"/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/>
              <a:t>Держава повинна стати </a:t>
            </a:r>
            <a:r>
              <a:rPr lang="ru-RU" sz="1400" b="1" dirty="0" err="1"/>
              <a:t>замовником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першим </a:t>
            </a:r>
            <a:r>
              <a:rPr lang="ru-RU" sz="1400" b="1" dirty="0" err="1"/>
              <a:t>покупцем</a:t>
            </a:r>
            <a:r>
              <a:rPr lang="ru-RU" sz="1400" b="1" dirty="0"/>
              <a:t> </a:t>
            </a:r>
            <a:r>
              <a:rPr lang="ru-RU" sz="1400" b="1" dirty="0" err="1"/>
              <a:t>інновацій</a:t>
            </a:r>
            <a:r>
              <a:rPr lang="ru-RU" sz="1400" b="1" dirty="0"/>
              <a:t> та </a:t>
            </a:r>
            <a:r>
              <a:rPr lang="ru-RU" sz="1400" b="1" dirty="0" err="1"/>
              <a:t>цифрових</a:t>
            </a:r>
            <a:r>
              <a:rPr lang="ru-RU" sz="1400" b="1" dirty="0"/>
              <a:t> </a:t>
            </a:r>
            <a:r>
              <a:rPr lang="ru-RU" sz="1400" b="1" dirty="0" err="1"/>
              <a:t>сервісів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буде </a:t>
            </a:r>
            <a:r>
              <a:rPr lang="ru-RU" sz="1400" b="1" dirty="0" err="1"/>
              <a:t>поштовхом</a:t>
            </a:r>
            <a:r>
              <a:rPr lang="ru-RU" sz="1400" b="1" dirty="0"/>
              <a:t> для </a:t>
            </a:r>
            <a:r>
              <a:rPr lang="ru-RU" sz="1400" b="1" dirty="0" err="1"/>
              <a:t>утворення</a:t>
            </a:r>
            <a:r>
              <a:rPr lang="ru-RU" sz="1400" b="1" dirty="0"/>
              <a:t> </a:t>
            </a:r>
            <a:r>
              <a:rPr lang="ru-RU" sz="1400" b="1" dirty="0" err="1"/>
              <a:t>нових</a:t>
            </a:r>
            <a:r>
              <a:rPr lang="ru-RU" sz="1400" b="1" dirty="0"/>
              <a:t> </a:t>
            </a:r>
            <a:r>
              <a:rPr lang="ru-RU" sz="1400" b="1" dirty="0" err="1"/>
              <a:t>ринків</a:t>
            </a:r>
            <a:r>
              <a:rPr lang="ru-RU" sz="1400" b="1" dirty="0"/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 </a:t>
            </a:r>
            <a:r>
              <a:rPr lang="ru-RU" sz="1400" b="1" dirty="0" err="1">
                <a:solidFill>
                  <a:srgbClr val="FF0000"/>
                </a:solidFill>
              </a:rPr>
              <a:t>Опорні</a:t>
            </a:r>
            <a:r>
              <a:rPr lang="ru-RU" sz="1400" b="1" dirty="0">
                <a:solidFill>
                  <a:srgbClr val="FF0000"/>
                </a:solidFill>
              </a:rPr>
              <a:t> (</a:t>
            </a:r>
            <a:r>
              <a:rPr lang="ru-RU" sz="1400" b="1" dirty="0" err="1">
                <a:solidFill>
                  <a:srgbClr val="FF0000"/>
                </a:solidFill>
              </a:rPr>
              <a:t>тверді</a:t>
            </a:r>
            <a:r>
              <a:rPr lang="ru-RU" sz="1400" b="1" dirty="0">
                <a:solidFill>
                  <a:srgbClr val="FF0000"/>
                </a:solidFill>
              </a:rPr>
              <a:t>) </a:t>
            </a:r>
            <a:r>
              <a:rPr lang="ru-RU" sz="1400" b="1" dirty="0" err="1">
                <a:solidFill>
                  <a:srgbClr val="FF0000"/>
                </a:solidFill>
              </a:rPr>
              <a:t>інфраструктури</a:t>
            </a:r>
            <a:r>
              <a:rPr lang="ru-RU" sz="1400" b="1" dirty="0"/>
              <a:t>: 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/>
              <a:t>фіксована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широкосмугового</a:t>
            </a:r>
            <a:r>
              <a:rPr lang="ru-RU" sz="1400" b="1" dirty="0"/>
              <a:t> доступу до </a:t>
            </a:r>
            <a:r>
              <a:rPr lang="ru-RU" sz="1400" b="1" dirty="0" err="1"/>
              <a:t>Інтернету</a:t>
            </a:r>
            <a:r>
              <a:rPr lang="ru-RU" sz="1400" b="1" dirty="0"/>
              <a:t> (ШСД): </a:t>
            </a:r>
            <a:r>
              <a:rPr lang="ru-RU" sz="1400" b="1" dirty="0" err="1"/>
              <a:t>магістральні</a:t>
            </a:r>
            <a:r>
              <a:rPr lang="ru-RU" sz="1400" b="1" dirty="0"/>
              <a:t>, </a:t>
            </a:r>
            <a:r>
              <a:rPr lang="ru-RU" sz="1400" b="1" dirty="0" err="1"/>
              <a:t>дистрибуційні</a:t>
            </a:r>
            <a:r>
              <a:rPr lang="ru-RU" sz="1400" b="1" dirty="0"/>
              <a:t> та </a:t>
            </a:r>
            <a:r>
              <a:rPr lang="ru-RU" sz="1400" b="1" dirty="0" err="1"/>
              <a:t>локальні</a:t>
            </a:r>
            <a:r>
              <a:rPr lang="ru-RU" sz="1400" b="1" dirty="0"/>
              <a:t> </a:t>
            </a:r>
            <a:r>
              <a:rPr lang="ru-RU" sz="1400" b="1" dirty="0" err="1"/>
              <a:t>мережі</a:t>
            </a:r>
            <a:r>
              <a:rPr lang="ru-RU" sz="1400" b="1" dirty="0"/>
              <a:t>, точки </a:t>
            </a:r>
            <a:r>
              <a:rPr lang="ru-RU" sz="1400" b="1" dirty="0" err="1"/>
              <a:t>обміну</a:t>
            </a:r>
            <a:r>
              <a:rPr lang="ru-RU" sz="1400" b="1" dirty="0"/>
              <a:t> </a:t>
            </a:r>
            <a:r>
              <a:rPr lang="ru-RU" sz="1400" b="1" dirty="0" err="1"/>
              <a:t>трафіком</a:t>
            </a:r>
            <a:r>
              <a:rPr lang="ru-RU" sz="1400" b="1" dirty="0"/>
              <a:t> </a:t>
            </a:r>
            <a:r>
              <a:rPr lang="ru-RU" sz="1400" b="1" dirty="0" err="1"/>
              <a:t>тощо</a:t>
            </a:r>
            <a:r>
              <a:rPr lang="ru-RU" sz="1400" b="1" dirty="0"/>
              <a:t>; </a:t>
            </a:r>
            <a:r>
              <a:rPr lang="ru-RU" sz="1400" b="1" dirty="0" err="1"/>
              <a:t>мобільна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зв’язку</a:t>
            </a:r>
            <a:r>
              <a:rPr lang="ru-RU" sz="1400" b="1" dirty="0"/>
              <a:t> та </a:t>
            </a:r>
            <a:r>
              <a:rPr lang="ru-RU" sz="1400" b="1" dirty="0" err="1"/>
              <a:t>широкосмугового</a:t>
            </a:r>
            <a:r>
              <a:rPr lang="ru-RU" sz="1400" b="1" dirty="0"/>
              <a:t> доступу (3</a:t>
            </a:r>
            <a:r>
              <a:rPr lang="en-US" sz="1400" b="1" dirty="0"/>
              <a:t>G, 4G, 5G); </a:t>
            </a:r>
            <a:r>
              <a:rPr lang="ru-RU" sz="1400" b="1" dirty="0" err="1"/>
              <a:t>радіоінфраструктура</a:t>
            </a:r>
            <a:r>
              <a:rPr lang="ru-RU" sz="1400" b="1" dirty="0"/>
              <a:t> (</a:t>
            </a:r>
            <a:r>
              <a:rPr lang="en-US" sz="1400" b="1" dirty="0" err="1"/>
              <a:t>LoRaWan</a:t>
            </a:r>
            <a:r>
              <a:rPr lang="en-US" sz="1400" b="1" dirty="0"/>
              <a:t> </a:t>
            </a:r>
            <a:r>
              <a:rPr lang="ru-RU" sz="1400" b="1" dirty="0" err="1"/>
              <a:t>тощо</a:t>
            </a:r>
            <a:r>
              <a:rPr lang="ru-RU" sz="1400" b="1" dirty="0"/>
              <a:t>) для </a:t>
            </a:r>
            <a:r>
              <a:rPr lang="ru-RU" sz="1400" b="1" dirty="0" err="1"/>
              <a:t>проектів</a:t>
            </a:r>
            <a:r>
              <a:rPr lang="ru-RU" sz="1400" b="1" dirty="0"/>
              <a:t> </a:t>
            </a:r>
            <a:r>
              <a:rPr lang="ru-RU" sz="1400" b="1" dirty="0" err="1"/>
              <a:t>Інтернету</a:t>
            </a:r>
            <a:r>
              <a:rPr lang="ru-RU" sz="1400" b="1" dirty="0"/>
              <a:t> речей (</a:t>
            </a:r>
            <a:r>
              <a:rPr lang="ru-RU" sz="1400" b="1" dirty="0" err="1"/>
              <a:t>сенсори</a:t>
            </a:r>
            <a:r>
              <a:rPr lang="ru-RU" sz="1400" b="1" dirty="0"/>
              <a:t>, датчики </a:t>
            </a:r>
            <a:r>
              <a:rPr lang="ru-RU" sz="1400" b="1" dirty="0" err="1"/>
              <a:t>тощо</a:t>
            </a:r>
            <a:r>
              <a:rPr lang="ru-RU" sz="1400" b="1" dirty="0"/>
              <a:t>); </a:t>
            </a:r>
            <a:r>
              <a:rPr lang="ru-RU" sz="1400" b="1" dirty="0" err="1"/>
              <a:t>радіоінфраструктура</a:t>
            </a:r>
            <a:r>
              <a:rPr lang="ru-RU" sz="1400" b="1" dirty="0"/>
              <a:t> (</a:t>
            </a:r>
            <a:r>
              <a:rPr lang="ru-RU" sz="1400" b="1" dirty="0" err="1"/>
              <a:t>насамперед</a:t>
            </a:r>
            <a:r>
              <a:rPr lang="ru-RU" sz="1400" b="1" dirty="0"/>
              <a:t> </a:t>
            </a:r>
            <a:r>
              <a:rPr lang="en-US" sz="1400" b="1" dirty="0"/>
              <a:t>Wi-Fi </a:t>
            </a:r>
            <a:r>
              <a:rPr lang="ru-RU" sz="1400" b="1" dirty="0"/>
              <a:t>на </a:t>
            </a:r>
            <a:r>
              <a:rPr lang="ru-RU" sz="1400" b="1" dirty="0" err="1"/>
              <a:t>рівні</a:t>
            </a:r>
            <a:r>
              <a:rPr lang="ru-RU" sz="1400" b="1" dirty="0"/>
              <a:t> </a:t>
            </a:r>
            <a:r>
              <a:rPr lang="ru-RU" sz="1400" b="1" dirty="0" err="1"/>
              <a:t>міст</a:t>
            </a:r>
            <a:r>
              <a:rPr lang="ru-RU" sz="1400" b="1" dirty="0"/>
              <a:t>, селищ, </a:t>
            </a:r>
            <a:r>
              <a:rPr lang="ru-RU" sz="1400" b="1" dirty="0" err="1"/>
              <a:t>різних</a:t>
            </a:r>
            <a:r>
              <a:rPr lang="ru-RU" sz="1400" b="1" dirty="0"/>
              <a:t> </a:t>
            </a:r>
            <a:r>
              <a:rPr lang="ru-RU" sz="1400" b="1" dirty="0" err="1"/>
              <a:t>закладів</a:t>
            </a:r>
            <a:r>
              <a:rPr lang="ru-RU" sz="1400" b="1" dirty="0"/>
              <a:t> </a:t>
            </a:r>
            <a:r>
              <a:rPr lang="ru-RU" sz="1400" b="1" dirty="0" err="1"/>
              <a:t>туристичних</a:t>
            </a:r>
            <a:r>
              <a:rPr lang="ru-RU" sz="1400" b="1" dirty="0"/>
              <a:t> </a:t>
            </a:r>
            <a:r>
              <a:rPr lang="ru-RU" sz="1400" b="1" dirty="0" err="1"/>
              <a:t>об’єктів</a:t>
            </a:r>
            <a:r>
              <a:rPr lang="ru-RU" sz="1400" b="1" dirty="0"/>
              <a:t> </a:t>
            </a:r>
            <a:r>
              <a:rPr lang="ru-RU" sz="1400" b="1" dirty="0" err="1"/>
              <a:t>тощо</a:t>
            </a:r>
            <a:r>
              <a:rPr lang="ru-RU" sz="1400" b="1" dirty="0"/>
              <a:t>.);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супутникового</a:t>
            </a:r>
            <a:r>
              <a:rPr lang="ru-RU" sz="1400" b="1" dirty="0"/>
              <a:t> </a:t>
            </a:r>
            <a:r>
              <a:rPr lang="ru-RU" sz="1400" b="1" dirty="0" err="1"/>
              <a:t>зв’язку</a:t>
            </a:r>
            <a:r>
              <a:rPr lang="ru-RU" sz="1400" b="1" dirty="0"/>
              <a:t>; </a:t>
            </a:r>
            <a:r>
              <a:rPr lang="ru-RU" sz="1400" b="1" dirty="0" err="1"/>
              <a:t>обчислювальна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(т. </a:t>
            </a:r>
            <a:r>
              <a:rPr lang="ru-RU" sz="1400" b="1" dirty="0" err="1"/>
              <a:t>з</a:t>
            </a:r>
            <a:r>
              <a:rPr lang="ru-RU" sz="1400" b="1" dirty="0"/>
              <a:t>. </a:t>
            </a:r>
            <a:r>
              <a:rPr lang="ru-RU" sz="1400" b="1" dirty="0" err="1"/>
              <a:t>хмарна</a:t>
            </a:r>
            <a:r>
              <a:rPr lang="ru-RU" sz="1400" b="1" dirty="0"/>
              <a:t>, </a:t>
            </a:r>
            <a:r>
              <a:rPr lang="ru-RU" sz="1400" b="1" dirty="0" err="1"/>
              <a:t>або</a:t>
            </a:r>
            <a:r>
              <a:rPr lang="ru-RU" sz="1400" b="1" dirty="0"/>
              <a:t> </a:t>
            </a:r>
            <a:r>
              <a:rPr lang="ru-RU" sz="1400" b="1" dirty="0" err="1"/>
              <a:t>віртуалізована</a:t>
            </a:r>
            <a:r>
              <a:rPr lang="ru-RU" sz="1400" b="1" dirty="0"/>
              <a:t>,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);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кібербезпеки</a:t>
            </a:r>
            <a:r>
              <a:rPr lang="ru-RU" sz="1400" b="1" dirty="0"/>
              <a:t>. </a:t>
            </a:r>
          </a:p>
          <a:p>
            <a:pPr marL="0" algn="just">
              <a:spcBef>
                <a:spcPts val="0"/>
              </a:spcBef>
            </a:pPr>
            <a:r>
              <a:rPr lang="ru-RU" sz="1400" b="1" dirty="0" err="1">
                <a:solidFill>
                  <a:srgbClr val="FF0000"/>
                </a:solidFill>
              </a:rPr>
              <a:t>Сервісна</a:t>
            </a:r>
            <a:r>
              <a:rPr lang="ru-RU" sz="1400" b="1" dirty="0">
                <a:solidFill>
                  <a:srgbClr val="FF0000"/>
                </a:solidFill>
              </a:rPr>
              <a:t> (</a:t>
            </a:r>
            <a:r>
              <a:rPr lang="ru-RU" sz="1400" b="1" dirty="0" err="1">
                <a:solidFill>
                  <a:srgbClr val="FF0000"/>
                </a:solidFill>
              </a:rPr>
              <a:t>м’яка</a:t>
            </a:r>
            <a:r>
              <a:rPr lang="ru-RU" sz="1400" b="1" dirty="0">
                <a:solidFill>
                  <a:srgbClr val="FF0000"/>
                </a:solidFill>
              </a:rPr>
              <a:t>) </a:t>
            </a:r>
            <a:r>
              <a:rPr lang="ru-RU" sz="1400" b="1" dirty="0" err="1">
                <a:solidFill>
                  <a:srgbClr val="FF0000"/>
                </a:solidFill>
              </a:rPr>
              <a:t>інфраструкту</a:t>
            </a:r>
            <a:r>
              <a:rPr lang="ru-RU" sz="1400" b="1" dirty="0" err="1"/>
              <a:t>ра</a:t>
            </a:r>
            <a:r>
              <a:rPr lang="ru-RU" sz="1400" b="1" dirty="0"/>
              <a:t>: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ідентифікації</a:t>
            </a:r>
            <a:r>
              <a:rPr lang="ru-RU" sz="1400" b="1" dirty="0"/>
              <a:t> та </a:t>
            </a:r>
            <a:r>
              <a:rPr lang="ru-RU" sz="1400" b="1" dirty="0" err="1"/>
              <a:t>довіри</a:t>
            </a:r>
            <a:r>
              <a:rPr lang="ru-RU" sz="1400" b="1" dirty="0"/>
              <a:t> (</a:t>
            </a:r>
            <a:r>
              <a:rPr lang="en-US" sz="1400" b="1" dirty="0"/>
              <a:t>citizen ID, Bank ID, mobile ID); </a:t>
            </a:r>
            <a:r>
              <a:rPr lang="uk-UA" sz="1400" b="1" dirty="0"/>
              <a:t>і</a:t>
            </a:r>
            <a:r>
              <a:rPr lang="ru-RU" sz="1400" b="1" dirty="0" err="1"/>
              <a:t>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відкритих</a:t>
            </a:r>
            <a:r>
              <a:rPr lang="ru-RU" sz="1400" b="1" dirty="0"/>
              <a:t> </a:t>
            </a:r>
            <a:r>
              <a:rPr lang="ru-RU" sz="1400" b="1" dirty="0" err="1"/>
              <a:t>даних</a:t>
            </a:r>
            <a:r>
              <a:rPr lang="ru-RU" sz="1400" b="1" dirty="0"/>
              <a:t>;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державних</a:t>
            </a:r>
            <a:r>
              <a:rPr lang="ru-RU" sz="1400" b="1" dirty="0"/>
              <a:t> </a:t>
            </a:r>
            <a:r>
              <a:rPr lang="ru-RU" sz="1400" b="1" dirty="0" err="1"/>
              <a:t>послуг</a:t>
            </a:r>
            <a:r>
              <a:rPr lang="ru-RU" sz="1400" b="1" dirty="0"/>
              <a:t> (</a:t>
            </a:r>
            <a:r>
              <a:rPr lang="en-US" sz="1400" b="1" dirty="0"/>
              <a:t>e-government);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інтероперабельності</a:t>
            </a:r>
            <a:r>
              <a:rPr lang="ru-RU" sz="1400" b="1" dirty="0"/>
              <a:t> (</a:t>
            </a:r>
            <a:r>
              <a:rPr lang="en-US" sz="1400" b="1" dirty="0"/>
              <a:t>API, </a:t>
            </a:r>
            <a:r>
              <a:rPr lang="ru-RU" sz="1400" b="1" dirty="0" err="1"/>
              <a:t>стандарти</a:t>
            </a:r>
            <a:r>
              <a:rPr lang="ru-RU" sz="1400" b="1" dirty="0"/>
              <a:t> </a:t>
            </a:r>
            <a:r>
              <a:rPr lang="ru-RU" sz="1400" b="1" dirty="0" err="1"/>
              <a:t>європейської</a:t>
            </a:r>
            <a:r>
              <a:rPr lang="ru-RU" sz="1400" b="1" dirty="0"/>
              <a:t> </a:t>
            </a:r>
            <a:r>
              <a:rPr lang="en-US" sz="1400" b="1" dirty="0"/>
              <a:t>ISA);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en-US" sz="1400" b="1" dirty="0"/>
              <a:t>e-</a:t>
            </a:r>
            <a:r>
              <a:rPr lang="ru-RU" sz="1400" b="1" dirty="0" err="1"/>
              <a:t>комерції</a:t>
            </a:r>
            <a:r>
              <a:rPr lang="ru-RU" sz="1400" b="1" dirty="0"/>
              <a:t> та </a:t>
            </a:r>
            <a:r>
              <a:rPr lang="en-US" sz="1400" b="1" dirty="0"/>
              <a:t>e-</a:t>
            </a:r>
            <a:r>
              <a:rPr lang="ru-RU" sz="1400" b="1" dirty="0" err="1"/>
              <a:t>бізнесу</a:t>
            </a:r>
            <a:r>
              <a:rPr lang="ru-RU" sz="1400" b="1" dirty="0"/>
              <a:t> (</a:t>
            </a:r>
            <a:r>
              <a:rPr lang="en-US" sz="1400" b="1" dirty="0"/>
              <a:t>e-contract, e-invoicing, e-logistics); </a:t>
            </a:r>
            <a:r>
              <a:rPr lang="ru-RU" sz="1400" b="1" dirty="0" err="1"/>
              <a:t>транзакційно-процесингова</a:t>
            </a:r>
            <a:r>
              <a:rPr lang="ru-RU" sz="1400" b="1" dirty="0"/>
              <a:t>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(</a:t>
            </a:r>
            <a:r>
              <a:rPr lang="ru-RU" sz="1400" b="1" dirty="0" err="1"/>
              <a:t>онлайн-платежі</a:t>
            </a:r>
            <a:r>
              <a:rPr lang="ru-RU" sz="1400" b="1" dirty="0"/>
              <a:t>, </a:t>
            </a:r>
            <a:r>
              <a:rPr lang="ru-RU" sz="1400" b="1" dirty="0" err="1"/>
              <a:t>інструменти</a:t>
            </a:r>
            <a:r>
              <a:rPr lang="ru-RU" sz="1400" b="1" dirty="0"/>
              <a:t> </a:t>
            </a:r>
            <a:r>
              <a:rPr lang="en-US" sz="1400" b="1" dirty="0"/>
              <a:t>cashless, </a:t>
            </a:r>
            <a:r>
              <a:rPr lang="ru-RU" sz="1400" b="1" dirty="0" err="1"/>
              <a:t>сервіси</a:t>
            </a:r>
            <a:r>
              <a:rPr lang="ru-RU" sz="1400" b="1" dirty="0"/>
              <a:t> </a:t>
            </a:r>
            <a:r>
              <a:rPr lang="en-US" sz="1400" b="1" dirty="0" err="1"/>
              <a:t>fintech</a:t>
            </a:r>
            <a:r>
              <a:rPr lang="en-US" sz="1400" b="1" dirty="0"/>
              <a:t>); </a:t>
            </a:r>
            <a:r>
              <a:rPr lang="ru-RU" sz="1400" b="1" dirty="0" err="1"/>
              <a:t>інфраструктура</a:t>
            </a:r>
            <a:r>
              <a:rPr lang="ru-RU" sz="1400" b="1" dirty="0"/>
              <a:t> </a:t>
            </a:r>
            <a:r>
              <a:rPr lang="ru-RU" sz="1400" b="1" dirty="0" err="1"/>
              <a:t>життєзабезпечення</a:t>
            </a:r>
            <a:r>
              <a:rPr lang="ru-RU" sz="1400" b="1" dirty="0"/>
              <a:t> (</a:t>
            </a:r>
            <a:r>
              <a:rPr lang="ru-RU" sz="1400" b="1" dirty="0" err="1"/>
              <a:t>цифрові</a:t>
            </a:r>
            <a:r>
              <a:rPr lang="ru-RU" sz="1400" b="1" dirty="0"/>
              <a:t> </a:t>
            </a:r>
            <a:r>
              <a:rPr lang="ru-RU" sz="1400" b="1" dirty="0" err="1"/>
              <a:t>медичні</a:t>
            </a:r>
            <a:r>
              <a:rPr lang="ru-RU" sz="1400" b="1" dirty="0"/>
              <a:t>, </a:t>
            </a:r>
            <a:r>
              <a:rPr lang="ru-RU" sz="1400" b="1" dirty="0" err="1"/>
              <a:t>освітянські</a:t>
            </a:r>
            <a:r>
              <a:rPr lang="ru-RU" sz="1400" b="1" dirty="0"/>
              <a:t>, </a:t>
            </a:r>
            <a:r>
              <a:rPr lang="ru-RU" sz="1400" b="1" dirty="0" err="1"/>
              <a:t>транспортні</a:t>
            </a:r>
            <a:r>
              <a:rPr lang="ru-RU" sz="1400" b="1" dirty="0"/>
              <a:t>, </a:t>
            </a:r>
            <a:r>
              <a:rPr lang="ru-RU" sz="1400" b="1" dirty="0" err="1"/>
              <a:t>логістичні</a:t>
            </a:r>
            <a:r>
              <a:rPr lang="ru-RU" sz="1400" b="1" dirty="0"/>
              <a:t> та </a:t>
            </a:r>
            <a:r>
              <a:rPr lang="ru-RU" sz="1400" b="1" dirty="0" err="1"/>
              <a:t>інші</a:t>
            </a:r>
            <a:r>
              <a:rPr lang="ru-RU" sz="1400" b="1" dirty="0"/>
              <a:t> </a:t>
            </a:r>
            <a:r>
              <a:rPr lang="ru-RU" sz="1400" b="1" dirty="0" err="1"/>
              <a:t>системи</a:t>
            </a:r>
            <a:r>
              <a:rPr lang="ru-RU" sz="1400" b="1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80E731DF-AB2D-495D-A9C5-D527DCB5BF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9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8" y="142852"/>
            <a:ext cx="6904114" cy="1397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О.ХОРТИЦЯ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/>
              <a:t>	</a:t>
            </a:r>
            <a:r>
              <a:rPr lang="ru-RU" sz="1800" b="1" dirty="0" err="1">
                <a:solidFill>
                  <a:srgbClr val="FF0000"/>
                </a:solidFill>
              </a:rPr>
              <a:t>Острів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Хортиця</a:t>
            </a:r>
            <a:r>
              <a:rPr lang="ru-RU" sz="1800" b="1" dirty="0">
                <a:solidFill>
                  <a:srgbClr val="FF0000"/>
                </a:solidFill>
              </a:rPr>
              <a:t> - </a:t>
            </a:r>
            <a:r>
              <a:rPr lang="ru-RU" sz="1800" b="1" dirty="0" err="1">
                <a:solidFill>
                  <a:srgbClr val="FF0000"/>
                </a:solidFill>
              </a:rPr>
              <a:t>найбільший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острів</a:t>
            </a:r>
            <a:r>
              <a:rPr lang="ru-RU" sz="1800" b="1" dirty="0">
                <a:solidFill>
                  <a:srgbClr val="FF0000"/>
                </a:solidFill>
              </a:rPr>
              <a:t> на </a:t>
            </a:r>
            <a:r>
              <a:rPr lang="ru-RU" sz="1800" b="1" dirty="0" err="1">
                <a:solidFill>
                  <a:srgbClr val="FF0000"/>
                </a:solidFill>
              </a:rPr>
              <a:t>Дніпрі</a:t>
            </a:r>
            <a:r>
              <a:rPr lang="ru-RU" sz="1800" b="1" dirty="0">
                <a:solidFill>
                  <a:srgbClr val="FF0000"/>
                </a:solidFill>
              </a:rPr>
              <a:t> (</a:t>
            </a:r>
            <a:r>
              <a:rPr lang="ru-RU" sz="1800" b="1" dirty="0" err="1">
                <a:solidFill>
                  <a:srgbClr val="FF0000"/>
                </a:solidFill>
              </a:rPr>
              <a:t>довжина</a:t>
            </a:r>
            <a:r>
              <a:rPr lang="ru-RU" sz="1800" b="1" dirty="0">
                <a:solidFill>
                  <a:srgbClr val="FF0000"/>
                </a:solidFill>
              </a:rPr>
              <a:t> 12,5 км, ширина до 2,5 км). </a:t>
            </a:r>
            <a:r>
              <a:rPr lang="ru-RU" sz="1800" b="1" dirty="0" err="1">
                <a:solidFill>
                  <a:srgbClr val="FF0000"/>
                </a:solidFill>
              </a:rPr>
              <a:t>Заповідник</a:t>
            </a:r>
            <a:r>
              <a:rPr lang="ru-RU" sz="1800" b="1" dirty="0">
                <a:solidFill>
                  <a:srgbClr val="FF0000"/>
                </a:solidFill>
              </a:rPr>
              <a:t> «</a:t>
            </a:r>
            <a:r>
              <a:rPr lang="ru-RU" sz="1800" b="1" dirty="0" err="1">
                <a:solidFill>
                  <a:srgbClr val="FF0000"/>
                </a:solidFill>
              </a:rPr>
              <a:t>Хортиця</a:t>
            </a:r>
            <a:r>
              <a:rPr lang="ru-RU" sz="1800" b="1" dirty="0">
                <a:solidFill>
                  <a:srgbClr val="FF0000"/>
                </a:solidFill>
              </a:rPr>
              <a:t>» внесено до державного </a:t>
            </a:r>
            <a:r>
              <a:rPr lang="ru-RU" sz="1800" b="1" dirty="0" err="1">
                <a:solidFill>
                  <a:srgbClr val="FF0000"/>
                </a:solidFill>
              </a:rPr>
              <a:t>реєстру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пам'яток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України</a:t>
            </a:r>
            <a:r>
              <a:rPr lang="ru-RU" sz="1800" b="1" dirty="0">
                <a:solidFill>
                  <a:srgbClr val="FF0000"/>
                </a:solidFill>
              </a:rPr>
              <a:t>. На </a:t>
            </a:r>
            <a:r>
              <a:rPr lang="ru-RU" sz="1800" b="1" dirty="0" err="1">
                <a:solidFill>
                  <a:srgbClr val="FF0000"/>
                </a:solidFill>
              </a:rPr>
              <a:t>його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території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налічується</a:t>
            </a:r>
            <a:r>
              <a:rPr lang="ru-RU" sz="1800" b="1" dirty="0">
                <a:solidFill>
                  <a:srgbClr val="FF0000"/>
                </a:solidFill>
              </a:rPr>
              <a:t> 63 </a:t>
            </a:r>
            <a:r>
              <a:rPr lang="ru-RU" sz="1800" b="1" dirty="0" err="1">
                <a:solidFill>
                  <a:srgbClr val="FF0000"/>
                </a:solidFill>
              </a:rPr>
              <a:t>пам'ятки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археології</a:t>
            </a:r>
            <a:r>
              <a:rPr lang="ru-RU" sz="1800" b="1" dirty="0">
                <a:solidFill>
                  <a:srgbClr val="FF0000"/>
                </a:solidFill>
              </a:rPr>
              <a:t> та </a:t>
            </a:r>
            <a:r>
              <a:rPr lang="ru-RU" sz="1800" b="1" dirty="0" err="1">
                <a:solidFill>
                  <a:srgbClr val="FF0000"/>
                </a:solidFill>
              </a:rPr>
              <a:t>історії</a:t>
            </a:r>
            <a:r>
              <a:rPr lang="ru-RU" sz="1800" b="1" dirty="0">
                <a:solidFill>
                  <a:srgbClr val="FF0000"/>
                </a:solidFill>
              </a:rPr>
              <a:t>, 33 </a:t>
            </a:r>
            <a:r>
              <a:rPr lang="ru-RU" sz="1800" b="1" dirty="0" err="1">
                <a:solidFill>
                  <a:srgbClr val="FF0000"/>
                </a:solidFill>
              </a:rPr>
              <a:t>з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яких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знаходяться</a:t>
            </a:r>
            <a:r>
              <a:rPr lang="ru-RU" sz="1800" b="1" dirty="0">
                <a:solidFill>
                  <a:srgbClr val="FF0000"/>
                </a:solidFill>
              </a:rPr>
              <a:t> на </a:t>
            </a:r>
            <a:r>
              <a:rPr lang="ru-RU" sz="1800" b="1" dirty="0" err="1">
                <a:solidFill>
                  <a:srgbClr val="FF0000"/>
                </a:solidFill>
              </a:rPr>
              <a:t>загальнодержавному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обліку</a:t>
            </a:r>
            <a:r>
              <a:rPr lang="ru-RU" sz="1800" b="1" dirty="0">
                <a:solidFill>
                  <a:srgbClr val="FF0000"/>
                </a:solidFill>
              </a:rPr>
              <a:t>. З </a:t>
            </a:r>
            <a:r>
              <a:rPr lang="ru-RU" sz="1800" b="1" dirty="0" err="1">
                <a:solidFill>
                  <a:srgbClr val="FF0000"/>
                </a:solidFill>
              </a:rPr>
              <a:t>північної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частини</a:t>
            </a:r>
            <a:r>
              <a:rPr lang="ru-RU" sz="1800" b="1" dirty="0">
                <a:solidFill>
                  <a:srgbClr val="FF0000"/>
                </a:solidFill>
              </a:rPr>
              <a:t> острова </a:t>
            </a:r>
            <a:r>
              <a:rPr lang="ru-RU" sz="1800" b="1" dirty="0" err="1">
                <a:solidFill>
                  <a:srgbClr val="FF0000"/>
                </a:solidFill>
              </a:rPr>
              <a:t>відкривається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чудова</a:t>
            </a:r>
            <a:r>
              <a:rPr lang="ru-RU" sz="1800" b="1" dirty="0">
                <a:solidFill>
                  <a:srgbClr val="FF0000"/>
                </a:solidFill>
              </a:rPr>
              <a:t> панорама на </a:t>
            </a:r>
            <a:r>
              <a:rPr lang="ru-RU" sz="1800" b="1" dirty="0" err="1">
                <a:solidFill>
                  <a:srgbClr val="FF0000"/>
                </a:solidFill>
              </a:rPr>
              <a:t>іншу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візитну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картку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Запоріжжя</a:t>
            </a:r>
            <a:r>
              <a:rPr lang="ru-RU" sz="1800" b="1" dirty="0">
                <a:solidFill>
                  <a:srgbClr val="FF0000"/>
                </a:solidFill>
              </a:rPr>
              <a:t> - </a:t>
            </a:r>
            <a:r>
              <a:rPr lang="ru-RU" sz="1800" b="1" dirty="0" err="1">
                <a:solidFill>
                  <a:srgbClr val="FF0000"/>
                </a:solidFill>
              </a:rPr>
              <a:t>Дніпровську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гідроелектростанцію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з</a:t>
            </a:r>
            <a:r>
              <a:rPr lang="ru-RU" sz="1800" b="1" dirty="0">
                <a:solidFill>
                  <a:srgbClr val="FF0000"/>
                </a:solidFill>
              </a:rPr>
              <a:t> бетонною дамбою в </a:t>
            </a:r>
            <a:r>
              <a:rPr lang="ru-RU" sz="1800" b="1" dirty="0" err="1">
                <a:solidFill>
                  <a:srgbClr val="FF0000"/>
                </a:solidFill>
              </a:rPr>
              <a:t>формі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підкови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довжиною</a:t>
            </a:r>
            <a:r>
              <a:rPr lang="ru-RU" sz="1800" b="1" dirty="0">
                <a:solidFill>
                  <a:srgbClr val="FF0000"/>
                </a:solidFill>
              </a:rPr>
              <a:t> 766 </a:t>
            </a:r>
            <a:r>
              <a:rPr lang="ru-RU" sz="1800" b="1" dirty="0" err="1">
                <a:solidFill>
                  <a:srgbClr val="FF0000"/>
                </a:solidFill>
              </a:rPr>
              <a:t>метрів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err="1">
                <a:solidFill>
                  <a:srgbClr val="FF0000"/>
                </a:solidFill>
              </a:rPr>
              <a:t>Запорізький</a:t>
            </a:r>
            <a:r>
              <a:rPr lang="ru-RU" sz="1800" b="1" dirty="0">
                <a:solidFill>
                  <a:srgbClr val="FF0000"/>
                </a:solidFill>
              </a:rPr>
              <a:t> дуб </a:t>
            </a:r>
            <a:r>
              <a:rPr lang="ru-RU" sz="1800" b="1" dirty="0" err="1">
                <a:solidFill>
                  <a:srgbClr val="FF0000"/>
                </a:solidFill>
              </a:rPr>
              <a:t>протягом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століть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завжди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був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місцем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паломництва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мільйонів</a:t>
            </a:r>
            <a:r>
              <a:rPr lang="ru-RU" sz="1800" b="1" dirty="0">
                <a:solidFill>
                  <a:srgbClr val="FF0000"/>
                </a:solidFill>
              </a:rPr>
              <a:t> людей, та </a:t>
            </a:r>
            <a:r>
              <a:rPr lang="ru-RU" sz="1800" b="1" dirty="0" err="1">
                <a:solidFill>
                  <a:srgbClr val="FF0000"/>
                </a:solidFill>
              </a:rPr>
              <a:t>однією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головних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визначних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пам'яток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козацтва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err="1">
                <a:solidFill>
                  <a:srgbClr val="FF0000"/>
                </a:solidFill>
              </a:rPr>
              <a:t>Вражає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архітектурний</a:t>
            </a:r>
            <a:r>
              <a:rPr lang="ru-RU" sz="1800" b="1" dirty="0">
                <a:solidFill>
                  <a:srgbClr val="FF0000"/>
                </a:solidFill>
              </a:rPr>
              <a:t> ансамбль </a:t>
            </a:r>
            <a:r>
              <a:rPr lang="ru-RU" sz="1800" b="1" dirty="0" err="1">
                <a:solidFill>
                  <a:srgbClr val="FF0000"/>
                </a:solidFill>
              </a:rPr>
              <a:t>головної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вулиці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міста</a:t>
            </a:r>
            <a:r>
              <a:rPr lang="ru-RU" sz="1800" b="1" dirty="0">
                <a:solidFill>
                  <a:srgbClr val="FF0000"/>
                </a:solidFill>
              </a:rPr>
              <a:t> - проспекту Соборного, </a:t>
            </a:r>
            <a:r>
              <a:rPr lang="ru-RU" sz="1800" b="1" dirty="0" err="1">
                <a:solidFill>
                  <a:srgbClr val="FF0000"/>
                </a:solidFill>
              </a:rPr>
              <a:t>однієї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найбільших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вулиць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Європи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err="1">
                <a:solidFill>
                  <a:srgbClr val="FF0000"/>
                </a:solidFill>
              </a:rPr>
              <a:t>Упродовж</a:t>
            </a:r>
            <a:r>
              <a:rPr lang="ru-RU" sz="1800" b="1" dirty="0">
                <a:solidFill>
                  <a:srgbClr val="FF0000"/>
                </a:solidFill>
              </a:rPr>
              <a:t> 11 км </a:t>
            </a:r>
            <a:r>
              <a:rPr lang="ru-RU" sz="1800" b="1" dirty="0" err="1">
                <a:solidFill>
                  <a:srgbClr val="FF0000"/>
                </a:solidFill>
              </a:rPr>
              <a:t>можна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спостерігати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симбіоз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дореволюційної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архітектури</a:t>
            </a:r>
            <a:r>
              <a:rPr lang="ru-RU" sz="1800" b="1" dirty="0">
                <a:solidFill>
                  <a:srgbClr val="FF0000"/>
                </a:solidFill>
              </a:rPr>
              <a:t> (</a:t>
            </a:r>
            <a:r>
              <a:rPr lang="ru-RU" sz="1800" b="1" dirty="0" err="1">
                <a:solidFill>
                  <a:srgbClr val="FF0000"/>
                </a:solidFill>
              </a:rPr>
              <a:t>цегельний</a:t>
            </a:r>
            <a:r>
              <a:rPr lang="ru-RU" sz="1800" b="1" dirty="0">
                <a:solidFill>
                  <a:srgbClr val="FF0000"/>
                </a:solidFill>
              </a:rPr>
              <a:t> стиль), </a:t>
            </a:r>
            <a:r>
              <a:rPr lang="ru-RU" sz="1800" b="1" dirty="0" err="1">
                <a:solidFill>
                  <a:srgbClr val="FF0000"/>
                </a:solidFill>
              </a:rPr>
              <a:t>довоєнної</a:t>
            </a:r>
            <a:r>
              <a:rPr lang="ru-RU" sz="1800" b="1" dirty="0">
                <a:solidFill>
                  <a:srgbClr val="FF0000"/>
                </a:solidFill>
              </a:rPr>
              <a:t> (</a:t>
            </a:r>
            <a:r>
              <a:rPr lang="ru-RU" sz="1800" b="1" dirty="0" err="1">
                <a:solidFill>
                  <a:srgbClr val="FF0000"/>
                </a:solidFill>
              </a:rPr>
              <a:t>конструктивізм</a:t>
            </a:r>
            <a:r>
              <a:rPr lang="ru-RU" sz="1800" b="1" dirty="0">
                <a:solidFill>
                  <a:srgbClr val="FF0000"/>
                </a:solidFill>
              </a:rPr>
              <a:t>) та </a:t>
            </a:r>
            <a:r>
              <a:rPr lang="ru-RU" sz="1800" b="1" dirty="0" err="1">
                <a:solidFill>
                  <a:srgbClr val="FF0000"/>
                </a:solidFill>
              </a:rPr>
              <a:t>повоєнної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архітектури</a:t>
            </a:r>
            <a:r>
              <a:rPr lang="ru-RU" sz="1800" b="1" dirty="0">
                <a:solidFill>
                  <a:srgbClr val="FF0000"/>
                </a:solidFill>
              </a:rPr>
              <a:t> (</a:t>
            </a:r>
            <a:r>
              <a:rPr lang="ru-RU" sz="1800" b="1" dirty="0" err="1">
                <a:solidFill>
                  <a:srgbClr val="FF0000"/>
                </a:solidFill>
              </a:rPr>
              <a:t>сталінський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ампір</a:t>
            </a:r>
            <a:r>
              <a:rPr lang="ru-RU" sz="1800" b="1" dirty="0">
                <a:solidFill>
                  <a:srgbClr val="FF0000"/>
                </a:solidFill>
              </a:rPr>
              <a:t>). </a:t>
            </a:r>
            <a:r>
              <a:rPr lang="ru-RU" sz="1800" b="1" dirty="0" err="1">
                <a:solidFill>
                  <a:srgbClr val="FF0000"/>
                </a:solidFill>
              </a:rPr>
              <a:t>Серед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найбільш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яскравих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пам'яток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архітектури</a:t>
            </a:r>
            <a:r>
              <a:rPr lang="ru-RU" sz="1800" b="1" dirty="0">
                <a:solidFill>
                  <a:srgbClr val="FF0000"/>
                </a:solidFill>
              </a:rPr>
              <a:t> проспекту - </a:t>
            </a:r>
            <a:r>
              <a:rPr lang="ru-RU" sz="1800" b="1" dirty="0" err="1">
                <a:solidFill>
                  <a:srgbClr val="FF0000"/>
                </a:solidFill>
              </a:rPr>
              <a:t>будинки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Лещинського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Бадовського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Свято-Покровський</a:t>
            </a:r>
            <a:r>
              <a:rPr lang="ru-RU" sz="1800" b="1" dirty="0">
                <a:solidFill>
                  <a:srgbClr val="FF0000"/>
                </a:solidFill>
              </a:rPr>
              <a:t> собор, </a:t>
            </a:r>
            <a:r>
              <a:rPr lang="ru-RU" sz="1800" b="1" dirty="0" err="1">
                <a:solidFill>
                  <a:srgbClr val="FF0000"/>
                </a:solidFill>
              </a:rPr>
              <a:t>будинки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Вегмана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Козлінера</a:t>
            </a:r>
            <a:r>
              <a:rPr lang="ru-RU" sz="1800" b="1" dirty="0">
                <a:solidFill>
                  <a:srgbClr val="FF0000"/>
                </a:solidFill>
              </a:rPr>
              <a:t>, Орлова, </a:t>
            </a:r>
            <a:r>
              <a:rPr lang="ru-RU" sz="1800" b="1" dirty="0" err="1">
                <a:solidFill>
                  <a:srgbClr val="FF0000"/>
                </a:solidFill>
              </a:rPr>
              <a:t>концертний</a:t>
            </a:r>
            <a:r>
              <a:rPr lang="ru-RU" sz="1800" b="1" dirty="0">
                <a:solidFill>
                  <a:srgbClr val="FF0000"/>
                </a:solidFill>
              </a:rPr>
              <a:t> зал </a:t>
            </a:r>
            <a:r>
              <a:rPr lang="ru-RU" sz="1800" b="1" dirty="0" err="1">
                <a:solidFill>
                  <a:srgbClr val="FF0000"/>
                </a:solidFill>
              </a:rPr>
              <a:t>ім.Михайла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Глінки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тощо</a:t>
            </a:r>
            <a:r>
              <a:rPr lang="ru-RU" sz="1800" b="1" dirty="0">
                <a:solidFill>
                  <a:srgbClr val="FF0000"/>
                </a:solidFill>
              </a:rPr>
              <a:t>. Головну </a:t>
            </a:r>
            <a:r>
              <a:rPr lang="ru-RU" sz="1800" b="1" dirty="0" err="1">
                <a:solidFill>
                  <a:srgbClr val="FF0000"/>
                </a:solidFill>
              </a:rPr>
              <a:t>вулицю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Запоріжжя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прикрашають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численні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площі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сквери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фонтани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серед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яких</a:t>
            </a:r>
            <a:r>
              <a:rPr lang="ru-RU" sz="1800" b="1" dirty="0">
                <a:solidFill>
                  <a:srgbClr val="FF0000"/>
                </a:solidFill>
              </a:rPr>
              <a:t> Фонтан </a:t>
            </a:r>
            <a:r>
              <a:rPr lang="ru-RU" sz="1800" b="1" dirty="0" err="1">
                <a:solidFill>
                  <a:srgbClr val="FF0000"/>
                </a:solidFill>
              </a:rPr>
              <a:t>Життя</a:t>
            </a:r>
            <a:r>
              <a:rPr lang="ru-RU" sz="1800" b="1" dirty="0">
                <a:solidFill>
                  <a:srgbClr val="FF0000"/>
                </a:solidFill>
              </a:rPr>
              <a:t> на </a:t>
            </a:r>
            <a:r>
              <a:rPr lang="ru-RU" sz="1800" b="1" dirty="0" err="1">
                <a:solidFill>
                  <a:srgbClr val="FF0000"/>
                </a:solidFill>
              </a:rPr>
              <a:t>пл.Маяковського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B3BA2D56-56A1-432F-8801-D099791963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3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1"/>
            <a:ext cx="9041077" cy="80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ТУРИЗМ – ЦЕ ВСЯ НАША ПЛАНЕТА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B4B9807E-50AF-43E7-B645-2A3A193DB3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Цифровизация туризма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08132" y="1643050"/>
            <a:ext cx="7000924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0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36" y="0"/>
            <a:ext cx="7771051" cy="14478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СІЛЬСЬКИЙ ТУРИЗМ – ЦЕ НАШЕ ЗДОРОВ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CE02FA3C-47AB-43B3-9125-096860C41F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Valentina\Desktop\картинки 1 2)\КАртинки 3 сельский туризм\agro-09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86336" y="1900238"/>
            <a:ext cx="7416153" cy="485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2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12" y="152400"/>
            <a:ext cx="6904114" cy="1397000"/>
          </a:xfrm>
        </p:spPr>
        <p:txBody>
          <a:bodyPr/>
          <a:lstStyle/>
          <a:p>
            <a:r>
              <a:rPr lang="en-US" dirty="0"/>
              <a:t>RE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5992"/>
            <a:ext cx="10158703" cy="3784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8690F11-19CF-4107-A5D0-9E50506842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Valentina\Desktop\картинки 1 2)\КАртинки 3 сельский туризм\v-krymu-obeshchayut-razvivat-selskiy-turizm_foto-iz-otkrytykh-istochnikov_1_2018-03-4-11-33-5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4412" y="5715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04" y="285728"/>
            <a:ext cx="10157354" cy="13970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1. Концептуалізація цифрової економіки і цифрового менеджменту в умовах нової промислової революції </a:t>
            </a:r>
            <a:r>
              <a:rPr lang="en-US" sz="2000" b="1" dirty="0">
                <a:solidFill>
                  <a:srgbClr val="FF0000"/>
                </a:solidFill>
              </a:rPr>
              <a:t>Industry 4.0 </a:t>
            </a:r>
            <a:r>
              <a:rPr lang="uk-UA" sz="2000" b="1" dirty="0">
                <a:solidFill>
                  <a:srgbClr val="FF0000"/>
                </a:solidFill>
              </a:rPr>
              <a:t>як чинника   становлення розвитку туристичного бізнесу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algn="just">
              <a:spcBef>
                <a:spcPts val="0"/>
              </a:spcBef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компонента як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цифрової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цифрового менеджменту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Четвертої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Didgital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інтелект(штучний інтелект) як пріоритет Четвертої промислової революції. Цифрова економіка як основа прориву для впровадження передових технологій (розвиток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нанотехнологій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штучного інтелекту, Інтернету речей,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“розумних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міст”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-друку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і виробництва,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біткойну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блокчейну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algn="just">
              <a:spcBef>
                <a:spcPts val="0"/>
              </a:spcBef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 концепції </a:t>
            </a:r>
            <a:r>
              <a:rPr lang="uk-UA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проектно-орієтованого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розвитку бізнесу (креативного туристичного бізнесу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та застосування  в ньому передових креативних технологій).</a:t>
            </a:r>
          </a:p>
          <a:p>
            <a:pPr marL="0" algn="just">
              <a:spcBef>
                <a:spcPts val="0"/>
              </a:spcBef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Країни ЄС як основа технологічних проривів та упровадження моделі стабільного розвитку.</a:t>
            </a:r>
          </a:p>
          <a:p>
            <a:pPr marL="0" algn="just">
              <a:spcBef>
                <a:spcPts val="0"/>
              </a:spcBef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Нелінійна методологія  складності та її роль в упровадженні цифрового управлінського мислення   та цифрового світогляду.</a:t>
            </a:r>
          </a:p>
          <a:p>
            <a:pPr marL="0" algn="just">
              <a:spcBef>
                <a:spcPts val="0"/>
              </a:spcBef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Цифрові креативні технології як каталізатор змін, довгострокового росту та підвищення стандартів життя. </a:t>
            </a:r>
          </a:p>
          <a:p>
            <a:pPr marL="0" algn="just">
              <a:spcBef>
                <a:spcPts val="0"/>
              </a:spcBef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Формування концепції стійкого цифрового розвитку та переходу до цифрових продуктів  і сервісів.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2D31-E658-4F34-AF04-CF9FB3E0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82842"/>
            <a:ext cx="8763001" cy="863600"/>
          </a:xfrm>
        </p:spPr>
        <p:txBody>
          <a:bodyPr>
            <a:normAutofit/>
          </a:bodyPr>
          <a:lstStyle/>
          <a:p>
            <a:pPr algn="ctr"/>
            <a:r>
              <a:rPr lang="uk-U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94B77C-FEDC-4FE4-A429-809F8ACE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276600"/>
            <a:ext cx="10157354" cy="28956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0A4ACF-F382-4194-9537-F2C0349274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4876800" cy="4488169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D97445F2-2706-471A-B615-5A4B8B9B68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4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62A35-B7A5-4254-9AC5-23F1DD6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85800"/>
            <a:ext cx="8685451" cy="1397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Концепція цифрового розвитку сучасного світу як чинник розвитку трьох “Ц”: цифрова економіка </a:t>
            </a:r>
            <a:r>
              <a:rPr lang="uk-UA" sz="2400" b="1" dirty="0" err="1">
                <a:solidFill>
                  <a:srgbClr val="FF0000"/>
                </a:solidFill>
              </a:rPr>
              <a:t>+цифровий</a:t>
            </a:r>
            <a:r>
              <a:rPr lang="uk-UA" sz="2400" b="1" dirty="0">
                <a:solidFill>
                  <a:srgbClr val="FF0000"/>
                </a:solidFill>
              </a:rPr>
              <a:t> менеджмент </a:t>
            </a:r>
            <a:r>
              <a:rPr lang="uk-UA" sz="2400" b="1" dirty="0" err="1">
                <a:solidFill>
                  <a:srgbClr val="FF0000"/>
                </a:solidFill>
              </a:rPr>
              <a:t>+цифровий</a:t>
            </a:r>
            <a:r>
              <a:rPr lang="uk-UA" sz="2400" b="1" dirty="0">
                <a:solidFill>
                  <a:srgbClr val="FF0000"/>
                </a:solidFill>
              </a:rPr>
              <a:t> туризм. </a:t>
            </a:r>
            <a:r>
              <a:rPr lang="uk-UA" sz="2400" b="1" dirty="0">
                <a:solidFill>
                  <a:srgbClr val="00B0F0"/>
                </a:solidFill>
              </a:rPr>
              <a:t>Наведіть приклади розвитку цифрової економіки, цифрового менеджменту, цифрового туризму.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1117839" y="2286000"/>
          <a:ext cx="7948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6166C8-7E04-43DF-A72F-9996467822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7" name="Рисунок 6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4229832-20F3-4A52-AAD4-AE209CF5E62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5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132" y="0"/>
            <a:ext cx="8658252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Вплив Четвертої промислової революції  4.0 на розвиток цифрового світу. </a:t>
            </a:r>
            <a:r>
              <a:rPr lang="uk-UA" sz="2800" b="1" dirty="0">
                <a:solidFill>
                  <a:srgbClr val="00B0F0"/>
                </a:solidFill>
              </a:rPr>
              <a:t>Наведіть приклади розвитку </a:t>
            </a:r>
            <a:r>
              <a:rPr lang="uk-UA" sz="2800" b="1" dirty="0" err="1">
                <a:solidFill>
                  <a:srgbClr val="00B0F0"/>
                </a:solidFill>
              </a:rPr>
              <a:t>цифровізації</a:t>
            </a:r>
            <a:r>
              <a:rPr lang="uk-UA" sz="2800" b="1" dirty="0">
                <a:solidFill>
                  <a:srgbClr val="00B0F0"/>
                </a:solidFill>
              </a:rPr>
              <a:t> суспільства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249E378-37A3-43CD-B010-BCCA26ADA14B}"/>
              </a:ext>
            </a:extLst>
          </p:cNvPr>
          <p:cNvGraphicFramePr/>
          <p:nvPr>
            <p:extLst/>
          </p:nvPr>
        </p:nvGraphicFramePr>
        <p:xfrm>
          <a:off x="3951272" y="1500174"/>
          <a:ext cx="8098297" cy="511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бъект 12">
            <a:extLst>
              <a:ext uri="{FF2B5EF4-FFF2-40B4-BE49-F238E27FC236}">
                <a16:creationId xmlns:a16="http://schemas.microsoft.com/office/drawing/2014/main" id="{CBDCD177-9410-475F-9EE2-5F8F89E69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844285"/>
            <a:ext cx="4343400" cy="4556515"/>
          </a:xfrm>
        </p:spPr>
        <p:txBody>
          <a:bodyPr>
            <a:normAutofit/>
          </a:bodyPr>
          <a:lstStyle/>
          <a:p>
            <a:r>
              <a:rPr lang="uk-UA" sz="1600" b="1" dirty="0"/>
              <a:t>Четверта промислова революція – це нечувані можливості обробки даних, накопичення інформації та доступу до знань. </a:t>
            </a:r>
          </a:p>
          <a:p>
            <a:r>
              <a:rPr lang="uk-UA" sz="1600" b="1" dirty="0"/>
              <a:t>Перебудовуються системи виробництва, споживання, транспортування і постачання.</a:t>
            </a:r>
          </a:p>
          <a:p>
            <a:r>
              <a:rPr lang="uk-UA" sz="1600" b="1" dirty="0"/>
              <a:t>Зміна парадигми праці та спілкування, а також те, як ми здобуваємо інформацію.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Нові способи використання технологій сприяють відновленню та збереженню довкілля завдяки розвитку сільського, зеленого, </a:t>
            </a:r>
            <a:r>
              <a:rPr lang="uk-UA" sz="1600" b="1" dirty="0" err="1">
                <a:solidFill>
                  <a:srgbClr val="FF0000"/>
                </a:solidFill>
              </a:rPr>
              <a:t>агро-туризму</a:t>
            </a:r>
            <a:r>
              <a:rPr lang="uk-UA" sz="1600" b="1" dirty="0">
                <a:solidFill>
                  <a:srgbClr val="FF0000"/>
                </a:solidFill>
              </a:rPr>
              <a:t>, ділового, наукового, регіонального туризму.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8C538-B08F-4474-9652-C6FCD8B7B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7" name="Рисунок 6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E12A1C0-5058-4ED7-B988-7D3CA0070F4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8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056" y="-41491"/>
            <a:ext cx="8348682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0942" y="785794"/>
            <a:ext cx="10401353" cy="1009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Цифрова парадигма розвитку суспільства і людини як економіка стійкого цифрового розвитку, що змінює бізнес, освіту, фінансові ринки, туризм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9B48E4D-1070-41DA-87F2-8B1507CEEE0A}"/>
              </a:ext>
            </a:extLst>
          </p:cNvPr>
          <p:cNvGraphicFramePr/>
          <p:nvPr>
            <p:extLst/>
          </p:nvPr>
        </p:nvGraphicFramePr>
        <p:xfrm>
          <a:off x="455612" y="2133600"/>
          <a:ext cx="11353800" cy="454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89FAFB-C696-48D3-91F2-CBE29E5B1B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00DECC88-9CF8-4637-BF0C-B2DF7F54F61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C09A37-1CA4-4D2F-9970-FAADB279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3088463"/>
            <a:ext cx="10872498" cy="364823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Концепція економіки стійкого розвитку сприяє трансформаціям у переплетенні цифрового, біологічного і цифрового світів.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З'являються цифрові технології, що привели до появи нових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мегатрендів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цифрового виробництва, в основі якого інтелектуальна компонента –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фінтех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іншуртех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нейротехнології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Інноваційна стратегія ОЄСР (2015) та Програма ООН з оточуючого середовища (ЮНЕП) як чинник удосконалення концепції сталого розвитку.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7E56987-F7B1-41C8-8FB6-136EABB8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Концепція економіки стійкого цифрового розвитку як глобальна тенденція</a:t>
            </a:r>
            <a:r>
              <a:rPr lang="en-US" sz="3600" b="1" dirty="0">
                <a:solidFill>
                  <a:srgbClr val="FF0000"/>
                </a:solidFill>
              </a:rPr>
              <a:t> digital-</a:t>
            </a:r>
            <a:r>
              <a:rPr lang="uk-UA" sz="3600" b="1" dirty="0">
                <a:solidFill>
                  <a:srgbClr val="FF0000"/>
                </a:solidFill>
              </a:rPr>
              <a:t>ери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A8D5023-FE95-464F-B79A-3CF0ED3635CD}"/>
              </a:ext>
            </a:extLst>
          </p:cNvPr>
          <p:cNvGraphicFramePr/>
          <p:nvPr>
            <p:extLst/>
          </p:nvPr>
        </p:nvGraphicFramePr>
        <p:xfrm>
          <a:off x="912018" y="1241915"/>
          <a:ext cx="10058400" cy="178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C6720A2-ED3E-4C61-BEB4-A3AA8E92ECB4}"/>
              </a:ext>
            </a:extLst>
          </p:cNvPr>
          <p:cNvSpPr txBox="1">
            <a:spLocks/>
          </p:cNvSpPr>
          <p:nvPr/>
        </p:nvSpPr>
        <p:spPr>
          <a:xfrm>
            <a:off x="3840143" y="428604"/>
            <a:ext cx="8348682" cy="1143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938C24-6A10-47F6-B49F-EC1CD9E049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D0C1B972-ABCF-4161-981E-7E3178B908D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5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884" y="285728"/>
            <a:ext cx="9712352" cy="1143008"/>
          </a:xfrm>
        </p:spPr>
        <p:txBody>
          <a:bodyPr>
            <a:normAutofit fontScale="90000"/>
          </a:bodyPr>
          <a:lstStyle/>
          <a:p>
            <a:br>
              <a:rPr lang="uk-UA" b="1" dirty="0"/>
            </a:br>
            <a:r>
              <a:rPr lang="ru-RU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2.Концепція </a:t>
            </a:r>
            <a:r>
              <a:rPr lang="ru-RU" sz="2000" b="1" dirty="0" err="1">
                <a:solidFill>
                  <a:srgbClr val="FF0000"/>
                </a:solidFill>
              </a:rPr>
              <a:t>цифрових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технологій</a:t>
            </a:r>
            <a:r>
              <a:rPr lang="ru-RU" sz="2000" b="1" dirty="0">
                <a:solidFill>
                  <a:srgbClr val="FF0000"/>
                </a:solidFill>
              </a:rPr>
              <a:t>  як основа </a:t>
            </a:r>
            <a:r>
              <a:rPr lang="ru-RU" sz="2000" b="1" dirty="0" err="1">
                <a:solidFill>
                  <a:srgbClr val="FF0000"/>
                </a:solidFill>
              </a:rPr>
              <a:t>прориву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інформаційно-технологічній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галузі</a:t>
            </a:r>
            <a:r>
              <a:rPr lang="ru-RU" sz="2000" b="1" dirty="0">
                <a:solidFill>
                  <a:srgbClr val="FF0000"/>
                </a:solidFill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</a:rPr>
              <a:t>її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впливу</a:t>
            </a:r>
            <a:r>
              <a:rPr lang="ru-RU" sz="2000" b="1" dirty="0">
                <a:solidFill>
                  <a:srgbClr val="FF0000"/>
                </a:solidFill>
              </a:rPr>
              <a:t> на туризм.  </a:t>
            </a:r>
            <a:r>
              <a:rPr lang="uk-UA" sz="2000" b="1" dirty="0">
                <a:solidFill>
                  <a:srgbClr val="FF0000"/>
                </a:solidFill>
              </a:rPr>
              <a:t>Європейська </a:t>
            </a:r>
            <a:r>
              <a:rPr lang="uk-UA" sz="2000" b="1" dirty="0" err="1">
                <a:solidFill>
                  <a:srgbClr val="FF0000"/>
                </a:solidFill>
              </a:rPr>
              <a:t>страегія</a:t>
            </a:r>
            <a:r>
              <a:rPr lang="uk-UA" sz="2000" b="1" dirty="0">
                <a:solidFill>
                  <a:srgbClr val="FF0000"/>
                </a:solidFill>
              </a:rPr>
              <a:t> цифрового розвитку. </a:t>
            </a:r>
            <a:br>
              <a:rPr lang="uk-UA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10" y="1566422"/>
            <a:ext cx="10843154" cy="529157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uk-UA" sz="1600" b="1" dirty="0"/>
              <a:t>Можливості цифрових технологій як основа упровадження нових інновацій та їх прориву в інформаційно-технологічній галузі. Тріумф цифрових технологій як тріумф цифрового суспільства та формування</a:t>
            </a:r>
            <a:r>
              <a:rPr lang="ru-RU" sz="1600" b="1" dirty="0"/>
              <a:t> </a:t>
            </a:r>
            <a:r>
              <a:rPr lang="en-US" sz="1600" b="1" dirty="0"/>
              <a:t>homo </a:t>
            </a:r>
            <a:r>
              <a:rPr lang="en-US" sz="1600" b="1" dirty="0" err="1"/>
              <a:t>informaticus</a:t>
            </a:r>
            <a:r>
              <a:rPr lang="en-US" sz="1600" b="1" dirty="0"/>
              <a:t>.</a:t>
            </a:r>
            <a:r>
              <a:rPr lang="uk-UA" sz="1600" b="1" dirty="0"/>
              <a:t> </a:t>
            </a:r>
            <a:r>
              <a:rPr lang="uk-UA" sz="1600" b="1" dirty="0">
                <a:solidFill>
                  <a:srgbClr val="FF0000"/>
                </a:solidFill>
              </a:rPr>
              <a:t>Європейська </a:t>
            </a:r>
            <a:r>
              <a:rPr lang="uk-UA" sz="1600" b="1" dirty="0" err="1">
                <a:solidFill>
                  <a:srgbClr val="FF0000"/>
                </a:solidFill>
              </a:rPr>
              <a:t>сратегія</a:t>
            </a:r>
            <a:r>
              <a:rPr lang="uk-UA" sz="1600" b="1" dirty="0">
                <a:solidFill>
                  <a:srgbClr val="FF0000"/>
                </a:solidFill>
              </a:rPr>
              <a:t> цифрового розвитку</a:t>
            </a:r>
            <a:r>
              <a:rPr lang="uk-UA" sz="1600" b="1" dirty="0"/>
              <a:t>.</a:t>
            </a:r>
          </a:p>
          <a:p>
            <a:pPr marL="0">
              <a:spcBef>
                <a:spcPts val="0"/>
              </a:spcBef>
            </a:pPr>
            <a:r>
              <a:rPr lang="uk-UA" sz="1600" b="1" dirty="0"/>
              <a:t>Цифрові інформаційні технології створюють новий тип виробництва  - інтелектуального з можливістю взаємодії оточуючого середовища, цифрової економіки з соціальною сферою.</a:t>
            </a:r>
          </a:p>
          <a:p>
            <a:pPr marL="0">
              <a:spcBef>
                <a:spcPts val="0"/>
              </a:spcBef>
            </a:pPr>
            <a:r>
              <a:rPr lang="uk-UA" sz="1600" b="1" dirty="0"/>
              <a:t>Цифровий сектор економіки зростає у 7 раз швидше, чим реальна економіка, проте не вистачає цифрових мереж, що лежать в основі </a:t>
            </a:r>
            <a:r>
              <a:rPr lang="uk-UA" sz="1600" b="1" dirty="0" err="1"/>
              <a:t>ін</a:t>
            </a:r>
            <a:r>
              <a:rPr lang="uk-UA" sz="1600" b="1" dirty="0" err="1">
                <a:solidFill>
                  <a:srgbClr val="FF0000"/>
                </a:solidFill>
              </a:rPr>
              <a:t>“єдиного</a:t>
            </a:r>
            <a:r>
              <a:rPr lang="uk-UA" sz="1600" b="1" dirty="0">
                <a:solidFill>
                  <a:srgbClr val="FF0000"/>
                </a:solidFill>
              </a:rPr>
              <a:t> цифрового </a:t>
            </a:r>
            <a:r>
              <a:rPr lang="uk-UA" sz="1600" b="1" dirty="0" err="1">
                <a:solidFill>
                  <a:srgbClr val="FF0000"/>
                </a:solidFill>
              </a:rPr>
              <a:t>вікна</a:t>
            </a:r>
            <a:r>
              <a:rPr lang="uk-UA" sz="1600" b="1" dirty="0" err="1"/>
              <a:t>новаційного</a:t>
            </a:r>
            <a:r>
              <a:rPr lang="uk-UA" sz="1600" b="1" dirty="0"/>
              <a:t> функціонування економіки включаючи країни ЄС, необхідність </a:t>
            </a:r>
            <a:r>
              <a:rPr lang="uk-UA" sz="1600" b="1" dirty="0" err="1"/>
              <a:t>створення”</a:t>
            </a:r>
            <a:r>
              <a:rPr lang="uk-UA" sz="1600" b="1" dirty="0"/>
              <a:t>, яке б сприяло упорядкуванню цифрового ринку, запропонованого </a:t>
            </a:r>
            <a:r>
              <a:rPr lang="uk-UA" sz="1600" b="1" dirty="0" err="1"/>
              <a:t>“</a:t>
            </a:r>
            <a:r>
              <a:rPr lang="uk-UA" sz="1600" b="1" dirty="0" err="1">
                <a:solidFill>
                  <a:srgbClr val="FF0000"/>
                </a:solidFill>
              </a:rPr>
              <a:t>Програмою</a:t>
            </a:r>
            <a:r>
              <a:rPr lang="uk-UA" sz="1600" b="1" dirty="0">
                <a:solidFill>
                  <a:srgbClr val="FF0000"/>
                </a:solidFill>
              </a:rPr>
              <a:t> розвитку цифрової економіки в ЄС”.</a:t>
            </a:r>
          </a:p>
          <a:p>
            <a:pPr marL="0">
              <a:spcBef>
                <a:spcPts val="0"/>
              </a:spcBef>
            </a:pPr>
            <a:r>
              <a:rPr lang="uk-UA" sz="1600" b="1" dirty="0" err="1"/>
              <a:t>“</a:t>
            </a:r>
            <a:r>
              <a:rPr lang="uk-UA" sz="1600" b="1" dirty="0" err="1">
                <a:solidFill>
                  <a:srgbClr val="FF0000"/>
                </a:solidFill>
              </a:rPr>
              <a:t>Стратегія</a:t>
            </a:r>
            <a:r>
              <a:rPr lang="uk-UA" sz="1600" b="1" dirty="0">
                <a:solidFill>
                  <a:srgbClr val="FF0000"/>
                </a:solidFill>
              </a:rPr>
              <a:t> єдиного ринку для </a:t>
            </a:r>
            <a:r>
              <a:rPr lang="uk-UA" sz="1600" b="1" dirty="0" err="1">
                <a:solidFill>
                  <a:srgbClr val="FF0000"/>
                </a:solidFill>
              </a:rPr>
              <a:t>Європи”</a:t>
            </a:r>
            <a:r>
              <a:rPr lang="uk-UA" sz="1600" b="1" dirty="0">
                <a:solidFill>
                  <a:srgbClr val="FF0000"/>
                </a:solidFill>
              </a:rPr>
              <a:t> </a:t>
            </a:r>
            <a:r>
              <a:rPr lang="uk-UA" sz="1600" b="1" dirty="0"/>
              <a:t>включає реалізацію напрямів єдиної цифрової ринкової </a:t>
            </a:r>
            <a:r>
              <a:rPr lang="uk-UA" sz="1600" b="1" dirty="0" err="1"/>
              <a:t>стартегії</a:t>
            </a:r>
            <a:r>
              <a:rPr lang="uk-UA" sz="1600" b="1" dirty="0"/>
              <a:t>, а саме: надання підтримки підприємствам і громадянам у здійсненні доступу до цифрових товарів і послуг, створення справедливих умов щодо розвитку мереж та інноваційних цифрових послуг; забезпечення зростання економічного потенціалу ЄС на основі цифрової економіки.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5B19AD7-B7D3-4908-A8C8-7D42506D3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399156"/>
              </p:ext>
            </p:extLst>
          </p:nvPr>
        </p:nvGraphicFramePr>
        <p:xfrm>
          <a:off x="379372" y="4643446"/>
          <a:ext cx="11426824" cy="247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5F4363-11B4-451F-A918-86FDAB636E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8" y="142852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C9DC9A17-E129-4118-B6EB-4462916E786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Дуга 9"/>
          <p:cNvSpPr/>
          <p:nvPr/>
        </p:nvSpPr>
        <p:spPr>
          <a:xfrm>
            <a:off x="4808528" y="28572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1"/>
            <a:ext cx="9041077" cy="80012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Цифровий порядок та ініціативи у сфері цифрових технологій в умовах </a:t>
            </a:r>
            <a:r>
              <a:rPr lang="en-US" sz="2000" b="1" dirty="0">
                <a:solidFill>
                  <a:srgbClr val="FF0000"/>
                </a:solidFill>
              </a:rPr>
              <a:t>COVID-19</a:t>
            </a:r>
            <a:r>
              <a:rPr lang="uk-UA" sz="2000" b="1" dirty="0">
                <a:solidFill>
                  <a:srgbClr val="FF0000"/>
                </a:solidFill>
              </a:rPr>
              <a:t>: рішення ЄС і ОЕСР (Організації економічної співпраці і розвитку)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 numCol="2">
            <a:normAutofit lnSpcReduction="10000"/>
          </a:bodyPr>
          <a:lstStyle/>
          <a:p>
            <a:r>
              <a:rPr lang="uk-UA" sz="1600" b="1" dirty="0"/>
              <a:t>Рішення ЄС і ОЕСР стосуються різних аспектів цифрової економіки – </a:t>
            </a:r>
            <a:r>
              <a:rPr lang="uk-UA" sz="1600" b="1" dirty="0" err="1"/>
              <a:t>онлайн-комунікації</a:t>
            </a:r>
            <a:r>
              <a:rPr lang="uk-UA" sz="1600" b="1" dirty="0"/>
              <a:t>, цифрової охорони здоров'я, електронного уряду, обміну даними і широкосмугової мережі, електронної торгівлі, цифрових технологій у фінансах, захисту персональних даних.</a:t>
            </a:r>
          </a:p>
          <a:p>
            <a:r>
              <a:rPr lang="uk-UA" sz="1600" b="1" dirty="0"/>
              <a:t>Зміни стосуються формування цифрового майбутнього Європи, ініціатив у сфері </a:t>
            </a:r>
            <a:r>
              <a:rPr lang="uk-UA" sz="1600" b="1" dirty="0" err="1"/>
              <a:t>цифровізації</a:t>
            </a:r>
            <a:r>
              <a:rPr lang="uk-UA" sz="1600" b="1" dirty="0"/>
              <a:t> промисловості, штучного інтелекту, умов захисту конфіденційності даних при використанні </a:t>
            </a:r>
            <a:r>
              <a:rPr lang="uk-UA" sz="1600" b="1" dirty="0" err="1"/>
              <a:t>онлайн-дадатків</a:t>
            </a:r>
            <a:r>
              <a:rPr lang="uk-UA" sz="1600" b="1" dirty="0"/>
              <a:t> і біометрії, оподаткування цифрових компаній, цифрової освіти, цифрової охорони здоров'я, обміну даними, широкосмугового зв'язку.</a:t>
            </a:r>
          </a:p>
          <a:p>
            <a:r>
              <a:rPr lang="uk-UA" sz="1600" b="1" dirty="0"/>
              <a:t>Компанії ЄС зацікавлені у тому, щоб розпочати розробку нарощування технологічного потенціалу 6</a:t>
            </a:r>
            <a:r>
              <a:rPr lang="en-US" sz="1600" b="1" dirty="0"/>
              <a:t>G</a:t>
            </a:r>
            <a:r>
              <a:rPr lang="uk-UA" sz="1600" b="1" dirty="0"/>
              <a:t> та необхідності стратегічного європейського партнерства у сфері досліджень та інновацій у сфері інтелектуальних мереж у напрямку 6</a:t>
            </a:r>
            <a:r>
              <a:rPr lang="en-US" sz="1600" b="1" dirty="0"/>
              <a:t>G</a:t>
            </a:r>
            <a:r>
              <a:rPr lang="uk-UA" sz="1600" b="1" dirty="0"/>
              <a:t>.</a:t>
            </a:r>
          </a:p>
          <a:p>
            <a:r>
              <a:rPr lang="uk-UA" sz="1600" b="1" dirty="0"/>
              <a:t>Планується включити в закон ЄС про цифрові послуги існуючі ініціативи у сфері антимонопольного регулювання цифрових ринків, які можуть бути відкладені у результаті пандемії </a:t>
            </a:r>
            <a:r>
              <a:rPr lang="uk-UA" sz="1600" b="1" dirty="0" err="1"/>
              <a:t>коронавірусу</a:t>
            </a:r>
            <a:r>
              <a:rPr lang="uk-UA" sz="1600" b="1" dirty="0"/>
              <a:t>.</a:t>
            </a:r>
          </a:p>
          <a:p>
            <a:r>
              <a:rPr lang="uk-UA" sz="1600" b="1" dirty="0"/>
              <a:t>Будуть введені нові стандарти для технологій, включаючи Інтернет речей, робототехніку, </a:t>
            </a:r>
            <a:r>
              <a:rPr lang="uk-UA" sz="1600" b="1" dirty="0" err="1"/>
              <a:t>нанотехнології</a:t>
            </a:r>
            <a:r>
              <a:rPr lang="uk-UA" sz="1600" b="1" dirty="0"/>
              <a:t>, мікроелектроніку, 5</a:t>
            </a:r>
            <a:r>
              <a:rPr lang="en-US" sz="1600" b="1" dirty="0"/>
              <a:t>G</a:t>
            </a:r>
            <a:r>
              <a:rPr lang="uk-UA" sz="1600" b="1" dirty="0"/>
              <a:t> , квантові обчислення і критично важливої інфраструктури цифрових даних, забезпечення безпеки цифрових ресурсів 5</a:t>
            </a:r>
            <a:r>
              <a:rPr lang="en-US" sz="1600" b="1" dirty="0"/>
              <a:t>G</a:t>
            </a:r>
            <a:r>
              <a:rPr lang="uk-UA" sz="1600" b="1" dirty="0"/>
              <a:t>. </a:t>
            </a:r>
            <a:endParaRPr lang="ru-RU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67B4711-8115-4666-9872-60AD07C854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5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8798</TotalTime>
  <Words>3492</Words>
  <Application>Microsoft Office PowerPoint</Application>
  <PresentationFormat>Произвольный</PresentationFormat>
  <Paragraphs>213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Century</vt:lpstr>
      <vt:lpstr>Century Gothic</vt:lpstr>
      <vt:lpstr>Times New Roman</vt:lpstr>
      <vt:lpstr>Books 16x9</vt:lpstr>
      <vt:lpstr>Презентация PowerPoint</vt:lpstr>
      <vt:lpstr>ПЛАН </vt:lpstr>
      <vt:lpstr>1. Концептуалізація цифрової економіки і цифрового менеджменту в умовах нової промислової революції Industry 4.0 як чинника   становлення розвитку туристичного бізнесу</vt:lpstr>
      <vt:lpstr>Концепція цифрового розвитку сучасного світу як чинник розвитку трьох “Ц”: цифрова економіка +цифровий менеджмент +цифровий туризм. Наведіть приклади розвитку цифрової економіки, цифрового менеджменту, цифрового туризму. </vt:lpstr>
      <vt:lpstr>Вплив Четвертої промислової революції  4.0 на розвиток цифрового світу. Наведіть приклади розвитку цифровізації суспільства.</vt:lpstr>
      <vt:lpstr>Презентация PowerPoint</vt:lpstr>
      <vt:lpstr>Концепція економіки стійкого цифрового розвитку як глобальна тенденція digital-ери</vt:lpstr>
      <vt:lpstr>  2.Концепція цифрових технологій  як основа прориву в інформаційно-технологічній галузі та її впливу на туризм.  Європейська страегія цифрового розвитку.  </vt:lpstr>
      <vt:lpstr>Цифровий порядок та ініціативи у сфері цифрових технологій в умовах COVID-19: рішення ЄС і ОЕСР (Організації економічної співпраці і розвитку) </vt:lpstr>
      <vt:lpstr>Індикатори розвитку цифрової економіки (1)  </vt:lpstr>
      <vt:lpstr>Індикатори розвитку цифрової економіки (2)</vt:lpstr>
      <vt:lpstr>3. Умови досягнення конкурентоспроможності країн у світовому інформаційному просторі та  забезпечення глобального сталого розвитку. Проаналізуємо аналіз процесів розвитку цифрової економіки у країнах Європейського Союзу.</vt:lpstr>
      <vt:lpstr>Використання цифрових технологій у бізнесі </vt:lpstr>
      <vt:lpstr>Цифрова економіка у контексті різних міжнародних ІКТ-рейтингів. Місце України у цифрому світі: приведіть приклади</vt:lpstr>
      <vt:lpstr> ЦИФРОВИЙ РОЗВИТОК ТУРИЗМУ: ФОРМУВАННЯ “КРЕАТИВНОГО КЛАСУ”. Які творчі професії відносяться до “креативного класу”?  </vt:lpstr>
      <vt:lpstr>4. Перехід до цінностей і мислення, притаманних сталості. Системні заходи стимулювання креативно-цифрової економіки  у світі та в Україні.</vt:lpstr>
      <vt:lpstr>Концепція сталого розвитку малого і середнього туристичного бізнесу в умовах цифровізації в ЄС включає:</vt:lpstr>
      <vt:lpstr>Перехід до цінностей і мислення, притаманних сталості у концепції Просвітництва 2.0</vt:lpstr>
      <vt:lpstr>ВПЛИВ ПАНДЕМІЇ COVID-19 НА КРИЗУ ТУРИЗМУ ТА ЗАХОДИ ЩОДО ФОРМУВАННЯ КОНЦЕПЦІЇ ЦІЛЕЙ СТАЛОГО РОЗВИТКУ ТУРИЗМУ В ЄС ТА УКРАЇНІ</vt:lpstr>
      <vt:lpstr>Внутрішній туризм з 2021 року стане популярним напрямком. Яким видам туризму Ви надаєте перевагу? </vt:lpstr>
      <vt:lpstr>   5. Концепція економіки сталого цифрового розвитку як глобальна тенденція інформатизації, цифровізації та технологічного розвитку (прориву). Що Ви вкладєте у поняття «цифрова економіка» і «цифровий бізнес», </vt:lpstr>
      <vt:lpstr>Цифрові тренди туризму 2030, що визначають суть трансформацій у країні </vt:lpstr>
      <vt:lpstr>Цифрова трансформація як чинник переосмислення туристичного бізнесу завдяки креативним технологіям</vt:lpstr>
      <vt:lpstr>Світові тренди, які визначають розвиток «smart-сіті» і розвиток регіонального «smart-туризму”</vt:lpstr>
      <vt:lpstr>Інтернет та умови створення його інфраструктури </vt:lpstr>
      <vt:lpstr>О.ХОРТИЦЯ</vt:lpstr>
      <vt:lpstr>ТУРИЗМ – ЦЕ ВСЯ НАША ПЛАНЕТА</vt:lpstr>
      <vt:lpstr>СІЛЬСЬКИЙ ТУРИЗМ – ЦЕ НАШЕ ЗДОРОВ’Я</vt:lpstr>
      <vt:lpstr>RE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Venherska Natalia</cp:lastModifiedBy>
  <cp:revision>156</cp:revision>
  <cp:lastPrinted>2020-10-15T04:45:28Z</cp:lastPrinted>
  <dcterms:created xsi:type="dcterms:W3CDTF">2018-09-22T11:00:06Z</dcterms:created>
  <dcterms:modified xsi:type="dcterms:W3CDTF">2021-03-31T16:51:22Z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