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 Аналіз ділової активності підприємств</a:t>
            </a:r>
            <a:br>
              <a:rPr lang="uk-UA" sz="3200" dirty="0"/>
            </a:br>
            <a:r>
              <a:rPr lang="uk-UA" sz="3200" dirty="0"/>
              <a:t>2. Сутність та теоретична характеристика фінансових результатів та рентабельності суб’єкта господарювання.</a:t>
            </a:r>
            <a:br>
              <a:rPr lang="uk-UA" sz="3200" dirty="0"/>
            </a:br>
            <a:r>
              <a:rPr lang="uk-UA" sz="3200" dirty="0"/>
              <a:t>3. Методика аналізу фінансових результатів підприємства.</a:t>
            </a:r>
            <a:br>
              <a:rPr lang="uk-UA" sz="3200" dirty="0"/>
            </a:br>
            <a:r>
              <a:rPr lang="uk-UA" sz="3200" dirty="0"/>
              <a:t>4. Сутність та теоретична характеристика аналізу рентабельності підприємства.</a:t>
            </a: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5. </a:t>
            </a:r>
            <a:r>
              <a:rPr lang="uk-UA" b="1" dirty="0" smtClean="0"/>
              <a:t>Визначення причин фінансової кризи на підприємстві на основі аналізу ділової активності, прибутковості та рентабельності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000" dirty="0" smtClean="0"/>
              <a:t>Таблиця 7</a:t>
            </a:r>
          </a:p>
          <a:p>
            <a:pPr marL="0" indent="0" algn="ctr">
              <a:buNone/>
            </a:pPr>
            <a:r>
              <a:rPr lang="uk-UA" sz="2000" dirty="0" smtClean="0"/>
              <a:t>Витратні коефіцієнти рентабельності підприємства 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000" dirty="0" smtClean="0"/>
              <a:t>Таблиця 8</a:t>
            </a:r>
          </a:p>
          <a:p>
            <a:pPr marL="0" indent="0" algn="ctr">
              <a:buNone/>
            </a:pPr>
            <a:r>
              <a:rPr lang="uk-UA" sz="2000" dirty="0" smtClean="0"/>
              <a:t>Ресурсні коефіцієнти рентабельності підприємства</a:t>
            </a:r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052736"/>
            <a:ext cx="6965950" cy="178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645024"/>
            <a:ext cx="6965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22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/>
              <a:t>Ділова активність – </a:t>
            </a:r>
            <a:r>
              <a:rPr lang="uk-UA" dirty="0"/>
              <a:t>це мотивований на </a:t>
            </a:r>
            <a:r>
              <a:rPr lang="uk-UA" dirty="0" err="1"/>
              <a:t>макро-</a:t>
            </a:r>
            <a:r>
              <a:rPr lang="uk-UA" dirty="0"/>
              <a:t> та мікрорівні процес управління ефективністю господарської діяльності суб'єктів економічних відносин, спрямований на забезпечення його розвитку, збільшення трудової зайнятості й ефективне використання всіх видів ресурсів з метою досягнення ринкової конкурентоспроможності й формування сучасного інноваційно-інвестиційного потенціалу суб'єктів ринкових відносин і національної економіки в цілому.</a:t>
            </a:r>
          </a:p>
          <a:p>
            <a:pPr algn="just"/>
            <a:endParaRPr lang="uk-UA" b="1" dirty="0" smtClean="0"/>
          </a:p>
          <a:p>
            <a:pPr algn="just"/>
            <a:r>
              <a:rPr lang="uk-UA" b="1" dirty="0" smtClean="0"/>
              <a:t>Методика </a:t>
            </a:r>
            <a:r>
              <a:rPr lang="uk-UA" b="1" dirty="0"/>
              <a:t>аналізу ділової активності підприємства включає у себе:</a:t>
            </a:r>
          </a:p>
          <a:p>
            <a:pPr algn="just"/>
            <a:r>
              <a:rPr lang="uk-UA" dirty="0"/>
              <a:t>- золоте правило економіки;</a:t>
            </a:r>
          </a:p>
          <a:p>
            <a:pPr algn="just"/>
            <a:r>
              <a:rPr lang="uk-UA" dirty="0"/>
              <a:t>- коефіцієнти ділової активності.</a:t>
            </a:r>
          </a:p>
          <a:p>
            <a:pPr algn="just"/>
            <a:endParaRPr lang="uk-UA" dirty="0"/>
          </a:p>
          <a:p>
            <a:pPr algn="just"/>
            <a:endParaRPr lang="uk-UA" dirty="0" smtClean="0"/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2729" y="188640"/>
            <a:ext cx="8229600" cy="626469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При аналізі абсолютних показників зазвичай перевіряється виконання «золотого правила економіки»: темпи зростання прибутку повинні перевищувати темпи зростання виручки від реалізації, які в свою чергу повинні перевищувати темпи зростання активів.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Де ТПР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– темп росту чистого прибутку, %;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ТР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– темп росту обсягу реалізації, %;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ТК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(А) – темп росту авансованого капіталу (вартості активів), %.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Дане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співвідношення означає наступний причинно-наслідковий зв'язок: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1) нерівність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ТК (А) &gt; 100 %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означає розширення масштабів діяльності підприємства, тобто ріст його економічного потенціалу;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2) нерівність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ТР &gt; ТК (А)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означає, що обсяги реалізації ростуть більшими темпами, ніж темпи росту економічного потенціалу, тобто відбувається підвищення ефективності використання активів підприємства та їхня віддача;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3) нерівність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ТПР &gt; ТР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свідчить про прискорення зростання чистого прибутку та відповідно: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– якщо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темп зростання чистого прибутку більше чим темп росту обсягу продажів, це може бути результатом зниження собівартості;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– якщо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темп зростання чистого прибутку більше темпу росту авансованого капіталу (активів), а темп росту обсягу продажів – менше, те підвищення ефективності використання активів відбувалося тільки за рахунок росту цін на продукцію (роботи, послуги).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772816"/>
            <a:ext cx="16192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Таблиця 1</a:t>
            </a:r>
          </a:p>
          <a:p>
            <a:pPr marL="0" indent="0" algn="ctr">
              <a:buNone/>
            </a:pPr>
            <a:endParaRPr lang="uk-UA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725" y="476672"/>
            <a:ext cx="7194550" cy="569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Фінансові результати діяльності підприємства - </a:t>
            </a:r>
            <a:r>
              <a:rPr lang="uk-UA" sz="2100" dirty="0"/>
              <a:t>це різниця між величною доходів та витрат діяльності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Формула </a:t>
            </a:r>
            <a:r>
              <a:rPr lang="uk-UA" sz="2100" b="1" dirty="0"/>
              <a:t>розрахунку валового прибутку (збитку) має наступний вигляд: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ВП (ВЗ) = ЧД </a:t>
            </a:r>
            <a:r>
              <a:rPr lang="uk-UA" sz="2100" b="1" dirty="0" err="1"/>
              <a:t>рп</a:t>
            </a:r>
            <a:r>
              <a:rPr lang="uk-UA" sz="2100" b="1" dirty="0"/>
              <a:t> – СВ </a:t>
            </a:r>
            <a:r>
              <a:rPr lang="uk-UA" sz="2100" b="1" dirty="0" err="1" smtClean="0"/>
              <a:t>рп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/>
              <a:t>де ВП (ВЗ) – валовий прибуток (збиток); ЧД </a:t>
            </a:r>
            <a:r>
              <a:rPr lang="uk-UA" sz="2100" dirty="0" err="1"/>
              <a:t>рп</a:t>
            </a:r>
            <a:r>
              <a:rPr lang="uk-UA" sz="2100" dirty="0"/>
              <a:t> – чистий дохід від реалізації продукції; СВ </a:t>
            </a:r>
            <a:r>
              <a:rPr lang="uk-UA" sz="2100" dirty="0" err="1"/>
              <a:t>рп</a:t>
            </a:r>
            <a:r>
              <a:rPr lang="uk-UA" sz="2100" dirty="0"/>
              <a:t> – собівартість реалізованої продукції.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Формула </a:t>
            </a:r>
            <a:r>
              <a:rPr lang="uk-UA" sz="2100" b="1" dirty="0"/>
              <a:t>розрахунку фінансового результату від операційної діяльності (прибутку, збитку) має наступний вигляд: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err="1"/>
              <a:t>ФРод</a:t>
            </a:r>
            <a:r>
              <a:rPr lang="uk-UA" sz="2100" b="1" dirty="0"/>
              <a:t> = ВП (ВЗ) + ІОД – АВ – ВЗ – </a:t>
            </a:r>
            <a:r>
              <a:rPr lang="uk-UA" sz="2100" b="1" dirty="0" smtClean="0"/>
              <a:t>ІОВ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/>
              <a:t>де </a:t>
            </a:r>
            <a:r>
              <a:rPr lang="uk-UA" sz="2100" dirty="0" err="1"/>
              <a:t>ФРод</a:t>
            </a:r>
            <a:r>
              <a:rPr lang="uk-UA" sz="2100" dirty="0"/>
              <a:t> - фінансовий результат від операційної діяльності (прибуток, збиток); ІОД – інші операційні доходи; АВ – адміністративні витрати; ВЗ – витрати на збут; ІОВ – інші операційні витрати.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Формула </a:t>
            </a:r>
            <a:r>
              <a:rPr lang="uk-UA" sz="2100" b="1" dirty="0"/>
              <a:t>розрахунку фінансового результату до оподаткування (прибутку, збитку) має наступний вигляд: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err="1"/>
              <a:t>ФРдоп</a:t>
            </a:r>
            <a:r>
              <a:rPr lang="uk-UA" sz="2100" b="1" dirty="0"/>
              <a:t> = </a:t>
            </a:r>
            <a:r>
              <a:rPr lang="uk-UA" sz="2100" b="1" dirty="0" err="1"/>
              <a:t>ФРод</a:t>
            </a:r>
            <a:r>
              <a:rPr lang="uk-UA" sz="2100" b="1" dirty="0"/>
              <a:t> + ДУК + ІФД + ІД – ФВ – ВУК – </a:t>
            </a:r>
            <a:r>
              <a:rPr lang="uk-UA" sz="2100" b="1" dirty="0" smtClean="0"/>
              <a:t>ІВ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dirty="0"/>
              <a:t>де </a:t>
            </a:r>
            <a:r>
              <a:rPr lang="uk-UA" sz="2100" dirty="0" err="1"/>
              <a:t>ФРдоп</a:t>
            </a:r>
            <a:r>
              <a:rPr lang="uk-UA" sz="2100" dirty="0"/>
              <a:t> - фінансовий результат до оподаткування (прибуток, збиток); ДУК – доходи від участі в капіталі; ІФД – інші фінансові доходи; ІД – інші доходи; ФВ – фінансові витрати; ВУК – втрати від участі в капіталі; ІВ – інші витрати.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Формула </a:t>
            </a:r>
            <a:r>
              <a:rPr lang="uk-UA" sz="2100" b="1" dirty="0"/>
              <a:t>розрахунку чистого фінансового результату (прибутку, збитку) має наступний вигляд: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ЧФР = </a:t>
            </a:r>
            <a:r>
              <a:rPr lang="uk-UA" sz="2100" b="1" dirty="0" err="1"/>
              <a:t>ФРдоп</a:t>
            </a:r>
            <a:r>
              <a:rPr lang="uk-UA" sz="2100" b="1" dirty="0"/>
              <a:t> - </a:t>
            </a:r>
            <a:r>
              <a:rPr lang="uk-UA" sz="2100" b="1" dirty="0" err="1" smtClean="0"/>
              <a:t>Пп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де </a:t>
            </a:r>
            <a:r>
              <a:rPr lang="uk-UA" sz="2100" dirty="0"/>
              <a:t>ЧФР - чистий фінансовий результат (прибуток, збиток); </a:t>
            </a:r>
            <a:r>
              <a:rPr lang="uk-UA" sz="2100" dirty="0" err="1"/>
              <a:t>Пп</a:t>
            </a:r>
            <a:r>
              <a:rPr lang="uk-UA" sz="2100" dirty="0"/>
              <a:t> – податок на прибуток.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Говорячи </a:t>
            </a:r>
            <a:r>
              <a:rPr lang="uk-UA" sz="2100" b="1" dirty="0"/>
              <a:t>про фінансові результати діяльності підприємства, відмічаємо наявність двох їх видів: прибутки та збитки.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Рентабельність </a:t>
            </a:r>
            <a:r>
              <a:rPr lang="uk-UA" sz="2100" b="1" dirty="0"/>
              <a:t>– </a:t>
            </a:r>
            <a:r>
              <a:rPr lang="uk-UA" sz="2100" dirty="0"/>
              <a:t>відношення певного прибутку до показника, рентабельність якого розраховується.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Методика включає аналізу фінансових результатів:</a:t>
            </a:r>
          </a:p>
          <a:p>
            <a:pPr marL="0" indent="0" algn="just">
              <a:buNone/>
            </a:pPr>
            <a:r>
              <a:rPr lang="uk-UA" sz="2100" dirty="0" smtClean="0"/>
              <a:t>- горизонтальний та вертикальний аналіз доходів і витрат;</a:t>
            </a:r>
          </a:p>
          <a:p>
            <a:pPr marL="0" indent="0" algn="just">
              <a:buNone/>
            </a:pPr>
            <a:r>
              <a:rPr lang="uk-UA" sz="2100" dirty="0" smtClean="0"/>
              <a:t>- аналіз звіту про фінансові результати;</a:t>
            </a:r>
          </a:p>
          <a:p>
            <a:pPr marL="0" indent="0" algn="just">
              <a:buNone/>
            </a:pPr>
            <a:r>
              <a:rPr lang="uk-UA" sz="2100" dirty="0" smtClean="0"/>
              <a:t>- аналіз рентабельності (прибутковості)</a:t>
            </a:r>
            <a:r>
              <a:rPr lang="ru-RU" sz="2100" dirty="0" smtClean="0"/>
              <a:t>.</a:t>
            </a:r>
          </a:p>
          <a:p>
            <a:pPr marL="0" indent="0" algn="just">
              <a:buNone/>
            </a:pPr>
            <a:r>
              <a:rPr lang="uk-UA" sz="2100" dirty="0" smtClean="0"/>
              <a:t>Для аналізу доходів підприємства використовують дані з форми № 2, а також горизонтальний, вертикальний і </a:t>
            </a:r>
            <a:r>
              <a:rPr lang="uk-UA" sz="2100" dirty="0" err="1" smtClean="0"/>
              <a:t>трендовий</a:t>
            </a:r>
            <a:r>
              <a:rPr lang="uk-UA" sz="2100" dirty="0" smtClean="0"/>
              <a:t> методи аналізу</a:t>
            </a:r>
            <a:r>
              <a:rPr lang="ru-RU" sz="2100" dirty="0" smtClean="0"/>
              <a:t>. </a:t>
            </a:r>
          </a:p>
          <a:p>
            <a:pPr marL="0" indent="0" algn="ctr">
              <a:buNone/>
            </a:pPr>
            <a:r>
              <a:rPr lang="uk-UA" sz="2100" dirty="0" smtClean="0"/>
              <a:t>Таблиця 2</a:t>
            </a:r>
          </a:p>
          <a:p>
            <a:pPr marL="0" indent="0" algn="ctr">
              <a:buNone/>
            </a:pPr>
            <a:r>
              <a:rPr lang="uk-UA" sz="2100" dirty="0" smtClean="0"/>
              <a:t>Схема аналізу доходів підприємства </a:t>
            </a:r>
          </a:p>
          <a:p>
            <a:pPr marL="0" indent="0" algn="just">
              <a:buNone/>
            </a:pPr>
            <a:endParaRPr lang="ru-RU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212976"/>
            <a:ext cx="6965950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Для аналізу витрат підприємства використовують дані з форми № 2, а також горизонтальний, вертикальний і </a:t>
            </a:r>
            <a:r>
              <a:rPr lang="uk-UA" sz="1800" b="1" dirty="0" err="1"/>
              <a:t>трендовий</a:t>
            </a:r>
            <a:r>
              <a:rPr lang="uk-UA" sz="1800" b="1" dirty="0"/>
              <a:t> методи аналізу. </a:t>
            </a:r>
            <a:r>
              <a:rPr lang="uk-UA" sz="1800" b="1" dirty="0" smtClean="0"/>
              <a:t>Аналіз </a:t>
            </a:r>
            <a:r>
              <a:rPr lang="uk-UA" sz="1800" b="1" dirty="0"/>
              <a:t>витрат повинен включати дві складові: аналіз витрат згідно першого розділу форми № 2 та аналіз елементів операційних витрат. </a:t>
            </a:r>
            <a:endParaRPr lang="uk-UA" sz="18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Таблиця 3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Схема аналізу витрат підприємства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Таблиця 4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1600" dirty="0" smtClean="0"/>
              <a:t>Схема аналізу операційних витрат підприємства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221088"/>
            <a:ext cx="6965950" cy="249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6965950" cy="2000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309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Наступною складовою методики аналізу фінансових результатів діяльності підприємства є співставлення сукупних доходів та витрат, яке здійснюються за підсумковими значеннями, що отримані у таблицях 2 та 3. Для такого аналізу використовують горизонтальний і </a:t>
            </a:r>
            <a:r>
              <a:rPr lang="uk-UA" sz="2100" b="1" dirty="0" err="1"/>
              <a:t>трендовий</a:t>
            </a:r>
            <a:r>
              <a:rPr lang="uk-UA" sz="2100" b="1" dirty="0"/>
              <a:t> методи аналізу. </a:t>
            </a: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Таблиця 5</a:t>
            </a:r>
          </a:p>
          <a:p>
            <a:pPr marL="0" indent="0" algn="ctr">
              <a:buNone/>
            </a:pPr>
            <a:r>
              <a:rPr lang="uk-UA" sz="2100" dirty="0" smtClean="0"/>
              <a:t>Схема аналізу сукупних доходів і витрат</a:t>
            </a:r>
          </a:p>
          <a:p>
            <a:pPr marL="0" indent="0" algn="ctr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 smtClean="0"/>
              <a:t>Аналіз звіту про фінансові результати (про сукупний доход) проводиться в рамках горизонтального та вертикального аналізу по схемі, що наведена для аналізу майна (активів)</a:t>
            </a:r>
            <a:r>
              <a:rPr lang="ru-RU" sz="2100" b="1" dirty="0" smtClean="0"/>
              <a:t>.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025" y="2636912"/>
            <a:ext cx="6965950" cy="139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233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1800" b="1" dirty="0"/>
              <a:t>Аналіз рентабельності підприємства – </a:t>
            </a:r>
            <a:r>
              <a:rPr lang="uk-UA" sz="1800" dirty="0"/>
              <a:t>це аналіз відношення певного прибутку до показника, рентабельність якого розраховується.</a:t>
            </a:r>
          </a:p>
          <a:p>
            <a:pPr marL="0" indent="0" algn="ctr">
              <a:buNone/>
            </a:pPr>
            <a:r>
              <a:rPr lang="uk-UA" sz="1800" b="1" dirty="0"/>
              <a:t>Показники рентабельності в залежності від вибраної бази для співставлення поділяють на три групи:</a:t>
            </a:r>
          </a:p>
          <a:p>
            <a:pPr marL="0" indent="0" algn="just">
              <a:buNone/>
            </a:pPr>
            <a:r>
              <a:rPr lang="uk-UA" sz="1800" b="1" dirty="0"/>
              <a:t>1. Доходні показники рентабельності. </a:t>
            </a:r>
            <a:r>
              <a:rPr lang="uk-UA" sz="1800" dirty="0"/>
              <a:t>Вони розраховуються як співставлення прибутку від реалізації продукції (робіт, послуг), операційного прибутку, чистого прибутку до чистого доходу підприємства.</a:t>
            </a:r>
          </a:p>
          <a:p>
            <a:pPr marL="0" indent="0" algn="just">
              <a:buNone/>
            </a:pPr>
            <a:r>
              <a:rPr lang="uk-UA" sz="1800" b="1" dirty="0"/>
              <a:t>2. Витратні показники рентабельності. </a:t>
            </a:r>
            <a:r>
              <a:rPr lang="uk-UA" sz="1800" dirty="0"/>
              <a:t>Вони характеризують суму прибутку, яку забезпечують понесені витрати (виробничі, комерційні, інвестиційні та ін.) у процесі діяльності.</a:t>
            </a:r>
          </a:p>
          <a:p>
            <a:pPr marL="0" indent="0" algn="just">
              <a:buNone/>
            </a:pPr>
            <a:r>
              <a:rPr lang="uk-UA" sz="1800" b="1" dirty="0"/>
              <a:t>3. Ресурсні показники рентабельності. </a:t>
            </a:r>
            <a:r>
              <a:rPr lang="uk-UA" sz="1800" dirty="0"/>
              <a:t>Вони розраховуються, якщо необхідно визначити доходність ресурсів або капіталу підприємства</a:t>
            </a:r>
            <a:r>
              <a:rPr lang="uk-UA" sz="1800" dirty="0" smtClean="0"/>
              <a:t>.</a:t>
            </a:r>
          </a:p>
          <a:p>
            <a:pPr marL="0" indent="0" algn="ctr">
              <a:buNone/>
            </a:pPr>
            <a:r>
              <a:rPr lang="uk-UA" sz="1800" dirty="0" smtClean="0"/>
              <a:t>Таблиця 6</a:t>
            </a:r>
          </a:p>
          <a:p>
            <a:pPr marL="0" indent="0" algn="ctr">
              <a:buNone/>
            </a:pPr>
            <a:r>
              <a:rPr lang="uk-UA" sz="1800" dirty="0" smtClean="0"/>
              <a:t>Доходні коефіцієнти рентабельності підприємства</a:t>
            </a:r>
          </a:p>
          <a:p>
            <a:pPr marL="0" indent="0" algn="just">
              <a:buNone/>
            </a:pPr>
            <a:endParaRPr lang="uk-UA" sz="1800" dirty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509120"/>
            <a:ext cx="696595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5038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883</Words>
  <Application>Microsoft Office PowerPoint</Application>
  <PresentationFormat>Экран (4:3)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1. Аналіз ділової активності підприємств 2. Сутність та теоретична характеристика фінансових результатів та рентабельності суб’єкта господарювання. 3. Методика аналізу фінансових результатів підприємства. 4. Сутність та теоретична характеристика аналізу рентабельності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26</cp:revision>
  <dcterms:created xsi:type="dcterms:W3CDTF">2020-08-26T06:53:27Z</dcterms:created>
  <dcterms:modified xsi:type="dcterms:W3CDTF">2022-09-17T15:43:47Z</dcterms:modified>
</cp:coreProperties>
</file>