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5" r:id="rId5"/>
    <p:sldId id="264" r:id="rId6"/>
    <p:sldId id="263" r:id="rId7"/>
    <p:sldId id="262" r:id="rId8"/>
    <p:sldId id="261" r:id="rId9"/>
    <p:sldId id="260" r:id="rId10"/>
    <p:sldId id="268" r:id="rId11"/>
    <p:sldId id="267" r:id="rId12"/>
    <p:sldId id="266" r:id="rId13"/>
    <p:sldId id="270" r:id="rId14"/>
    <p:sldId id="269" r:id="rId15"/>
    <p:sldId id="259" r:id="rId16"/>
    <p:sldId id="271" r:id="rId1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2304" y="-6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82FC0A-8867-4CA8-B3F5-4282F978D93F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7471B53-09EB-4750-ABBB-12B74414C706}">
      <dgm:prSet phldrT="[Текст]"/>
      <dgm:spPr/>
      <dgm:t>
        <a:bodyPr/>
        <a:lstStyle/>
        <a:p>
          <a:r>
            <a:rPr lang="uk-UA" dirty="0" smtClean="0">
              <a:solidFill>
                <a:schemeClr val="accent1"/>
              </a:solidFill>
            </a:rPr>
            <a:t>.</a:t>
          </a:r>
          <a:endParaRPr lang="uk-UA" dirty="0">
            <a:solidFill>
              <a:schemeClr val="accent1"/>
            </a:solidFill>
          </a:endParaRPr>
        </a:p>
      </dgm:t>
    </dgm:pt>
    <dgm:pt modelId="{9AAB1E4F-39CD-450D-8E62-A2080C2C7F6B}" type="parTrans" cxnId="{5CC6CA7C-E054-43F6-A2ED-B6EA2A0EDDBE}">
      <dgm:prSet/>
      <dgm:spPr/>
      <dgm:t>
        <a:bodyPr/>
        <a:lstStyle/>
        <a:p>
          <a:endParaRPr lang="uk-UA"/>
        </a:p>
      </dgm:t>
    </dgm:pt>
    <dgm:pt modelId="{0A3CD994-5B9C-4D6D-8725-E5AAC085B194}" type="sibTrans" cxnId="{5CC6CA7C-E054-43F6-A2ED-B6EA2A0EDDBE}">
      <dgm:prSet/>
      <dgm:spPr/>
      <dgm:t>
        <a:bodyPr/>
        <a:lstStyle/>
        <a:p>
          <a:endParaRPr lang="uk-UA"/>
        </a:p>
      </dgm:t>
    </dgm:pt>
    <dgm:pt modelId="{3E00E680-1393-489F-A0BD-BC74F8F301D7}">
      <dgm:prSet phldrT="[Текст]" custT="1"/>
      <dgm:spPr/>
      <dgm:t>
        <a:bodyPr/>
        <a:lstStyle/>
        <a:p>
          <a:r>
            <a:rPr lang="uk-UA" sz="2000" b="0" i="0" dirty="0" smtClean="0"/>
            <a:t>Утворення і діяльність громадських об'єднань, мета (цілі) або дії яких спрямовані на ліквідацію незалежності України, зміну конституційного ладу насильницьким шляхом, порушення суверенітету і територіальної цілісності держави, підрив її безпеки</a:t>
          </a:r>
          <a:endParaRPr lang="uk-UA" sz="2000" dirty="0"/>
        </a:p>
      </dgm:t>
    </dgm:pt>
    <dgm:pt modelId="{53C6A201-DDF9-4EC4-BED4-8DAE6FE59146}" type="parTrans" cxnId="{FBD2E4DA-382D-4351-9BA0-137819220279}">
      <dgm:prSet/>
      <dgm:spPr/>
      <dgm:t>
        <a:bodyPr/>
        <a:lstStyle/>
        <a:p>
          <a:endParaRPr lang="uk-UA"/>
        </a:p>
      </dgm:t>
    </dgm:pt>
    <dgm:pt modelId="{197E3411-9F44-4F41-BF0F-80E28B8B001A}" type="sibTrans" cxnId="{FBD2E4DA-382D-4351-9BA0-137819220279}">
      <dgm:prSet/>
      <dgm:spPr/>
      <dgm:t>
        <a:bodyPr/>
        <a:lstStyle/>
        <a:p>
          <a:endParaRPr lang="uk-UA"/>
        </a:p>
      </dgm:t>
    </dgm:pt>
    <dgm:pt modelId="{740B0244-67E3-466A-999A-94B31AF86B9D}">
      <dgm:prSet phldrT="[Текст]"/>
      <dgm:spPr/>
      <dgm:t>
        <a:bodyPr/>
        <a:lstStyle/>
        <a:p>
          <a:r>
            <a:rPr lang="uk-UA" dirty="0" smtClean="0">
              <a:solidFill>
                <a:schemeClr val="accent1"/>
              </a:solidFill>
            </a:rPr>
            <a:t>.</a:t>
          </a:r>
          <a:endParaRPr lang="uk-UA" dirty="0">
            <a:solidFill>
              <a:schemeClr val="accent1"/>
            </a:solidFill>
          </a:endParaRPr>
        </a:p>
      </dgm:t>
    </dgm:pt>
    <dgm:pt modelId="{37D967B0-5E0A-4843-9B71-CDB388D9B93D}" type="parTrans" cxnId="{97BAA64F-3CFA-444B-9583-C3D536458F87}">
      <dgm:prSet/>
      <dgm:spPr/>
      <dgm:t>
        <a:bodyPr/>
        <a:lstStyle/>
        <a:p>
          <a:endParaRPr lang="uk-UA"/>
        </a:p>
      </dgm:t>
    </dgm:pt>
    <dgm:pt modelId="{EBA3F0B4-990F-420E-ABA3-F95E45558B3D}" type="sibTrans" cxnId="{97BAA64F-3CFA-444B-9583-C3D536458F87}">
      <dgm:prSet/>
      <dgm:spPr/>
      <dgm:t>
        <a:bodyPr/>
        <a:lstStyle/>
        <a:p>
          <a:endParaRPr lang="uk-UA"/>
        </a:p>
      </dgm:t>
    </dgm:pt>
    <dgm:pt modelId="{D2771D74-62CE-4217-8E50-4F8CB1E0E71F}">
      <dgm:prSet phldrT="[Текст]" custT="1"/>
      <dgm:spPr/>
      <dgm:t>
        <a:bodyPr/>
        <a:lstStyle/>
        <a:p>
          <a:r>
            <a:rPr lang="ru-RU" sz="2000" b="0" i="0" dirty="0" err="1" smtClean="0"/>
            <a:t>Громадські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об'єднання</a:t>
          </a:r>
          <a:r>
            <a:rPr lang="ru-RU" sz="2000" b="0" i="0" dirty="0" smtClean="0"/>
            <a:t> не </a:t>
          </a:r>
          <a:r>
            <a:rPr lang="ru-RU" sz="2000" b="0" i="0" dirty="0" err="1" smtClean="0"/>
            <a:t>можуть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мати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воєнізованих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формувань</a:t>
          </a:r>
          <a:endParaRPr lang="uk-UA" sz="2000" dirty="0"/>
        </a:p>
      </dgm:t>
    </dgm:pt>
    <dgm:pt modelId="{EA28E066-CF39-409B-AC86-29CC1F7A402B}" type="parTrans" cxnId="{DC09D885-2291-4892-AC9B-BF07A75AD0EE}">
      <dgm:prSet/>
      <dgm:spPr/>
      <dgm:t>
        <a:bodyPr/>
        <a:lstStyle/>
        <a:p>
          <a:endParaRPr lang="uk-UA"/>
        </a:p>
      </dgm:t>
    </dgm:pt>
    <dgm:pt modelId="{3CA64F07-8A17-4709-AE75-C3DA5D34C41D}" type="sibTrans" cxnId="{DC09D885-2291-4892-AC9B-BF07A75AD0EE}">
      <dgm:prSet/>
      <dgm:spPr/>
      <dgm:t>
        <a:bodyPr/>
        <a:lstStyle/>
        <a:p>
          <a:endParaRPr lang="uk-UA"/>
        </a:p>
      </dgm:t>
    </dgm:pt>
    <dgm:pt modelId="{1EA6F274-161A-46ED-A2DF-6109978AC707}">
      <dgm:prSet phldrT="[Текст]"/>
      <dgm:spPr/>
      <dgm:t>
        <a:bodyPr/>
        <a:lstStyle/>
        <a:p>
          <a:r>
            <a:rPr lang="uk-UA" dirty="0" smtClean="0">
              <a:solidFill>
                <a:schemeClr val="accent1"/>
              </a:solidFill>
            </a:rPr>
            <a:t>.</a:t>
          </a:r>
          <a:endParaRPr lang="uk-UA" dirty="0">
            <a:solidFill>
              <a:schemeClr val="accent1"/>
            </a:solidFill>
          </a:endParaRPr>
        </a:p>
      </dgm:t>
    </dgm:pt>
    <dgm:pt modelId="{A1EEE937-1D77-4A5E-8CF7-229537DF535F}" type="parTrans" cxnId="{C36F2099-F55B-4DAE-B8F5-A7B22628154C}">
      <dgm:prSet/>
      <dgm:spPr/>
      <dgm:t>
        <a:bodyPr/>
        <a:lstStyle/>
        <a:p>
          <a:endParaRPr lang="uk-UA"/>
        </a:p>
      </dgm:t>
    </dgm:pt>
    <dgm:pt modelId="{1B42A9DF-C05F-4264-BFBD-73F57AC43A21}" type="sibTrans" cxnId="{C36F2099-F55B-4DAE-B8F5-A7B22628154C}">
      <dgm:prSet/>
      <dgm:spPr/>
      <dgm:t>
        <a:bodyPr/>
        <a:lstStyle/>
        <a:p>
          <a:endParaRPr lang="uk-UA"/>
        </a:p>
      </dgm:t>
    </dgm:pt>
    <dgm:pt modelId="{4A1CE765-15B5-42DF-936A-3BFEC075AAA0}">
      <dgm:prSet phldrT="[Текст]" custT="1"/>
      <dgm:spPr/>
      <dgm:t>
        <a:bodyPr/>
        <a:lstStyle/>
        <a:p>
          <a:r>
            <a:rPr lang="ru-RU" sz="2000" b="0" i="0" dirty="0" err="1" smtClean="0"/>
            <a:t>нші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обмеження</a:t>
          </a:r>
          <a:r>
            <a:rPr lang="ru-RU" sz="2000" b="0" i="0" dirty="0" smtClean="0"/>
            <a:t> права на свободу </a:t>
          </a:r>
          <a:r>
            <a:rPr lang="ru-RU" sz="2000" b="0" i="0" dirty="0" err="1" smtClean="0"/>
            <a:t>об'єднання</a:t>
          </a:r>
          <a:r>
            <a:rPr lang="ru-RU" sz="2000" b="0" i="0" dirty="0" smtClean="0"/>
            <a:t>, у тому </a:t>
          </a:r>
          <a:r>
            <a:rPr lang="ru-RU" sz="2000" b="0" i="0" dirty="0" err="1" smtClean="0"/>
            <a:t>числі</a:t>
          </a:r>
          <a:r>
            <a:rPr lang="ru-RU" sz="2000" b="0" i="0" dirty="0" smtClean="0"/>
            <a:t> на </a:t>
          </a:r>
          <a:r>
            <a:rPr lang="ru-RU" sz="2000" b="0" i="0" dirty="0" err="1" smtClean="0"/>
            <a:t>утворення</a:t>
          </a:r>
          <a:r>
            <a:rPr lang="ru-RU" sz="2000" b="0" i="0" dirty="0" smtClean="0"/>
            <a:t> і </a:t>
          </a:r>
          <a:r>
            <a:rPr lang="ru-RU" sz="2000" b="0" i="0" dirty="0" err="1" smtClean="0"/>
            <a:t>діяльність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громадських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об'єднань</a:t>
          </a:r>
          <a:r>
            <a:rPr lang="ru-RU" sz="2000" b="0" i="0" dirty="0" smtClean="0"/>
            <a:t>, </a:t>
          </a:r>
          <a:r>
            <a:rPr lang="ru-RU" sz="2000" b="0" i="0" dirty="0" err="1" smtClean="0"/>
            <a:t>можуть</a:t>
          </a:r>
          <a:r>
            <a:rPr lang="ru-RU" sz="2000" b="0" i="0" dirty="0" smtClean="0"/>
            <a:t> бути </a:t>
          </a:r>
          <a:r>
            <a:rPr lang="ru-RU" sz="2000" b="0" i="0" dirty="0" err="1" smtClean="0"/>
            <a:t>встановлені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виключно</a:t>
          </a:r>
          <a:r>
            <a:rPr lang="ru-RU" sz="2000" b="0" i="0" dirty="0" smtClean="0"/>
            <a:t> законом в </a:t>
          </a:r>
          <a:r>
            <a:rPr lang="ru-RU" sz="2000" b="0" i="0" dirty="0" err="1" smtClean="0"/>
            <a:t>інтересах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національної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безпеки</a:t>
          </a:r>
          <a:r>
            <a:rPr lang="ru-RU" sz="2000" b="0" i="0" dirty="0" smtClean="0"/>
            <a:t> та </a:t>
          </a:r>
          <a:r>
            <a:rPr lang="ru-RU" sz="2000" b="0" i="0" dirty="0" err="1" smtClean="0"/>
            <a:t>громадського</a:t>
          </a:r>
          <a:r>
            <a:rPr lang="ru-RU" sz="2000" b="0" i="0" dirty="0" smtClean="0"/>
            <a:t> порядку, </a:t>
          </a:r>
          <a:r>
            <a:rPr lang="ru-RU" sz="2000" b="0" i="0" dirty="0" err="1" smtClean="0"/>
            <a:t>охорони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здоров'я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населення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або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захисту</a:t>
          </a:r>
          <a:r>
            <a:rPr lang="ru-RU" sz="2000" b="0" i="0" dirty="0" smtClean="0"/>
            <a:t> прав і свобод </a:t>
          </a:r>
          <a:r>
            <a:rPr lang="ru-RU" sz="2000" b="0" i="0" dirty="0" err="1" smtClean="0"/>
            <a:t>інших</a:t>
          </a:r>
          <a:r>
            <a:rPr lang="ru-RU" sz="2000" b="0" i="0" dirty="0" smtClean="0"/>
            <a:t> людей.</a:t>
          </a:r>
          <a:endParaRPr lang="uk-UA" sz="2000" dirty="0"/>
        </a:p>
      </dgm:t>
    </dgm:pt>
    <dgm:pt modelId="{65F2CC46-DA6F-4F8F-BE34-F831827CD997}" type="parTrans" cxnId="{7F43B204-62AD-445B-AF5C-B633C7A1CB3E}">
      <dgm:prSet/>
      <dgm:spPr/>
      <dgm:t>
        <a:bodyPr/>
        <a:lstStyle/>
        <a:p>
          <a:endParaRPr lang="uk-UA"/>
        </a:p>
      </dgm:t>
    </dgm:pt>
    <dgm:pt modelId="{3D44735B-4638-46E1-B46D-428067157510}" type="sibTrans" cxnId="{7F43B204-62AD-445B-AF5C-B633C7A1CB3E}">
      <dgm:prSet/>
      <dgm:spPr/>
      <dgm:t>
        <a:bodyPr/>
        <a:lstStyle/>
        <a:p>
          <a:endParaRPr lang="uk-UA"/>
        </a:p>
      </dgm:t>
    </dgm:pt>
    <dgm:pt modelId="{0C21ED15-F7FC-4488-8F34-1C694E3A1887}" type="pres">
      <dgm:prSet presAssocID="{9482FC0A-8867-4CA8-B3F5-4282F978D93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6F58B485-DD57-4022-BB2E-900ADBC2E68F}" type="pres">
      <dgm:prSet presAssocID="{17471B53-09EB-4750-ABBB-12B74414C706}" presName="composite" presStyleCnt="0"/>
      <dgm:spPr/>
    </dgm:pt>
    <dgm:pt modelId="{D668DCAF-D4F4-433C-B39A-9E3C73BCC83C}" type="pres">
      <dgm:prSet presAssocID="{17471B53-09EB-4750-ABBB-12B74414C706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3BDB7AB-CFB4-448B-9D71-3B94AFDD004D}" type="pres">
      <dgm:prSet presAssocID="{17471B53-09EB-4750-ABBB-12B74414C706}" presName="descendantText" presStyleLbl="alignAcc1" presStyleIdx="0" presStyleCnt="3" custScaleY="106591" custLinFactNeighborX="130" custLinFactNeighborY="-23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C7414DD-C08F-49A9-BACF-E5081EE3BA01}" type="pres">
      <dgm:prSet presAssocID="{0A3CD994-5B9C-4D6D-8725-E5AAC085B194}" presName="sp" presStyleCnt="0"/>
      <dgm:spPr/>
    </dgm:pt>
    <dgm:pt modelId="{F149357E-2ADE-424C-93BF-143DE90733E3}" type="pres">
      <dgm:prSet presAssocID="{740B0244-67E3-466A-999A-94B31AF86B9D}" presName="composite" presStyleCnt="0"/>
      <dgm:spPr/>
    </dgm:pt>
    <dgm:pt modelId="{E6CFCD80-8436-4205-8E60-14FBC3DAEA37}" type="pres">
      <dgm:prSet presAssocID="{740B0244-67E3-466A-999A-94B31AF86B9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4C0C8EA-443E-4CE6-B8AB-79FDE890642F}" type="pres">
      <dgm:prSet presAssocID="{740B0244-67E3-466A-999A-94B31AF86B9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2B568C5-B3D4-4FDA-8E83-11D71F8A4ED3}" type="pres">
      <dgm:prSet presAssocID="{EBA3F0B4-990F-420E-ABA3-F95E45558B3D}" presName="sp" presStyleCnt="0"/>
      <dgm:spPr/>
    </dgm:pt>
    <dgm:pt modelId="{0617298E-8EF1-403D-A301-30940C9E06A4}" type="pres">
      <dgm:prSet presAssocID="{1EA6F274-161A-46ED-A2DF-6109978AC707}" presName="composite" presStyleCnt="0"/>
      <dgm:spPr/>
    </dgm:pt>
    <dgm:pt modelId="{46B7F5F6-C061-42A0-B8AA-66FC5261F7DF}" type="pres">
      <dgm:prSet presAssocID="{1EA6F274-161A-46ED-A2DF-6109978AC707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8E20B99-21CC-4F74-9A79-49227E102047}" type="pres">
      <dgm:prSet presAssocID="{1EA6F274-161A-46ED-A2DF-6109978AC707}" presName="descendantText" presStyleLbl="alignAcc1" presStyleIdx="2" presStyleCnt="3" custScaleY="15134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5CC6CA7C-E054-43F6-A2ED-B6EA2A0EDDBE}" srcId="{9482FC0A-8867-4CA8-B3F5-4282F978D93F}" destId="{17471B53-09EB-4750-ABBB-12B74414C706}" srcOrd="0" destOrd="0" parTransId="{9AAB1E4F-39CD-450D-8E62-A2080C2C7F6B}" sibTransId="{0A3CD994-5B9C-4D6D-8725-E5AAC085B194}"/>
    <dgm:cxn modelId="{D7470F1C-FFE6-4900-A0FB-5AB4A0480D4B}" type="presOf" srcId="{4A1CE765-15B5-42DF-936A-3BFEC075AAA0}" destId="{D8E20B99-21CC-4F74-9A79-49227E102047}" srcOrd="0" destOrd="0" presId="urn:microsoft.com/office/officeart/2005/8/layout/chevron2"/>
    <dgm:cxn modelId="{3DD38B1A-8502-4A81-949D-0D5DD66D0951}" type="presOf" srcId="{17471B53-09EB-4750-ABBB-12B74414C706}" destId="{D668DCAF-D4F4-433C-B39A-9E3C73BCC83C}" srcOrd="0" destOrd="0" presId="urn:microsoft.com/office/officeart/2005/8/layout/chevron2"/>
    <dgm:cxn modelId="{5719A213-BB9A-4D46-840C-E9A33B61BF0E}" type="presOf" srcId="{1EA6F274-161A-46ED-A2DF-6109978AC707}" destId="{46B7F5F6-C061-42A0-B8AA-66FC5261F7DF}" srcOrd="0" destOrd="0" presId="urn:microsoft.com/office/officeart/2005/8/layout/chevron2"/>
    <dgm:cxn modelId="{7F43B204-62AD-445B-AF5C-B633C7A1CB3E}" srcId="{1EA6F274-161A-46ED-A2DF-6109978AC707}" destId="{4A1CE765-15B5-42DF-936A-3BFEC075AAA0}" srcOrd="0" destOrd="0" parTransId="{65F2CC46-DA6F-4F8F-BE34-F831827CD997}" sibTransId="{3D44735B-4638-46E1-B46D-428067157510}"/>
    <dgm:cxn modelId="{22A55BB6-C7F2-4E5F-AD1B-AB04EA6456EB}" type="presOf" srcId="{740B0244-67E3-466A-999A-94B31AF86B9D}" destId="{E6CFCD80-8436-4205-8E60-14FBC3DAEA37}" srcOrd="0" destOrd="0" presId="urn:microsoft.com/office/officeart/2005/8/layout/chevron2"/>
    <dgm:cxn modelId="{BAAD6EA9-7E5F-4CCA-BB26-7B2BC8049F66}" type="presOf" srcId="{D2771D74-62CE-4217-8E50-4F8CB1E0E71F}" destId="{94C0C8EA-443E-4CE6-B8AB-79FDE890642F}" srcOrd="0" destOrd="0" presId="urn:microsoft.com/office/officeart/2005/8/layout/chevron2"/>
    <dgm:cxn modelId="{DC09D885-2291-4892-AC9B-BF07A75AD0EE}" srcId="{740B0244-67E3-466A-999A-94B31AF86B9D}" destId="{D2771D74-62CE-4217-8E50-4F8CB1E0E71F}" srcOrd="0" destOrd="0" parTransId="{EA28E066-CF39-409B-AC86-29CC1F7A402B}" sibTransId="{3CA64F07-8A17-4709-AE75-C3DA5D34C41D}"/>
    <dgm:cxn modelId="{97BAA64F-3CFA-444B-9583-C3D536458F87}" srcId="{9482FC0A-8867-4CA8-B3F5-4282F978D93F}" destId="{740B0244-67E3-466A-999A-94B31AF86B9D}" srcOrd="1" destOrd="0" parTransId="{37D967B0-5E0A-4843-9B71-CDB388D9B93D}" sibTransId="{EBA3F0B4-990F-420E-ABA3-F95E45558B3D}"/>
    <dgm:cxn modelId="{A53605F3-22F5-4BB8-9046-1AB7E094FC95}" type="presOf" srcId="{3E00E680-1393-489F-A0BD-BC74F8F301D7}" destId="{93BDB7AB-CFB4-448B-9D71-3B94AFDD004D}" srcOrd="0" destOrd="0" presId="urn:microsoft.com/office/officeart/2005/8/layout/chevron2"/>
    <dgm:cxn modelId="{36E9BA6C-60DA-4984-8A5A-C9C21E73C791}" type="presOf" srcId="{9482FC0A-8867-4CA8-B3F5-4282F978D93F}" destId="{0C21ED15-F7FC-4488-8F34-1C694E3A1887}" srcOrd="0" destOrd="0" presId="urn:microsoft.com/office/officeart/2005/8/layout/chevron2"/>
    <dgm:cxn modelId="{FBD2E4DA-382D-4351-9BA0-137819220279}" srcId="{17471B53-09EB-4750-ABBB-12B74414C706}" destId="{3E00E680-1393-489F-A0BD-BC74F8F301D7}" srcOrd="0" destOrd="0" parTransId="{53C6A201-DDF9-4EC4-BED4-8DAE6FE59146}" sibTransId="{197E3411-9F44-4F41-BF0F-80E28B8B001A}"/>
    <dgm:cxn modelId="{C36F2099-F55B-4DAE-B8F5-A7B22628154C}" srcId="{9482FC0A-8867-4CA8-B3F5-4282F978D93F}" destId="{1EA6F274-161A-46ED-A2DF-6109978AC707}" srcOrd="2" destOrd="0" parTransId="{A1EEE937-1D77-4A5E-8CF7-229537DF535F}" sibTransId="{1B42A9DF-C05F-4264-BFBD-73F57AC43A21}"/>
    <dgm:cxn modelId="{DB637576-D79D-4B7B-8622-7652850537BE}" type="presParOf" srcId="{0C21ED15-F7FC-4488-8F34-1C694E3A1887}" destId="{6F58B485-DD57-4022-BB2E-900ADBC2E68F}" srcOrd="0" destOrd="0" presId="urn:microsoft.com/office/officeart/2005/8/layout/chevron2"/>
    <dgm:cxn modelId="{CB7C4CCF-EE4A-4906-8804-B4C156E09E0E}" type="presParOf" srcId="{6F58B485-DD57-4022-BB2E-900ADBC2E68F}" destId="{D668DCAF-D4F4-433C-B39A-9E3C73BCC83C}" srcOrd="0" destOrd="0" presId="urn:microsoft.com/office/officeart/2005/8/layout/chevron2"/>
    <dgm:cxn modelId="{C303119F-2603-410C-B3EE-20D3002AD5A8}" type="presParOf" srcId="{6F58B485-DD57-4022-BB2E-900ADBC2E68F}" destId="{93BDB7AB-CFB4-448B-9D71-3B94AFDD004D}" srcOrd="1" destOrd="0" presId="urn:microsoft.com/office/officeart/2005/8/layout/chevron2"/>
    <dgm:cxn modelId="{BC6C60C9-56FE-4B8D-93FE-91A6F0548279}" type="presParOf" srcId="{0C21ED15-F7FC-4488-8F34-1C694E3A1887}" destId="{9C7414DD-C08F-49A9-BACF-E5081EE3BA01}" srcOrd="1" destOrd="0" presId="urn:microsoft.com/office/officeart/2005/8/layout/chevron2"/>
    <dgm:cxn modelId="{00C1461D-66E0-4915-B799-46A200086709}" type="presParOf" srcId="{0C21ED15-F7FC-4488-8F34-1C694E3A1887}" destId="{F149357E-2ADE-424C-93BF-143DE90733E3}" srcOrd="2" destOrd="0" presId="urn:microsoft.com/office/officeart/2005/8/layout/chevron2"/>
    <dgm:cxn modelId="{B5DAD2F2-EA70-49E3-9592-21499145AD9D}" type="presParOf" srcId="{F149357E-2ADE-424C-93BF-143DE90733E3}" destId="{E6CFCD80-8436-4205-8E60-14FBC3DAEA37}" srcOrd="0" destOrd="0" presId="urn:microsoft.com/office/officeart/2005/8/layout/chevron2"/>
    <dgm:cxn modelId="{57C77386-E5FD-46D3-8BDC-A6A9096106C0}" type="presParOf" srcId="{F149357E-2ADE-424C-93BF-143DE90733E3}" destId="{94C0C8EA-443E-4CE6-B8AB-79FDE890642F}" srcOrd="1" destOrd="0" presId="urn:microsoft.com/office/officeart/2005/8/layout/chevron2"/>
    <dgm:cxn modelId="{C6054A4E-05A5-4324-AAE0-0E9CFA0D65C0}" type="presParOf" srcId="{0C21ED15-F7FC-4488-8F34-1C694E3A1887}" destId="{B2B568C5-B3D4-4FDA-8E83-11D71F8A4ED3}" srcOrd="3" destOrd="0" presId="urn:microsoft.com/office/officeart/2005/8/layout/chevron2"/>
    <dgm:cxn modelId="{D8C234EA-C4BB-4AA8-BE5D-7B3747A61326}" type="presParOf" srcId="{0C21ED15-F7FC-4488-8F34-1C694E3A1887}" destId="{0617298E-8EF1-403D-A301-30940C9E06A4}" srcOrd="4" destOrd="0" presId="urn:microsoft.com/office/officeart/2005/8/layout/chevron2"/>
    <dgm:cxn modelId="{5EF64D9C-A52E-4D1B-8EE2-9CBD499D44A5}" type="presParOf" srcId="{0617298E-8EF1-403D-A301-30940C9E06A4}" destId="{46B7F5F6-C061-42A0-B8AA-66FC5261F7DF}" srcOrd="0" destOrd="0" presId="urn:microsoft.com/office/officeart/2005/8/layout/chevron2"/>
    <dgm:cxn modelId="{6F1AE6AE-1521-462D-8B26-6417C26EB274}" type="presParOf" srcId="{0617298E-8EF1-403D-A301-30940C9E06A4}" destId="{D8E20B99-21CC-4F74-9A79-49227E10204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912C02-B072-4147-9F2D-C77CDEC7E6A6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391A9BCE-D814-4187-A1A3-A7589BABBB20}">
      <dgm:prSet phldrT="[Текст]"/>
      <dgm:spPr/>
      <dgm:t>
        <a:bodyPr/>
        <a:lstStyle/>
        <a:p>
          <a:r>
            <a:rPr lang="uk-UA" dirty="0" smtClean="0">
              <a:solidFill>
                <a:schemeClr val="accent1"/>
              </a:solidFill>
            </a:rPr>
            <a:t>.</a:t>
          </a:r>
          <a:endParaRPr lang="uk-UA" dirty="0">
            <a:solidFill>
              <a:schemeClr val="accent1"/>
            </a:solidFill>
          </a:endParaRPr>
        </a:p>
      </dgm:t>
    </dgm:pt>
    <dgm:pt modelId="{0008E949-A9D0-412A-A0E0-33725A830C4C}" type="parTrans" cxnId="{2B2643F6-1339-4DF0-A7E2-06BEE350DD9B}">
      <dgm:prSet/>
      <dgm:spPr/>
      <dgm:t>
        <a:bodyPr/>
        <a:lstStyle/>
        <a:p>
          <a:endParaRPr lang="uk-UA"/>
        </a:p>
      </dgm:t>
    </dgm:pt>
    <dgm:pt modelId="{CBC270AC-015A-4F28-8E86-BD1113B7CA6C}" type="sibTrans" cxnId="{2B2643F6-1339-4DF0-A7E2-06BEE350DD9B}">
      <dgm:prSet/>
      <dgm:spPr/>
      <dgm:t>
        <a:bodyPr/>
        <a:lstStyle/>
        <a:p>
          <a:endParaRPr lang="uk-UA"/>
        </a:p>
      </dgm:t>
    </dgm:pt>
    <dgm:pt modelId="{90F80BCF-5B08-42A5-BA65-CA46FFB53E00}">
      <dgm:prSet phldrT="[Текст]" custT="1"/>
      <dgm:spPr/>
      <dgm:t>
        <a:bodyPr/>
        <a:lstStyle/>
        <a:p>
          <a:r>
            <a:rPr lang="ru-RU" sz="2000" b="0" i="0" dirty="0" err="1" smtClean="0"/>
            <a:t>вільно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поширювати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інформацію</a:t>
          </a:r>
          <a:r>
            <a:rPr lang="ru-RU" sz="2000" b="0" i="0" dirty="0" smtClean="0"/>
            <a:t> про свою </a:t>
          </a:r>
          <a:r>
            <a:rPr lang="ru-RU" sz="2000" b="0" i="0" dirty="0" err="1" smtClean="0"/>
            <a:t>діяльність</a:t>
          </a:r>
          <a:r>
            <a:rPr lang="ru-RU" sz="2000" b="0" i="0" dirty="0" smtClean="0"/>
            <a:t>, </a:t>
          </a:r>
          <a:r>
            <a:rPr lang="ru-RU" sz="2000" b="0" i="0" dirty="0" err="1" smtClean="0"/>
            <a:t>пропагувати</a:t>
          </a:r>
          <a:r>
            <a:rPr lang="ru-RU" sz="2000" b="0" i="0" dirty="0" smtClean="0"/>
            <a:t> свою мету (</a:t>
          </a:r>
          <a:r>
            <a:rPr lang="ru-RU" sz="2000" b="0" i="0" dirty="0" err="1" smtClean="0"/>
            <a:t>цілі</a:t>
          </a:r>
          <a:r>
            <a:rPr lang="ru-RU" sz="2000" b="0" i="0" dirty="0" smtClean="0"/>
            <a:t>);</a:t>
          </a:r>
          <a:endParaRPr lang="uk-UA" sz="2000" dirty="0"/>
        </a:p>
      </dgm:t>
    </dgm:pt>
    <dgm:pt modelId="{AEB725C9-EE47-41FB-8363-F3C4D5F24757}" type="parTrans" cxnId="{5A5AA36D-3F7C-425A-A7FE-ADACC818B47F}">
      <dgm:prSet/>
      <dgm:spPr/>
      <dgm:t>
        <a:bodyPr/>
        <a:lstStyle/>
        <a:p>
          <a:endParaRPr lang="uk-UA"/>
        </a:p>
      </dgm:t>
    </dgm:pt>
    <dgm:pt modelId="{4AA849B4-0C27-44FB-A462-CB5D4D6FB32F}" type="sibTrans" cxnId="{5A5AA36D-3F7C-425A-A7FE-ADACC818B47F}">
      <dgm:prSet/>
      <dgm:spPr/>
      <dgm:t>
        <a:bodyPr/>
        <a:lstStyle/>
        <a:p>
          <a:endParaRPr lang="uk-UA"/>
        </a:p>
      </dgm:t>
    </dgm:pt>
    <dgm:pt modelId="{C1F44907-AEE7-4CC7-AEB0-5521BE492D6D}">
      <dgm:prSet phldrT="[Текст]"/>
      <dgm:spPr/>
      <dgm:t>
        <a:bodyPr/>
        <a:lstStyle/>
        <a:p>
          <a:r>
            <a:rPr lang="uk-UA" dirty="0" smtClean="0">
              <a:solidFill>
                <a:schemeClr val="accent1"/>
              </a:solidFill>
            </a:rPr>
            <a:t>.</a:t>
          </a:r>
          <a:endParaRPr lang="uk-UA" dirty="0">
            <a:solidFill>
              <a:schemeClr val="accent1"/>
            </a:solidFill>
          </a:endParaRPr>
        </a:p>
      </dgm:t>
    </dgm:pt>
    <dgm:pt modelId="{27A45C97-0CE2-4658-8073-79FBE62C2736}" type="parTrans" cxnId="{0D7731C9-9F1F-4913-B202-642EBC5F3907}">
      <dgm:prSet/>
      <dgm:spPr/>
      <dgm:t>
        <a:bodyPr/>
        <a:lstStyle/>
        <a:p>
          <a:endParaRPr lang="uk-UA"/>
        </a:p>
      </dgm:t>
    </dgm:pt>
    <dgm:pt modelId="{05F394E6-2503-4F12-931C-4D1AB8BB7E77}" type="sibTrans" cxnId="{0D7731C9-9F1F-4913-B202-642EBC5F3907}">
      <dgm:prSet/>
      <dgm:spPr/>
      <dgm:t>
        <a:bodyPr/>
        <a:lstStyle/>
        <a:p>
          <a:endParaRPr lang="uk-UA"/>
        </a:p>
      </dgm:t>
    </dgm:pt>
    <dgm:pt modelId="{1F998096-1B03-4CC3-902B-89E901BC8CBC}">
      <dgm:prSet phldrT="[Текст]"/>
      <dgm:spPr/>
      <dgm:t>
        <a:bodyPr/>
        <a:lstStyle/>
        <a:p>
          <a:r>
            <a:rPr lang="ru-RU" b="0" i="0" dirty="0" err="1" smtClean="0"/>
            <a:t>одержувати</a:t>
          </a:r>
          <a:r>
            <a:rPr lang="ru-RU" b="0" i="0" dirty="0" smtClean="0"/>
            <a:t> у порядку, </a:t>
          </a:r>
          <a:r>
            <a:rPr lang="ru-RU" b="0" i="0" dirty="0" err="1" smtClean="0"/>
            <a:t>визначеному</a:t>
          </a:r>
          <a:r>
            <a:rPr lang="ru-RU" b="0" i="0" dirty="0" smtClean="0"/>
            <a:t> законом, </a:t>
          </a:r>
          <a:r>
            <a:rPr lang="ru-RU" b="0" i="0" dirty="0" err="1" smtClean="0"/>
            <a:t>публічну</a:t>
          </a:r>
          <a:r>
            <a:rPr lang="ru-RU" b="0" i="0" dirty="0" smtClean="0"/>
            <a:t> </a:t>
          </a:r>
          <a:r>
            <a:rPr lang="ru-RU" b="0" i="0" dirty="0" err="1" smtClean="0"/>
            <a:t>інформацію</a:t>
          </a:r>
          <a:r>
            <a:rPr lang="ru-RU" b="0" i="0" dirty="0" smtClean="0"/>
            <a:t>, </a:t>
          </a:r>
          <a:r>
            <a:rPr lang="ru-RU" b="0" i="0" dirty="0" err="1" smtClean="0"/>
            <a:t>що</a:t>
          </a:r>
          <a:r>
            <a:rPr lang="ru-RU" b="0" i="0" dirty="0" smtClean="0"/>
            <a:t> </a:t>
          </a:r>
          <a:r>
            <a:rPr lang="ru-RU" b="0" i="0" dirty="0" err="1" smtClean="0"/>
            <a:t>знаходиться</a:t>
          </a:r>
          <a:r>
            <a:rPr lang="ru-RU" b="0" i="0" dirty="0" smtClean="0"/>
            <a:t> у </a:t>
          </a:r>
          <a:r>
            <a:rPr lang="ru-RU" b="0" i="0" dirty="0" err="1" smtClean="0"/>
            <a:t>володінні</a:t>
          </a:r>
          <a:r>
            <a:rPr lang="ru-RU" b="0" i="0" dirty="0" smtClean="0"/>
            <a:t> </a:t>
          </a:r>
          <a:r>
            <a:rPr lang="ru-RU" b="0" i="0" dirty="0" err="1" smtClean="0"/>
            <a:t>суб'єктів</a:t>
          </a:r>
          <a:r>
            <a:rPr lang="ru-RU" b="0" i="0" dirty="0" smtClean="0"/>
            <a:t> </a:t>
          </a:r>
          <a:r>
            <a:rPr lang="ru-RU" b="0" i="0" dirty="0" err="1" smtClean="0"/>
            <a:t>владних</a:t>
          </a:r>
          <a:r>
            <a:rPr lang="ru-RU" b="0" i="0" dirty="0" smtClean="0"/>
            <a:t> </a:t>
          </a:r>
          <a:r>
            <a:rPr lang="ru-RU" b="0" i="0" dirty="0" err="1" smtClean="0"/>
            <a:t>повноважень</a:t>
          </a:r>
          <a:r>
            <a:rPr lang="ru-RU" b="0" i="0" dirty="0" smtClean="0"/>
            <a:t>, </a:t>
          </a:r>
          <a:r>
            <a:rPr lang="ru-RU" b="0" i="0" dirty="0" err="1" smtClean="0"/>
            <a:t>інших</a:t>
          </a:r>
          <a:r>
            <a:rPr lang="ru-RU" b="0" i="0" dirty="0" smtClean="0"/>
            <a:t> </a:t>
          </a:r>
          <a:r>
            <a:rPr lang="ru-RU" b="0" i="0" dirty="0" err="1" smtClean="0"/>
            <a:t>розпорядників</a:t>
          </a:r>
          <a:r>
            <a:rPr lang="ru-RU" b="0" i="0" dirty="0" smtClean="0"/>
            <a:t> </a:t>
          </a:r>
          <a:r>
            <a:rPr lang="ru-RU" b="0" i="0" dirty="0" err="1" smtClean="0"/>
            <a:t>публічної</a:t>
          </a:r>
          <a:r>
            <a:rPr lang="ru-RU" b="0" i="0" dirty="0" smtClean="0"/>
            <a:t> </a:t>
          </a:r>
          <a:r>
            <a:rPr lang="ru-RU" b="0" i="0" dirty="0" err="1" smtClean="0"/>
            <a:t>інформації</a:t>
          </a:r>
          <a:r>
            <a:rPr lang="ru-RU" b="0" i="0" dirty="0" smtClean="0"/>
            <a:t>;</a:t>
          </a:r>
          <a:endParaRPr lang="uk-UA" dirty="0"/>
        </a:p>
      </dgm:t>
    </dgm:pt>
    <dgm:pt modelId="{B47F7B38-7D63-417E-B124-D59BE0B15C24}" type="parTrans" cxnId="{4F6924E4-E84B-4857-A845-0F90AB21F08C}">
      <dgm:prSet/>
      <dgm:spPr/>
      <dgm:t>
        <a:bodyPr/>
        <a:lstStyle/>
        <a:p>
          <a:endParaRPr lang="uk-UA"/>
        </a:p>
      </dgm:t>
    </dgm:pt>
    <dgm:pt modelId="{12D4B459-3A24-427B-B88B-69A28E4E718C}" type="sibTrans" cxnId="{4F6924E4-E84B-4857-A845-0F90AB21F08C}">
      <dgm:prSet/>
      <dgm:spPr/>
      <dgm:t>
        <a:bodyPr/>
        <a:lstStyle/>
        <a:p>
          <a:endParaRPr lang="uk-UA"/>
        </a:p>
      </dgm:t>
    </dgm:pt>
    <dgm:pt modelId="{7A1ACB44-E5D2-44B1-A060-2EE4A5EC66AB}">
      <dgm:prSet phldrT="[Текст]"/>
      <dgm:spPr/>
      <dgm:t>
        <a:bodyPr/>
        <a:lstStyle/>
        <a:p>
          <a:r>
            <a:rPr lang="uk-UA" dirty="0" smtClean="0">
              <a:solidFill>
                <a:schemeClr val="accent1"/>
              </a:solidFill>
            </a:rPr>
            <a:t>.</a:t>
          </a:r>
          <a:endParaRPr lang="uk-UA" dirty="0">
            <a:solidFill>
              <a:schemeClr val="accent1"/>
            </a:solidFill>
          </a:endParaRPr>
        </a:p>
      </dgm:t>
    </dgm:pt>
    <dgm:pt modelId="{2905D7D7-4FB9-4B10-929C-B939C23807DC}" type="parTrans" cxnId="{82436327-EC7D-4577-97AA-7B600FC54A66}">
      <dgm:prSet/>
      <dgm:spPr/>
      <dgm:t>
        <a:bodyPr/>
        <a:lstStyle/>
        <a:p>
          <a:endParaRPr lang="uk-UA"/>
        </a:p>
      </dgm:t>
    </dgm:pt>
    <dgm:pt modelId="{C5FBFF1B-5B79-43D0-A963-0D38B8DDD6A9}" type="sibTrans" cxnId="{82436327-EC7D-4577-97AA-7B600FC54A66}">
      <dgm:prSet/>
      <dgm:spPr/>
      <dgm:t>
        <a:bodyPr/>
        <a:lstStyle/>
        <a:p>
          <a:endParaRPr lang="uk-UA"/>
        </a:p>
      </dgm:t>
    </dgm:pt>
    <dgm:pt modelId="{9E4DEDB3-58DE-4692-B4FA-2CC9572A33D5}">
      <dgm:prSet phldrT="[Текст]"/>
      <dgm:spPr/>
      <dgm:t>
        <a:bodyPr/>
        <a:lstStyle/>
        <a:p>
          <a:r>
            <a:rPr lang="ru-RU" b="0" i="0" dirty="0" err="1" smtClean="0"/>
            <a:t>брати</a:t>
          </a:r>
          <a:r>
            <a:rPr lang="ru-RU" b="0" i="0" dirty="0" smtClean="0"/>
            <a:t> участь у порядку, </a:t>
          </a:r>
          <a:r>
            <a:rPr lang="ru-RU" b="0" i="0" dirty="0" err="1" smtClean="0"/>
            <a:t>визначеному</a:t>
          </a:r>
          <a:r>
            <a:rPr lang="ru-RU" b="0" i="0" dirty="0" smtClean="0"/>
            <a:t> </a:t>
          </a:r>
          <a:r>
            <a:rPr lang="ru-RU" b="0" i="0" dirty="0" err="1" smtClean="0"/>
            <a:t>законодавством</a:t>
          </a:r>
          <a:r>
            <a:rPr lang="ru-RU" b="0" i="0" dirty="0" smtClean="0"/>
            <a:t>, у </a:t>
          </a:r>
          <a:r>
            <a:rPr lang="ru-RU" b="0" i="0" dirty="0" err="1" smtClean="0"/>
            <a:t>розробленні</a:t>
          </a:r>
          <a:r>
            <a:rPr lang="ru-RU" b="0" i="0" dirty="0" smtClean="0"/>
            <a:t> </a:t>
          </a:r>
          <a:r>
            <a:rPr lang="ru-RU" b="0" i="0" dirty="0" err="1" smtClean="0"/>
            <a:t>проектів</a:t>
          </a:r>
          <a:r>
            <a:rPr lang="ru-RU" b="0" i="0" dirty="0" smtClean="0"/>
            <a:t> нормативно-</a:t>
          </a:r>
          <a:r>
            <a:rPr lang="ru-RU" b="0" i="0" dirty="0" err="1" smtClean="0"/>
            <a:t>правових</a:t>
          </a:r>
          <a:r>
            <a:rPr lang="ru-RU" b="0" i="0" dirty="0" smtClean="0"/>
            <a:t> </a:t>
          </a:r>
          <a:r>
            <a:rPr lang="ru-RU" b="0" i="0" dirty="0" err="1" smtClean="0"/>
            <a:t>актів</a:t>
          </a:r>
          <a:r>
            <a:rPr lang="ru-RU" b="0" i="0" dirty="0" smtClean="0"/>
            <a:t>;</a:t>
          </a:r>
          <a:endParaRPr lang="uk-UA" dirty="0"/>
        </a:p>
      </dgm:t>
    </dgm:pt>
    <dgm:pt modelId="{8A25E808-30DF-4EC6-B913-75550D4E3148}" type="parTrans" cxnId="{F8E464A7-4D3A-46AB-8221-EF9B97B0F224}">
      <dgm:prSet/>
      <dgm:spPr/>
      <dgm:t>
        <a:bodyPr/>
        <a:lstStyle/>
        <a:p>
          <a:endParaRPr lang="uk-UA"/>
        </a:p>
      </dgm:t>
    </dgm:pt>
    <dgm:pt modelId="{2E2D8590-9496-47B0-B994-5E61DB090470}" type="sibTrans" cxnId="{F8E464A7-4D3A-46AB-8221-EF9B97B0F224}">
      <dgm:prSet/>
      <dgm:spPr/>
      <dgm:t>
        <a:bodyPr/>
        <a:lstStyle/>
        <a:p>
          <a:endParaRPr lang="uk-UA"/>
        </a:p>
      </dgm:t>
    </dgm:pt>
    <dgm:pt modelId="{F8717433-433E-4525-9772-6ABF6AB628B8}">
      <dgm:prSet phldrT="[Текст]"/>
      <dgm:spPr/>
      <dgm:t>
        <a:bodyPr/>
        <a:lstStyle/>
        <a:p>
          <a:r>
            <a:rPr lang="uk-UA" b="0" i="0" dirty="0" smtClean="0"/>
            <a:t>проводити мирні зібрання;</a:t>
          </a:r>
          <a:endParaRPr lang="uk-UA" dirty="0"/>
        </a:p>
      </dgm:t>
    </dgm:pt>
    <dgm:pt modelId="{25D9A4CB-9424-4ECC-A2EA-9857CF0982C5}" type="parTrans" cxnId="{DA0C76F0-F14D-4FBA-AA42-90123EA9CA88}">
      <dgm:prSet/>
      <dgm:spPr/>
      <dgm:t>
        <a:bodyPr/>
        <a:lstStyle/>
        <a:p>
          <a:endParaRPr lang="uk-UA"/>
        </a:p>
      </dgm:t>
    </dgm:pt>
    <dgm:pt modelId="{0B9E6380-D88C-4090-B460-09AE1B07B4C8}" type="sibTrans" cxnId="{DA0C76F0-F14D-4FBA-AA42-90123EA9CA88}">
      <dgm:prSet/>
      <dgm:spPr/>
      <dgm:t>
        <a:bodyPr/>
        <a:lstStyle/>
        <a:p>
          <a:endParaRPr lang="uk-UA"/>
        </a:p>
      </dgm:t>
    </dgm:pt>
    <dgm:pt modelId="{7E8E732C-5A51-4FA4-B868-23C5BD8A1932}" type="pres">
      <dgm:prSet presAssocID="{65912C02-B072-4147-9F2D-C77CDEC7E6A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8963FCD3-5D76-4332-AB44-6EC8DE57BD49}" type="pres">
      <dgm:prSet presAssocID="{391A9BCE-D814-4187-A1A3-A7589BABBB20}" presName="composite" presStyleCnt="0"/>
      <dgm:spPr/>
    </dgm:pt>
    <dgm:pt modelId="{F279581E-DA93-43AF-92D0-6F24592273A3}" type="pres">
      <dgm:prSet presAssocID="{391A9BCE-D814-4187-A1A3-A7589BABBB20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D0A7C97-B6E6-4116-AF6C-013674539E7A}" type="pres">
      <dgm:prSet presAssocID="{391A9BCE-D814-4187-A1A3-A7589BABBB20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A231FEF-7473-4AEF-AE49-65F8F1885FBE}" type="pres">
      <dgm:prSet presAssocID="{CBC270AC-015A-4F28-8E86-BD1113B7CA6C}" presName="sp" presStyleCnt="0"/>
      <dgm:spPr/>
    </dgm:pt>
    <dgm:pt modelId="{451F4E79-187F-4792-A7F4-A0CAB33135DD}" type="pres">
      <dgm:prSet presAssocID="{C1F44907-AEE7-4CC7-AEB0-5521BE492D6D}" presName="composite" presStyleCnt="0"/>
      <dgm:spPr/>
    </dgm:pt>
    <dgm:pt modelId="{D3C8C01D-B657-4F53-B158-834C9D7E26B1}" type="pres">
      <dgm:prSet presAssocID="{C1F44907-AEE7-4CC7-AEB0-5521BE492D6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4C6A81F-5C6E-4A57-AABD-4221BF2A792B}" type="pres">
      <dgm:prSet presAssocID="{C1F44907-AEE7-4CC7-AEB0-5521BE492D6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A0FB4CE-DF76-4E5D-BD17-0E229D239DAF}" type="pres">
      <dgm:prSet presAssocID="{05F394E6-2503-4F12-931C-4D1AB8BB7E77}" presName="sp" presStyleCnt="0"/>
      <dgm:spPr/>
    </dgm:pt>
    <dgm:pt modelId="{43DAD6BA-7E63-49E8-9B35-0C7DE8A8DDA1}" type="pres">
      <dgm:prSet presAssocID="{7A1ACB44-E5D2-44B1-A060-2EE4A5EC66AB}" presName="composite" presStyleCnt="0"/>
      <dgm:spPr/>
    </dgm:pt>
    <dgm:pt modelId="{9B347226-8166-4D6F-B0B0-345140C4B936}" type="pres">
      <dgm:prSet presAssocID="{7A1ACB44-E5D2-44B1-A060-2EE4A5EC66AB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77EA165-585E-42B3-8EA2-366BC76ED8C7}" type="pres">
      <dgm:prSet presAssocID="{7A1ACB44-E5D2-44B1-A060-2EE4A5EC66AB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D7731C9-9F1F-4913-B202-642EBC5F3907}" srcId="{65912C02-B072-4147-9F2D-C77CDEC7E6A6}" destId="{C1F44907-AEE7-4CC7-AEB0-5521BE492D6D}" srcOrd="1" destOrd="0" parTransId="{27A45C97-0CE2-4658-8073-79FBE62C2736}" sibTransId="{05F394E6-2503-4F12-931C-4D1AB8BB7E77}"/>
    <dgm:cxn modelId="{BB6CA972-0A9B-491B-BCAF-B58DC0A12B34}" type="presOf" srcId="{1F998096-1B03-4CC3-902B-89E901BC8CBC}" destId="{04C6A81F-5C6E-4A57-AABD-4221BF2A792B}" srcOrd="0" destOrd="0" presId="urn:microsoft.com/office/officeart/2005/8/layout/chevron2"/>
    <dgm:cxn modelId="{0423933B-C0FC-4721-87CC-86FE5D126F67}" type="presOf" srcId="{9E4DEDB3-58DE-4692-B4FA-2CC9572A33D5}" destId="{977EA165-585E-42B3-8EA2-366BC76ED8C7}" srcOrd="0" destOrd="0" presId="urn:microsoft.com/office/officeart/2005/8/layout/chevron2"/>
    <dgm:cxn modelId="{752C43A6-28C8-46F7-9BE6-9F8A54CACE01}" type="presOf" srcId="{90F80BCF-5B08-42A5-BA65-CA46FFB53E00}" destId="{3D0A7C97-B6E6-4116-AF6C-013674539E7A}" srcOrd="0" destOrd="0" presId="urn:microsoft.com/office/officeart/2005/8/layout/chevron2"/>
    <dgm:cxn modelId="{2B2643F6-1339-4DF0-A7E2-06BEE350DD9B}" srcId="{65912C02-B072-4147-9F2D-C77CDEC7E6A6}" destId="{391A9BCE-D814-4187-A1A3-A7589BABBB20}" srcOrd="0" destOrd="0" parTransId="{0008E949-A9D0-412A-A0E0-33725A830C4C}" sibTransId="{CBC270AC-015A-4F28-8E86-BD1113B7CA6C}"/>
    <dgm:cxn modelId="{F8E464A7-4D3A-46AB-8221-EF9B97B0F224}" srcId="{7A1ACB44-E5D2-44B1-A060-2EE4A5EC66AB}" destId="{9E4DEDB3-58DE-4692-B4FA-2CC9572A33D5}" srcOrd="0" destOrd="0" parTransId="{8A25E808-30DF-4EC6-B913-75550D4E3148}" sibTransId="{2E2D8590-9496-47B0-B994-5E61DB090470}"/>
    <dgm:cxn modelId="{82436327-EC7D-4577-97AA-7B600FC54A66}" srcId="{65912C02-B072-4147-9F2D-C77CDEC7E6A6}" destId="{7A1ACB44-E5D2-44B1-A060-2EE4A5EC66AB}" srcOrd="2" destOrd="0" parTransId="{2905D7D7-4FB9-4B10-929C-B939C23807DC}" sibTransId="{C5FBFF1B-5B79-43D0-A963-0D38B8DDD6A9}"/>
    <dgm:cxn modelId="{5A5AA36D-3F7C-425A-A7FE-ADACC818B47F}" srcId="{391A9BCE-D814-4187-A1A3-A7589BABBB20}" destId="{90F80BCF-5B08-42A5-BA65-CA46FFB53E00}" srcOrd="0" destOrd="0" parTransId="{AEB725C9-EE47-41FB-8363-F3C4D5F24757}" sibTransId="{4AA849B4-0C27-44FB-A462-CB5D4D6FB32F}"/>
    <dgm:cxn modelId="{9ECC8637-33C6-4279-9452-CA9B63EE854F}" type="presOf" srcId="{65912C02-B072-4147-9F2D-C77CDEC7E6A6}" destId="{7E8E732C-5A51-4FA4-B868-23C5BD8A1932}" srcOrd="0" destOrd="0" presId="urn:microsoft.com/office/officeart/2005/8/layout/chevron2"/>
    <dgm:cxn modelId="{DA0C76F0-F14D-4FBA-AA42-90123EA9CA88}" srcId="{7A1ACB44-E5D2-44B1-A060-2EE4A5EC66AB}" destId="{F8717433-433E-4525-9772-6ABF6AB628B8}" srcOrd="1" destOrd="0" parTransId="{25D9A4CB-9424-4ECC-A2EA-9857CF0982C5}" sibTransId="{0B9E6380-D88C-4090-B460-09AE1B07B4C8}"/>
    <dgm:cxn modelId="{4F6924E4-E84B-4857-A845-0F90AB21F08C}" srcId="{C1F44907-AEE7-4CC7-AEB0-5521BE492D6D}" destId="{1F998096-1B03-4CC3-902B-89E901BC8CBC}" srcOrd="0" destOrd="0" parTransId="{B47F7B38-7D63-417E-B124-D59BE0B15C24}" sibTransId="{12D4B459-3A24-427B-B88B-69A28E4E718C}"/>
    <dgm:cxn modelId="{66EA603C-817F-45CC-A8BE-CB25630849A1}" type="presOf" srcId="{7A1ACB44-E5D2-44B1-A060-2EE4A5EC66AB}" destId="{9B347226-8166-4D6F-B0B0-345140C4B936}" srcOrd="0" destOrd="0" presId="urn:microsoft.com/office/officeart/2005/8/layout/chevron2"/>
    <dgm:cxn modelId="{69A648B7-B0BB-4416-8293-71065D18ECCB}" type="presOf" srcId="{C1F44907-AEE7-4CC7-AEB0-5521BE492D6D}" destId="{D3C8C01D-B657-4F53-B158-834C9D7E26B1}" srcOrd="0" destOrd="0" presId="urn:microsoft.com/office/officeart/2005/8/layout/chevron2"/>
    <dgm:cxn modelId="{25DB1DA3-3141-4E10-B964-34F011EDF6C7}" type="presOf" srcId="{F8717433-433E-4525-9772-6ABF6AB628B8}" destId="{977EA165-585E-42B3-8EA2-366BC76ED8C7}" srcOrd="0" destOrd="1" presId="urn:microsoft.com/office/officeart/2005/8/layout/chevron2"/>
    <dgm:cxn modelId="{780F3A1A-6C89-4D52-9DF0-AB4D4FCCC51F}" type="presOf" srcId="{391A9BCE-D814-4187-A1A3-A7589BABBB20}" destId="{F279581E-DA93-43AF-92D0-6F24592273A3}" srcOrd="0" destOrd="0" presId="urn:microsoft.com/office/officeart/2005/8/layout/chevron2"/>
    <dgm:cxn modelId="{202CF02E-436B-4694-939A-669993BBAAD0}" type="presParOf" srcId="{7E8E732C-5A51-4FA4-B868-23C5BD8A1932}" destId="{8963FCD3-5D76-4332-AB44-6EC8DE57BD49}" srcOrd="0" destOrd="0" presId="urn:microsoft.com/office/officeart/2005/8/layout/chevron2"/>
    <dgm:cxn modelId="{7A68BA30-DCDC-4129-ACFD-05990F9D6BED}" type="presParOf" srcId="{8963FCD3-5D76-4332-AB44-6EC8DE57BD49}" destId="{F279581E-DA93-43AF-92D0-6F24592273A3}" srcOrd="0" destOrd="0" presId="urn:microsoft.com/office/officeart/2005/8/layout/chevron2"/>
    <dgm:cxn modelId="{82A1DF88-5F60-4E6D-82BB-240199345377}" type="presParOf" srcId="{8963FCD3-5D76-4332-AB44-6EC8DE57BD49}" destId="{3D0A7C97-B6E6-4116-AF6C-013674539E7A}" srcOrd="1" destOrd="0" presId="urn:microsoft.com/office/officeart/2005/8/layout/chevron2"/>
    <dgm:cxn modelId="{7A24FA3A-20D9-4055-8B78-65471EABE52D}" type="presParOf" srcId="{7E8E732C-5A51-4FA4-B868-23C5BD8A1932}" destId="{FA231FEF-7473-4AEF-AE49-65F8F1885FBE}" srcOrd="1" destOrd="0" presId="urn:microsoft.com/office/officeart/2005/8/layout/chevron2"/>
    <dgm:cxn modelId="{6A65264F-8BB3-416D-B432-D1A54F108289}" type="presParOf" srcId="{7E8E732C-5A51-4FA4-B868-23C5BD8A1932}" destId="{451F4E79-187F-4792-A7F4-A0CAB33135DD}" srcOrd="2" destOrd="0" presId="urn:microsoft.com/office/officeart/2005/8/layout/chevron2"/>
    <dgm:cxn modelId="{0737C471-2DE9-4809-B080-06AA2740CA05}" type="presParOf" srcId="{451F4E79-187F-4792-A7F4-A0CAB33135DD}" destId="{D3C8C01D-B657-4F53-B158-834C9D7E26B1}" srcOrd="0" destOrd="0" presId="urn:microsoft.com/office/officeart/2005/8/layout/chevron2"/>
    <dgm:cxn modelId="{2ED7977D-76E6-4E23-AF78-2B1693501FA4}" type="presParOf" srcId="{451F4E79-187F-4792-A7F4-A0CAB33135DD}" destId="{04C6A81F-5C6E-4A57-AABD-4221BF2A792B}" srcOrd="1" destOrd="0" presId="urn:microsoft.com/office/officeart/2005/8/layout/chevron2"/>
    <dgm:cxn modelId="{9E6DADA5-5558-4846-93B5-413C52209573}" type="presParOf" srcId="{7E8E732C-5A51-4FA4-B868-23C5BD8A1932}" destId="{1A0FB4CE-DF76-4E5D-BD17-0E229D239DAF}" srcOrd="3" destOrd="0" presId="urn:microsoft.com/office/officeart/2005/8/layout/chevron2"/>
    <dgm:cxn modelId="{B3E30DFF-1D53-4E94-9985-BB5D7946820C}" type="presParOf" srcId="{7E8E732C-5A51-4FA4-B868-23C5BD8A1932}" destId="{43DAD6BA-7E63-49E8-9B35-0C7DE8A8DDA1}" srcOrd="4" destOrd="0" presId="urn:microsoft.com/office/officeart/2005/8/layout/chevron2"/>
    <dgm:cxn modelId="{29BBDD9C-CBA7-4EC1-AE46-13AA313E58BD}" type="presParOf" srcId="{43DAD6BA-7E63-49E8-9B35-0C7DE8A8DDA1}" destId="{9B347226-8166-4D6F-B0B0-345140C4B936}" srcOrd="0" destOrd="0" presId="urn:microsoft.com/office/officeart/2005/8/layout/chevron2"/>
    <dgm:cxn modelId="{45B45F5B-CEFB-403F-B269-B8F4396E3FC8}" type="presParOf" srcId="{43DAD6BA-7E63-49E8-9B35-0C7DE8A8DDA1}" destId="{977EA165-585E-42B3-8EA2-366BC76ED8C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68DCAF-D4F4-433C-B39A-9E3C73BCC83C}">
      <dsp:nvSpPr>
        <dsp:cNvPr id="0" name=""/>
        <dsp:cNvSpPr/>
      </dsp:nvSpPr>
      <dsp:spPr>
        <a:xfrm rot="5400000">
          <a:off x="-285362" y="350599"/>
          <a:ext cx="1902414" cy="133169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700" kern="1200" dirty="0" smtClean="0">
              <a:solidFill>
                <a:schemeClr val="accent1"/>
              </a:solidFill>
            </a:rPr>
            <a:t>.</a:t>
          </a:r>
          <a:endParaRPr lang="uk-UA" sz="3700" kern="1200" dirty="0">
            <a:solidFill>
              <a:schemeClr val="accent1"/>
            </a:solidFill>
          </a:endParaRPr>
        </a:p>
      </dsp:txBody>
      <dsp:txXfrm rot="-5400000">
        <a:off x="0" y="731082"/>
        <a:ext cx="1331690" cy="570724"/>
      </dsp:txXfrm>
    </dsp:sp>
    <dsp:sp modelId="{93BDB7AB-CFB4-448B-9D71-3B94AFDD004D}">
      <dsp:nvSpPr>
        <dsp:cNvPr id="0" name=""/>
        <dsp:cNvSpPr/>
      </dsp:nvSpPr>
      <dsp:spPr>
        <a:xfrm rot="5400000">
          <a:off x="4075261" y="-2721978"/>
          <a:ext cx="1318071" cy="68052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b="0" i="0" kern="1200" dirty="0" smtClean="0"/>
            <a:t>Утворення і діяльність громадських об'єднань, мета (цілі) або дії яких спрямовані на ліквідацію незалежності України, зміну конституційного ладу насильницьким шляхом, порушення суверенітету і територіальної цілісності держави, підрив її безпеки</a:t>
          </a:r>
          <a:endParaRPr lang="uk-UA" sz="2000" kern="1200" dirty="0"/>
        </a:p>
      </dsp:txBody>
      <dsp:txXfrm rot="-5400000">
        <a:off x="1331691" y="85935"/>
        <a:ext cx="6740870" cy="1189385"/>
      </dsp:txXfrm>
    </dsp:sp>
    <dsp:sp modelId="{E6CFCD80-8436-4205-8E60-14FBC3DAEA37}">
      <dsp:nvSpPr>
        <dsp:cNvPr id="0" name=""/>
        <dsp:cNvSpPr/>
      </dsp:nvSpPr>
      <dsp:spPr>
        <a:xfrm rot="5400000">
          <a:off x="-285362" y="2076109"/>
          <a:ext cx="1902414" cy="133169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700" kern="1200" dirty="0" smtClean="0">
              <a:solidFill>
                <a:schemeClr val="accent1"/>
              </a:solidFill>
            </a:rPr>
            <a:t>.</a:t>
          </a:r>
          <a:endParaRPr lang="uk-UA" sz="3700" kern="1200" dirty="0">
            <a:solidFill>
              <a:schemeClr val="accent1"/>
            </a:solidFill>
          </a:endParaRPr>
        </a:p>
      </dsp:txBody>
      <dsp:txXfrm rot="-5400000">
        <a:off x="0" y="2456592"/>
        <a:ext cx="1331690" cy="570724"/>
      </dsp:txXfrm>
    </dsp:sp>
    <dsp:sp modelId="{94C0C8EA-443E-4CE6-B8AB-79FDE890642F}">
      <dsp:nvSpPr>
        <dsp:cNvPr id="0" name=""/>
        <dsp:cNvSpPr/>
      </dsp:nvSpPr>
      <dsp:spPr>
        <a:xfrm rot="5400000">
          <a:off x="4116012" y="-993575"/>
          <a:ext cx="1236569" cy="68052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0" i="0" kern="1200" dirty="0" err="1" smtClean="0"/>
            <a:t>Громадські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об'єднання</a:t>
          </a:r>
          <a:r>
            <a:rPr lang="ru-RU" sz="2000" b="0" i="0" kern="1200" dirty="0" smtClean="0"/>
            <a:t> не </a:t>
          </a:r>
          <a:r>
            <a:rPr lang="ru-RU" sz="2000" b="0" i="0" kern="1200" dirty="0" err="1" smtClean="0"/>
            <a:t>можуть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мати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воєнізованих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формувань</a:t>
          </a:r>
          <a:endParaRPr lang="uk-UA" sz="2000" kern="1200" dirty="0"/>
        </a:p>
      </dsp:txBody>
      <dsp:txXfrm rot="-5400000">
        <a:off x="1331690" y="1851111"/>
        <a:ext cx="6744849" cy="1115841"/>
      </dsp:txXfrm>
    </dsp:sp>
    <dsp:sp modelId="{46B7F5F6-C061-42A0-B8AA-66FC5261F7DF}">
      <dsp:nvSpPr>
        <dsp:cNvPr id="0" name=""/>
        <dsp:cNvSpPr/>
      </dsp:nvSpPr>
      <dsp:spPr>
        <a:xfrm rot="5400000">
          <a:off x="-285362" y="4119101"/>
          <a:ext cx="1902414" cy="133169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700" kern="1200" dirty="0" smtClean="0">
              <a:solidFill>
                <a:schemeClr val="accent1"/>
              </a:solidFill>
            </a:rPr>
            <a:t>.</a:t>
          </a:r>
          <a:endParaRPr lang="uk-UA" sz="3700" kern="1200" dirty="0">
            <a:solidFill>
              <a:schemeClr val="accent1"/>
            </a:solidFill>
          </a:endParaRPr>
        </a:p>
      </dsp:txBody>
      <dsp:txXfrm rot="-5400000">
        <a:off x="0" y="4499584"/>
        <a:ext cx="1331690" cy="570724"/>
      </dsp:txXfrm>
    </dsp:sp>
    <dsp:sp modelId="{D8E20B99-21CC-4F74-9A79-49227E102047}">
      <dsp:nvSpPr>
        <dsp:cNvPr id="0" name=""/>
        <dsp:cNvSpPr/>
      </dsp:nvSpPr>
      <dsp:spPr>
        <a:xfrm rot="5400000">
          <a:off x="3798529" y="1049417"/>
          <a:ext cx="1871535" cy="68052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0" i="0" kern="1200" dirty="0" err="1" smtClean="0"/>
            <a:t>нші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обмеження</a:t>
          </a:r>
          <a:r>
            <a:rPr lang="ru-RU" sz="2000" b="0" i="0" kern="1200" dirty="0" smtClean="0"/>
            <a:t> права на свободу </a:t>
          </a:r>
          <a:r>
            <a:rPr lang="ru-RU" sz="2000" b="0" i="0" kern="1200" dirty="0" err="1" smtClean="0"/>
            <a:t>об'єднання</a:t>
          </a:r>
          <a:r>
            <a:rPr lang="ru-RU" sz="2000" b="0" i="0" kern="1200" dirty="0" smtClean="0"/>
            <a:t>, у тому </a:t>
          </a:r>
          <a:r>
            <a:rPr lang="ru-RU" sz="2000" b="0" i="0" kern="1200" dirty="0" err="1" smtClean="0"/>
            <a:t>числі</a:t>
          </a:r>
          <a:r>
            <a:rPr lang="ru-RU" sz="2000" b="0" i="0" kern="1200" dirty="0" smtClean="0"/>
            <a:t> на </a:t>
          </a:r>
          <a:r>
            <a:rPr lang="ru-RU" sz="2000" b="0" i="0" kern="1200" dirty="0" err="1" smtClean="0"/>
            <a:t>утворення</a:t>
          </a:r>
          <a:r>
            <a:rPr lang="ru-RU" sz="2000" b="0" i="0" kern="1200" dirty="0" smtClean="0"/>
            <a:t> і </a:t>
          </a:r>
          <a:r>
            <a:rPr lang="ru-RU" sz="2000" b="0" i="0" kern="1200" dirty="0" err="1" smtClean="0"/>
            <a:t>діяльність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громадських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об'єднань</a:t>
          </a:r>
          <a:r>
            <a:rPr lang="ru-RU" sz="2000" b="0" i="0" kern="1200" dirty="0" smtClean="0"/>
            <a:t>, </a:t>
          </a:r>
          <a:r>
            <a:rPr lang="ru-RU" sz="2000" b="0" i="0" kern="1200" dirty="0" err="1" smtClean="0"/>
            <a:t>можуть</a:t>
          </a:r>
          <a:r>
            <a:rPr lang="ru-RU" sz="2000" b="0" i="0" kern="1200" dirty="0" smtClean="0"/>
            <a:t> бути </a:t>
          </a:r>
          <a:r>
            <a:rPr lang="ru-RU" sz="2000" b="0" i="0" kern="1200" dirty="0" err="1" smtClean="0"/>
            <a:t>встановлені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виключно</a:t>
          </a:r>
          <a:r>
            <a:rPr lang="ru-RU" sz="2000" b="0" i="0" kern="1200" dirty="0" smtClean="0"/>
            <a:t> законом в </a:t>
          </a:r>
          <a:r>
            <a:rPr lang="ru-RU" sz="2000" b="0" i="0" kern="1200" dirty="0" err="1" smtClean="0"/>
            <a:t>інтересах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національної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безпеки</a:t>
          </a:r>
          <a:r>
            <a:rPr lang="ru-RU" sz="2000" b="0" i="0" kern="1200" dirty="0" smtClean="0"/>
            <a:t> та </a:t>
          </a:r>
          <a:r>
            <a:rPr lang="ru-RU" sz="2000" b="0" i="0" kern="1200" dirty="0" err="1" smtClean="0"/>
            <a:t>громадського</a:t>
          </a:r>
          <a:r>
            <a:rPr lang="ru-RU" sz="2000" b="0" i="0" kern="1200" dirty="0" smtClean="0"/>
            <a:t> порядку, </a:t>
          </a:r>
          <a:r>
            <a:rPr lang="ru-RU" sz="2000" b="0" i="0" kern="1200" dirty="0" err="1" smtClean="0"/>
            <a:t>охорони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здоров'я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населення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або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захисту</a:t>
          </a:r>
          <a:r>
            <a:rPr lang="ru-RU" sz="2000" b="0" i="0" kern="1200" dirty="0" smtClean="0"/>
            <a:t> прав і свобод </a:t>
          </a:r>
          <a:r>
            <a:rPr lang="ru-RU" sz="2000" b="0" i="0" kern="1200" dirty="0" err="1" smtClean="0"/>
            <a:t>інших</a:t>
          </a:r>
          <a:r>
            <a:rPr lang="ru-RU" sz="2000" b="0" i="0" kern="1200" dirty="0" smtClean="0"/>
            <a:t> людей.</a:t>
          </a:r>
          <a:endParaRPr lang="uk-UA" sz="2000" kern="1200" dirty="0"/>
        </a:p>
      </dsp:txBody>
      <dsp:txXfrm rot="-5400000">
        <a:off x="1331691" y="3607617"/>
        <a:ext cx="6713852" cy="16888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79581E-DA93-43AF-92D0-6F24592273A3}">
      <dsp:nvSpPr>
        <dsp:cNvPr id="0" name=""/>
        <dsp:cNvSpPr/>
      </dsp:nvSpPr>
      <dsp:spPr>
        <a:xfrm rot="5400000">
          <a:off x="-278341" y="278936"/>
          <a:ext cx="1855612" cy="12989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solidFill>
                <a:schemeClr val="accent1"/>
              </a:solidFill>
            </a:rPr>
            <a:t>.</a:t>
          </a:r>
          <a:endParaRPr lang="uk-UA" sz="3600" kern="1200" dirty="0">
            <a:solidFill>
              <a:schemeClr val="accent1"/>
            </a:solidFill>
          </a:endParaRPr>
        </a:p>
      </dsp:txBody>
      <dsp:txXfrm rot="-5400000">
        <a:off x="1" y="650058"/>
        <a:ext cx="1298928" cy="556684"/>
      </dsp:txXfrm>
    </dsp:sp>
    <dsp:sp modelId="{3D0A7C97-B6E6-4116-AF6C-013674539E7A}">
      <dsp:nvSpPr>
        <dsp:cNvPr id="0" name=""/>
        <dsp:cNvSpPr/>
      </dsp:nvSpPr>
      <dsp:spPr>
        <a:xfrm rot="5400000">
          <a:off x="4294862" y="-2995338"/>
          <a:ext cx="1206148" cy="719801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0" i="0" kern="1200" dirty="0" err="1" smtClean="0"/>
            <a:t>вільно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поширювати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інформацію</a:t>
          </a:r>
          <a:r>
            <a:rPr lang="ru-RU" sz="2000" b="0" i="0" kern="1200" dirty="0" smtClean="0"/>
            <a:t> про свою </a:t>
          </a:r>
          <a:r>
            <a:rPr lang="ru-RU" sz="2000" b="0" i="0" kern="1200" dirty="0" err="1" smtClean="0"/>
            <a:t>діяльність</a:t>
          </a:r>
          <a:r>
            <a:rPr lang="ru-RU" sz="2000" b="0" i="0" kern="1200" dirty="0" smtClean="0"/>
            <a:t>, </a:t>
          </a:r>
          <a:r>
            <a:rPr lang="ru-RU" sz="2000" b="0" i="0" kern="1200" dirty="0" err="1" smtClean="0"/>
            <a:t>пропагувати</a:t>
          </a:r>
          <a:r>
            <a:rPr lang="ru-RU" sz="2000" b="0" i="0" kern="1200" dirty="0" smtClean="0"/>
            <a:t> свою мету (</a:t>
          </a:r>
          <a:r>
            <a:rPr lang="ru-RU" sz="2000" b="0" i="0" kern="1200" dirty="0" err="1" smtClean="0"/>
            <a:t>цілі</a:t>
          </a:r>
          <a:r>
            <a:rPr lang="ru-RU" sz="2000" b="0" i="0" kern="1200" dirty="0" smtClean="0"/>
            <a:t>);</a:t>
          </a:r>
          <a:endParaRPr lang="uk-UA" sz="2000" kern="1200" dirty="0"/>
        </a:p>
      </dsp:txBody>
      <dsp:txXfrm rot="-5400000">
        <a:off x="1298929" y="59474"/>
        <a:ext cx="7139136" cy="1088390"/>
      </dsp:txXfrm>
    </dsp:sp>
    <dsp:sp modelId="{D3C8C01D-B657-4F53-B158-834C9D7E26B1}">
      <dsp:nvSpPr>
        <dsp:cNvPr id="0" name=""/>
        <dsp:cNvSpPr/>
      </dsp:nvSpPr>
      <dsp:spPr>
        <a:xfrm rot="5400000">
          <a:off x="-278341" y="1942823"/>
          <a:ext cx="1855612" cy="12989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solidFill>
                <a:schemeClr val="accent1"/>
              </a:solidFill>
            </a:rPr>
            <a:t>.</a:t>
          </a:r>
          <a:endParaRPr lang="uk-UA" sz="3600" kern="1200" dirty="0">
            <a:solidFill>
              <a:schemeClr val="accent1"/>
            </a:solidFill>
          </a:endParaRPr>
        </a:p>
      </dsp:txBody>
      <dsp:txXfrm rot="-5400000">
        <a:off x="1" y="2313945"/>
        <a:ext cx="1298928" cy="556684"/>
      </dsp:txXfrm>
    </dsp:sp>
    <dsp:sp modelId="{04C6A81F-5C6E-4A57-AABD-4221BF2A792B}">
      <dsp:nvSpPr>
        <dsp:cNvPr id="0" name=""/>
        <dsp:cNvSpPr/>
      </dsp:nvSpPr>
      <dsp:spPr>
        <a:xfrm rot="5400000">
          <a:off x="4294862" y="-1331451"/>
          <a:ext cx="1206148" cy="719801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b="0" i="0" kern="1200" dirty="0" err="1" smtClean="0"/>
            <a:t>одержувати</a:t>
          </a:r>
          <a:r>
            <a:rPr lang="ru-RU" sz="2100" b="0" i="0" kern="1200" dirty="0" smtClean="0"/>
            <a:t> у порядку, </a:t>
          </a:r>
          <a:r>
            <a:rPr lang="ru-RU" sz="2100" b="0" i="0" kern="1200" dirty="0" err="1" smtClean="0"/>
            <a:t>визначеному</a:t>
          </a:r>
          <a:r>
            <a:rPr lang="ru-RU" sz="2100" b="0" i="0" kern="1200" dirty="0" smtClean="0"/>
            <a:t> законом, </a:t>
          </a:r>
          <a:r>
            <a:rPr lang="ru-RU" sz="2100" b="0" i="0" kern="1200" dirty="0" err="1" smtClean="0"/>
            <a:t>публічну</a:t>
          </a:r>
          <a:r>
            <a:rPr lang="ru-RU" sz="2100" b="0" i="0" kern="1200" dirty="0" smtClean="0"/>
            <a:t> </a:t>
          </a:r>
          <a:r>
            <a:rPr lang="ru-RU" sz="2100" b="0" i="0" kern="1200" dirty="0" err="1" smtClean="0"/>
            <a:t>інформацію</a:t>
          </a:r>
          <a:r>
            <a:rPr lang="ru-RU" sz="2100" b="0" i="0" kern="1200" dirty="0" smtClean="0"/>
            <a:t>, </a:t>
          </a:r>
          <a:r>
            <a:rPr lang="ru-RU" sz="2100" b="0" i="0" kern="1200" dirty="0" err="1" smtClean="0"/>
            <a:t>що</a:t>
          </a:r>
          <a:r>
            <a:rPr lang="ru-RU" sz="2100" b="0" i="0" kern="1200" dirty="0" smtClean="0"/>
            <a:t> </a:t>
          </a:r>
          <a:r>
            <a:rPr lang="ru-RU" sz="2100" b="0" i="0" kern="1200" dirty="0" err="1" smtClean="0"/>
            <a:t>знаходиться</a:t>
          </a:r>
          <a:r>
            <a:rPr lang="ru-RU" sz="2100" b="0" i="0" kern="1200" dirty="0" smtClean="0"/>
            <a:t> у </a:t>
          </a:r>
          <a:r>
            <a:rPr lang="ru-RU" sz="2100" b="0" i="0" kern="1200" dirty="0" err="1" smtClean="0"/>
            <a:t>володінні</a:t>
          </a:r>
          <a:r>
            <a:rPr lang="ru-RU" sz="2100" b="0" i="0" kern="1200" dirty="0" smtClean="0"/>
            <a:t> </a:t>
          </a:r>
          <a:r>
            <a:rPr lang="ru-RU" sz="2100" b="0" i="0" kern="1200" dirty="0" err="1" smtClean="0"/>
            <a:t>суб'єктів</a:t>
          </a:r>
          <a:r>
            <a:rPr lang="ru-RU" sz="2100" b="0" i="0" kern="1200" dirty="0" smtClean="0"/>
            <a:t> </a:t>
          </a:r>
          <a:r>
            <a:rPr lang="ru-RU" sz="2100" b="0" i="0" kern="1200" dirty="0" err="1" smtClean="0"/>
            <a:t>владних</a:t>
          </a:r>
          <a:r>
            <a:rPr lang="ru-RU" sz="2100" b="0" i="0" kern="1200" dirty="0" smtClean="0"/>
            <a:t> </a:t>
          </a:r>
          <a:r>
            <a:rPr lang="ru-RU" sz="2100" b="0" i="0" kern="1200" dirty="0" err="1" smtClean="0"/>
            <a:t>повноважень</a:t>
          </a:r>
          <a:r>
            <a:rPr lang="ru-RU" sz="2100" b="0" i="0" kern="1200" dirty="0" smtClean="0"/>
            <a:t>, </a:t>
          </a:r>
          <a:r>
            <a:rPr lang="ru-RU" sz="2100" b="0" i="0" kern="1200" dirty="0" err="1" smtClean="0"/>
            <a:t>інших</a:t>
          </a:r>
          <a:r>
            <a:rPr lang="ru-RU" sz="2100" b="0" i="0" kern="1200" dirty="0" smtClean="0"/>
            <a:t> </a:t>
          </a:r>
          <a:r>
            <a:rPr lang="ru-RU" sz="2100" b="0" i="0" kern="1200" dirty="0" err="1" smtClean="0"/>
            <a:t>розпорядників</a:t>
          </a:r>
          <a:r>
            <a:rPr lang="ru-RU" sz="2100" b="0" i="0" kern="1200" dirty="0" smtClean="0"/>
            <a:t> </a:t>
          </a:r>
          <a:r>
            <a:rPr lang="ru-RU" sz="2100" b="0" i="0" kern="1200" dirty="0" err="1" smtClean="0"/>
            <a:t>публічної</a:t>
          </a:r>
          <a:r>
            <a:rPr lang="ru-RU" sz="2100" b="0" i="0" kern="1200" dirty="0" smtClean="0"/>
            <a:t> </a:t>
          </a:r>
          <a:r>
            <a:rPr lang="ru-RU" sz="2100" b="0" i="0" kern="1200" dirty="0" err="1" smtClean="0"/>
            <a:t>інформації</a:t>
          </a:r>
          <a:r>
            <a:rPr lang="ru-RU" sz="2100" b="0" i="0" kern="1200" dirty="0" smtClean="0"/>
            <a:t>;</a:t>
          </a:r>
          <a:endParaRPr lang="uk-UA" sz="2100" kern="1200" dirty="0"/>
        </a:p>
      </dsp:txBody>
      <dsp:txXfrm rot="-5400000">
        <a:off x="1298929" y="1723361"/>
        <a:ext cx="7139136" cy="1088390"/>
      </dsp:txXfrm>
    </dsp:sp>
    <dsp:sp modelId="{9B347226-8166-4D6F-B0B0-345140C4B936}">
      <dsp:nvSpPr>
        <dsp:cNvPr id="0" name=""/>
        <dsp:cNvSpPr/>
      </dsp:nvSpPr>
      <dsp:spPr>
        <a:xfrm rot="5400000">
          <a:off x="-278341" y="3606710"/>
          <a:ext cx="1855612" cy="12989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solidFill>
                <a:schemeClr val="accent1"/>
              </a:solidFill>
            </a:rPr>
            <a:t>.</a:t>
          </a:r>
          <a:endParaRPr lang="uk-UA" sz="3600" kern="1200" dirty="0">
            <a:solidFill>
              <a:schemeClr val="accent1"/>
            </a:solidFill>
          </a:endParaRPr>
        </a:p>
      </dsp:txBody>
      <dsp:txXfrm rot="-5400000">
        <a:off x="1" y="3977832"/>
        <a:ext cx="1298928" cy="556684"/>
      </dsp:txXfrm>
    </dsp:sp>
    <dsp:sp modelId="{977EA165-585E-42B3-8EA2-366BC76ED8C7}">
      <dsp:nvSpPr>
        <dsp:cNvPr id="0" name=""/>
        <dsp:cNvSpPr/>
      </dsp:nvSpPr>
      <dsp:spPr>
        <a:xfrm rot="5400000">
          <a:off x="4294862" y="332435"/>
          <a:ext cx="1206148" cy="719801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b="0" i="0" kern="1200" dirty="0" err="1" smtClean="0"/>
            <a:t>брати</a:t>
          </a:r>
          <a:r>
            <a:rPr lang="ru-RU" sz="2100" b="0" i="0" kern="1200" dirty="0" smtClean="0"/>
            <a:t> участь у порядку, </a:t>
          </a:r>
          <a:r>
            <a:rPr lang="ru-RU" sz="2100" b="0" i="0" kern="1200" dirty="0" err="1" smtClean="0"/>
            <a:t>визначеному</a:t>
          </a:r>
          <a:r>
            <a:rPr lang="ru-RU" sz="2100" b="0" i="0" kern="1200" dirty="0" smtClean="0"/>
            <a:t> </a:t>
          </a:r>
          <a:r>
            <a:rPr lang="ru-RU" sz="2100" b="0" i="0" kern="1200" dirty="0" err="1" smtClean="0"/>
            <a:t>законодавством</a:t>
          </a:r>
          <a:r>
            <a:rPr lang="ru-RU" sz="2100" b="0" i="0" kern="1200" dirty="0" smtClean="0"/>
            <a:t>, у </a:t>
          </a:r>
          <a:r>
            <a:rPr lang="ru-RU" sz="2100" b="0" i="0" kern="1200" dirty="0" err="1" smtClean="0"/>
            <a:t>розробленні</a:t>
          </a:r>
          <a:r>
            <a:rPr lang="ru-RU" sz="2100" b="0" i="0" kern="1200" dirty="0" smtClean="0"/>
            <a:t> </a:t>
          </a:r>
          <a:r>
            <a:rPr lang="ru-RU" sz="2100" b="0" i="0" kern="1200" dirty="0" err="1" smtClean="0"/>
            <a:t>проектів</a:t>
          </a:r>
          <a:r>
            <a:rPr lang="ru-RU" sz="2100" b="0" i="0" kern="1200" dirty="0" smtClean="0"/>
            <a:t> нормативно-</a:t>
          </a:r>
          <a:r>
            <a:rPr lang="ru-RU" sz="2100" b="0" i="0" kern="1200" dirty="0" err="1" smtClean="0"/>
            <a:t>правових</a:t>
          </a:r>
          <a:r>
            <a:rPr lang="ru-RU" sz="2100" b="0" i="0" kern="1200" dirty="0" smtClean="0"/>
            <a:t> </a:t>
          </a:r>
          <a:r>
            <a:rPr lang="ru-RU" sz="2100" b="0" i="0" kern="1200" dirty="0" err="1" smtClean="0"/>
            <a:t>актів</a:t>
          </a:r>
          <a:r>
            <a:rPr lang="ru-RU" sz="2100" b="0" i="0" kern="1200" dirty="0" smtClean="0"/>
            <a:t>;</a:t>
          </a:r>
          <a:endParaRPr lang="uk-UA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100" b="0" i="0" kern="1200" dirty="0" smtClean="0"/>
            <a:t>проводити мирні зібрання;</a:t>
          </a:r>
          <a:endParaRPr lang="uk-UA" sz="2100" kern="1200" dirty="0"/>
        </a:p>
      </dsp:txBody>
      <dsp:txXfrm rot="-5400000">
        <a:off x="1298929" y="3387248"/>
        <a:ext cx="7139136" cy="10883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72D7-8D8D-4707-80DA-A1265902950E}" type="datetimeFigureOut">
              <a:rPr lang="uk-UA" smtClean="0"/>
              <a:t>05.05.2021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844BE-64FC-4AEA-A1A5-35CA9A0835D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01730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72D7-8D8D-4707-80DA-A1265902950E}" type="datetimeFigureOut">
              <a:rPr lang="uk-UA" smtClean="0"/>
              <a:t>05.05.2021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844BE-64FC-4AEA-A1A5-35CA9A0835D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19986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72D7-8D8D-4707-80DA-A1265902950E}" type="datetimeFigureOut">
              <a:rPr lang="uk-UA" smtClean="0"/>
              <a:t>05.05.2021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844BE-64FC-4AEA-A1A5-35CA9A0835D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68415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72D7-8D8D-4707-80DA-A1265902950E}" type="datetimeFigureOut">
              <a:rPr lang="uk-UA" smtClean="0"/>
              <a:t>05.05.2021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844BE-64FC-4AEA-A1A5-35CA9A0835D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1266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72D7-8D8D-4707-80DA-A1265902950E}" type="datetimeFigureOut">
              <a:rPr lang="uk-UA" smtClean="0"/>
              <a:t>05.05.2021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844BE-64FC-4AEA-A1A5-35CA9A0835D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8680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72D7-8D8D-4707-80DA-A1265902950E}" type="datetimeFigureOut">
              <a:rPr lang="uk-UA" smtClean="0"/>
              <a:t>05.05.2021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844BE-64FC-4AEA-A1A5-35CA9A0835D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7135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72D7-8D8D-4707-80DA-A1265902950E}" type="datetimeFigureOut">
              <a:rPr lang="uk-UA" smtClean="0"/>
              <a:t>05.05.2021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844BE-64FC-4AEA-A1A5-35CA9A0835D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45177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72D7-8D8D-4707-80DA-A1265902950E}" type="datetimeFigureOut">
              <a:rPr lang="uk-UA" smtClean="0"/>
              <a:t>05.05.2021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844BE-64FC-4AEA-A1A5-35CA9A0835D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56848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72D7-8D8D-4707-80DA-A1265902950E}" type="datetimeFigureOut">
              <a:rPr lang="uk-UA" smtClean="0"/>
              <a:t>05.05.2021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844BE-64FC-4AEA-A1A5-35CA9A0835D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4797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72D7-8D8D-4707-80DA-A1265902950E}" type="datetimeFigureOut">
              <a:rPr lang="uk-UA" smtClean="0"/>
              <a:t>05.05.2021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844BE-64FC-4AEA-A1A5-35CA9A0835D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59678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72D7-8D8D-4707-80DA-A1265902950E}" type="datetimeFigureOut">
              <a:rPr lang="uk-UA" smtClean="0"/>
              <a:t>05.05.2021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844BE-64FC-4AEA-A1A5-35CA9A0835D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607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572D7-8D8D-4707-80DA-A1265902950E}" type="datetimeFigureOut">
              <a:rPr lang="uk-UA" smtClean="0"/>
              <a:t>05.05.2021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844BE-64FC-4AEA-A1A5-35CA9A0835D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516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1052735"/>
            <a:ext cx="7270576" cy="4032449"/>
          </a:xfrm>
        </p:spPr>
        <p:txBody>
          <a:bodyPr>
            <a:normAutofit/>
          </a:bodyPr>
          <a:lstStyle/>
          <a:p>
            <a:r>
              <a:rPr lang="uk-UA" b="1" dirty="0" smtClean="0"/>
              <a:t>Правове </a:t>
            </a:r>
            <a:r>
              <a:rPr lang="uk-UA" b="1" dirty="0" smtClean="0"/>
              <a:t>регулювання утворення і діяльності громадських об'єднань в </a:t>
            </a:r>
            <a:r>
              <a:rPr lang="uk-UA" b="1" dirty="0" smtClean="0"/>
              <a:t>Україні</a:t>
            </a:r>
            <a:r>
              <a:rPr lang="uk-UA" b="1" dirty="0" smtClean="0"/>
              <a:t/>
            </a:r>
            <a:br>
              <a:rPr lang="uk-UA" b="1" dirty="0" smtClean="0"/>
            </a:br>
            <a:endParaRPr lang="uk-UA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9144000" cy="105273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" name="Прямоугольник 3"/>
          <p:cNvSpPr/>
          <p:nvPr/>
        </p:nvSpPr>
        <p:spPr>
          <a:xfrm>
            <a:off x="0" y="6165304"/>
            <a:ext cx="9144000" cy="6926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6547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 вправо 3"/>
          <p:cNvSpPr/>
          <p:nvPr/>
        </p:nvSpPr>
        <p:spPr>
          <a:xfrm>
            <a:off x="1475656" y="201929"/>
            <a:ext cx="2880320" cy="2448272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/>
              <a:t>Статут громадського об'єднання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4719168" y="309941"/>
            <a:ext cx="3816424" cy="2232248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Статут </a:t>
            </a:r>
            <a:r>
              <a:rPr lang="ru-RU" dirty="0" err="1"/>
              <a:t>громадського</a:t>
            </a:r>
            <a:r>
              <a:rPr lang="ru-RU" dirty="0"/>
              <a:t> </a:t>
            </a:r>
            <a:r>
              <a:rPr lang="ru-RU" dirty="0" err="1"/>
              <a:t>об'єднання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містити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про: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13476" y="2852936"/>
            <a:ext cx="8064896" cy="10801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найменування</a:t>
            </a:r>
            <a:r>
              <a:rPr lang="ru-RU" dirty="0"/>
              <a:t> </a:t>
            </a:r>
            <a:r>
              <a:rPr lang="ru-RU" dirty="0" err="1"/>
              <a:t>громадського</a:t>
            </a:r>
            <a:r>
              <a:rPr lang="ru-RU" dirty="0"/>
              <a:t> </a:t>
            </a:r>
            <a:r>
              <a:rPr lang="ru-RU" dirty="0" err="1"/>
              <a:t>об'єднання</a:t>
            </a:r>
            <a:r>
              <a:rPr lang="ru-RU" dirty="0"/>
              <a:t> та за </a:t>
            </a:r>
            <a:r>
              <a:rPr lang="ru-RU" dirty="0" err="1"/>
              <a:t>наявності</a:t>
            </a:r>
            <a:r>
              <a:rPr lang="ru-RU" dirty="0"/>
              <a:t> - </a:t>
            </a:r>
            <a:r>
              <a:rPr lang="ru-RU" dirty="0" err="1"/>
              <a:t>скорочене</a:t>
            </a:r>
            <a:r>
              <a:rPr lang="ru-RU" dirty="0"/>
              <a:t> </a:t>
            </a:r>
            <a:r>
              <a:rPr lang="ru-RU" dirty="0" err="1"/>
              <a:t>найменування</a:t>
            </a:r>
            <a:r>
              <a:rPr lang="ru-RU" dirty="0"/>
              <a:t>;</a:t>
            </a:r>
            <a:endParaRPr lang="uk-UA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13476" y="4036373"/>
            <a:ext cx="8073993" cy="10801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мету (</a:t>
            </a:r>
            <a:r>
              <a:rPr lang="ru-RU" dirty="0" err="1"/>
              <a:t>цілі</a:t>
            </a:r>
            <a:r>
              <a:rPr lang="ru-RU" dirty="0"/>
              <a:t>) та </a:t>
            </a:r>
            <a:r>
              <a:rPr lang="ru-RU" dirty="0" err="1"/>
              <a:t>напрями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;</a:t>
            </a:r>
            <a:endParaRPr lang="uk-UA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13476" y="5229200"/>
            <a:ext cx="8073993" cy="10801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порядок </a:t>
            </a:r>
            <a:r>
              <a:rPr lang="ru-RU" dirty="0" err="1"/>
              <a:t>набуття</a:t>
            </a:r>
            <a:r>
              <a:rPr lang="ru-RU" dirty="0"/>
              <a:t> і </a:t>
            </a:r>
            <a:r>
              <a:rPr lang="ru-RU" dirty="0" err="1"/>
              <a:t>припинення</a:t>
            </a:r>
            <a:r>
              <a:rPr lang="ru-RU" dirty="0"/>
              <a:t> членства (</a:t>
            </a:r>
            <a:r>
              <a:rPr lang="ru-RU" dirty="0" err="1"/>
              <a:t>участі</a:t>
            </a:r>
            <a:r>
              <a:rPr lang="ru-RU" dirty="0"/>
              <a:t>) у </a:t>
            </a:r>
            <a:r>
              <a:rPr lang="ru-RU" dirty="0" err="1"/>
              <a:t>громадському</a:t>
            </a:r>
            <a:r>
              <a:rPr lang="ru-RU" dirty="0"/>
              <a:t> </a:t>
            </a:r>
            <a:r>
              <a:rPr lang="ru-RU" dirty="0" err="1"/>
              <a:t>об'єднанні</a:t>
            </a:r>
            <a:r>
              <a:rPr lang="ru-RU" dirty="0"/>
              <a:t>, права та </a:t>
            </a:r>
            <a:r>
              <a:rPr lang="ru-RU" dirty="0" err="1"/>
              <a:t>обов'язки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 (</a:t>
            </a:r>
            <a:r>
              <a:rPr lang="ru-RU" dirty="0" err="1"/>
              <a:t>учасників</a:t>
            </a:r>
            <a:r>
              <a:rPr lang="ru-RU" dirty="0"/>
              <a:t>);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15717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1988840"/>
            <a:ext cx="7992888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періодичність</a:t>
            </a:r>
            <a:r>
              <a:rPr lang="ru-RU" dirty="0"/>
              <a:t> </a:t>
            </a:r>
            <a:r>
              <a:rPr lang="ru-RU" dirty="0" err="1"/>
              <a:t>засідань</a:t>
            </a:r>
            <a:r>
              <a:rPr lang="ru-RU" dirty="0"/>
              <a:t> і процедуру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</a:t>
            </a:r>
            <a:r>
              <a:rPr lang="ru-RU" dirty="0" err="1"/>
              <a:t>керівними</a:t>
            </a:r>
            <a:r>
              <a:rPr lang="ru-RU" dirty="0"/>
              <a:t> органами </a:t>
            </a:r>
            <a:r>
              <a:rPr lang="ru-RU" dirty="0" err="1"/>
              <a:t>громадського</a:t>
            </a:r>
            <a:r>
              <a:rPr lang="ru-RU" dirty="0"/>
              <a:t> </a:t>
            </a:r>
            <a:r>
              <a:rPr lang="ru-RU" dirty="0" err="1"/>
              <a:t>об'єднання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шляхом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зв'язку</a:t>
            </a:r>
            <a:r>
              <a:rPr lang="ru-RU" dirty="0"/>
              <a:t>;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3140968"/>
            <a:ext cx="7992888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порядок </a:t>
            </a:r>
            <a:r>
              <a:rPr lang="ru-RU" dirty="0" err="1"/>
              <a:t>звітування</a:t>
            </a:r>
            <a:r>
              <a:rPr lang="ru-RU" dirty="0"/>
              <a:t> </a:t>
            </a:r>
            <a:r>
              <a:rPr lang="ru-RU" dirty="0" err="1"/>
              <a:t>керівних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громадського</a:t>
            </a:r>
            <a:r>
              <a:rPr lang="ru-RU" dirty="0"/>
              <a:t> </a:t>
            </a:r>
            <a:r>
              <a:rPr lang="ru-RU" dirty="0" err="1"/>
              <a:t>об'єднання</a:t>
            </a:r>
            <a:r>
              <a:rPr lang="ru-RU" dirty="0"/>
              <a:t> перед </a:t>
            </a:r>
            <a:r>
              <a:rPr lang="ru-RU" dirty="0" err="1"/>
              <a:t>його</a:t>
            </a:r>
            <a:r>
              <a:rPr lang="ru-RU" dirty="0"/>
              <a:t> членами (</a:t>
            </a:r>
            <a:r>
              <a:rPr lang="ru-RU" dirty="0" err="1"/>
              <a:t>учасниками</a:t>
            </a:r>
            <a:r>
              <a:rPr lang="ru-RU" dirty="0"/>
              <a:t>);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11025" y="4365104"/>
            <a:ext cx="7992888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порядок </a:t>
            </a:r>
            <a:r>
              <a:rPr lang="ru-RU" dirty="0" err="1"/>
              <a:t>оскарження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,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бездіяльності</a:t>
            </a:r>
            <a:r>
              <a:rPr lang="ru-RU" dirty="0"/>
              <a:t> </a:t>
            </a:r>
            <a:r>
              <a:rPr lang="ru-RU" dirty="0" err="1"/>
              <a:t>керівних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громадського</a:t>
            </a:r>
            <a:r>
              <a:rPr lang="ru-RU" dirty="0"/>
              <a:t> </a:t>
            </a:r>
            <a:r>
              <a:rPr lang="ru-RU" dirty="0" err="1"/>
              <a:t>об'єднання</a:t>
            </a:r>
            <a:r>
              <a:rPr lang="ru-RU" dirty="0"/>
              <a:t> та </a:t>
            </a:r>
            <a:r>
              <a:rPr lang="ru-RU" dirty="0" err="1"/>
              <a:t>розгляду</a:t>
            </a:r>
            <a:r>
              <a:rPr lang="ru-RU" dirty="0"/>
              <a:t> </a:t>
            </a:r>
            <a:r>
              <a:rPr lang="ru-RU" dirty="0" err="1"/>
              <a:t>скарг</a:t>
            </a:r>
            <a:r>
              <a:rPr lang="ru-RU" dirty="0"/>
              <a:t>;</a:t>
            </a:r>
            <a:endParaRPr lang="uk-UA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5589240"/>
            <a:ext cx="7992888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/>
              <a:t> і порядок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та </a:t>
            </a:r>
            <a:r>
              <a:rPr lang="ru-RU" dirty="0" err="1"/>
              <a:t>іншого</a:t>
            </a:r>
            <a:r>
              <a:rPr lang="ru-RU" dirty="0"/>
              <a:t> майна </a:t>
            </a:r>
            <a:r>
              <a:rPr lang="ru-RU" dirty="0" err="1"/>
              <a:t>громадського</a:t>
            </a:r>
            <a:r>
              <a:rPr lang="ru-RU" dirty="0"/>
              <a:t> </a:t>
            </a:r>
            <a:r>
              <a:rPr lang="ru-RU" dirty="0" err="1"/>
              <a:t>об'єднання</a:t>
            </a:r>
            <a:r>
              <a:rPr lang="ru-RU" dirty="0"/>
              <a:t>;</a:t>
            </a:r>
            <a:endParaRPr lang="uk-UA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94079" y="836712"/>
            <a:ext cx="7992888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/>
              <a:t>повноваження керівника, вищого органу управління, інших органів управління (далі – керівні органи) громадського об'єднання, порядок їх формування та зміни складу, термін повноважень</a:t>
            </a:r>
          </a:p>
        </p:txBody>
      </p:sp>
    </p:spTree>
    <p:extLst>
      <p:ext uri="{BB962C8B-B14F-4D97-AF65-F5344CB8AC3E}">
        <p14:creationId xmlns:p14="http://schemas.microsoft.com/office/powerpoint/2010/main" val="410522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54790" y="465343"/>
            <a:ext cx="8208912" cy="8640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 </a:t>
            </a:r>
            <a:r>
              <a:rPr lang="ru-RU" dirty="0" err="1"/>
              <a:t>Громадське</a:t>
            </a:r>
            <a:r>
              <a:rPr lang="ru-RU" dirty="0"/>
              <a:t> </a:t>
            </a:r>
            <a:r>
              <a:rPr lang="ru-RU" dirty="0" err="1"/>
              <a:t>об’єднання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статусом </a:t>
            </a:r>
            <a:r>
              <a:rPr lang="ru-RU" dirty="0" err="1"/>
              <a:t>юридичної</a:t>
            </a:r>
            <a:r>
              <a:rPr lang="ru-RU" dirty="0"/>
              <a:t> особи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власну</a:t>
            </a:r>
            <a:r>
              <a:rPr lang="ru-RU" dirty="0"/>
              <a:t> </a:t>
            </a:r>
            <a:r>
              <a:rPr lang="ru-RU" dirty="0" err="1"/>
              <a:t>символіку</a:t>
            </a:r>
            <a:r>
              <a:rPr lang="ru-RU" dirty="0"/>
              <a:t> (</a:t>
            </a:r>
            <a:r>
              <a:rPr lang="ru-RU" dirty="0" err="1"/>
              <a:t>емблему</a:t>
            </a:r>
            <a:r>
              <a:rPr lang="ru-RU" dirty="0"/>
              <a:t>, прапор)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54790" y="1556792"/>
            <a:ext cx="5645402" cy="5760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Символіка</a:t>
            </a:r>
            <a:r>
              <a:rPr lang="ru-RU" dirty="0"/>
              <a:t> </a:t>
            </a:r>
            <a:r>
              <a:rPr lang="ru-RU" dirty="0" err="1"/>
              <a:t>громадського</a:t>
            </a:r>
            <a:r>
              <a:rPr lang="ru-RU" dirty="0"/>
              <a:t> </a:t>
            </a:r>
            <a:r>
              <a:rPr lang="ru-RU" dirty="0" err="1"/>
              <a:t>об’єднання</a:t>
            </a:r>
            <a:r>
              <a:rPr lang="ru-RU" dirty="0"/>
              <a:t> не повинна </a:t>
            </a:r>
            <a:r>
              <a:rPr lang="ru-RU" dirty="0" err="1"/>
              <a:t>відтворювати</a:t>
            </a:r>
            <a:r>
              <a:rPr lang="ru-RU" dirty="0"/>
              <a:t>: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54790" y="3284984"/>
            <a:ext cx="6365482" cy="7200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/>
              <a:t>державні символи України;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54790" y="4149080"/>
            <a:ext cx="7229578" cy="7200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офіційні</a:t>
            </a:r>
            <a:r>
              <a:rPr lang="ru-RU" dirty="0"/>
              <a:t> </a:t>
            </a:r>
            <a:r>
              <a:rPr lang="ru-RU" dirty="0" err="1"/>
              <a:t>символи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знаки,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державними</a:t>
            </a:r>
            <a:r>
              <a:rPr lang="ru-RU" dirty="0"/>
              <a:t> органами</a:t>
            </a:r>
            <a:endParaRPr lang="uk-UA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54790" y="5013176"/>
            <a:ext cx="7733634" cy="7200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ержавні</a:t>
            </a:r>
            <a:r>
              <a:rPr lang="ru-RU" dirty="0"/>
              <a:t> </a:t>
            </a:r>
            <a:r>
              <a:rPr lang="ru-RU" dirty="0" err="1"/>
              <a:t>герби</a:t>
            </a:r>
            <a:r>
              <a:rPr lang="ru-RU" dirty="0"/>
              <a:t>, </a:t>
            </a:r>
            <a:r>
              <a:rPr lang="ru-RU" dirty="0" err="1"/>
              <a:t>прапори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офіційні</a:t>
            </a:r>
            <a:r>
              <a:rPr lang="ru-RU" dirty="0"/>
              <a:t> </a:t>
            </a:r>
            <a:r>
              <a:rPr lang="ru-RU" dirty="0" err="1"/>
              <a:t>назви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держав;</a:t>
            </a:r>
            <a:endParaRPr lang="uk-UA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54790" y="5877272"/>
            <a:ext cx="8165682" cy="7200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ім’я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зображення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без </a:t>
            </a:r>
            <a:r>
              <a:rPr lang="ru-RU" dirty="0" err="1"/>
              <a:t>письмової</a:t>
            </a:r>
            <a:r>
              <a:rPr lang="ru-RU" dirty="0"/>
              <a:t> </a:t>
            </a:r>
            <a:r>
              <a:rPr lang="ru-RU" dirty="0" err="1"/>
              <a:t>згоди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особи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засвідченої</a:t>
            </a:r>
            <a:r>
              <a:rPr lang="ru-RU" dirty="0"/>
              <a:t> в </a:t>
            </a:r>
            <a:r>
              <a:rPr lang="ru-RU" dirty="0" err="1"/>
              <a:t>установленому</a:t>
            </a:r>
            <a:r>
              <a:rPr lang="ru-RU" dirty="0"/>
              <a:t> законом порядку,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передбачено</a:t>
            </a:r>
            <a:r>
              <a:rPr lang="ru-RU" dirty="0"/>
              <a:t> законом;</a:t>
            </a:r>
            <a:endParaRPr lang="uk-UA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6516216" y="1329439"/>
            <a:ext cx="432048" cy="19555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Стрелка вниз 10"/>
          <p:cNvSpPr/>
          <p:nvPr/>
        </p:nvSpPr>
        <p:spPr>
          <a:xfrm>
            <a:off x="7308304" y="1377332"/>
            <a:ext cx="432048" cy="26756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" name="Стрелка вниз 11"/>
          <p:cNvSpPr/>
          <p:nvPr/>
        </p:nvSpPr>
        <p:spPr>
          <a:xfrm>
            <a:off x="7956376" y="1383830"/>
            <a:ext cx="432048" cy="353972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Стрелка вниз 12"/>
          <p:cNvSpPr/>
          <p:nvPr/>
        </p:nvSpPr>
        <p:spPr>
          <a:xfrm>
            <a:off x="8431654" y="1383830"/>
            <a:ext cx="432048" cy="44038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049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096108606"/>
              </p:ext>
            </p:extLst>
          </p:nvPr>
        </p:nvGraphicFramePr>
        <p:xfrm>
          <a:off x="467544" y="1268760"/>
          <a:ext cx="8496944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67544" y="188640"/>
            <a:ext cx="8496944" cy="9361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Для </a:t>
            </a:r>
            <a:r>
              <a:rPr lang="ru-RU" sz="2400" b="1" dirty="0" err="1"/>
              <a:t>здійснення</a:t>
            </a:r>
            <a:r>
              <a:rPr lang="ru-RU" sz="2400" b="1" dirty="0"/>
              <a:t> </a:t>
            </a:r>
            <a:r>
              <a:rPr lang="ru-RU" sz="2400" b="1" dirty="0" err="1"/>
              <a:t>своєї</a:t>
            </a:r>
            <a:r>
              <a:rPr lang="ru-RU" sz="2400" b="1" dirty="0"/>
              <a:t> мети (</a:t>
            </a:r>
            <a:r>
              <a:rPr lang="ru-RU" sz="2400" b="1" dirty="0" err="1"/>
              <a:t>цілей</a:t>
            </a:r>
            <a:r>
              <a:rPr lang="ru-RU" sz="2400" b="1" dirty="0"/>
              <a:t>) </a:t>
            </a:r>
            <a:r>
              <a:rPr lang="ru-RU" sz="2400" b="1" dirty="0" err="1"/>
              <a:t>громадське</a:t>
            </a:r>
            <a:r>
              <a:rPr lang="ru-RU" sz="2400" b="1" dirty="0"/>
              <a:t> </a:t>
            </a:r>
            <a:r>
              <a:rPr lang="ru-RU" sz="2400" b="1" dirty="0" err="1"/>
              <a:t>об'єднання</a:t>
            </a:r>
            <a:r>
              <a:rPr lang="ru-RU" sz="2400" b="1" dirty="0"/>
              <a:t> </a:t>
            </a:r>
            <a:r>
              <a:rPr lang="ru-RU" sz="2400" b="1" dirty="0" err="1"/>
              <a:t>має</a:t>
            </a:r>
            <a:r>
              <a:rPr lang="ru-RU" sz="2400" b="1" dirty="0"/>
              <a:t> право:</a:t>
            </a:r>
            <a:endParaRPr lang="uk-UA" sz="2400" b="1" dirty="0"/>
          </a:p>
        </p:txBody>
      </p:sp>
    </p:spTree>
    <p:extLst>
      <p:ext uri="{BB962C8B-B14F-4D97-AF65-F5344CB8AC3E}">
        <p14:creationId xmlns:p14="http://schemas.microsoft.com/office/powerpoint/2010/main" val="396655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332656"/>
            <a:ext cx="8352928" cy="10081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err="1"/>
              <a:t>Фінансова</a:t>
            </a:r>
            <a:r>
              <a:rPr lang="ru-RU" sz="2800" b="1" dirty="0"/>
              <a:t> </a:t>
            </a:r>
            <a:r>
              <a:rPr lang="ru-RU" sz="2800" b="1" dirty="0" err="1"/>
              <a:t>підтримка</a:t>
            </a:r>
            <a:r>
              <a:rPr lang="ru-RU" sz="2800" b="1" dirty="0"/>
              <a:t> та </a:t>
            </a:r>
            <a:r>
              <a:rPr lang="ru-RU" sz="2800" b="1" dirty="0" err="1"/>
              <a:t>звітність</a:t>
            </a:r>
            <a:r>
              <a:rPr lang="ru-RU" sz="2800" b="1" dirty="0"/>
              <a:t> </a:t>
            </a:r>
            <a:r>
              <a:rPr lang="ru-RU" sz="2800" b="1" dirty="0" err="1"/>
              <a:t>громадських</a:t>
            </a:r>
            <a:r>
              <a:rPr lang="ru-RU" sz="2800" b="1" dirty="0"/>
              <a:t> </a:t>
            </a:r>
            <a:r>
              <a:rPr lang="ru-RU" sz="2800" b="1" dirty="0" err="1"/>
              <a:t>об'єднань</a:t>
            </a:r>
            <a:endParaRPr lang="uk-UA" sz="2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472020" y="2601416"/>
            <a:ext cx="2487991" cy="38884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/>
              <a:t>Громадські об'єднання, які отримують фінансову підтримку за рахунок коштів Державного бюджету України, місцевих бюджетів, зобов'язані подавати та оприлюднювати звіти про цільове використання цих коштів відповідно до закону.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56142" y="2601416"/>
            <a:ext cx="2503690" cy="38884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/>
              <a:t>Громадські об'єднання зі статусом юридичної особи мають право на фінансову підтримку за рахунок коштів Державного бюджету України, місцевих бюджетів відповідно до закону.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372200" y="2601416"/>
            <a:ext cx="2520280" cy="38884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/>
              <a:t>Громадське об'єднання зі статусом юридичної особи, створені ним юридичні особи (товариства, підприємства) зобов'язані вести бухгалтерський облік, фінансову та статистичну звітність, бути зареєстрованими в органах доходів і </a:t>
            </a:r>
            <a:r>
              <a:rPr lang="uk-UA" dirty="0" smtClean="0"/>
              <a:t>зборів</a:t>
            </a:r>
            <a:endParaRPr lang="uk-UA" dirty="0"/>
          </a:p>
        </p:txBody>
      </p:sp>
      <p:sp>
        <p:nvSpPr>
          <p:cNvPr id="8" name="Стрелка вниз 7"/>
          <p:cNvSpPr/>
          <p:nvPr/>
        </p:nvSpPr>
        <p:spPr>
          <a:xfrm>
            <a:off x="1043608" y="1686299"/>
            <a:ext cx="1296144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Стрелка вниз 8"/>
          <p:cNvSpPr/>
          <p:nvPr/>
        </p:nvSpPr>
        <p:spPr>
          <a:xfrm>
            <a:off x="4067944" y="1686299"/>
            <a:ext cx="1296144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Стрелка вниз 9"/>
          <p:cNvSpPr/>
          <p:nvPr/>
        </p:nvSpPr>
        <p:spPr>
          <a:xfrm>
            <a:off x="6984268" y="1686299"/>
            <a:ext cx="1296144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6336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260648"/>
            <a:ext cx="8424936" cy="10801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/>
              <a:t> Громадські об’єднання зобов’язані: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234685"/>
            <a:ext cx="2304256" cy="43924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/>
              <a:t>зберігати</a:t>
            </a:r>
            <a:r>
              <a:rPr lang="ru-RU" sz="2000" dirty="0"/>
              <a:t> </a:t>
            </a:r>
            <a:r>
              <a:rPr lang="ru-RU" sz="2000" dirty="0" err="1"/>
              <a:t>правоустановчі</a:t>
            </a:r>
            <a:r>
              <a:rPr lang="ru-RU" sz="2000" dirty="0"/>
              <a:t> </a:t>
            </a:r>
            <a:r>
              <a:rPr lang="ru-RU" sz="2000" dirty="0" err="1"/>
              <a:t>документи</a:t>
            </a:r>
            <a:r>
              <a:rPr lang="ru-RU" sz="2000" dirty="0"/>
              <a:t>, </a:t>
            </a:r>
            <a:r>
              <a:rPr lang="ru-RU" sz="2000" dirty="0" err="1"/>
              <a:t>документи</a:t>
            </a:r>
            <a:r>
              <a:rPr lang="ru-RU" sz="2000" dirty="0"/>
              <a:t>, в </a:t>
            </a:r>
            <a:r>
              <a:rPr lang="ru-RU" sz="2000" dirty="0" err="1"/>
              <a:t>яких</a:t>
            </a:r>
            <a:r>
              <a:rPr lang="ru-RU" sz="2000" dirty="0"/>
              <a:t> </a:t>
            </a:r>
            <a:r>
              <a:rPr lang="ru-RU" sz="2000" dirty="0" err="1"/>
              <a:t>міститься</a:t>
            </a:r>
            <a:r>
              <a:rPr lang="ru-RU" sz="2000" dirty="0"/>
              <a:t> </a:t>
            </a:r>
            <a:r>
              <a:rPr lang="ru-RU" sz="2000" dirty="0" err="1"/>
              <a:t>інформація</a:t>
            </a:r>
            <a:r>
              <a:rPr lang="ru-RU" sz="2000" dirty="0"/>
              <a:t> про </a:t>
            </a:r>
            <a:r>
              <a:rPr lang="ru-RU" sz="2000" dirty="0" err="1"/>
              <a:t>діяльність</a:t>
            </a:r>
            <a:r>
              <a:rPr lang="ru-RU" sz="2000" dirty="0"/>
              <a:t>, яка </a:t>
            </a:r>
            <a:r>
              <a:rPr lang="ru-RU" sz="2000" dirty="0" err="1"/>
              <a:t>здійснена</a:t>
            </a:r>
            <a:r>
              <a:rPr lang="ru-RU" sz="2000" dirty="0"/>
              <a:t> </a:t>
            </a:r>
            <a:r>
              <a:rPr lang="ru-RU" sz="2000" dirty="0" err="1"/>
              <a:t>відповідно</a:t>
            </a:r>
            <a:r>
              <a:rPr lang="ru-RU" sz="2000" dirty="0"/>
              <a:t> до мети (</a:t>
            </a:r>
            <a:r>
              <a:rPr lang="ru-RU" sz="2000" dirty="0" err="1"/>
              <a:t>цілей</a:t>
            </a:r>
            <a:r>
              <a:rPr lang="ru-RU" sz="2000" dirty="0"/>
              <a:t>) та </a:t>
            </a:r>
            <a:r>
              <a:rPr lang="ru-RU" sz="2000" dirty="0" err="1"/>
              <a:t>завдань</a:t>
            </a:r>
            <a:r>
              <a:rPr lang="ru-RU" sz="2000" dirty="0"/>
              <a:t>; </a:t>
            </a:r>
            <a:endParaRPr lang="uk-UA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455876" y="2211346"/>
            <a:ext cx="2304256" cy="43924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/>
              <a:t>готувати</a:t>
            </a:r>
            <a:r>
              <a:rPr lang="ru-RU" sz="2000" dirty="0"/>
              <a:t> </a:t>
            </a:r>
            <a:r>
              <a:rPr lang="ru-RU" sz="2000" dirty="0" err="1"/>
              <a:t>річні</a:t>
            </a:r>
            <a:r>
              <a:rPr lang="ru-RU" sz="2000" dirty="0"/>
              <a:t> </a:t>
            </a:r>
            <a:r>
              <a:rPr lang="ru-RU" sz="2000" dirty="0" err="1"/>
              <a:t>фінансові</a:t>
            </a:r>
            <a:r>
              <a:rPr lang="ru-RU" sz="2000" dirty="0"/>
              <a:t> </a:t>
            </a:r>
            <a:r>
              <a:rPr lang="ru-RU" sz="2000" dirty="0" err="1"/>
              <a:t>звіти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зазначенням</a:t>
            </a:r>
            <a:r>
              <a:rPr lang="ru-RU" sz="2000" dirty="0"/>
              <a:t> детального </a:t>
            </a:r>
            <a:r>
              <a:rPr lang="ru-RU" sz="2000" dirty="0" err="1"/>
              <a:t>аналізу</a:t>
            </a:r>
            <a:r>
              <a:rPr lang="ru-RU" sz="2000" dirty="0"/>
              <a:t> </a:t>
            </a:r>
            <a:r>
              <a:rPr lang="ru-RU" sz="2000" dirty="0" err="1"/>
              <a:t>доходів</a:t>
            </a:r>
            <a:r>
              <a:rPr lang="ru-RU" sz="2000" dirty="0"/>
              <a:t> і </a:t>
            </a:r>
            <a:r>
              <a:rPr lang="ru-RU" sz="2000" dirty="0" err="1"/>
              <a:t>витрат</a:t>
            </a:r>
            <a:r>
              <a:rPr lang="ru-RU" sz="2000" dirty="0"/>
              <a:t>;</a:t>
            </a:r>
            <a:endParaRPr lang="uk-UA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516216" y="2204864"/>
            <a:ext cx="2304256" cy="43924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dirty="0"/>
              <a:t>здійснювати заходи контролю, щоб забезпечити зарахування і витрачання повністю всіх коштів у спосіб, що узгоджується з цілями та завданнями заявленої діяльності громадського об’єднання;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971600" y="1556792"/>
            <a:ext cx="108012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Стрелка вниз 8"/>
          <p:cNvSpPr/>
          <p:nvPr/>
        </p:nvSpPr>
        <p:spPr>
          <a:xfrm>
            <a:off x="7128284" y="1556792"/>
            <a:ext cx="108012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Стрелка вниз 9"/>
          <p:cNvSpPr/>
          <p:nvPr/>
        </p:nvSpPr>
        <p:spPr>
          <a:xfrm>
            <a:off x="4067944" y="1556792"/>
            <a:ext cx="108012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0664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computer\Desktop\52856883_w640_h640_clipart_illust__w0_clipar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8223" y="419098"/>
            <a:ext cx="6139024" cy="6139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вал 3"/>
          <p:cNvSpPr/>
          <p:nvPr/>
        </p:nvSpPr>
        <p:spPr>
          <a:xfrm>
            <a:off x="3203848" y="1916832"/>
            <a:ext cx="2736304" cy="252028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err="1"/>
              <a:t>Способи</a:t>
            </a:r>
            <a:r>
              <a:rPr lang="ru-RU" sz="2400" b="1" dirty="0"/>
              <a:t> </a:t>
            </a:r>
            <a:r>
              <a:rPr lang="ru-RU" sz="2400" b="1" dirty="0" err="1"/>
              <a:t>припинення</a:t>
            </a:r>
            <a:r>
              <a:rPr lang="ru-RU" sz="2400" b="1" dirty="0"/>
              <a:t> </a:t>
            </a:r>
            <a:r>
              <a:rPr lang="ru-RU" sz="2400" b="1" dirty="0" err="1"/>
              <a:t>діяльності</a:t>
            </a:r>
            <a:r>
              <a:rPr lang="ru-RU" sz="2400" b="1" dirty="0"/>
              <a:t> </a:t>
            </a:r>
            <a:r>
              <a:rPr lang="ru-RU" sz="2400" b="1" dirty="0" err="1"/>
              <a:t>громадського</a:t>
            </a:r>
            <a:r>
              <a:rPr lang="ru-RU" sz="2400" b="1" dirty="0"/>
              <a:t> </a:t>
            </a:r>
            <a:r>
              <a:rPr lang="ru-RU" sz="2400" b="1" dirty="0" err="1"/>
              <a:t>об'єднання</a:t>
            </a:r>
            <a:endParaRPr lang="uk-UA" sz="2400" b="1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5940152" y="2768530"/>
            <a:ext cx="720080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Стрелка вправо 5"/>
          <p:cNvSpPr/>
          <p:nvPr/>
        </p:nvSpPr>
        <p:spPr>
          <a:xfrm rot="10800000">
            <a:off x="2483768" y="2768530"/>
            <a:ext cx="720080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Прямоугольник 6"/>
          <p:cNvSpPr/>
          <p:nvPr/>
        </p:nvSpPr>
        <p:spPr>
          <a:xfrm>
            <a:off x="327511" y="1448780"/>
            <a:ext cx="2160239" cy="34563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за </a:t>
            </a:r>
            <a:r>
              <a:rPr lang="ru-RU" dirty="0" err="1"/>
              <a:t>рішенням</a:t>
            </a:r>
            <a:r>
              <a:rPr lang="ru-RU" dirty="0"/>
              <a:t> </a:t>
            </a:r>
            <a:r>
              <a:rPr lang="ru-RU" dirty="0" err="1"/>
              <a:t>громадського</a:t>
            </a:r>
            <a:r>
              <a:rPr lang="ru-RU" dirty="0"/>
              <a:t> </a:t>
            </a:r>
            <a:r>
              <a:rPr lang="ru-RU" dirty="0" err="1"/>
              <a:t>об'єднання</a:t>
            </a:r>
            <a:r>
              <a:rPr lang="ru-RU" dirty="0"/>
              <a:t>, </a:t>
            </a:r>
            <a:r>
              <a:rPr lang="ru-RU" dirty="0" err="1"/>
              <a:t>прийнятим</a:t>
            </a:r>
            <a:r>
              <a:rPr lang="ru-RU" dirty="0"/>
              <a:t> </a:t>
            </a:r>
            <a:r>
              <a:rPr lang="ru-RU" dirty="0" err="1"/>
              <a:t>вищим</a:t>
            </a:r>
            <a:r>
              <a:rPr lang="ru-RU" dirty="0"/>
              <a:t> органом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громадського</a:t>
            </a:r>
            <a:r>
              <a:rPr lang="ru-RU" dirty="0"/>
              <a:t> </a:t>
            </a:r>
            <a:r>
              <a:rPr lang="ru-RU" dirty="0" err="1"/>
              <a:t>об'єднання</a:t>
            </a:r>
            <a:r>
              <a:rPr lang="ru-RU" dirty="0"/>
              <a:t>, у </a:t>
            </a:r>
            <a:r>
              <a:rPr lang="ru-RU" dirty="0" err="1"/>
              <a:t>визначеному</a:t>
            </a:r>
            <a:r>
              <a:rPr lang="ru-RU" dirty="0"/>
              <a:t> статутом порядку, шляхом </a:t>
            </a:r>
            <a:r>
              <a:rPr lang="ru-RU" dirty="0" err="1"/>
              <a:t>саморозпуску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реорганізації</a:t>
            </a:r>
            <a:r>
              <a:rPr lang="ru-RU" dirty="0"/>
              <a:t>;</a:t>
            </a:r>
            <a:endParaRPr lang="uk-UA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667128" y="1412181"/>
            <a:ext cx="2160239" cy="343277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а </a:t>
            </a:r>
            <a:r>
              <a:rPr lang="ru-RU" dirty="0" err="1"/>
              <a:t>рішенням</a:t>
            </a:r>
            <a:r>
              <a:rPr lang="ru-RU" dirty="0"/>
              <a:t> суду про </a:t>
            </a:r>
            <a:r>
              <a:rPr lang="ru-RU" dirty="0" err="1"/>
              <a:t>заборону</a:t>
            </a:r>
            <a:r>
              <a:rPr lang="ru-RU" dirty="0"/>
              <a:t> (</a:t>
            </a:r>
            <a:r>
              <a:rPr lang="ru-RU" dirty="0" err="1"/>
              <a:t>примусовий</a:t>
            </a:r>
            <a:r>
              <a:rPr lang="ru-RU" dirty="0"/>
              <a:t> </a:t>
            </a:r>
            <a:r>
              <a:rPr lang="ru-RU" dirty="0" err="1"/>
              <a:t>розпуск</a:t>
            </a:r>
            <a:r>
              <a:rPr lang="ru-RU" dirty="0"/>
              <a:t>) </a:t>
            </a:r>
            <a:r>
              <a:rPr lang="ru-RU" dirty="0" err="1"/>
              <a:t>громадського</a:t>
            </a:r>
            <a:r>
              <a:rPr lang="ru-RU" dirty="0"/>
              <a:t> </a:t>
            </a:r>
            <a:r>
              <a:rPr lang="ru-RU" dirty="0" err="1"/>
              <a:t>об'єднання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093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computer\Desktop\rad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692696"/>
            <a:ext cx="5913685" cy="5107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Зміст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b="1" dirty="0" smtClean="0"/>
              <a:t>1. Поняття та види громадського об'єднання</a:t>
            </a:r>
          </a:p>
          <a:p>
            <a:r>
              <a:rPr lang="uk-UA" b="1" dirty="0" smtClean="0"/>
              <a:t>2. Утворення та діяльність громадських </a:t>
            </a:r>
            <a:endParaRPr lang="uk-UA" b="1" dirty="0" smtClean="0"/>
          </a:p>
          <a:p>
            <a:r>
              <a:rPr lang="uk-UA" b="1" dirty="0" smtClean="0"/>
              <a:t>об’єднань</a:t>
            </a:r>
            <a:endParaRPr lang="uk-UA" b="1" dirty="0" smtClean="0"/>
          </a:p>
          <a:p>
            <a:r>
              <a:rPr lang="uk-UA" b="1" dirty="0" smtClean="0"/>
              <a:t>3. Засновники громадських об'єднань</a:t>
            </a:r>
          </a:p>
          <a:p>
            <a:r>
              <a:rPr lang="uk-UA" b="1" dirty="0" smtClean="0"/>
              <a:t>4. Права та </a:t>
            </a:r>
            <a:r>
              <a:rPr lang="uk-UA" b="1" dirty="0" err="1"/>
              <a:t>обов'язкигромадських</a:t>
            </a:r>
            <a:r>
              <a:rPr lang="uk-UA" b="1" dirty="0"/>
              <a:t> об'єднань</a:t>
            </a:r>
          </a:p>
          <a:p>
            <a:r>
              <a:rPr lang="uk-UA" b="1" dirty="0" smtClean="0"/>
              <a:t>5</a:t>
            </a:r>
            <a:r>
              <a:rPr lang="uk-UA" b="1" dirty="0" smtClean="0"/>
              <a:t>. Фінансова підтримка та звітність</a:t>
            </a:r>
          </a:p>
          <a:p>
            <a:r>
              <a:rPr lang="uk-UA" b="1" dirty="0" smtClean="0"/>
              <a:t>6</a:t>
            </a:r>
            <a:r>
              <a:rPr lang="uk-UA" b="1" dirty="0"/>
              <a:t>. </a:t>
            </a:r>
            <a:r>
              <a:rPr lang="uk-UA" b="1" dirty="0" smtClean="0"/>
              <a:t>Припинення </a:t>
            </a:r>
            <a:r>
              <a:rPr lang="uk-UA" b="1" dirty="0"/>
              <a:t>діяльності громадського об'єднання</a:t>
            </a:r>
          </a:p>
        </p:txBody>
      </p:sp>
    </p:spTree>
    <p:extLst>
      <p:ext uri="{BB962C8B-B14F-4D97-AF65-F5344CB8AC3E}">
        <p14:creationId xmlns:p14="http://schemas.microsoft.com/office/powerpoint/2010/main" val="363155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548680"/>
            <a:ext cx="8568952" cy="36724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1"/>
            <a:ext cx="8229600" cy="3024336"/>
          </a:xfrm>
        </p:spPr>
        <p:txBody>
          <a:bodyPr>
            <a:normAutofit fontScale="77500" lnSpcReduction="20000"/>
          </a:bodyPr>
          <a:lstStyle/>
          <a:p>
            <a:r>
              <a:rPr lang="vi-VN" dirty="0" smtClean="0"/>
              <a:t>Грома́дське об'є́днання — за українським законодавством це добровільне об'єднання фізичних і/або юридичних осіб приватного права для здійснення та захисту прав і свобод, задоволення суспільних, зокрема економічних, соціальних, культурних, екологічних, та інших інтересів. За організаційно-правовою формою може бути громадською організацією або громадською спілкою.</a:t>
            </a:r>
            <a:endParaRPr lang="uk-UA" dirty="0"/>
          </a:p>
        </p:txBody>
      </p:sp>
      <p:pic>
        <p:nvPicPr>
          <p:cNvPr id="1027" name="Picture 3" descr="C:\Users\computer\Desktop\snu040713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624313"/>
            <a:ext cx="4752528" cy="2233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732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71558"/>
            <a:ext cx="8568951" cy="9361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sz="4400" b="1" u="sng" dirty="0">
                <a:solidFill>
                  <a:schemeClr val="tx1"/>
                </a:solidFill>
              </a:rPr>
              <a:t>Види громадських об'єднань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98552" y="1866885"/>
            <a:ext cx="5209552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За </a:t>
            </a:r>
            <a:r>
              <a:rPr lang="ru-RU" sz="2000" dirty="0" err="1" smtClean="0"/>
              <a:t>рівнем</a:t>
            </a:r>
            <a:r>
              <a:rPr lang="ru-RU" sz="2000" dirty="0" smtClean="0"/>
              <a:t> </a:t>
            </a:r>
            <a:r>
              <a:rPr lang="ru-RU" sz="2000" dirty="0" err="1" smtClean="0"/>
              <a:t>стабільності</a:t>
            </a:r>
            <a:r>
              <a:rPr lang="ru-RU" sz="2000" dirty="0" smtClean="0"/>
              <a:t> (</a:t>
            </a:r>
            <a:r>
              <a:rPr lang="ru-RU" sz="2000" dirty="0" err="1" smtClean="0"/>
              <a:t>такі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постійно</a:t>
            </a:r>
            <a:r>
              <a:rPr lang="ru-RU" sz="2000" dirty="0" smtClean="0"/>
              <a:t> </a:t>
            </a:r>
            <a:r>
              <a:rPr lang="ru-RU" sz="2000" dirty="0" err="1" smtClean="0"/>
              <a:t>діють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</a:t>
            </a:r>
            <a:r>
              <a:rPr lang="ru-RU" sz="2000" dirty="0" err="1" smtClean="0"/>
              <a:t>тимчасові</a:t>
            </a:r>
            <a:r>
              <a:rPr lang="ru-RU" sz="2000" dirty="0" smtClean="0"/>
              <a:t>);</a:t>
            </a:r>
            <a:endParaRPr lang="uk-UA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4112" y="2643127"/>
            <a:ext cx="5780055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За характером </a:t>
            </a:r>
            <a:r>
              <a:rPr lang="ru-RU" sz="2000" dirty="0" err="1" smtClean="0"/>
              <a:t>організованості</a:t>
            </a:r>
            <a:r>
              <a:rPr lang="ru-RU" sz="2000" dirty="0" smtClean="0"/>
              <a:t> (</a:t>
            </a:r>
            <a:r>
              <a:rPr lang="ru-RU" sz="2000" dirty="0" err="1" smtClean="0"/>
              <a:t>партії</a:t>
            </a:r>
            <a:r>
              <a:rPr lang="ru-RU" sz="2000" dirty="0" smtClean="0"/>
              <a:t>, </a:t>
            </a:r>
            <a:r>
              <a:rPr lang="ru-RU" sz="2000" dirty="0" err="1" smtClean="0"/>
              <a:t>рухи</a:t>
            </a:r>
            <a:r>
              <a:rPr lang="ru-RU" sz="2000" dirty="0" smtClean="0"/>
              <a:t>, </a:t>
            </a:r>
            <a:r>
              <a:rPr lang="ru-RU" sz="2000" dirty="0" err="1" smtClean="0"/>
              <a:t>організації</a:t>
            </a:r>
            <a:r>
              <a:rPr lang="ru-RU" sz="2000" dirty="0" smtClean="0"/>
              <a:t>);</a:t>
            </a:r>
            <a:endParaRPr lang="uk-UA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23526" y="3452727"/>
            <a:ext cx="6480721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dirty="0" smtClean="0"/>
              <a:t>За рівнем комерціалізації (некомерційні і неприбуткові організації, благодійні фонди);</a:t>
            </a:r>
            <a:endParaRPr lang="uk-UA" sz="2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04112" y="4244815"/>
            <a:ext cx="7292224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За </a:t>
            </a:r>
            <a:r>
              <a:rPr lang="ru-RU" sz="2000" dirty="0" err="1" smtClean="0"/>
              <a:t>напрямами</a:t>
            </a:r>
            <a:r>
              <a:rPr lang="ru-RU" sz="2000" dirty="0" smtClean="0"/>
              <a:t> </a:t>
            </a:r>
            <a:r>
              <a:rPr lang="ru-RU" sz="2000" dirty="0" err="1" smtClean="0"/>
              <a:t>діяльності</a:t>
            </a:r>
            <a:r>
              <a:rPr lang="ru-RU" sz="2000" dirty="0" smtClean="0"/>
              <a:t>, сферами </a:t>
            </a:r>
            <a:r>
              <a:rPr lang="ru-RU" sz="2000" dirty="0" err="1" smtClean="0"/>
              <a:t>інтересів</a:t>
            </a:r>
            <a:r>
              <a:rPr lang="ru-RU" sz="2000" dirty="0" smtClean="0"/>
              <a:t> (</a:t>
            </a:r>
            <a:r>
              <a:rPr lang="ru-RU" sz="2000" dirty="0" err="1" smtClean="0"/>
              <a:t>професійні</a:t>
            </a:r>
            <a:r>
              <a:rPr lang="ru-RU" sz="2000" dirty="0" smtClean="0"/>
              <a:t>, </a:t>
            </a:r>
            <a:r>
              <a:rPr lang="ru-RU" sz="2000" dirty="0" err="1" smtClean="0"/>
              <a:t>демографічні</a:t>
            </a:r>
            <a:r>
              <a:rPr lang="ru-RU" sz="2000" dirty="0" smtClean="0"/>
              <a:t>, </a:t>
            </a:r>
            <a:r>
              <a:rPr lang="ru-RU" sz="2000" dirty="0" err="1" smtClean="0"/>
              <a:t>творчі</a:t>
            </a:r>
            <a:r>
              <a:rPr lang="ru-RU" sz="2000" dirty="0" smtClean="0"/>
              <a:t>, </a:t>
            </a:r>
            <a:r>
              <a:rPr lang="ru-RU" sz="2000" dirty="0" err="1" smtClean="0"/>
              <a:t>спортивні</a:t>
            </a:r>
            <a:r>
              <a:rPr lang="ru-RU" sz="2000" dirty="0" smtClean="0"/>
              <a:t>, культурно-</a:t>
            </a:r>
            <a:r>
              <a:rPr lang="ru-RU" sz="2000" dirty="0" err="1" smtClean="0"/>
              <a:t>просвітницькі</a:t>
            </a:r>
            <a:r>
              <a:rPr lang="ru-RU" sz="2000" dirty="0" smtClean="0"/>
              <a:t>, </a:t>
            </a:r>
            <a:r>
              <a:rPr lang="ru-RU" sz="2000" dirty="0" err="1" smtClean="0"/>
              <a:t>науково-технічні</a:t>
            </a:r>
            <a:r>
              <a:rPr lang="ru-RU" sz="2000" dirty="0" smtClean="0"/>
              <a:t> </a:t>
            </a:r>
            <a:r>
              <a:rPr lang="ru-RU" sz="2000" dirty="0" err="1" smtClean="0"/>
              <a:t>тощо</a:t>
            </a:r>
            <a:r>
              <a:rPr lang="ru-RU" sz="2000" dirty="0" smtClean="0"/>
              <a:t>);</a:t>
            </a:r>
            <a:endParaRPr lang="uk-UA" sz="2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23526" y="5069160"/>
            <a:ext cx="7920882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За місцем у ієрархічній структурі (місцеві, регіональні або загальнодержавні організації; первинні організації або їх об'єднання, асоціації);</a:t>
            </a:r>
            <a:endParaRPr lang="uk-UA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23527" y="5877272"/>
            <a:ext cx="8568951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dirty="0" smtClean="0"/>
              <a:t>За рівнем політизованості або за місцем у політичній системі (політичні партії, суспільно-політичні організації, громадські організації);</a:t>
            </a:r>
            <a:endParaRPr lang="uk-UA" sz="2000" dirty="0"/>
          </a:p>
        </p:txBody>
      </p:sp>
      <p:sp>
        <p:nvSpPr>
          <p:cNvPr id="12" name="Стрелка вниз 11"/>
          <p:cNvSpPr/>
          <p:nvPr/>
        </p:nvSpPr>
        <p:spPr>
          <a:xfrm>
            <a:off x="5004048" y="1207662"/>
            <a:ext cx="504056" cy="659223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4" name="Стрелка вниз 13"/>
          <p:cNvSpPr/>
          <p:nvPr/>
        </p:nvSpPr>
        <p:spPr>
          <a:xfrm>
            <a:off x="6300191" y="1225174"/>
            <a:ext cx="504056" cy="2227553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5" name="Стрелка вниз 14"/>
          <p:cNvSpPr/>
          <p:nvPr/>
        </p:nvSpPr>
        <p:spPr>
          <a:xfrm>
            <a:off x="6948264" y="1225143"/>
            <a:ext cx="504056" cy="3037153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6" name="Стрелка вниз 15"/>
          <p:cNvSpPr/>
          <p:nvPr/>
        </p:nvSpPr>
        <p:spPr>
          <a:xfrm>
            <a:off x="7695608" y="1207662"/>
            <a:ext cx="504056" cy="3829241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7" name="Стрелка вниз 16"/>
          <p:cNvSpPr/>
          <p:nvPr/>
        </p:nvSpPr>
        <p:spPr>
          <a:xfrm>
            <a:off x="8371387" y="1225143"/>
            <a:ext cx="504056" cy="4653586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9" name="Стрелка вниз 18"/>
          <p:cNvSpPr/>
          <p:nvPr/>
        </p:nvSpPr>
        <p:spPr>
          <a:xfrm>
            <a:off x="5580111" y="1207662"/>
            <a:ext cx="504056" cy="1451311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1853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70263" y="548680"/>
            <a:ext cx="8136903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err="1" smtClean="0"/>
              <a:t>Громадські</a:t>
            </a:r>
            <a:r>
              <a:rPr lang="ru-RU" sz="2400" dirty="0" smtClean="0"/>
              <a:t> </a:t>
            </a:r>
            <a:r>
              <a:rPr lang="ru-RU" sz="2400" dirty="0" err="1" smtClean="0"/>
              <a:t>об'єднання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утворюються</a:t>
            </a:r>
            <a:r>
              <a:rPr lang="ru-RU" sz="2400" dirty="0" smtClean="0"/>
              <a:t> і </a:t>
            </a:r>
            <a:r>
              <a:rPr lang="ru-RU" sz="2400" dirty="0" err="1" smtClean="0"/>
              <a:t>діють</a:t>
            </a:r>
            <a:r>
              <a:rPr lang="ru-RU" sz="2400" dirty="0" smtClean="0"/>
              <a:t> на принципах:</a:t>
            </a:r>
            <a:endParaRPr lang="uk-UA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11560" y="2322093"/>
            <a:ext cx="5043385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dirty="0" smtClean="0"/>
              <a:t>добровільності;</a:t>
            </a:r>
            <a:endParaRPr lang="uk-UA" sz="2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89232" y="3037981"/>
            <a:ext cx="5472608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dirty="0" smtClean="0"/>
              <a:t>самоврядності;</a:t>
            </a:r>
            <a:endParaRPr lang="uk-UA" sz="2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08735" y="3762253"/>
            <a:ext cx="6120680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dirty="0" smtClean="0"/>
              <a:t>вільного вибору території діяльності;</a:t>
            </a:r>
            <a:endParaRPr lang="uk-UA" sz="2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11560" y="4482333"/>
            <a:ext cx="6624736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dirty="0" smtClean="0"/>
              <a:t>рівності перед законом;</a:t>
            </a:r>
            <a:endParaRPr lang="uk-UA" sz="2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08735" y="5229200"/>
            <a:ext cx="7416824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 smtClean="0"/>
              <a:t>відсутності</a:t>
            </a:r>
            <a:r>
              <a:rPr lang="ru-RU" sz="2000" dirty="0" smtClean="0"/>
              <a:t> </a:t>
            </a:r>
            <a:r>
              <a:rPr lang="ru-RU" sz="2000" dirty="0" err="1" smtClean="0"/>
              <a:t>майнового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інтересу</a:t>
            </a:r>
            <a:r>
              <a:rPr lang="ru-RU" sz="2000" dirty="0" smtClean="0"/>
              <a:t> </a:t>
            </a:r>
            <a:r>
              <a:rPr lang="ru-RU" sz="2000" dirty="0" err="1" smtClean="0"/>
              <a:t>їх</a:t>
            </a:r>
            <a:r>
              <a:rPr lang="ru-RU" sz="2000" dirty="0" smtClean="0"/>
              <a:t> </a:t>
            </a:r>
            <a:r>
              <a:rPr lang="ru-RU" sz="2000" dirty="0" err="1" smtClean="0"/>
              <a:t>членів</a:t>
            </a:r>
            <a:r>
              <a:rPr lang="ru-RU" sz="2000" dirty="0" smtClean="0"/>
              <a:t> (</a:t>
            </a:r>
            <a:r>
              <a:rPr lang="ru-RU" sz="2000" dirty="0" err="1" smtClean="0"/>
              <a:t>учасників</a:t>
            </a:r>
            <a:r>
              <a:rPr lang="ru-RU" sz="2000" dirty="0" smtClean="0"/>
              <a:t>);</a:t>
            </a:r>
            <a:endParaRPr lang="uk-UA" sz="20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11560" y="5949280"/>
            <a:ext cx="8136903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 </a:t>
            </a:r>
            <a:r>
              <a:rPr lang="uk-UA" sz="2000" dirty="0" smtClean="0"/>
              <a:t>прозорості, відкритості та публічності.</a:t>
            </a:r>
            <a:endParaRPr lang="uk-UA" sz="2000" dirty="0"/>
          </a:p>
        </p:txBody>
      </p:sp>
      <p:sp>
        <p:nvSpPr>
          <p:cNvPr id="15" name="Стрелка вниз 14"/>
          <p:cNvSpPr/>
          <p:nvPr/>
        </p:nvSpPr>
        <p:spPr>
          <a:xfrm>
            <a:off x="5076056" y="1412776"/>
            <a:ext cx="432048" cy="909317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6" name="Стрелка вниз 15"/>
          <p:cNvSpPr/>
          <p:nvPr/>
        </p:nvSpPr>
        <p:spPr>
          <a:xfrm>
            <a:off x="5652120" y="1423523"/>
            <a:ext cx="432048" cy="1629397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7" name="Стрелка вниз 16"/>
          <p:cNvSpPr/>
          <p:nvPr/>
        </p:nvSpPr>
        <p:spPr>
          <a:xfrm>
            <a:off x="6297367" y="1439563"/>
            <a:ext cx="432048" cy="2349477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8" name="Стрелка вниз 17"/>
          <p:cNvSpPr/>
          <p:nvPr/>
        </p:nvSpPr>
        <p:spPr>
          <a:xfrm>
            <a:off x="6804248" y="1423523"/>
            <a:ext cx="432048" cy="3069557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9" name="Стрелка вниз 18"/>
          <p:cNvSpPr/>
          <p:nvPr/>
        </p:nvSpPr>
        <p:spPr>
          <a:xfrm>
            <a:off x="7452320" y="1439563"/>
            <a:ext cx="432048" cy="3789637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0" name="Стрелка вниз 19"/>
          <p:cNvSpPr/>
          <p:nvPr/>
        </p:nvSpPr>
        <p:spPr>
          <a:xfrm>
            <a:off x="8275118" y="1406740"/>
            <a:ext cx="432048" cy="4536504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4430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429265177"/>
              </p:ext>
            </p:extLst>
          </p:nvPr>
        </p:nvGraphicFramePr>
        <p:xfrm>
          <a:off x="539552" y="980728"/>
          <a:ext cx="8136904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611560" y="50095"/>
            <a:ext cx="8280920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u="sng" dirty="0" err="1" smtClean="0"/>
              <a:t>Обмеження</a:t>
            </a:r>
            <a:r>
              <a:rPr lang="ru-RU" sz="2400" b="1" u="sng" dirty="0" smtClean="0"/>
              <a:t> </a:t>
            </a:r>
            <a:r>
              <a:rPr lang="ru-RU" sz="2400" b="1" u="sng" dirty="0" err="1" smtClean="0"/>
              <a:t>щодо</a:t>
            </a:r>
            <a:r>
              <a:rPr lang="ru-RU" sz="2400" b="1" u="sng" dirty="0" smtClean="0"/>
              <a:t> </a:t>
            </a:r>
            <a:r>
              <a:rPr lang="ru-RU" sz="2400" b="1" u="sng" dirty="0" err="1" smtClean="0"/>
              <a:t>утворення</a:t>
            </a:r>
            <a:r>
              <a:rPr lang="ru-RU" sz="2400" b="1" u="sng" dirty="0" smtClean="0"/>
              <a:t> і </a:t>
            </a:r>
            <a:r>
              <a:rPr lang="ru-RU" sz="2400" b="1" u="sng" dirty="0" err="1" smtClean="0"/>
              <a:t>діяльності</a:t>
            </a:r>
            <a:r>
              <a:rPr lang="ru-RU" sz="2400" b="1" u="sng" dirty="0" smtClean="0"/>
              <a:t> </a:t>
            </a:r>
            <a:r>
              <a:rPr lang="ru-RU" sz="2400" b="1" u="sng" dirty="0" err="1" smtClean="0"/>
              <a:t>громадських</a:t>
            </a:r>
            <a:r>
              <a:rPr lang="ru-RU" sz="2400" b="1" u="sng" dirty="0" smtClean="0"/>
              <a:t> </a:t>
            </a:r>
            <a:r>
              <a:rPr lang="ru-RU" sz="2400" b="1" u="sng" dirty="0" err="1" smtClean="0"/>
              <a:t>об'єднань</a:t>
            </a:r>
            <a:endParaRPr lang="uk-UA" sz="2400" b="1" u="sng" dirty="0"/>
          </a:p>
        </p:txBody>
      </p:sp>
    </p:spTree>
    <p:extLst>
      <p:ext uri="{BB962C8B-B14F-4D97-AF65-F5344CB8AC3E}">
        <p14:creationId xmlns:p14="http://schemas.microsoft.com/office/powerpoint/2010/main" val="66297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3491880" y="2256640"/>
            <a:ext cx="2192513" cy="208823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Засновники громадського об'єднання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068532" y="188640"/>
            <a:ext cx="2592288" cy="28443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Повноваження</a:t>
            </a:r>
            <a:r>
              <a:rPr lang="ru-RU" dirty="0" smtClean="0"/>
              <a:t> </a:t>
            </a:r>
            <a:r>
              <a:rPr lang="ru-RU" dirty="0" err="1" smtClean="0"/>
              <a:t>засновника</a:t>
            </a:r>
            <a:r>
              <a:rPr lang="ru-RU" dirty="0" smtClean="0"/>
              <a:t> </a:t>
            </a:r>
            <a:r>
              <a:rPr lang="ru-RU" dirty="0" err="1" smtClean="0"/>
              <a:t>громадського</a:t>
            </a:r>
            <a:r>
              <a:rPr lang="ru-RU" dirty="0" smtClean="0"/>
              <a:t> </a:t>
            </a:r>
            <a:r>
              <a:rPr lang="ru-RU" dirty="0" err="1" smtClean="0"/>
              <a:t>об’єднання</a:t>
            </a:r>
            <a:r>
              <a:rPr lang="ru-RU" dirty="0" smtClean="0"/>
              <a:t> </a:t>
            </a:r>
            <a:r>
              <a:rPr lang="ru-RU" dirty="0" err="1" smtClean="0"/>
              <a:t>закінчуються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державної</a:t>
            </a:r>
            <a:r>
              <a:rPr lang="ru-RU" dirty="0" smtClean="0"/>
              <a:t> </a:t>
            </a:r>
            <a:r>
              <a:rPr lang="ru-RU" dirty="0" err="1" smtClean="0"/>
              <a:t>реєстрації</a:t>
            </a:r>
            <a:r>
              <a:rPr lang="ru-RU" dirty="0" smtClean="0"/>
              <a:t> </a:t>
            </a:r>
            <a:r>
              <a:rPr lang="ru-RU" dirty="0" err="1" smtClean="0"/>
              <a:t>громадського</a:t>
            </a:r>
            <a:r>
              <a:rPr lang="ru-RU" dirty="0" smtClean="0"/>
              <a:t> </a:t>
            </a:r>
            <a:r>
              <a:rPr lang="ru-RU" dirty="0" err="1" smtClean="0"/>
              <a:t>об’єднання</a:t>
            </a:r>
            <a:r>
              <a:rPr lang="ru-RU" dirty="0" smtClean="0"/>
              <a:t> в </a:t>
            </a:r>
            <a:r>
              <a:rPr lang="ru-RU" dirty="0" err="1" smtClean="0"/>
              <a:t>установленому</a:t>
            </a:r>
            <a:r>
              <a:rPr lang="ru-RU" dirty="0" smtClean="0"/>
              <a:t> законом порядку.</a:t>
            </a:r>
            <a:endParaRPr lang="uk-UA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79209" y="188640"/>
            <a:ext cx="2577364" cy="28443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громадяни України, іноземці та особи без громадянства, які перебувають в Україні на законних підставах, які досягли 18 років, а молодіжної та дитячої громадської організації - 14 років.</a:t>
            </a:r>
            <a:endParaRPr lang="uk-UA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355326" y="95850"/>
            <a:ext cx="2577364" cy="19442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засновників</a:t>
            </a:r>
            <a:r>
              <a:rPr lang="ru-RU" dirty="0" smtClean="0"/>
              <a:t> </a:t>
            </a:r>
            <a:r>
              <a:rPr lang="ru-RU" dirty="0" err="1" smtClean="0"/>
              <a:t>громадського</a:t>
            </a:r>
            <a:r>
              <a:rPr lang="ru-RU" dirty="0" smtClean="0"/>
              <a:t> </a:t>
            </a:r>
            <a:r>
              <a:rPr lang="ru-RU" dirty="0" err="1" smtClean="0"/>
              <a:t>об'єднання</a:t>
            </a:r>
            <a:r>
              <a:rPr lang="ru-RU" dirty="0" smtClean="0"/>
              <a:t> не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меншою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дві</a:t>
            </a:r>
            <a:r>
              <a:rPr lang="ru-RU" dirty="0" smtClean="0"/>
              <a:t> особи.</a:t>
            </a:r>
            <a:endParaRPr lang="uk-UA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355326" y="4725144"/>
            <a:ext cx="2577364" cy="19442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Засновниками</a:t>
            </a:r>
            <a:r>
              <a:rPr lang="ru-RU" dirty="0" smtClean="0"/>
              <a:t> </a:t>
            </a:r>
            <a:r>
              <a:rPr lang="ru-RU" dirty="0" err="1" smtClean="0"/>
              <a:t>громадської</a:t>
            </a:r>
            <a:r>
              <a:rPr lang="ru-RU" dirty="0" smtClean="0"/>
              <a:t> </a:t>
            </a:r>
            <a:r>
              <a:rPr lang="ru-RU" dirty="0" err="1" smtClean="0"/>
              <a:t>спілки</a:t>
            </a:r>
            <a:r>
              <a:rPr lang="ru-RU" dirty="0" smtClean="0"/>
              <a:t> не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юридичні</a:t>
            </a:r>
            <a:r>
              <a:rPr lang="ru-RU" dirty="0" smtClean="0"/>
              <a:t> особи приватного права, </a:t>
            </a:r>
            <a:r>
              <a:rPr lang="ru-RU" dirty="0" err="1" smtClean="0"/>
              <a:t>єдиним</a:t>
            </a:r>
            <a:r>
              <a:rPr lang="ru-RU" dirty="0" smtClean="0"/>
              <a:t> </a:t>
            </a:r>
            <a:r>
              <a:rPr lang="ru-RU" dirty="0" err="1" smtClean="0"/>
              <a:t>засновником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є одна і та сама особа.</a:t>
            </a:r>
            <a:endParaRPr lang="uk-UA" dirty="0"/>
          </a:p>
        </p:txBody>
      </p:sp>
      <p:sp>
        <p:nvSpPr>
          <p:cNvPr id="10" name="Стрелка вправо 9"/>
          <p:cNvSpPr/>
          <p:nvPr/>
        </p:nvSpPr>
        <p:spPr>
          <a:xfrm>
            <a:off x="5436096" y="3032956"/>
            <a:ext cx="504056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Стрелка вправо 10"/>
          <p:cNvSpPr/>
          <p:nvPr/>
        </p:nvSpPr>
        <p:spPr>
          <a:xfrm rot="10800000">
            <a:off x="3287493" y="3032956"/>
            <a:ext cx="496594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" name="Стрелка вниз 11"/>
          <p:cNvSpPr/>
          <p:nvPr/>
        </p:nvSpPr>
        <p:spPr>
          <a:xfrm rot="10800000">
            <a:off x="4391980" y="2040066"/>
            <a:ext cx="504056" cy="45283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Стрелка вниз 12"/>
          <p:cNvSpPr/>
          <p:nvPr/>
        </p:nvSpPr>
        <p:spPr>
          <a:xfrm>
            <a:off x="4391980" y="4149080"/>
            <a:ext cx="504056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4" name="Прямоугольник 13"/>
          <p:cNvSpPr/>
          <p:nvPr/>
        </p:nvSpPr>
        <p:spPr>
          <a:xfrm>
            <a:off x="588662" y="3454612"/>
            <a:ext cx="2577364" cy="30707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</a:t>
            </a:r>
            <a:r>
              <a:rPr lang="ru-RU" dirty="0" err="1" smtClean="0"/>
              <a:t>Засновниками</a:t>
            </a:r>
            <a:r>
              <a:rPr lang="ru-RU" dirty="0" smtClean="0"/>
              <a:t> </a:t>
            </a:r>
            <a:r>
              <a:rPr lang="ru-RU" dirty="0" err="1" smtClean="0"/>
              <a:t>громадської</a:t>
            </a:r>
            <a:r>
              <a:rPr lang="ru-RU" dirty="0" smtClean="0"/>
              <a:t> </a:t>
            </a:r>
            <a:r>
              <a:rPr lang="ru-RU" dirty="0" err="1" smtClean="0"/>
              <a:t>спілки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юридичні</a:t>
            </a:r>
            <a:r>
              <a:rPr lang="ru-RU" dirty="0" smtClean="0"/>
              <a:t> особи приватного права, у тому </a:t>
            </a:r>
            <a:r>
              <a:rPr lang="ru-RU" dirty="0" err="1" smtClean="0"/>
              <a:t>числі</a:t>
            </a:r>
            <a:r>
              <a:rPr lang="ru-RU" dirty="0" smtClean="0"/>
              <a:t> </a:t>
            </a:r>
            <a:r>
              <a:rPr lang="ru-RU" dirty="0" err="1" smtClean="0"/>
              <a:t>громадські</a:t>
            </a:r>
            <a:r>
              <a:rPr lang="ru-RU" dirty="0" smtClean="0"/>
              <a:t> </a:t>
            </a:r>
            <a:r>
              <a:rPr lang="ru-RU" dirty="0" err="1" smtClean="0"/>
              <a:t>об'єднання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статусом </a:t>
            </a:r>
            <a:r>
              <a:rPr lang="ru-RU" dirty="0" err="1" smtClean="0"/>
              <a:t>юридичної</a:t>
            </a:r>
            <a:r>
              <a:rPr lang="ru-RU" dirty="0" smtClean="0"/>
              <a:t> особи.</a:t>
            </a:r>
            <a:endParaRPr lang="uk-UA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068532" y="3454613"/>
            <a:ext cx="2577364" cy="30707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Засновником</a:t>
            </a:r>
            <a:r>
              <a:rPr lang="ru-RU" dirty="0" smtClean="0"/>
              <a:t> </a:t>
            </a:r>
            <a:r>
              <a:rPr lang="ru-RU" dirty="0" err="1" smtClean="0"/>
              <a:t>громадської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не </a:t>
            </a:r>
            <a:r>
              <a:rPr lang="ru-RU" dirty="0" err="1" smtClean="0"/>
              <a:t>може</a:t>
            </a:r>
            <a:r>
              <a:rPr lang="ru-RU" dirty="0" smtClean="0"/>
              <a:t> бути особа, яку </a:t>
            </a:r>
            <a:r>
              <a:rPr lang="ru-RU" dirty="0" err="1" smtClean="0"/>
              <a:t>визнано</a:t>
            </a:r>
            <a:r>
              <a:rPr lang="ru-RU" dirty="0" smtClean="0"/>
              <a:t> судом </a:t>
            </a:r>
            <a:r>
              <a:rPr lang="ru-RU" dirty="0" err="1" smtClean="0"/>
              <a:t>недієздатною</a:t>
            </a:r>
            <a:r>
              <a:rPr lang="ru-RU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1846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21401" y="260648"/>
            <a:ext cx="8424936" cy="12687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err="1">
                <a:solidFill>
                  <a:schemeClr val="tx1"/>
                </a:solidFill>
              </a:rPr>
              <a:t>Утворення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громадського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об'єднання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здійснюється</a:t>
            </a:r>
            <a:r>
              <a:rPr lang="ru-RU" sz="2400" dirty="0">
                <a:solidFill>
                  <a:schemeClr val="tx1"/>
                </a:solidFill>
              </a:rPr>
              <a:t> на </a:t>
            </a:r>
            <a:r>
              <a:rPr lang="ru-RU" sz="2400" dirty="0" err="1">
                <a:solidFill>
                  <a:schemeClr val="tx1"/>
                </a:solidFill>
              </a:rPr>
              <a:t>установчих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зборах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його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засновників</a:t>
            </a:r>
            <a:r>
              <a:rPr lang="ru-RU" sz="2400" dirty="0">
                <a:solidFill>
                  <a:schemeClr val="tx1"/>
                </a:solidFill>
              </a:rPr>
              <a:t> та </a:t>
            </a:r>
            <a:r>
              <a:rPr lang="ru-RU" sz="2400" dirty="0" err="1">
                <a:solidFill>
                  <a:schemeClr val="tx1"/>
                </a:solidFill>
              </a:rPr>
              <a:t>оформлюється</a:t>
            </a:r>
            <a:r>
              <a:rPr lang="ru-RU" sz="2400" dirty="0">
                <a:solidFill>
                  <a:schemeClr val="tx1"/>
                </a:solidFill>
              </a:rPr>
              <a:t> протоколом.</a:t>
            </a:r>
            <a:endParaRPr lang="uk-UA" sz="24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1401" y="1628800"/>
            <a:ext cx="8424936" cy="10081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Протокол </a:t>
            </a:r>
            <a:r>
              <a:rPr lang="ru-RU" sz="2400" dirty="0" err="1"/>
              <a:t>установчих</a:t>
            </a:r>
            <a:r>
              <a:rPr lang="ru-RU" sz="2400" dirty="0"/>
              <a:t> </a:t>
            </a:r>
            <a:r>
              <a:rPr lang="ru-RU" sz="2400" dirty="0" err="1"/>
              <a:t>зборів</a:t>
            </a:r>
            <a:r>
              <a:rPr lang="ru-RU" sz="2400" dirty="0"/>
              <a:t> </a:t>
            </a:r>
            <a:r>
              <a:rPr lang="ru-RU" sz="2400" dirty="0" err="1"/>
              <a:t>громадського</a:t>
            </a:r>
            <a:r>
              <a:rPr lang="ru-RU" sz="2400" dirty="0"/>
              <a:t> </a:t>
            </a:r>
            <a:r>
              <a:rPr lang="ru-RU" sz="2400" dirty="0" err="1"/>
              <a:t>об'єднання</a:t>
            </a:r>
            <a:r>
              <a:rPr lang="ru-RU" sz="2400" dirty="0"/>
              <a:t> </a:t>
            </a:r>
            <a:r>
              <a:rPr lang="ru-RU" sz="2400" dirty="0" err="1"/>
              <a:t>має</a:t>
            </a:r>
            <a:r>
              <a:rPr lang="ru-RU" sz="2400" dirty="0"/>
              <a:t> </a:t>
            </a:r>
            <a:r>
              <a:rPr lang="ru-RU" sz="2400" dirty="0" err="1"/>
              <a:t>містити</a:t>
            </a:r>
            <a:r>
              <a:rPr lang="ru-RU" sz="2400" dirty="0"/>
              <a:t> </a:t>
            </a:r>
            <a:r>
              <a:rPr lang="ru-RU" sz="2400" dirty="0" err="1"/>
              <a:t>відомості</a:t>
            </a:r>
            <a:r>
              <a:rPr lang="ru-RU" sz="2400" dirty="0"/>
              <a:t> про:</a:t>
            </a:r>
            <a:endParaRPr lang="uk-UA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3068960"/>
            <a:ext cx="3852428" cy="16561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дату та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установчих</a:t>
            </a:r>
            <a:r>
              <a:rPr lang="ru-RU" dirty="0"/>
              <a:t> </a:t>
            </a:r>
            <a:r>
              <a:rPr lang="ru-RU" dirty="0" err="1"/>
              <a:t>зборів</a:t>
            </a:r>
            <a:r>
              <a:rPr lang="ru-RU" dirty="0"/>
              <a:t>;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968044" y="3068960"/>
            <a:ext cx="3852428" cy="16561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брали участь в </a:t>
            </a:r>
            <a:r>
              <a:rPr lang="ru-RU" dirty="0" err="1"/>
              <a:t>установчих</a:t>
            </a:r>
            <a:r>
              <a:rPr lang="ru-RU" dirty="0"/>
              <a:t> </a:t>
            </a:r>
            <a:r>
              <a:rPr lang="ru-RU" dirty="0" err="1"/>
              <a:t>зборах</a:t>
            </a:r>
            <a:r>
              <a:rPr lang="ru-RU" dirty="0"/>
              <a:t> (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одинадцятої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);</a:t>
            </a:r>
            <a:endParaRPr lang="uk-UA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21401" y="4941168"/>
            <a:ext cx="3852428" cy="16561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утворення</a:t>
            </a:r>
            <a:r>
              <a:rPr lang="ru-RU" dirty="0"/>
              <a:t> </a:t>
            </a:r>
            <a:r>
              <a:rPr lang="ru-RU" dirty="0" err="1"/>
              <a:t>громадського</a:t>
            </a:r>
            <a:r>
              <a:rPr lang="ru-RU" dirty="0"/>
              <a:t> </a:t>
            </a:r>
            <a:r>
              <a:rPr lang="ru-RU" dirty="0" err="1"/>
              <a:t>об'єднання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зазначенням</a:t>
            </a:r>
            <a:r>
              <a:rPr lang="ru-RU" dirty="0"/>
              <a:t> мети (</a:t>
            </a:r>
            <a:r>
              <a:rPr lang="ru-RU" dirty="0" err="1"/>
              <a:t>цілей</a:t>
            </a:r>
            <a:r>
              <a:rPr lang="ru-RU" dirty="0"/>
              <a:t>)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;</a:t>
            </a:r>
            <a:endParaRPr lang="uk-UA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968044" y="4941168"/>
            <a:ext cx="3852428" cy="16561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затвердження</a:t>
            </a:r>
            <a:r>
              <a:rPr lang="ru-RU" dirty="0"/>
              <a:t> статуту </a:t>
            </a:r>
            <a:r>
              <a:rPr lang="ru-RU" dirty="0" err="1"/>
              <a:t>громадського</a:t>
            </a:r>
            <a:r>
              <a:rPr lang="ru-RU" dirty="0"/>
              <a:t> </a:t>
            </a:r>
            <a:r>
              <a:rPr lang="ru-RU" dirty="0" err="1"/>
              <a:t>об'єднання</a:t>
            </a:r>
            <a:r>
              <a:rPr lang="ru-RU" dirty="0"/>
              <a:t>;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7698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37425" y="478841"/>
            <a:ext cx="3744416" cy="25202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найменування</a:t>
            </a:r>
            <a:r>
              <a:rPr lang="ru-RU" dirty="0"/>
              <a:t> та за </a:t>
            </a:r>
            <a:r>
              <a:rPr lang="ru-RU" dirty="0" err="1"/>
              <a:t>наявності</a:t>
            </a:r>
            <a:r>
              <a:rPr lang="ru-RU" dirty="0"/>
              <a:t> - </a:t>
            </a:r>
            <a:r>
              <a:rPr lang="ru-RU" dirty="0" err="1"/>
              <a:t>скороченого</a:t>
            </a:r>
            <a:r>
              <a:rPr lang="ru-RU" dirty="0"/>
              <a:t> </a:t>
            </a:r>
            <a:r>
              <a:rPr lang="ru-RU" dirty="0" err="1"/>
              <a:t>найменування</a:t>
            </a:r>
            <a:r>
              <a:rPr lang="ru-RU" dirty="0"/>
              <a:t> </a:t>
            </a:r>
            <a:r>
              <a:rPr lang="ru-RU" dirty="0" err="1"/>
              <a:t>громадського</a:t>
            </a:r>
            <a:r>
              <a:rPr lang="ru-RU" dirty="0"/>
              <a:t> </a:t>
            </a:r>
            <a:r>
              <a:rPr lang="ru-RU" dirty="0" err="1"/>
              <a:t>об'єднання</a:t>
            </a:r>
            <a:r>
              <a:rPr lang="ru-RU" dirty="0"/>
              <a:t>;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4048" y="476672"/>
            <a:ext cx="3744416" cy="25202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утворення</a:t>
            </a:r>
            <a:r>
              <a:rPr lang="ru-RU" dirty="0"/>
              <a:t> (</a:t>
            </a:r>
            <a:r>
              <a:rPr lang="ru-RU" dirty="0" err="1"/>
              <a:t>обрання</a:t>
            </a:r>
            <a:r>
              <a:rPr lang="ru-RU" dirty="0"/>
              <a:t>) </a:t>
            </a:r>
            <a:r>
              <a:rPr lang="ru-RU" dirty="0" err="1"/>
              <a:t>керівника</a:t>
            </a:r>
            <a:r>
              <a:rPr lang="ru-RU" dirty="0"/>
              <a:t>,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громадського</a:t>
            </a:r>
            <a:r>
              <a:rPr lang="ru-RU" dirty="0"/>
              <a:t> </a:t>
            </a:r>
            <a:r>
              <a:rPr lang="ru-RU" dirty="0" err="1"/>
              <a:t>об'єднання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затвердженого</a:t>
            </a:r>
            <a:r>
              <a:rPr lang="ru-RU" dirty="0"/>
              <a:t> статуту;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37425" y="3933056"/>
            <a:ext cx="3744416" cy="25202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/>
              <a:t>рішення про визначення особи (осіб), яка має право представляти громадське об'єднання у правовідносинах з державою та іншими особами і вчиняти дії від імені громадського об'єднання без додаткового уповноваження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004048" y="3933056"/>
            <a:ext cx="3744416" cy="25202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/>
              <a:t> рішення про визначення особи (осіб), яка має право представляти громадське об'єднання для здійснення реєстраційних дій, - для громадського об'єднання, яке має намір здійснювати діяльність зі статусом юридичної особи.</a:t>
            </a:r>
          </a:p>
        </p:txBody>
      </p:sp>
    </p:spTree>
    <p:extLst>
      <p:ext uri="{BB962C8B-B14F-4D97-AF65-F5344CB8AC3E}">
        <p14:creationId xmlns:p14="http://schemas.microsoft.com/office/powerpoint/2010/main" val="3305995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</TotalTime>
  <Words>1080</Words>
  <Application>Microsoft Office PowerPoint</Application>
  <PresentationFormat>Экран (4:3)</PresentationFormat>
  <Paragraphs>83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Правове регулювання утворення і діяльності громадських об'єднань в Україні </vt:lpstr>
      <vt:lpstr>Зміст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computer</dc:creator>
  <cp:lastModifiedBy>usr_Home</cp:lastModifiedBy>
  <cp:revision>19</cp:revision>
  <dcterms:created xsi:type="dcterms:W3CDTF">2018-11-17T21:56:48Z</dcterms:created>
  <dcterms:modified xsi:type="dcterms:W3CDTF">2021-05-05T10:31:58Z</dcterms:modified>
</cp:coreProperties>
</file>