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1716D-0968-4FAE-832C-657F70E58E02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64B5-FA39-48BD-B187-FF937787E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774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474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5266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383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59103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5885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20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84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2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3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5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6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376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466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3580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683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012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033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976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421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79AE-1368-4ADD-B9E3-5847DC373209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2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2056" y="362607"/>
            <a:ext cx="10369494" cy="101730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Корпоративна </a:t>
            </a:r>
            <a:r>
              <a:rPr lang="uk-UA" smtClean="0"/>
              <a:t>ідентичність видавництва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8559" y="6315040"/>
            <a:ext cx="7516485" cy="542959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0" y="2028001"/>
            <a:ext cx="5569822" cy="363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75714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1.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фірмового</a:t>
            </a:r>
            <a:r>
              <a:rPr lang="ru-RU" sz="2000" dirty="0"/>
              <a:t> </a:t>
            </a:r>
            <a:r>
              <a:rPr lang="ru-RU" sz="2000" dirty="0" smtClean="0"/>
              <a:t>стилю.</a:t>
            </a:r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 і мета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/>
              <a:t>фірмового</a:t>
            </a:r>
            <a:r>
              <a:rPr lang="ru-RU" sz="2000" dirty="0"/>
              <a:t> стилю.</a:t>
            </a:r>
          </a:p>
          <a:p>
            <a:r>
              <a:rPr lang="ru-RU" sz="2000" dirty="0"/>
              <a:t>3. </a:t>
            </a:r>
            <a:r>
              <a:rPr lang="ru-RU" sz="2000" dirty="0" err="1"/>
              <a:t>Компоненти</a:t>
            </a:r>
            <a:r>
              <a:rPr lang="ru-RU" sz="2000" dirty="0"/>
              <a:t> </a:t>
            </a:r>
            <a:r>
              <a:rPr lang="ru-RU" sz="2000" dirty="0" err="1"/>
              <a:t>фірмового</a:t>
            </a:r>
            <a:r>
              <a:rPr lang="ru-RU" sz="2000" dirty="0"/>
              <a:t> стилю.</a:t>
            </a:r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Ребрендинг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97" y="3105807"/>
            <a:ext cx="3752193" cy="3752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870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989" y="637248"/>
            <a:ext cx="8911687" cy="1280890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фірмового</a:t>
            </a:r>
            <a:r>
              <a:rPr lang="ru-RU" dirty="0" smtClean="0"/>
              <a:t> стилю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989" y="1918138"/>
            <a:ext cx="9711558" cy="5281448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та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неможливе</a:t>
            </a:r>
            <a:r>
              <a:rPr lang="ru-RU" dirty="0"/>
              <a:t> без такого </a:t>
            </a:r>
            <a:r>
              <a:rPr lang="ru-RU" dirty="0" err="1"/>
              <a:t>поняття</a:t>
            </a:r>
            <a:r>
              <a:rPr lang="ru-RU" dirty="0"/>
              <a:t>, як корпоративна </a:t>
            </a:r>
            <a:r>
              <a:rPr lang="ru-RU" dirty="0" err="1"/>
              <a:t>ідентифікація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стиль. </a:t>
            </a:r>
            <a:endParaRPr lang="ru-RU" dirty="0" smtClean="0"/>
          </a:p>
          <a:p>
            <a:pPr algn="just"/>
            <a:r>
              <a:rPr lang="ru-RU" b="1" i="1" dirty="0" err="1" smtClean="0"/>
              <a:t>Під</a:t>
            </a:r>
            <a:r>
              <a:rPr lang="ru-RU" b="1" i="1" dirty="0" smtClean="0"/>
              <a:t> </a:t>
            </a:r>
            <a:r>
              <a:rPr lang="ru-RU" b="1" i="1" dirty="0" err="1"/>
              <a:t>фірмовим</a:t>
            </a:r>
            <a:r>
              <a:rPr lang="ru-RU" b="1" i="1" dirty="0"/>
              <a:t> стилем </a:t>
            </a:r>
            <a:r>
              <a:rPr lang="ru-RU" b="1" i="1" dirty="0" err="1" smtClean="0"/>
              <a:t>розуміється</a:t>
            </a:r>
            <a:r>
              <a:rPr lang="ru-RU" b="1" dirty="0" smtClean="0"/>
              <a:t> </a:t>
            </a:r>
            <a:r>
              <a:rPr lang="ru-RU" dirty="0" err="1" smtClean="0"/>
              <a:t>стильова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</a:t>
            </a:r>
            <a:r>
              <a:rPr lang="ru-RU" dirty="0" err="1" smtClean="0"/>
              <a:t>змістовних</a:t>
            </a:r>
            <a:r>
              <a:rPr lang="ru-RU" dirty="0" smtClean="0"/>
              <a:t> форм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до </a:t>
            </a:r>
            <a:r>
              <a:rPr lang="ru-RU" dirty="0" err="1" smtClean="0"/>
              <a:t>продукції</a:t>
            </a:r>
            <a:r>
              <a:rPr lang="ru-RU" dirty="0" smtClean="0"/>
              <a:t>. </a:t>
            </a:r>
            <a:r>
              <a:rPr lang="ru-RU" dirty="0" err="1" smtClean="0"/>
              <a:t>Фірмовий</a:t>
            </a:r>
            <a:r>
              <a:rPr lang="ru-RU" dirty="0" smtClean="0"/>
              <a:t> </a:t>
            </a:r>
            <a:r>
              <a:rPr lang="ru-RU" dirty="0"/>
              <a:t>стиль повинен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у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реклама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 smtClean="0"/>
              <a:t>виборчою</a:t>
            </a:r>
            <a:r>
              <a:rPr lang="ru-RU" dirty="0" smtClean="0"/>
              <a:t>, </a:t>
            </a:r>
            <a:r>
              <a:rPr lang="ru-RU" dirty="0" err="1" smtClean="0"/>
              <a:t>дохідливою</a:t>
            </a:r>
            <a:r>
              <a:rPr lang="ru-RU" dirty="0" smtClean="0"/>
              <a:t>, адресною, </a:t>
            </a:r>
            <a:r>
              <a:rPr lang="ru-RU" dirty="0"/>
              <a:t>а </a:t>
            </a:r>
            <a:r>
              <a:rPr lang="ru-RU" dirty="0" err="1"/>
              <a:t>рекламовані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з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суттю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узагальнений</a:t>
            </a:r>
            <a:r>
              <a:rPr lang="ru-RU" dirty="0"/>
              <a:t> образ </a:t>
            </a:r>
            <a:r>
              <a:rPr lang="ru-RU" dirty="0" err="1"/>
              <a:t>компанії</a:t>
            </a:r>
            <a:r>
              <a:rPr lang="ru-RU" dirty="0"/>
              <a:t> в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сприйнятті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сукупний</a:t>
            </a:r>
            <a:r>
              <a:rPr lang="ru-RU" dirty="0"/>
              <a:t> знак,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одну </a:t>
            </a:r>
            <a:r>
              <a:rPr lang="ru-RU" dirty="0" err="1"/>
              <a:t>фірму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один з </a:t>
            </a:r>
            <a:r>
              <a:rPr lang="ru-RU" dirty="0" err="1"/>
              <a:t>родоначальників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</a:t>
            </a:r>
            <a:r>
              <a:rPr lang="ru-RU" b="1" i="1" dirty="0" err="1"/>
              <a:t>Пітер</a:t>
            </a:r>
            <a:r>
              <a:rPr lang="ru-RU" b="1" i="1" dirty="0"/>
              <a:t> Бернс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не </a:t>
            </a:r>
            <a:r>
              <a:rPr lang="ru-RU" dirty="0" err="1"/>
              <a:t>стільки</a:t>
            </a:r>
            <a:r>
              <a:rPr lang="ru-RU" dirty="0"/>
              <a:t> у </a:t>
            </a:r>
            <a:r>
              <a:rPr lang="ru-RU" dirty="0" err="1"/>
              <a:t>вузькому</a:t>
            </a:r>
            <a:r>
              <a:rPr lang="ru-RU" dirty="0"/>
              <a:t>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фірмової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як </a:t>
            </a:r>
            <a:r>
              <a:rPr lang="ru-RU" dirty="0" err="1"/>
              <a:t>спеціальну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фірмової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як </a:t>
            </a:r>
            <a:r>
              <a:rPr lang="ru-RU" dirty="0" err="1"/>
              <a:t>новий</a:t>
            </a:r>
            <a:r>
              <a:rPr lang="ru-RU" dirty="0"/>
              <a:t> стиль </a:t>
            </a:r>
            <a:r>
              <a:rPr lang="ru-RU" dirty="0" err="1"/>
              <a:t>мислення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аспектах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і, перш за все, стиль </a:t>
            </a:r>
            <a:r>
              <a:rPr lang="ru-RU" dirty="0" err="1"/>
              <a:t>поведінки</a:t>
            </a:r>
            <a:r>
              <a:rPr lang="ru-RU" dirty="0"/>
              <a:t> на </a:t>
            </a:r>
            <a:r>
              <a:rPr lang="ru-RU" dirty="0" smtClean="0"/>
              <a:t>ринку.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2329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221" y="639876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/>
              <a:t>фірмового</a:t>
            </a:r>
            <a:r>
              <a:rPr lang="ru-RU" dirty="0"/>
              <a:t> </a:t>
            </a:r>
            <a:r>
              <a:rPr lang="ru-RU" dirty="0" smtClean="0"/>
              <a:t>стилю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221" y="2070538"/>
            <a:ext cx="9933857" cy="4424855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b="1" i="1" dirty="0" err="1"/>
              <a:t>фірмовий</a:t>
            </a:r>
            <a:r>
              <a:rPr lang="ru-RU" b="1" i="1" dirty="0"/>
              <a:t> стиль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, </a:t>
            </a:r>
            <a:r>
              <a:rPr lang="ru-RU" dirty="0" err="1"/>
              <a:t>текстових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розробках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невід'ємна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Оригінальний</a:t>
            </a:r>
            <a:r>
              <a:rPr lang="ru-RU" dirty="0"/>
              <a:t> </a:t>
            </a:r>
            <a:r>
              <a:rPr lang="ru-RU" dirty="0" err="1"/>
              <a:t>корпоративний</a:t>
            </a:r>
            <a:r>
              <a:rPr lang="ru-RU" dirty="0"/>
              <a:t> стиль (</a:t>
            </a:r>
            <a:r>
              <a:rPr lang="en-US" dirty="0"/>
              <a:t>corporate identity) </a:t>
            </a:r>
            <a:r>
              <a:rPr lang="ru-RU" dirty="0"/>
              <a:t>дозволить </a:t>
            </a:r>
            <a:r>
              <a:rPr lang="ru-RU" dirty="0" err="1"/>
              <a:t>сформувати</a:t>
            </a:r>
            <a:r>
              <a:rPr lang="ru-RU" dirty="0"/>
              <a:t> у </a:t>
            </a:r>
            <a:r>
              <a:rPr lang="ru-RU" dirty="0" err="1"/>
              <a:t>відвідувача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образ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зміцненню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і </a:t>
            </a:r>
            <a:r>
              <a:rPr lang="ru-RU" dirty="0" err="1"/>
              <a:t>пізнаванню</a:t>
            </a:r>
            <a:r>
              <a:rPr lang="ru-RU" dirty="0"/>
              <a:t> бренду, а </a:t>
            </a:r>
            <a:r>
              <a:rPr lang="ru-RU" dirty="0" err="1"/>
              <a:t>відповідно</a:t>
            </a:r>
            <a:r>
              <a:rPr lang="ru-RU" dirty="0"/>
              <a:t> — і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.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приступати</a:t>
            </a:r>
            <a:r>
              <a:rPr lang="ru-RU" dirty="0"/>
              <a:t> до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стилю, </a:t>
            </a:r>
            <a:r>
              <a:rPr lang="ru-RU" dirty="0" err="1"/>
              <a:t>необхідно</a:t>
            </a:r>
            <a:r>
              <a:rPr lang="ru-RU" dirty="0"/>
              <a:t> провести </a:t>
            </a:r>
            <a:r>
              <a:rPr lang="ru-RU" dirty="0" err="1"/>
              <a:t>візуальний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ринку </a:t>
            </a:r>
            <a:r>
              <a:rPr lang="ru-RU" dirty="0" err="1"/>
              <a:t>даного</a:t>
            </a:r>
            <a:r>
              <a:rPr lang="ru-RU" dirty="0"/>
              <a:t> виду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фірмові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аналогічних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концептуальні</a:t>
            </a:r>
            <a:r>
              <a:rPr lang="ru-RU" dirty="0"/>
              <a:t> точки для стилю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Фірмовий</a:t>
            </a:r>
            <a:r>
              <a:rPr lang="ru-RU" dirty="0"/>
              <a:t> стиль повинен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бути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інформаційним</a:t>
            </a:r>
            <a:r>
              <a:rPr lang="ru-RU" dirty="0"/>
              <a:t> </a:t>
            </a:r>
            <a:r>
              <a:rPr lang="ru-RU" dirty="0" err="1"/>
              <a:t>носієм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споживачеві</a:t>
            </a:r>
            <a:r>
              <a:rPr lang="ru-RU" dirty="0"/>
              <a:t>,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сервісні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того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виду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Споживачами</a:t>
            </a:r>
            <a:r>
              <a:rPr lang="ru-RU" dirty="0"/>
              <a:t> нового </a:t>
            </a:r>
            <a:r>
              <a:rPr lang="ru-RU" dirty="0" err="1"/>
              <a:t>фірмового</a:t>
            </a:r>
            <a:r>
              <a:rPr lang="ru-RU" dirty="0"/>
              <a:t> стилю </a:t>
            </a:r>
            <a:r>
              <a:rPr lang="ru-RU" dirty="0" err="1"/>
              <a:t>будуть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і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а і люди на </a:t>
            </a:r>
            <a:r>
              <a:rPr lang="ru-RU" dirty="0" err="1"/>
              <a:t>вулицях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3073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677" y="126124"/>
            <a:ext cx="9486624" cy="1280890"/>
          </a:xfrm>
        </p:spPr>
        <p:txBody>
          <a:bodyPr/>
          <a:lstStyle/>
          <a:p>
            <a:r>
              <a:rPr lang="ru-RU" dirty="0" err="1" smtClean="0"/>
              <a:t>Функції</a:t>
            </a:r>
            <a:r>
              <a:rPr lang="ru-RU" dirty="0" smtClean="0"/>
              <a:t> і мета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фірмового</a:t>
            </a:r>
            <a:r>
              <a:rPr lang="ru-RU" dirty="0" smtClean="0"/>
              <a:t> </a:t>
            </a:r>
            <a:r>
              <a:rPr lang="ru-RU" dirty="0"/>
              <a:t>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851" y="1678911"/>
            <a:ext cx="10486177" cy="5528442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фірмовим</a:t>
            </a:r>
            <a:r>
              <a:rPr lang="ru-RU" dirty="0"/>
              <a:t> стилем </a:t>
            </a:r>
            <a:r>
              <a:rPr lang="ru-RU" dirty="0" err="1"/>
              <a:t>розуміємо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(</a:t>
            </a:r>
            <a:r>
              <a:rPr lang="ru-RU" dirty="0" err="1"/>
              <a:t>графічні</a:t>
            </a:r>
            <a:r>
              <a:rPr lang="ru-RU" dirty="0"/>
              <a:t>, </a:t>
            </a:r>
            <a:r>
              <a:rPr lang="ru-RU" dirty="0" err="1"/>
              <a:t>кольорові</a:t>
            </a:r>
            <a:r>
              <a:rPr lang="ru-RU" dirty="0"/>
              <a:t>, </a:t>
            </a:r>
            <a:r>
              <a:rPr lang="ru-RU" dirty="0" err="1"/>
              <a:t>пластичні</a:t>
            </a:r>
            <a:r>
              <a:rPr lang="ru-RU" dirty="0"/>
              <a:t>, </a:t>
            </a:r>
            <a:r>
              <a:rPr lang="ru-RU" dirty="0" err="1"/>
              <a:t>мовні</a:t>
            </a:r>
            <a:r>
              <a:rPr lang="ru-RU" dirty="0"/>
              <a:t> і т.п.),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упізнавання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сприймаються</a:t>
            </a:r>
            <a:r>
              <a:rPr lang="ru-RU" dirty="0"/>
              <a:t> як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, так і </a:t>
            </a:r>
            <a:r>
              <a:rPr lang="ru-RU" dirty="0" err="1"/>
              <a:t>спостерігачами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фірму</a:t>
            </a:r>
            <a:r>
              <a:rPr lang="ru-RU" dirty="0"/>
              <a:t> та ЇЇ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 smtClean="0"/>
              <a:t>.</a:t>
            </a:r>
          </a:p>
          <a:p>
            <a:pPr algn="just"/>
            <a:r>
              <a:rPr lang="ru-RU" b="1" i="1" dirty="0"/>
              <a:t>Мета </a:t>
            </a:r>
            <a:r>
              <a:rPr lang="ru-RU" b="1" i="1" dirty="0" err="1"/>
              <a:t>фірмового</a:t>
            </a:r>
            <a:r>
              <a:rPr lang="ru-RU" b="1" i="1" dirty="0"/>
              <a:t> стилю</a:t>
            </a:r>
            <a:r>
              <a:rPr lang="ru-RU" dirty="0"/>
              <a:t> - </a:t>
            </a:r>
            <a:r>
              <a:rPr lang="ru-RU" dirty="0" err="1"/>
              <a:t>закріпити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 </a:t>
            </a:r>
            <a:r>
              <a:rPr lang="ru-RU" u="sng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бездоганності</a:t>
            </a:r>
            <a:r>
              <a:rPr lang="ru-RU" dirty="0"/>
              <a:t>,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.</a:t>
            </a:r>
            <a:endParaRPr lang="ru-RU" dirty="0" smtClean="0"/>
          </a:p>
          <a:p>
            <a:pPr algn="just"/>
            <a:r>
              <a:rPr lang="ru-RU" b="1" i="1" u="sng" dirty="0" err="1"/>
              <a:t>Серед</a:t>
            </a:r>
            <a:r>
              <a:rPr lang="ru-RU" b="1" i="1" u="sng" dirty="0"/>
              <a:t> </a:t>
            </a:r>
            <a:r>
              <a:rPr lang="ru-RU" b="1" i="1" u="sng" dirty="0" err="1"/>
              <a:t>основних</a:t>
            </a:r>
            <a:r>
              <a:rPr lang="ru-RU" b="1" i="1" u="sng" dirty="0"/>
              <a:t> </a:t>
            </a:r>
            <a:r>
              <a:rPr lang="ru-RU" b="1" i="1" u="sng" dirty="0" err="1"/>
              <a:t>функцій</a:t>
            </a:r>
            <a:r>
              <a:rPr lang="ru-RU" b="1" i="1" u="sng" dirty="0"/>
              <a:t> </a:t>
            </a:r>
            <a:r>
              <a:rPr lang="ru-RU" b="1" i="1" u="sng" dirty="0" err="1"/>
              <a:t>фірмового</a:t>
            </a:r>
            <a:r>
              <a:rPr lang="ru-RU" b="1" i="1" u="sng" dirty="0"/>
              <a:t> стилю:</a:t>
            </a:r>
            <a:r>
              <a:rPr lang="ru-RU" b="1" i="1" dirty="0"/>
              <a:t> </a:t>
            </a:r>
            <a:endParaRPr lang="ru-RU" b="1" i="1" dirty="0" smtClean="0"/>
          </a:p>
          <a:p>
            <a:pPr lvl="1" algn="just"/>
            <a:r>
              <a:rPr lang="ru-RU" sz="1800" dirty="0" smtClean="0"/>
              <a:t>1</a:t>
            </a:r>
            <a:r>
              <a:rPr lang="ru-RU" sz="1800" dirty="0"/>
              <a:t>. </a:t>
            </a:r>
            <a:r>
              <a:rPr lang="ru-RU" sz="1800" b="1" i="1" u="sng" dirty="0" err="1"/>
              <a:t>Ідентифікація</a:t>
            </a:r>
            <a:r>
              <a:rPr lang="ru-RU" sz="1800" b="1" i="1" u="sng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Фірмовий</a:t>
            </a:r>
            <a:r>
              <a:rPr lang="ru-RU" sz="1800" dirty="0"/>
              <a:t> стиль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споживачу</a:t>
            </a:r>
            <a:r>
              <a:rPr lang="ru-RU" sz="1800" dirty="0"/>
              <a:t> без </a:t>
            </a:r>
            <a:r>
              <a:rPr lang="ru-RU" sz="1800" dirty="0" err="1"/>
              <a:t>особливих</a:t>
            </a:r>
            <a:r>
              <a:rPr lang="ru-RU" sz="1800" dirty="0"/>
              <a:t> </a:t>
            </a:r>
            <a:r>
              <a:rPr lang="ru-RU" sz="1800" dirty="0" err="1"/>
              <a:t>зусиль</a:t>
            </a:r>
            <a:r>
              <a:rPr lang="ru-RU" sz="1800" dirty="0"/>
              <a:t> </a:t>
            </a:r>
            <a:r>
              <a:rPr lang="ru-RU" sz="1800" dirty="0" err="1"/>
              <a:t>дізнатися</a:t>
            </a:r>
            <a:r>
              <a:rPr lang="ru-RU" sz="1800" dirty="0"/>
              <a:t> </a:t>
            </a:r>
            <a:r>
              <a:rPr lang="ru-RU" sz="1800" dirty="0" err="1"/>
              <a:t>потрібний</a:t>
            </a:r>
            <a:r>
              <a:rPr lang="ru-RU" sz="1800" dirty="0"/>
              <a:t> </a:t>
            </a:r>
            <a:r>
              <a:rPr lang="ru-RU" sz="1800" u="sng" dirty="0"/>
              <a:t>товар</a:t>
            </a:r>
            <a:r>
              <a:rPr lang="ru-RU" sz="1800" dirty="0"/>
              <a:t> (</a:t>
            </a:r>
            <a:r>
              <a:rPr lang="ru-RU" sz="1800" dirty="0" err="1"/>
              <a:t>фірму</a:t>
            </a:r>
            <a:r>
              <a:rPr lang="ru-RU" sz="1800" dirty="0"/>
              <a:t>, </a:t>
            </a:r>
            <a:r>
              <a:rPr lang="ru-RU" sz="1800" dirty="0" err="1"/>
              <a:t>послугу</a:t>
            </a:r>
            <a:r>
              <a:rPr lang="ru-RU" sz="1800" dirty="0"/>
              <a:t>) за </a:t>
            </a:r>
            <a:r>
              <a:rPr lang="ru-RU" sz="1800" dirty="0" err="1"/>
              <a:t>деякими</a:t>
            </a:r>
            <a:r>
              <a:rPr lang="ru-RU" sz="1800" dirty="0"/>
              <a:t> </a:t>
            </a:r>
            <a:r>
              <a:rPr lang="ru-RU" sz="1800" dirty="0" err="1"/>
              <a:t>зовнішніми</a:t>
            </a:r>
            <a:r>
              <a:rPr lang="ru-RU" sz="1800" dirty="0"/>
              <a:t> </a:t>
            </a:r>
            <a:r>
              <a:rPr lang="ru-RU" sz="1800" dirty="0" err="1"/>
              <a:t>ознаками</a:t>
            </a:r>
            <a:r>
              <a:rPr lang="ru-RU" sz="1800" dirty="0"/>
              <a:t>.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2</a:t>
            </a:r>
            <a:r>
              <a:rPr lang="ru-RU" sz="1800" dirty="0"/>
              <a:t>. </a:t>
            </a:r>
            <a:r>
              <a:rPr lang="ru-RU" sz="1800" b="1" i="1" u="sng" dirty="0" err="1"/>
              <a:t>Довіра</a:t>
            </a:r>
            <a:r>
              <a:rPr lang="ru-RU" sz="1800" b="1" i="1" u="sng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споживач</a:t>
            </a:r>
            <a:r>
              <a:rPr lang="ru-RU" sz="1800" dirty="0"/>
              <a:t> одного разу </a:t>
            </a:r>
            <a:r>
              <a:rPr lang="ru-RU" sz="1800" dirty="0" err="1"/>
              <a:t>переконався</a:t>
            </a:r>
            <a:r>
              <a:rPr lang="ru-RU" sz="1800" dirty="0"/>
              <a:t> в </a:t>
            </a:r>
            <a:r>
              <a:rPr lang="ru-RU" sz="1800" dirty="0" err="1"/>
              <a:t>якості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 (</a:t>
            </a:r>
            <a:r>
              <a:rPr lang="ru-RU" sz="1800" dirty="0" err="1"/>
              <a:t>послуг</a:t>
            </a:r>
            <a:r>
              <a:rPr lang="ru-RU" sz="1800" dirty="0"/>
              <a:t>), то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довіра</a:t>
            </a:r>
            <a:r>
              <a:rPr lang="ru-RU" sz="1800" dirty="0"/>
              <a:t> буде в </a:t>
            </a:r>
            <a:r>
              <a:rPr lang="ru-RU" sz="1800" dirty="0" err="1"/>
              <a:t>значній</a:t>
            </a:r>
            <a:r>
              <a:rPr lang="ru-RU" sz="1800" dirty="0"/>
              <a:t> </a:t>
            </a:r>
            <a:r>
              <a:rPr lang="ru-RU" sz="1800" dirty="0" err="1"/>
              <a:t>мірі</a:t>
            </a:r>
            <a:r>
              <a:rPr lang="ru-RU" sz="1800" dirty="0"/>
              <a:t> </a:t>
            </a:r>
            <a:r>
              <a:rPr lang="ru-RU" sz="1800" dirty="0" err="1"/>
              <a:t>поширюватися</a:t>
            </a:r>
            <a:r>
              <a:rPr lang="ru-RU" sz="1800" dirty="0"/>
              <a:t> на всю </a:t>
            </a:r>
            <a:r>
              <a:rPr lang="ru-RU" sz="1800" dirty="0" err="1"/>
              <a:t>іншу</a:t>
            </a:r>
            <a:r>
              <a:rPr lang="ru-RU" sz="1800" dirty="0"/>
              <a:t> </a:t>
            </a:r>
            <a:r>
              <a:rPr lang="ru-RU" sz="1800" dirty="0" err="1"/>
              <a:t>продукцію</a:t>
            </a:r>
            <a:r>
              <a:rPr lang="ru-RU" sz="1800" dirty="0"/>
              <a:t> </a:t>
            </a:r>
            <a:r>
              <a:rPr lang="ru-RU" sz="1800" dirty="0" err="1"/>
              <a:t>фірми</a:t>
            </a:r>
            <a:r>
              <a:rPr lang="ru-RU" sz="1800" dirty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 </a:t>
            </a:r>
            <a:r>
              <a:rPr lang="ru-RU" sz="1800" u="sng" dirty="0"/>
              <a:t>того</a:t>
            </a:r>
            <a:r>
              <a:rPr lang="ru-RU" sz="1800" dirty="0"/>
              <a:t>, </a:t>
            </a: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фірмового</a:t>
            </a:r>
            <a:r>
              <a:rPr lang="ru-RU" sz="1800" dirty="0"/>
              <a:t> стилю </a:t>
            </a:r>
            <a:r>
              <a:rPr lang="ru-RU" sz="1800" u="sng" dirty="0" err="1"/>
              <a:t>саме</a:t>
            </a:r>
            <a:r>
              <a:rPr lang="ru-RU" sz="1800" dirty="0"/>
              <a:t> по </a:t>
            </a:r>
            <a:r>
              <a:rPr lang="ru-RU" sz="1800" dirty="0" err="1"/>
              <a:t>собі</a:t>
            </a:r>
            <a:r>
              <a:rPr lang="ru-RU" sz="1800" dirty="0"/>
              <a:t> </a:t>
            </a:r>
            <a:r>
              <a:rPr lang="ru-RU" sz="1800" dirty="0" err="1"/>
              <a:t>викликає</a:t>
            </a:r>
            <a:r>
              <a:rPr lang="ru-RU" sz="1800" dirty="0"/>
              <a:t> </a:t>
            </a:r>
            <a:r>
              <a:rPr lang="ru-RU" sz="1800" dirty="0" err="1"/>
              <a:t>довіру</a:t>
            </a:r>
            <a:r>
              <a:rPr lang="ru-RU" sz="1800" dirty="0"/>
              <a:t>.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3</a:t>
            </a:r>
            <a:r>
              <a:rPr lang="ru-RU" sz="1800" dirty="0"/>
              <a:t>. </a:t>
            </a:r>
            <a:r>
              <a:rPr lang="ru-RU" sz="1800" b="1" i="1" u="sng" dirty="0"/>
              <a:t>Реклама</a:t>
            </a:r>
            <a:r>
              <a:rPr lang="ru-RU" sz="1800" b="1" i="1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фірмового</a:t>
            </a:r>
            <a:r>
              <a:rPr lang="ru-RU" sz="1800" dirty="0"/>
              <a:t> стилю </a:t>
            </a:r>
            <a:r>
              <a:rPr lang="ru-RU" sz="1800" dirty="0" err="1"/>
              <a:t>значно</a:t>
            </a:r>
            <a:r>
              <a:rPr lang="ru-RU" sz="1800" dirty="0"/>
              <a:t> </a:t>
            </a:r>
            <a:r>
              <a:rPr lang="ru-RU" sz="1800" dirty="0" err="1"/>
              <a:t>підвищує</a:t>
            </a:r>
            <a:r>
              <a:rPr lang="ru-RU" sz="1800" dirty="0"/>
              <a:t> </a:t>
            </a:r>
            <a:r>
              <a:rPr lang="ru-RU" sz="1800" u="sng" dirty="0" err="1"/>
              <a:t>ефективність</a:t>
            </a:r>
            <a:r>
              <a:rPr lang="ru-RU" sz="1800" u="sng" dirty="0"/>
              <a:t> </a:t>
            </a:r>
            <a:r>
              <a:rPr lang="ru-RU" sz="1800" u="sng" dirty="0" err="1"/>
              <a:t>реклами</a:t>
            </a:r>
            <a:r>
              <a:rPr lang="ru-RU" sz="1800" dirty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,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об'єкти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містять</a:t>
            </a:r>
            <a:r>
              <a:rPr lang="ru-RU" sz="1800" dirty="0"/>
              <a:t> </a:t>
            </a:r>
            <a:r>
              <a:rPr lang="ru-RU" sz="1800" dirty="0" err="1"/>
              <a:t>елементи</a:t>
            </a:r>
            <a:r>
              <a:rPr lang="ru-RU" sz="1800" dirty="0"/>
              <a:t> </a:t>
            </a:r>
            <a:r>
              <a:rPr lang="ru-RU" sz="1800" dirty="0" err="1"/>
              <a:t>фірмового</a:t>
            </a:r>
            <a:r>
              <a:rPr lang="ru-RU" sz="1800" dirty="0"/>
              <a:t> стилю </a:t>
            </a:r>
            <a:r>
              <a:rPr lang="ru-RU" sz="1800" dirty="0" err="1"/>
              <a:t>фірми</a:t>
            </a:r>
            <a:r>
              <a:rPr lang="ru-RU" sz="1800" dirty="0"/>
              <a:t>, </a:t>
            </a:r>
            <a:r>
              <a:rPr lang="ru-RU" sz="1800" dirty="0" err="1"/>
              <a:t>самі</a:t>
            </a:r>
            <a:r>
              <a:rPr lang="ru-RU" sz="1800" dirty="0"/>
              <a:t> є рекламою. </a:t>
            </a:r>
          </a:p>
          <a:p>
            <a:pPr lvl="1" algn="just"/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246991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39" y="98477"/>
            <a:ext cx="8911687" cy="1280890"/>
          </a:xfrm>
        </p:spPr>
        <p:txBody>
          <a:bodyPr/>
          <a:lstStyle/>
          <a:p>
            <a:r>
              <a:rPr lang="ru-RU" dirty="0" err="1"/>
              <a:t>Функції</a:t>
            </a:r>
            <a:r>
              <a:rPr lang="ru-RU" dirty="0"/>
              <a:t> і мета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39" y="1391248"/>
            <a:ext cx="10398653" cy="5466751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При </a:t>
            </a:r>
            <a:r>
              <a:rPr lang="ru-RU" dirty="0" err="1"/>
              <a:t>стабільно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комплексу маркетингу </a:t>
            </a:r>
            <a:r>
              <a:rPr lang="ru-RU" b="1" i="1" dirty="0" err="1"/>
              <a:t>фірмовий</a:t>
            </a:r>
            <a:r>
              <a:rPr lang="ru-RU" b="1" i="1" dirty="0"/>
              <a:t> стиль</a:t>
            </a:r>
            <a:r>
              <a:rPr lang="ru-RU" dirty="0"/>
              <a:t> приносить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власнику</a:t>
            </a:r>
            <a:r>
              <a:rPr lang="ru-RU" dirty="0"/>
              <a:t> </a:t>
            </a:r>
            <a:r>
              <a:rPr lang="ru-RU" b="1" i="1" dirty="0" err="1"/>
              <a:t>такі</a:t>
            </a:r>
            <a:r>
              <a:rPr lang="ru-RU" b="1" i="1" dirty="0"/>
              <a:t> </a:t>
            </a:r>
            <a:r>
              <a:rPr lang="ru-RU" b="1" i="1" u="sng" dirty="0" err="1"/>
              <a:t>переваги</a:t>
            </a:r>
            <a:r>
              <a:rPr lang="ru-RU" dirty="0"/>
              <a:t>: </a:t>
            </a:r>
            <a:endParaRPr lang="ru-RU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/>
              <a:t>Допомагає</a:t>
            </a:r>
            <a:r>
              <a:rPr lang="ru-RU" sz="1800" dirty="0"/>
              <a:t> </a:t>
            </a:r>
            <a:r>
              <a:rPr lang="ru-RU" sz="1800" dirty="0" err="1"/>
              <a:t>споживачеві</a:t>
            </a:r>
            <a:r>
              <a:rPr lang="ru-RU" sz="1800" dirty="0"/>
              <a:t> </a:t>
            </a:r>
            <a:r>
              <a:rPr lang="ru-RU" sz="1800" dirty="0" err="1"/>
              <a:t>орієнтуватися</a:t>
            </a:r>
            <a:r>
              <a:rPr lang="ru-RU" sz="1800" dirty="0"/>
              <a:t> в </a:t>
            </a:r>
            <a:r>
              <a:rPr lang="ru-RU" sz="1800" dirty="0" err="1"/>
              <a:t>потоці</a:t>
            </a:r>
            <a:r>
              <a:rPr lang="ru-RU" sz="1800" dirty="0"/>
              <a:t> </a:t>
            </a:r>
            <a:r>
              <a:rPr lang="ru-RU" sz="1800" dirty="0" err="1"/>
              <a:t>інформації</a:t>
            </a:r>
            <a:r>
              <a:rPr lang="ru-RU" sz="1800" dirty="0"/>
              <a:t> і </a:t>
            </a:r>
            <a:r>
              <a:rPr lang="ru-RU" sz="1800" dirty="0" err="1"/>
              <a:t>знайти</a:t>
            </a:r>
            <a:r>
              <a:rPr lang="ru-RU" sz="1800" dirty="0"/>
              <a:t> товар </a:t>
            </a:r>
            <a:r>
              <a:rPr lang="ru-RU" sz="1800" dirty="0" err="1"/>
              <a:t>фірми</a:t>
            </a:r>
            <a:r>
              <a:rPr lang="ru-RU" sz="1800" dirty="0"/>
              <a:t>, яка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завоювала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перевагу</a:t>
            </a:r>
            <a:r>
              <a:rPr lang="ru-RU" sz="1800" dirty="0"/>
              <a:t>;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фірмі</a:t>
            </a:r>
            <a:r>
              <a:rPr lang="ru-RU" sz="1800" dirty="0"/>
              <a:t> </a:t>
            </a:r>
            <a:r>
              <a:rPr lang="ru-RU" sz="1800" dirty="0" err="1"/>
              <a:t>виводити</a:t>
            </a:r>
            <a:r>
              <a:rPr lang="ru-RU" sz="1800" dirty="0"/>
              <a:t> на </a:t>
            </a:r>
            <a:r>
              <a:rPr lang="ru-RU" sz="1800" u="sng" dirty="0" err="1"/>
              <a:t>ринок</a:t>
            </a:r>
            <a:r>
              <a:rPr lang="ru-RU" sz="1800" dirty="0"/>
              <a:t> 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нові</a:t>
            </a:r>
            <a:r>
              <a:rPr lang="ru-RU" sz="1800" dirty="0"/>
              <a:t> </a:t>
            </a:r>
            <a:r>
              <a:rPr lang="ru-RU" sz="1800" dirty="0" err="1"/>
              <a:t>товари</a:t>
            </a:r>
            <a:r>
              <a:rPr lang="ru-RU" sz="1800" dirty="0"/>
              <a:t> з </a:t>
            </a:r>
            <a:r>
              <a:rPr lang="ru-RU" sz="1800" dirty="0" err="1"/>
              <a:t>меншими</a:t>
            </a:r>
            <a:r>
              <a:rPr lang="ru-RU" sz="1800" dirty="0"/>
              <a:t> </a:t>
            </a:r>
            <a:r>
              <a:rPr lang="ru-RU" sz="1800" dirty="0" err="1"/>
              <a:t>витратами</a:t>
            </a:r>
            <a:r>
              <a:rPr lang="ru-RU" sz="1800" dirty="0"/>
              <a:t>; - </a:t>
            </a:r>
            <a:r>
              <a:rPr lang="ru-RU" sz="1800" dirty="0" err="1"/>
              <a:t>Підвищує</a:t>
            </a:r>
            <a:r>
              <a:rPr lang="ru-RU" sz="1800" dirty="0"/>
              <a:t> </a:t>
            </a:r>
            <a:r>
              <a:rPr lang="ru-RU" sz="1800" dirty="0" err="1"/>
              <a:t>ефективність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;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/>
              <a:t>Знижує</a:t>
            </a:r>
            <a:r>
              <a:rPr lang="ru-RU" sz="1800" dirty="0"/>
              <a:t> </a:t>
            </a:r>
            <a:r>
              <a:rPr lang="ru-RU" sz="1800" u="sng" dirty="0" err="1"/>
              <a:t>витрати</a:t>
            </a:r>
            <a:r>
              <a:rPr lang="ru-RU" sz="1800" dirty="0"/>
              <a:t> на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комунікацій</a:t>
            </a:r>
            <a:r>
              <a:rPr lang="ru-RU" sz="1800" dirty="0"/>
              <a:t> як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ефективності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, так і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універсальності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компонентів</a:t>
            </a:r>
            <a:r>
              <a:rPr lang="ru-RU" sz="1800" dirty="0" smtClean="0"/>
              <a:t>;</a:t>
            </a:r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/>
              <a:t>Допомагає</a:t>
            </a:r>
            <a:r>
              <a:rPr lang="ru-RU" sz="1800" dirty="0"/>
              <a:t> </a:t>
            </a:r>
            <a:r>
              <a:rPr lang="ru-RU" sz="1800" dirty="0" err="1"/>
              <a:t>досягти</a:t>
            </a:r>
            <a:r>
              <a:rPr lang="ru-RU" sz="1800" dirty="0"/>
              <a:t> </a:t>
            </a:r>
            <a:r>
              <a:rPr lang="ru-RU" sz="1800" dirty="0" err="1"/>
              <a:t>необхідної</a:t>
            </a:r>
            <a:r>
              <a:rPr lang="ru-RU" sz="1800" dirty="0"/>
              <a:t> </a:t>
            </a:r>
            <a:r>
              <a:rPr lang="ru-RU" sz="1800" dirty="0" err="1"/>
              <a:t>єдності</a:t>
            </a:r>
            <a:r>
              <a:rPr lang="ru-RU" sz="1800" dirty="0"/>
              <a:t> не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, а й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</a:t>
            </a:r>
            <a:r>
              <a:rPr lang="ru-RU" sz="1800" dirty="0" err="1"/>
              <a:t>маркетингових</a:t>
            </a:r>
            <a:r>
              <a:rPr lang="ru-RU" sz="1800" dirty="0"/>
              <a:t> </a:t>
            </a:r>
            <a:r>
              <a:rPr lang="ru-RU" sz="1800" dirty="0" err="1"/>
              <a:t>комунікацій</a:t>
            </a:r>
            <a:r>
              <a:rPr lang="ru-RU" sz="1800" dirty="0"/>
              <a:t> </a:t>
            </a:r>
            <a:r>
              <a:rPr lang="ru-RU" sz="1800" u="sng" dirty="0" err="1"/>
              <a:t>фірми</a:t>
            </a:r>
            <a:r>
              <a:rPr lang="ru-RU" sz="1800" u="sng" dirty="0"/>
              <a:t> </a:t>
            </a:r>
            <a:r>
              <a:rPr lang="ru-RU" sz="1800" dirty="0"/>
              <a:t>(</a:t>
            </a:r>
            <a:r>
              <a:rPr lang="ru-RU" sz="1800" dirty="0" err="1"/>
              <a:t>наприклад</a:t>
            </a:r>
            <a:r>
              <a:rPr lang="ru-RU" sz="1800" dirty="0"/>
              <a:t>, </a:t>
            </a:r>
            <a:r>
              <a:rPr lang="ru-RU" sz="1800" u="sng" dirty="0" err="1"/>
              <a:t>паблік</a:t>
            </a:r>
            <a:r>
              <a:rPr lang="ru-RU" sz="1800" u="sng" dirty="0"/>
              <a:t> </a:t>
            </a:r>
            <a:r>
              <a:rPr lang="ru-RU" sz="1800" u="sng" dirty="0" err="1"/>
              <a:t>рілейшнз</a:t>
            </a:r>
            <a:r>
              <a:rPr lang="ru-RU" sz="1800" dirty="0"/>
              <a:t>: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прес-конференцій</a:t>
            </a:r>
            <a:r>
              <a:rPr lang="ru-RU" sz="1800" dirty="0"/>
              <a:t>, </a:t>
            </a:r>
            <a:r>
              <a:rPr lang="ru-RU" sz="1800" dirty="0" err="1"/>
              <a:t>випусків</a:t>
            </a:r>
            <a:r>
              <a:rPr lang="ru-RU" sz="1800" dirty="0"/>
              <a:t> </a:t>
            </a:r>
            <a:r>
              <a:rPr lang="ru-RU" sz="1800" dirty="0" err="1"/>
              <a:t>престижних</a:t>
            </a:r>
            <a:r>
              <a:rPr lang="ru-RU" sz="1800" dirty="0"/>
              <a:t> </a:t>
            </a:r>
            <a:r>
              <a:rPr lang="ru-RU" sz="1800" dirty="0" err="1"/>
              <a:t>проспектів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);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 smtClean="0"/>
              <a:t>Сприяє</a:t>
            </a:r>
            <a:r>
              <a:rPr lang="ru-RU" sz="1800" dirty="0" smtClean="0"/>
              <a:t> </a:t>
            </a:r>
            <a:r>
              <a:rPr lang="ru-RU" sz="1800" dirty="0" err="1"/>
              <a:t>підвищенню</a:t>
            </a:r>
            <a:r>
              <a:rPr lang="ru-RU" sz="1800" dirty="0"/>
              <a:t> корпоративного духу, </a:t>
            </a:r>
            <a:r>
              <a:rPr lang="ru-RU" sz="1800" dirty="0" err="1"/>
              <a:t>об'єднує</a:t>
            </a:r>
            <a:r>
              <a:rPr lang="ru-RU" sz="1800" dirty="0"/>
              <a:t> </a:t>
            </a:r>
            <a:r>
              <a:rPr lang="ru-RU" sz="1800" dirty="0" err="1"/>
              <a:t>співробітників</a:t>
            </a:r>
            <a:r>
              <a:rPr lang="ru-RU" sz="1800" dirty="0"/>
              <a:t>, </a:t>
            </a:r>
            <a:r>
              <a:rPr lang="ru-RU" sz="1800" dirty="0" err="1"/>
              <a:t>викликає</a:t>
            </a:r>
            <a:r>
              <a:rPr lang="ru-RU" sz="1800" dirty="0"/>
              <a:t> </a:t>
            </a:r>
            <a:r>
              <a:rPr lang="ru-RU" sz="1800" u="sng" dirty="0" err="1"/>
              <a:t>відчуття</a:t>
            </a:r>
            <a:r>
              <a:rPr lang="ru-RU" sz="1800" dirty="0"/>
              <a:t> </a:t>
            </a:r>
            <a:r>
              <a:rPr lang="ru-RU" sz="1800" dirty="0" err="1"/>
              <a:t>причетності</a:t>
            </a:r>
            <a:r>
              <a:rPr lang="ru-RU" sz="1800" dirty="0"/>
              <a:t> до </a:t>
            </a:r>
            <a:r>
              <a:rPr lang="ru-RU" sz="1800" dirty="0" err="1"/>
              <a:t>спільної</a:t>
            </a:r>
            <a:r>
              <a:rPr lang="ru-RU" sz="1800" dirty="0"/>
              <a:t> </a:t>
            </a:r>
            <a:r>
              <a:rPr lang="ru-RU" sz="1800" dirty="0" err="1"/>
              <a:t>справи</a:t>
            </a:r>
            <a:r>
              <a:rPr lang="ru-RU" sz="1800" dirty="0"/>
              <a:t>;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/>
              <a:t>Позитивно </a:t>
            </a:r>
            <a:r>
              <a:rPr lang="ru-RU" sz="1800" dirty="0" err="1"/>
              <a:t>впливає</a:t>
            </a:r>
            <a:r>
              <a:rPr lang="ru-RU" sz="1800" dirty="0"/>
              <a:t> на </a:t>
            </a:r>
            <a:r>
              <a:rPr lang="ru-RU" sz="1800" dirty="0" err="1"/>
              <a:t>естетичний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 і </a:t>
            </a:r>
            <a:r>
              <a:rPr lang="ru-RU" sz="1800" dirty="0" err="1"/>
              <a:t>візуальне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 </a:t>
            </a:r>
            <a:r>
              <a:rPr lang="ru-RU" sz="1800" dirty="0" err="1"/>
              <a:t>фірми</a:t>
            </a:r>
            <a:r>
              <a:rPr lang="ru-RU" sz="1800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підсумувати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одним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72180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093" y="616226"/>
            <a:ext cx="8911687" cy="1280890"/>
          </a:xfrm>
        </p:spPr>
        <p:txBody>
          <a:bodyPr/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724" y="1388050"/>
            <a:ext cx="10562896" cy="5469950"/>
          </a:xfrm>
        </p:spPr>
        <p:txBody>
          <a:bodyPr>
            <a:noAutofit/>
          </a:bodyPr>
          <a:lstStyle/>
          <a:p>
            <a:pPr algn="just"/>
            <a:r>
              <a:rPr lang="ru-RU" b="1" i="1" dirty="0"/>
              <a:t>Логотип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, </a:t>
            </a:r>
            <a:r>
              <a:rPr lang="ru-RU" dirty="0" err="1"/>
              <a:t>стилізована</a:t>
            </a:r>
            <a:r>
              <a:rPr lang="ru-RU" dirty="0"/>
              <a:t> </a:t>
            </a:r>
            <a:r>
              <a:rPr lang="ru-RU" dirty="0" err="1"/>
              <a:t>скорочена</a:t>
            </a:r>
            <a:r>
              <a:rPr lang="ru-RU" dirty="0"/>
              <a:t> форма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часто в </a:t>
            </a:r>
            <a:r>
              <a:rPr lang="ru-RU" dirty="0" err="1"/>
              <a:t>оригінальному</a:t>
            </a:r>
            <a:r>
              <a:rPr lang="ru-RU" dirty="0"/>
              <a:t> </a:t>
            </a:r>
            <a:r>
              <a:rPr lang="ru-RU" dirty="0" err="1"/>
              <a:t>накресленні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i="1" dirty="0" err="1" smtClean="0"/>
              <a:t>Фірмові</a:t>
            </a:r>
            <a:r>
              <a:rPr lang="ru-RU" b="1" i="1" dirty="0" smtClean="0"/>
              <a:t> </a:t>
            </a:r>
            <a:r>
              <a:rPr lang="ru-RU" b="1" i="1" dirty="0" err="1"/>
              <a:t>кольори</a:t>
            </a:r>
            <a:r>
              <a:rPr lang="ru-RU" b="1" i="1" dirty="0"/>
              <a:t> (</a:t>
            </a:r>
            <a:r>
              <a:rPr lang="ru-RU" b="1" i="1" dirty="0" err="1"/>
              <a:t>колірна</a:t>
            </a:r>
            <a:r>
              <a:rPr lang="ru-RU" b="1" i="1" dirty="0"/>
              <a:t> гама).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два </a:t>
            </a:r>
            <a:r>
              <a:rPr lang="ru-RU" dirty="0" err="1"/>
              <a:t>або</a:t>
            </a:r>
            <a:r>
              <a:rPr lang="ru-RU" dirty="0"/>
              <a:t> три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використалися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i="1" dirty="0" err="1" smtClean="0"/>
              <a:t>Фірмовий</a:t>
            </a:r>
            <a:r>
              <a:rPr lang="ru-RU" b="1" i="1" dirty="0" smtClean="0"/>
              <a:t> </a:t>
            </a:r>
            <a:r>
              <a:rPr lang="ru-RU" b="1" i="1" dirty="0"/>
              <a:t>шрифт. </a:t>
            </a:r>
            <a:r>
              <a:rPr lang="ru-RU" dirty="0" err="1"/>
              <a:t>Шрифти</a:t>
            </a:r>
            <a:r>
              <a:rPr lang="ru-RU" dirty="0"/>
              <a:t> </a:t>
            </a:r>
            <a:r>
              <a:rPr lang="ru-RU" dirty="0" err="1"/>
              <a:t>розрізняються</a:t>
            </a:r>
            <a:r>
              <a:rPr lang="ru-RU" dirty="0"/>
              <a:t> характером </a:t>
            </a:r>
            <a:r>
              <a:rPr lang="ru-RU" dirty="0" err="1"/>
              <a:t>малюнка</a:t>
            </a:r>
            <a:r>
              <a:rPr lang="ru-RU" dirty="0"/>
              <a:t>, </a:t>
            </a:r>
            <a:r>
              <a:rPr lang="ru-RU" dirty="0" err="1"/>
              <a:t>нахилом</a:t>
            </a:r>
            <a:r>
              <a:rPr lang="ru-RU" dirty="0"/>
              <a:t>, </a:t>
            </a:r>
            <a:r>
              <a:rPr lang="ru-RU" dirty="0" err="1"/>
              <a:t>насиченістю</a:t>
            </a:r>
            <a:r>
              <a:rPr lang="ru-RU" dirty="0"/>
              <a:t>, </a:t>
            </a:r>
            <a:r>
              <a:rPr lang="ru-RU" dirty="0" err="1"/>
              <a:t>розміром</a:t>
            </a:r>
            <a:r>
              <a:rPr lang="ru-RU" dirty="0"/>
              <a:t>. Шрифт </a:t>
            </a:r>
            <a:r>
              <a:rPr lang="ru-RU" dirty="0" err="1"/>
              <a:t>проробляється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як і логотип.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шрифту </a:t>
            </a:r>
            <a:r>
              <a:rPr lang="ru-RU" dirty="0" err="1"/>
              <a:t>вигідно</a:t>
            </a:r>
            <a:r>
              <a:rPr lang="ru-RU" dirty="0"/>
              <a:t> </a:t>
            </a:r>
            <a:r>
              <a:rPr lang="ru-RU" dirty="0" err="1"/>
              <a:t>відрізнить</a:t>
            </a:r>
            <a:r>
              <a:rPr lang="ru-RU" dirty="0"/>
              <a:t> вашу </a:t>
            </a:r>
            <a:r>
              <a:rPr lang="ru-RU" dirty="0" err="1"/>
              <a:t>компанію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але не є </a:t>
            </a:r>
            <a:r>
              <a:rPr lang="ru-RU" dirty="0" err="1"/>
              <a:t>обов'язковим</a:t>
            </a:r>
            <a:r>
              <a:rPr lang="ru-RU" dirty="0"/>
              <a:t> компонентом </a:t>
            </a:r>
            <a:r>
              <a:rPr lang="ru-RU" dirty="0" err="1"/>
              <a:t>фірмового</a:t>
            </a:r>
            <a:r>
              <a:rPr lang="ru-RU" dirty="0"/>
              <a:t> стилю.</a:t>
            </a:r>
          </a:p>
          <a:p>
            <a:pPr algn="just"/>
            <a:r>
              <a:rPr lang="ru-RU" b="1" i="1" dirty="0" err="1"/>
              <a:t>Фірмова</a:t>
            </a:r>
            <a:r>
              <a:rPr lang="ru-RU" b="1" i="1" dirty="0"/>
              <a:t> </a:t>
            </a:r>
            <a:r>
              <a:rPr lang="ru-RU" b="1" i="1" dirty="0" err="1"/>
              <a:t>візитка</a:t>
            </a:r>
            <a:r>
              <a:rPr lang="ru-RU" b="1" i="1" dirty="0"/>
              <a:t>.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невід'ємний</a:t>
            </a:r>
            <a:r>
              <a:rPr lang="ru-RU" dirty="0"/>
              <a:t> атрибут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ділового</a:t>
            </a:r>
            <a:r>
              <a:rPr lang="ru-RU" dirty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. </a:t>
            </a:r>
            <a:r>
              <a:rPr lang="ru-RU" dirty="0" err="1" smtClean="0"/>
              <a:t>Візитка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є </a:t>
            </a:r>
            <a:r>
              <a:rPr lang="ru-RU" dirty="0" err="1"/>
              <a:t>міні</a:t>
            </a:r>
            <a:r>
              <a:rPr lang="ru-RU" dirty="0"/>
              <a:t> </a:t>
            </a:r>
            <a:r>
              <a:rPr lang="ru-RU" dirty="0" err="1"/>
              <a:t>представництвом</a:t>
            </a:r>
            <a:r>
              <a:rPr lang="ru-RU" dirty="0"/>
              <a:t> вас і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тому вона повинна </a:t>
            </a:r>
            <a:r>
              <a:rPr lang="ru-RU" dirty="0" err="1"/>
              <a:t>відбивати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pPr algn="just"/>
            <a:r>
              <a:rPr lang="ru-RU" b="1" i="1" dirty="0"/>
              <a:t>Бланк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аркуш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з </a:t>
            </a:r>
            <a:r>
              <a:rPr lang="ru-RU" dirty="0" err="1"/>
              <a:t>надрукованою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установи,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надрукованим</a:t>
            </a:r>
            <a:r>
              <a:rPr lang="ru-RU" dirty="0"/>
              <a:t> текстом,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документа за </a:t>
            </a:r>
            <a:r>
              <a:rPr lang="ru-RU" dirty="0" err="1"/>
              <a:t>певною</a:t>
            </a:r>
            <a:r>
              <a:rPr lang="ru-RU" dirty="0"/>
              <a:t> формою. </a:t>
            </a:r>
            <a:endParaRPr lang="ru-RU" dirty="0" smtClean="0"/>
          </a:p>
          <a:p>
            <a:pPr algn="just"/>
            <a:r>
              <a:rPr lang="ru-RU" b="1" i="1" dirty="0"/>
              <a:t>Слоган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рекламне</a:t>
            </a:r>
            <a:r>
              <a:rPr lang="ru-RU" dirty="0"/>
              <a:t> гасло, </a:t>
            </a:r>
            <a:r>
              <a:rPr lang="ru-RU" dirty="0" err="1"/>
              <a:t>девіз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рекламу товару; заголовок рекламного </a:t>
            </a:r>
            <a:r>
              <a:rPr lang="ru-RU" dirty="0" err="1"/>
              <a:t>послання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заголовка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емоційністю</a:t>
            </a:r>
            <a:r>
              <a:rPr lang="ru-RU" dirty="0"/>
              <a:t> й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підтекстом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призиває</a:t>
            </a:r>
            <a:r>
              <a:rPr lang="ru-RU" dirty="0"/>
              <a:t> до </a:t>
            </a:r>
            <a:r>
              <a:rPr lang="ru-RU" dirty="0" err="1"/>
              <a:t>негайної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— </a:t>
            </a:r>
            <a:r>
              <a:rPr lang="ru-RU" dirty="0" err="1"/>
              <a:t>вступу</a:t>
            </a:r>
            <a:r>
              <a:rPr lang="ru-RU" dirty="0"/>
              <a:t> в контакт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товару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покупці</a:t>
            </a:r>
            <a:r>
              <a:rPr lang="ru-RU" dirty="0"/>
              <a:t> товару.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09169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093" y="616226"/>
            <a:ext cx="8911687" cy="1280890"/>
          </a:xfrm>
        </p:spPr>
        <p:txBody>
          <a:bodyPr/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711" y="1408385"/>
            <a:ext cx="10028450" cy="5023946"/>
          </a:xfrm>
        </p:spPr>
        <p:txBody>
          <a:bodyPr>
            <a:noAutofit/>
          </a:bodyPr>
          <a:lstStyle/>
          <a:p>
            <a:pPr algn="just"/>
            <a:r>
              <a:rPr lang="ru-RU" b="1" i="1" dirty="0" err="1" smtClean="0"/>
              <a:t>Додаткові</a:t>
            </a:r>
            <a:r>
              <a:rPr lang="ru-RU" b="1" i="1" dirty="0" smtClean="0"/>
              <a:t> </a:t>
            </a:r>
            <a:r>
              <a:rPr lang="ru-RU" b="1" i="1" dirty="0" err="1"/>
              <a:t>компоненти</a:t>
            </a:r>
            <a:r>
              <a:rPr lang="ru-RU" b="1" i="1" dirty="0"/>
              <a:t> </a:t>
            </a:r>
            <a:r>
              <a:rPr lang="ru-RU" b="1" i="1" dirty="0" err="1"/>
              <a:t>фірмового</a:t>
            </a:r>
            <a:r>
              <a:rPr lang="ru-RU" b="1" i="1" dirty="0"/>
              <a:t> стилю:</a:t>
            </a:r>
          </a:p>
          <a:p>
            <a:pPr lvl="1" algn="just"/>
            <a:r>
              <a:rPr lang="ru-RU" sz="1800" dirty="0" err="1"/>
              <a:t>Рекламний</a:t>
            </a:r>
            <a:r>
              <a:rPr lang="ru-RU" sz="1800" dirty="0"/>
              <a:t> символ </a:t>
            </a:r>
            <a:r>
              <a:rPr lang="ru-RU" sz="1800" dirty="0" err="1"/>
              <a:t>фірми</a:t>
            </a:r>
            <a:r>
              <a:rPr lang="ru-RU" sz="1800" dirty="0"/>
              <a:t> (</a:t>
            </a:r>
            <a:r>
              <a:rPr lang="ru-RU" sz="1800" dirty="0" err="1"/>
              <a:t>визначений</a:t>
            </a:r>
            <a:r>
              <a:rPr lang="ru-RU" sz="1800" dirty="0"/>
              <a:t> персонаж </a:t>
            </a:r>
            <a:r>
              <a:rPr lang="ru-RU" sz="1800" dirty="0" err="1"/>
              <a:t>або</a:t>
            </a:r>
            <a:r>
              <a:rPr lang="ru-RU" sz="1800" dirty="0"/>
              <a:t> образ, </a:t>
            </a:r>
            <a:r>
              <a:rPr lang="ru-RU" sz="1800" dirty="0" err="1"/>
              <a:t>закріплений</a:t>
            </a:r>
            <a:r>
              <a:rPr lang="ru-RU" sz="1800" dirty="0"/>
              <a:t> за </a:t>
            </a:r>
            <a:r>
              <a:rPr lang="ru-RU" sz="1800" dirty="0" err="1"/>
              <a:t>фірмою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виражає</a:t>
            </a:r>
            <a:r>
              <a:rPr lang="ru-RU" sz="1800" dirty="0"/>
              <a:t> суть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)</a:t>
            </a:r>
          </a:p>
          <a:p>
            <a:pPr lvl="1" algn="just"/>
            <a:r>
              <a:rPr lang="ru-RU" sz="1800" dirty="0"/>
              <a:t>Папка</a:t>
            </a:r>
          </a:p>
          <a:p>
            <a:pPr lvl="1" algn="just"/>
            <a:r>
              <a:rPr lang="ru-RU" sz="1800" dirty="0"/>
              <a:t>Буклет</a:t>
            </a:r>
          </a:p>
          <a:p>
            <a:pPr lvl="1" algn="just"/>
            <a:r>
              <a:rPr lang="ru-RU" sz="1800" dirty="0"/>
              <a:t>Плакат</a:t>
            </a:r>
          </a:p>
          <a:p>
            <a:pPr lvl="1" algn="just"/>
            <a:r>
              <a:rPr lang="ru-RU" sz="1800" dirty="0" err="1"/>
              <a:t>Сувенірна</a:t>
            </a:r>
            <a:r>
              <a:rPr lang="ru-RU" sz="1800" dirty="0"/>
              <a:t> </a:t>
            </a:r>
            <a:r>
              <a:rPr lang="ru-RU" sz="1800" dirty="0" err="1"/>
              <a:t>продукція</a:t>
            </a:r>
            <a:endParaRPr lang="ru-RU" sz="1800" dirty="0"/>
          </a:p>
          <a:p>
            <a:pPr lvl="1" algn="just"/>
            <a:r>
              <a:rPr lang="ru-RU" sz="1800" dirty="0" err="1"/>
              <a:t>Пакування</a:t>
            </a:r>
            <a:r>
              <a:rPr lang="ru-RU" sz="1800" dirty="0"/>
              <a:t> (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пакувальний</a:t>
            </a:r>
            <a:r>
              <a:rPr lang="ru-RU" sz="1800" dirty="0"/>
              <a:t> </a:t>
            </a:r>
            <a:r>
              <a:rPr lang="ru-RU" sz="1800" dirty="0" err="1"/>
              <a:t>папір</a:t>
            </a:r>
            <a:r>
              <a:rPr lang="ru-RU" sz="1800" dirty="0"/>
              <a:t>)</a:t>
            </a:r>
          </a:p>
          <a:p>
            <a:pPr lvl="1" algn="just"/>
            <a:r>
              <a:rPr lang="ru-RU" sz="1800" dirty="0" err="1" smtClean="0"/>
              <a:t>Інформаційний</a:t>
            </a:r>
            <a:r>
              <a:rPr lang="ru-RU" sz="1800" dirty="0" smtClean="0"/>
              <a:t> </a:t>
            </a:r>
            <a:r>
              <a:rPr lang="ru-RU" sz="1800" dirty="0"/>
              <a:t>лист і </a:t>
            </a:r>
            <a:r>
              <a:rPr lang="ru-RU" sz="1800" dirty="0" smtClean="0"/>
              <a:t>прайс-лист</a:t>
            </a:r>
            <a:endParaRPr lang="ru-RU" sz="1800" dirty="0"/>
          </a:p>
          <a:p>
            <a:pPr lvl="1" algn="just"/>
            <a:r>
              <a:rPr lang="ru-RU" sz="1800" dirty="0"/>
              <a:t>Сайт в </a:t>
            </a:r>
            <a:r>
              <a:rPr lang="ru-RU" sz="1800" dirty="0" err="1"/>
              <a:t>мережі</a:t>
            </a:r>
            <a:r>
              <a:rPr lang="ru-RU" sz="1800" dirty="0"/>
              <a:t> </a:t>
            </a:r>
            <a:r>
              <a:rPr lang="en-US" sz="1800" dirty="0"/>
              <a:t>INTERNET</a:t>
            </a:r>
          </a:p>
          <a:p>
            <a:pPr lvl="1" algn="just"/>
            <a:r>
              <a:rPr lang="ru-RU" sz="1800" dirty="0" err="1"/>
              <a:t>Пакети</a:t>
            </a:r>
            <a:endParaRPr lang="ru-RU" sz="1800" dirty="0"/>
          </a:p>
          <a:p>
            <a:pPr lvl="1" algn="just"/>
            <a:r>
              <a:rPr lang="ru-RU" sz="1800" dirty="0" err="1"/>
              <a:t>Зовнішня</a:t>
            </a:r>
            <a:r>
              <a:rPr lang="ru-RU" sz="1800" dirty="0"/>
              <a:t> реклама</a:t>
            </a:r>
          </a:p>
          <a:p>
            <a:pPr lvl="1" algn="just"/>
            <a:r>
              <a:rPr lang="ru-RU" sz="1800" dirty="0" err="1"/>
              <a:t>Оформлення</a:t>
            </a:r>
            <a:r>
              <a:rPr lang="ru-RU" sz="1800" dirty="0"/>
              <a:t> </a:t>
            </a:r>
            <a:r>
              <a:rPr lang="ru-RU" sz="1800" dirty="0" err="1"/>
              <a:t>інтер'єру</a:t>
            </a:r>
            <a:endParaRPr lang="ru-RU" sz="1800" dirty="0"/>
          </a:p>
          <a:p>
            <a:pPr lvl="1" algn="just"/>
            <a:r>
              <a:rPr lang="ru-RU" sz="1800" dirty="0" err="1"/>
              <a:t>Оформлення</a:t>
            </a:r>
            <a:r>
              <a:rPr lang="ru-RU" sz="1800" dirty="0"/>
              <a:t> автотранспорту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34" y="2620956"/>
            <a:ext cx="4854109" cy="415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23727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>
            <a:spLocks noGrp="1"/>
          </p:cNvSpPr>
          <p:nvPr>
            <p:ph type="title"/>
          </p:nvPr>
        </p:nvSpPr>
        <p:spPr>
          <a:xfrm>
            <a:off x="1134050" y="700210"/>
            <a:ext cx="9718200" cy="83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Ребрендинг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видавництва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1"/>
          </p:nvPr>
        </p:nvSpPr>
        <p:spPr>
          <a:xfrm>
            <a:off x="690710" y="1429292"/>
            <a:ext cx="3285548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/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ребрендингу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3"/>
          </p:nvPr>
        </p:nvSpPr>
        <p:spPr>
          <a:xfrm>
            <a:off x="4995589" y="1579110"/>
            <a:ext cx="6600666" cy="10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Another Hand"/>
                <a:ea typeface="Just Another Hand"/>
                <a:cs typeface="Just Another Hand"/>
                <a:sym typeface="Just Another Hand"/>
              </a:rPr>
              <a:t>Як зрозуміти, що видавництву потрібен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Another Hand"/>
                <a:ea typeface="Just Another Hand"/>
                <a:cs typeface="Just Another Hand"/>
                <a:sym typeface="Just Another Hand"/>
              </a:rPr>
              <a:t>ребрендинг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Another Hand"/>
                <a:ea typeface="Just Another Hand"/>
                <a:cs typeface="Just Another Hand"/>
                <a:sym typeface="Just Another Hand"/>
              </a:rPr>
              <a:t>?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4"/>
          </p:nvPr>
        </p:nvSpPr>
        <p:spPr>
          <a:xfrm>
            <a:off x="496741" y="1866070"/>
            <a:ext cx="3631913" cy="428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82600" indent="-342900">
              <a:buAutoNum type="arabicParenR"/>
            </a:pPr>
            <a:r>
              <a:rPr lang="ru-RU" sz="1800" b="0" dirty="0" err="1" smtClean="0"/>
              <a:t>помилки</a:t>
            </a:r>
            <a:r>
              <a:rPr lang="ru-RU" sz="1800" b="0" dirty="0" smtClean="0"/>
              <a:t> </a:t>
            </a:r>
            <a:r>
              <a:rPr lang="ru-RU" sz="1800" b="0" dirty="0"/>
              <a:t>при </a:t>
            </a:r>
            <a:r>
              <a:rPr lang="ru-RU" sz="1800" b="0" dirty="0" err="1"/>
              <a:t>первісній</a:t>
            </a:r>
            <a:r>
              <a:rPr lang="ru-RU" sz="1800" b="0" dirty="0"/>
              <a:t> </a:t>
            </a:r>
            <a:r>
              <a:rPr lang="ru-RU" sz="1800" b="0" dirty="0" err="1"/>
              <a:t>підготовці</a:t>
            </a:r>
            <a:r>
              <a:rPr lang="ru-RU" sz="1800" b="0" dirty="0"/>
              <a:t>, </a:t>
            </a:r>
            <a:r>
              <a:rPr lang="ru-RU" sz="1800" b="0" dirty="0" err="1"/>
              <a:t>внаслідок</a:t>
            </a:r>
            <a:r>
              <a:rPr lang="ru-RU" sz="1800" b="0" dirty="0"/>
              <a:t> </a:t>
            </a:r>
            <a:r>
              <a:rPr lang="ru-RU" sz="1800" b="0" dirty="0" err="1"/>
              <a:t>яких</a:t>
            </a:r>
            <a:r>
              <a:rPr lang="ru-RU" sz="1800" b="0" dirty="0"/>
              <a:t> </a:t>
            </a:r>
            <a:r>
              <a:rPr lang="ru-RU" sz="1800" b="0" dirty="0" err="1"/>
              <a:t>позиціонування</a:t>
            </a:r>
            <a:r>
              <a:rPr lang="ru-RU" sz="1800" b="0" dirty="0"/>
              <a:t> бренду </a:t>
            </a:r>
            <a:r>
              <a:rPr lang="ru-RU" sz="1800" b="0" dirty="0" err="1"/>
              <a:t>було</a:t>
            </a:r>
            <a:r>
              <a:rPr lang="ru-RU" sz="1800" b="0" dirty="0"/>
              <a:t> </a:t>
            </a:r>
            <a:r>
              <a:rPr lang="ru-RU" sz="1800" b="0" dirty="0" err="1"/>
              <a:t>розроблено</a:t>
            </a:r>
            <a:r>
              <a:rPr lang="ru-RU" sz="1800" b="0" dirty="0"/>
              <a:t> неправильно </a:t>
            </a:r>
            <a:r>
              <a:rPr lang="ru-RU" sz="1800" b="0" dirty="0" err="1"/>
              <a:t>або</a:t>
            </a:r>
            <a:r>
              <a:rPr lang="ru-RU" sz="1800" b="0" dirty="0"/>
              <a:t> не </a:t>
            </a:r>
            <a:r>
              <a:rPr lang="ru-RU" sz="1800" b="0" dirty="0" err="1"/>
              <a:t>було</a:t>
            </a:r>
            <a:r>
              <a:rPr lang="ru-RU" sz="1800" b="0" dirty="0"/>
              <a:t> </a:t>
            </a:r>
            <a:r>
              <a:rPr lang="ru-RU" sz="1800" b="0" dirty="0" err="1"/>
              <a:t>розроблено</a:t>
            </a:r>
            <a:r>
              <a:rPr lang="ru-RU" sz="1800" b="0" dirty="0"/>
              <a:t> </a:t>
            </a:r>
            <a:r>
              <a:rPr lang="ru-RU" sz="1800" b="0" dirty="0" err="1"/>
              <a:t>зовсім</a:t>
            </a:r>
            <a:r>
              <a:rPr lang="ru-RU" sz="1800" b="0" dirty="0"/>
              <a:t> і </a:t>
            </a:r>
            <a:r>
              <a:rPr lang="ru-RU" sz="1800" b="0" dirty="0" err="1"/>
              <a:t>склалося</a:t>
            </a:r>
            <a:r>
              <a:rPr lang="ru-RU" sz="1800" b="0" dirty="0"/>
              <a:t> </a:t>
            </a:r>
            <a:r>
              <a:rPr lang="ru-RU" sz="1800" b="0" dirty="0" err="1" smtClean="0"/>
              <a:t>стихійно</a:t>
            </a:r>
            <a:endParaRPr lang="ru-RU" sz="1800" b="0" dirty="0"/>
          </a:p>
          <a:p>
            <a:pPr marL="482600" indent="-342900">
              <a:buAutoNum type="arabicParenR"/>
            </a:pPr>
            <a:r>
              <a:rPr lang="ru-RU" sz="1800" b="0" dirty="0" err="1" smtClean="0"/>
              <a:t>ринкові</a:t>
            </a:r>
            <a:r>
              <a:rPr lang="ru-RU" sz="1800" b="0" dirty="0" smtClean="0"/>
              <a:t> </a:t>
            </a:r>
            <a:r>
              <a:rPr lang="ru-RU" sz="1800" b="0" dirty="0" err="1"/>
              <a:t>умови</a:t>
            </a:r>
            <a:r>
              <a:rPr lang="ru-RU" sz="1800" b="0" dirty="0"/>
              <a:t>, </a:t>
            </a:r>
            <a:r>
              <a:rPr lang="ru-RU" sz="1800" b="0" dirty="0" err="1"/>
              <a:t>що</a:t>
            </a:r>
            <a:r>
              <a:rPr lang="ru-RU" sz="1800" b="0" dirty="0"/>
              <a:t>, </a:t>
            </a:r>
            <a:r>
              <a:rPr lang="ru-RU" sz="1800" b="0" dirty="0" err="1" smtClean="0"/>
              <a:t>активізували</a:t>
            </a:r>
            <a:r>
              <a:rPr lang="ru-RU" sz="1800" b="0" dirty="0" smtClean="0"/>
              <a:t> </a:t>
            </a:r>
            <a:r>
              <a:rPr lang="ru-RU" sz="1800" b="0" dirty="0" err="1"/>
              <a:t>конкурентів</a:t>
            </a:r>
            <a:r>
              <a:rPr lang="ru-RU" sz="1800" b="0" dirty="0"/>
              <a:t>, </a:t>
            </a:r>
            <a:r>
              <a:rPr lang="ru-RU" sz="1800" b="0" dirty="0" err="1"/>
              <a:t>поява</a:t>
            </a:r>
            <a:r>
              <a:rPr lang="ru-RU" sz="1800" b="0" dirty="0"/>
              <a:t> </a:t>
            </a:r>
            <a:r>
              <a:rPr lang="ru-RU" sz="1800" b="0" dirty="0" err="1"/>
              <a:t>нових</a:t>
            </a:r>
            <a:r>
              <a:rPr lang="ru-RU" sz="1800" b="0" dirty="0"/>
              <a:t> </a:t>
            </a:r>
            <a:r>
              <a:rPr lang="ru-RU" sz="1800" b="0" dirty="0" err="1"/>
              <a:t>гравців</a:t>
            </a:r>
            <a:r>
              <a:rPr lang="ru-RU" sz="1800" b="0" dirty="0"/>
              <a:t>, </a:t>
            </a:r>
            <a:r>
              <a:rPr lang="ru-RU" sz="1800" b="0" dirty="0" err="1"/>
              <a:t>зміна</a:t>
            </a:r>
            <a:r>
              <a:rPr lang="ru-RU" sz="1800" b="0" dirty="0"/>
              <a:t> </a:t>
            </a:r>
            <a:r>
              <a:rPr lang="ru-RU" sz="1800" b="0" dirty="0" err="1"/>
              <a:t>цільової</a:t>
            </a:r>
            <a:r>
              <a:rPr lang="ru-RU" sz="1800" b="0" dirty="0"/>
              <a:t> </a:t>
            </a:r>
            <a:r>
              <a:rPr lang="ru-RU" sz="1800" b="0" dirty="0" err="1"/>
              <a:t>аудиторії</a:t>
            </a:r>
            <a:r>
              <a:rPr lang="ru-RU" sz="1800" b="0" dirty="0"/>
              <a:t> </a:t>
            </a:r>
            <a:r>
              <a:rPr lang="ru-RU" sz="1800" b="0" dirty="0" err="1"/>
              <a:t>викликані</a:t>
            </a:r>
            <a:r>
              <a:rPr lang="ru-RU" sz="1800" b="0" dirty="0"/>
              <a:t>, </a:t>
            </a:r>
            <a:r>
              <a:rPr lang="ru-RU" sz="1800" b="0" dirty="0" err="1"/>
              <a:t>наприклад</a:t>
            </a:r>
            <a:r>
              <a:rPr lang="ru-RU" sz="1800" b="0" dirty="0"/>
              <a:t>, </a:t>
            </a:r>
            <a:r>
              <a:rPr lang="ru-RU" sz="1800" b="0" dirty="0" err="1"/>
              <a:t>її</a:t>
            </a:r>
            <a:r>
              <a:rPr lang="ru-RU" sz="1800" b="0" dirty="0"/>
              <a:t> </a:t>
            </a:r>
            <a:r>
              <a:rPr lang="ru-RU" sz="1800" b="0" dirty="0" err="1"/>
              <a:t>дорослішанням</a:t>
            </a:r>
            <a:r>
              <a:rPr lang="ru-RU" sz="1800" b="0" dirty="0"/>
              <a:t>, </a:t>
            </a:r>
            <a:r>
              <a:rPr lang="ru-RU" sz="1800" b="0" dirty="0" err="1"/>
              <a:t>необхідністю</a:t>
            </a:r>
            <a:r>
              <a:rPr lang="ru-RU" sz="1800" b="0" dirty="0"/>
              <a:t> </a:t>
            </a:r>
            <a:r>
              <a:rPr lang="ru-RU" sz="1800" b="0" dirty="0" err="1"/>
              <a:t>розширення</a:t>
            </a:r>
            <a:r>
              <a:rPr lang="ru-RU" sz="1800" b="0" dirty="0"/>
              <a:t> </a:t>
            </a:r>
            <a:r>
              <a:rPr lang="ru-RU" sz="1800" b="0" dirty="0" err="1"/>
              <a:t>або</a:t>
            </a:r>
            <a:r>
              <a:rPr lang="ru-RU" sz="1800" b="0" dirty="0"/>
              <a:t> </a:t>
            </a:r>
            <a:r>
              <a:rPr lang="ru-RU" sz="1800" b="0" dirty="0" err="1"/>
              <a:t>зміною</a:t>
            </a:r>
            <a:r>
              <a:rPr lang="ru-RU" sz="1800" b="0" dirty="0"/>
              <a:t> </a:t>
            </a:r>
            <a:r>
              <a:rPr lang="ru-RU" sz="1800" b="0" dirty="0" err="1"/>
              <a:t>географії</a:t>
            </a:r>
            <a:r>
              <a:rPr lang="ru-RU" sz="1800" b="0" dirty="0"/>
              <a:t> </a:t>
            </a:r>
            <a:r>
              <a:rPr lang="ru-RU" sz="1800" b="0" dirty="0" err="1"/>
              <a:t>продажів</a:t>
            </a:r>
            <a:r>
              <a:rPr lang="ru-RU" sz="1800" b="0" dirty="0" smtClean="0"/>
              <a:t>.</a:t>
            </a:r>
            <a:endParaRPr lang="ru-RU" sz="1800" b="0" dirty="0"/>
          </a:p>
        </p:txBody>
      </p:sp>
      <p:sp>
        <p:nvSpPr>
          <p:cNvPr id="351" name="Google Shape;351;p36"/>
          <p:cNvSpPr txBox="1">
            <a:spLocks noGrp="1"/>
          </p:cNvSpPr>
          <p:nvPr>
            <p:ph type="body" idx="6"/>
          </p:nvPr>
        </p:nvSpPr>
        <p:spPr>
          <a:xfrm>
            <a:off x="4579949" y="2543515"/>
            <a:ext cx="7071723" cy="377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400" b="0" dirty="0" err="1"/>
              <a:t>Найбільш</a:t>
            </a:r>
            <a:r>
              <a:rPr lang="ru-RU" sz="2400" b="0" dirty="0"/>
              <a:t> часто </a:t>
            </a:r>
            <a:r>
              <a:rPr lang="ru-RU" sz="2400" b="0" dirty="0" err="1"/>
              <a:t>зустрічається</a:t>
            </a:r>
            <a:r>
              <a:rPr lang="ru-RU" sz="2400" b="0" dirty="0"/>
              <a:t> вид - </a:t>
            </a:r>
            <a:r>
              <a:rPr lang="ru-RU" sz="2400" b="0" dirty="0" err="1">
                <a:solidFill>
                  <a:srgbClr val="FF0000"/>
                </a:solidFill>
              </a:rPr>
              <a:t>оновлення</a:t>
            </a:r>
            <a:r>
              <a:rPr lang="ru-RU" sz="2400" b="0" dirty="0"/>
              <a:t>. </a:t>
            </a:r>
            <a:r>
              <a:rPr lang="ru-RU" sz="2400" b="0" dirty="0" err="1"/>
              <a:t>Згодом</a:t>
            </a:r>
            <a:r>
              <a:rPr lang="ru-RU" sz="2400" b="0" dirty="0"/>
              <a:t> </a:t>
            </a:r>
            <a:r>
              <a:rPr lang="ru-RU" sz="2400" b="0" dirty="0" err="1"/>
              <a:t>старі</a:t>
            </a:r>
            <a:r>
              <a:rPr lang="ru-RU" sz="2400" b="0" dirty="0"/>
              <a:t> і </a:t>
            </a:r>
            <a:r>
              <a:rPr lang="ru-RU" sz="2400" b="0" dirty="0" err="1"/>
              <a:t>звичні</a:t>
            </a:r>
            <a:r>
              <a:rPr lang="ru-RU" sz="2400" b="0" dirty="0"/>
              <a:t> </a:t>
            </a:r>
            <a:r>
              <a:rPr lang="ru-RU" sz="2400" b="0" dirty="0" err="1"/>
              <a:t>торгові</a:t>
            </a:r>
            <a:r>
              <a:rPr lang="ru-RU" sz="2400" b="0" dirty="0"/>
              <a:t> марки </a:t>
            </a:r>
            <a:r>
              <a:rPr lang="ru-RU" sz="2400" b="0" dirty="0" err="1"/>
              <a:t>починають</a:t>
            </a:r>
            <a:r>
              <a:rPr lang="ru-RU" sz="2400" b="0" dirty="0"/>
              <a:t> </a:t>
            </a:r>
            <a:r>
              <a:rPr lang="ru-RU" sz="2400" b="0" dirty="0" err="1"/>
              <a:t>асоціюватися</a:t>
            </a:r>
            <a:r>
              <a:rPr lang="ru-RU" sz="2400" b="0" dirty="0"/>
              <a:t> у </a:t>
            </a:r>
            <a:r>
              <a:rPr lang="ru-RU" sz="2400" b="0" dirty="0" err="1"/>
              <a:t>свідомості</a:t>
            </a:r>
            <a:r>
              <a:rPr lang="ru-RU" sz="2400" b="0" dirty="0"/>
              <a:t> </a:t>
            </a:r>
            <a:r>
              <a:rPr lang="ru-RU" sz="2400" b="0" dirty="0" err="1"/>
              <a:t>споживачів</a:t>
            </a:r>
            <a:r>
              <a:rPr lang="ru-RU" sz="2400" b="0" dirty="0"/>
              <a:t> з </a:t>
            </a:r>
            <a:r>
              <a:rPr lang="ru-RU" sz="2400" b="0" dirty="0" err="1"/>
              <a:t>минулим</a:t>
            </a:r>
            <a:r>
              <a:rPr lang="ru-RU" sz="2400" b="0" dirty="0"/>
              <a:t>. </a:t>
            </a:r>
            <a:r>
              <a:rPr lang="ru-RU" sz="2400" b="0" dirty="0" err="1"/>
              <a:t>Їх</a:t>
            </a:r>
            <a:r>
              <a:rPr lang="ru-RU" sz="2400" b="0" dirty="0"/>
              <a:t> </a:t>
            </a:r>
            <a:r>
              <a:rPr lang="ru-RU" sz="2400" b="0" dirty="0" err="1"/>
              <a:t>позиціонування</a:t>
            </a:r>
            <a:r>
              <a:rPr lang="ru-RU" sz="2400" b="0" dirty="0"/>
              <a:t>, яке </a:t>
            </a:r>
            <a:r>
              <a:rPr lang="ru-RU" sz="2400" b="0" dirty="0" err="1"/>
              <a:t>працювало</a:t>
            </a:r>
            <a:r>
              <a:rPr lang="ru-RU" sz="2400" b="0" dirty="0"/>
              <a:t> 10 </a:t>
            </a:r>
            <a:r>
              <a:rPr lang="ru-RU" sz="2400" b="0" dirty="0" err="1"/>
              <a:t>років</a:t>
            </a:r>
            <a:r>
              <a:rPr lang="ru-RU" sz="2400" b="0" dirty="0"/>
              <a:t> тому, </a:t>
            </a:r>
            <a:r>
              <a:rPr lang="ru-RU" sz="2400" b="0" dirty="0" err="1"/>
              <a:t>поступово</a:t>
            </a:r>
            <a:r>
              <a:rPr lang="ru-RU" sz="2400" b="0" dirty="0"/>
              <a:t> </a:t>
            </a:r>
            <a:r>
              <a:rPr lang="ru-RU" sz="2400" b="0" dirty="0" err="1"/>
              <a:t>втрачає</a:t>
            </a:r>
            <a:r>
              <a:rPr lang="ru-RU" sz="2400" b="0" dirty="0"/>
              <a:t> </a:t>
            </a:r>
            <a:r>
              <a:rPr lang="ru-RU" sz="2400" b="0" dirty="0" err="1"/>
              <a:t>актуальність</a:t>
            </a:r>
            <a:r>
              <a:rPr lang="ru-RU" sz="2400" b="0" dirty="0"/>
              <a:t> в наш час. </a:t>
            </a:r>
            <a:r>
              <a:rPr lang="ru-RU" sz="2400" b="0" dirty="0" err="1"/>
              <a:t>Щоб</a:t>
            </a:r>
            <a:r>
              <a:rPr lang="ru-RU" sz="2400" b="0" dirty="0"/>
              <a:t> не </a:t>
            </a:r>
            <a:r>
              <a:rPr lang="ru-RU" sz="2400" b="0" dirty="0" err="1"/>
              <a:t>втрачати</a:t>
            </a:r>
            <a:r>
              <a:rPr lang="ru-RU" sz="2400" b="0" dirty="0"/>
              <a:t> продажу, </a:t>
            </a:r>
            <a:r>
              <a:rPr lang="ru-RU" sz="2400" b="0" dirty="0" err="1"/>
              <a:t>необхідно</a:t>
            </a:r>
            <a:r>
              <a:rPr lang="ru-RU" sz="2400" b="0" dirty="0"/>
              <a:t> «</a:t>
            </a:r>
            <a:r>
              <a:rPr lang="ru-RU" sz="2400" b="0" dirty="0" err="1"/>
              <a:t>освіжити</a:t>
            </a:r>
            <a:r>
              <a:rPr lang="ru-RU" sz="2400" b="0" dirty="0"/>
              <a:t>» образ </a:t>
            </a:r>
            <a:r>
              <a:rPr lang="ru-RU" sz="2400" b="0" dirty="0" err="1"/>
              <a:t>компанії</a:t>
            </a:r>
            <a:r>
              <a:rPr lang="ru-RU" sz="2400" b="0" dirty="0"/>
              <a:t> в </a:t>
            </a:r>
            <a:r>
              <a:rPr lang="ru-RU" sz="2400" b="0" dirty="0" err="1"/>
              <a:t>сприйнятті</a:t>
            </a:r>
            <a:r>
              <a:rPr lang="ru-RU" sz="2400" b="0" dirty="0"/>
              <a:t> </a:t>
            </a:r>
            <a:r>
              <a:rPr lang="ru-RU" sz="2400" b="0" dirty="0" err="1"/>
              <a:t>споживачів</a:t>
            </a:r>
            <a:r>
              <a:rPr lang="ru-RU" sz="2400" b="0" dirty="0"/>
              <a:t>, для </a:t>
            </a:r>
            <a:r>
              <a:rPr lang="ru-RU" sz="2400" b="0" dirty="0" err="1"/>
              <a:t>чого</a:t>
            </a:r>
            <a:r>
              <a:rPr lang="ru-RU" sz="2400" b="0" dirty="0"/>
              <a:t> </a:t>
            </a:r>
            <a:r>
              <a:rPr lang="ru-RU" sz="2400" b="0" dirty="0" err="1"/>
              <a:t>потрібен</a:t>
            </a:r>
            <a:r>
              <a:rPr lang="ru-RU" sz="2400" b="0" dirty="0"/>
              <a:t> </a:t>
            </a:r>
            <a:r>
              <a:rPr lang="ru-RU" sz="2400" b="0" dirty="0" err="1" smtClean="0"/>
              <a:t>ребрендинг</a:t>
            </a:r>
            <a:r>
              <a:rPr lang="ru-RU" sz="2400" b="0" dirty="0" smtClean="0"/>
              <a:t>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771</TotalTime>
  <Words>766</Words>
  <Application>Microsoft Office PowerPoint</Application>
  <PresentationFormat>Произвольный</PresentationFormat>
  <Paragraphs>58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Корпоративна ідентичність видавництва</vt:lpstr>
      <vt:lpstr>ЗМІСТ</vt:lpstr>
      <vt:lpstr>Поняття фірмового стилю</vt:lpstr>
      <vt:lpstr>Поняття фірмового стилю</vt:lpstr>
      <vt:lpstr>Функції і мета створення фірмового стилю</vt:lpstr>
      <vt:lpstr>Функції і мета створення фірмового стилю</vt:lpstr>
      <vt:lpstr>Компоненти фірмового стилю</vt:lpstr>
      <vt:lpstr>Компоненти фірмового стилю</vt:lpstr>
      <vt:lpstr>Ребрендинг видавництва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фірмовий стиль</dc:title>
  <dc:creator>Пользователь</dc:creator>
  <cp:lastModifiedBy>Lenovo</cp:lastModifiedBy>
  <cp:revision>47</cp:revision>
  <dcterms:created xsi:type="dcterms:W3CDTF">2021-03-26T08:49:46Z</dcterms:created>
  <dcterms:modified xsi:type="dcterms:W3CDTF">2024-02-29T12:16:39Z</dcterms:modified>
</cp:coreProperties>
</file>