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71890-ED8F-4BE6-98FA-F8001594D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5469" y="576468"/>
            <a:ext cx="8981714" cy="1451114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 БІЗНЕС-АНАЛІТИКА: МЕТОДИ ПОРТФЕЛЬНОГО АНАЛІЗУ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7CA411-AEB8-4443-ADF5-C7D907835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129" y="2504660"/>
            <a:ext cx="9462054" cy="3617845"/>
          </a:xfrm>
        </p:spPr>
        <p:txBody>
          <a:bodyPr>
            <a:normAutofit/>
          </a:bodyPr>
          <a:lstStyle/>
          <a:p>
            <a:pPr algn="l"/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стратегічної бізнес одиниці. </a:t>
            </a:r>
            <a:endParaRPr lang="uk-UA" sz="28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Сутність портфельного аналізу.</a:t>
            </a:r>
          </a:p>
          <a:p>
            <a:pPr algn="just"/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Бостонської консалтингової групи </a:t>
            </a:r>
            <a:r>
              <a:rPr lang="ru-RU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БКГ).</a:t>
            </a:r>
          </a:p>
          <a:p>
            <a:pPr algn="just"/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McKinsey (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Electric)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Матриця балансу життєвого циклу 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Arthur D. Little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UA" sz="2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3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CCB61FE-0F36-4109-8206-9742D7312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6104"/>
            <a:ext cx="8943744" cy="57381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«привабливість ринку/конкурентоспроможність компанії» </a:t>
            </a:r>
            <a:r>
              <a:rPr lang="uk-UA" sz="2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МакКінзі</a:t>
            </a: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собою дев’яти клітинну матрицю, розташовану у двовимірній системі координат – </a:t>
            </a:r>
            <a:r>
              <a:rPr lang="uk-UA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 ринку </a:t>
            </a: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конкурентна позиція</a:t>
            </a: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Обидва осі – вертикальна та горизонтальна – характеризуються переліком факторів, а не визначаються одним фактором</a:t>
            </a: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uk-UA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UA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BE5E745-D229-40FE-B3BE-CFBC9304D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96853"/>
              </p:ext>
            </p:extLst>
          </p:nvPr>
        </p:nvGraphicFramePr>
        <p:xfrm>
          <a:off x="781878" y="2345635"/>
          <a:ext cx="8733184" cy="387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6592">
                  <a:extLst>
                    <a:ext uri="{9D8B030D-6E8A-4147-A177-3AD203B41FA5}">
                      <a16:colId xmlns:a16="http://schemas.microsoft.com/office/drawing/2014/main" val="1191055194"/>
                    </a:ext>
                  </a:extLst>
                </a:gridCol>
                <a:gridCol w="4366592">
                  <a:extLst>
                    <a:ext uri="{9D8B030D-6E8A-4147-A177-3AD203B41FA5}">
                      <a16:colId xmlns:a16="http://schemas.microsoft.com/office/drawing/2014/main" val="2605169199"/>
                    </a:ext>
                  </a:extLst>
                </a:gridCol>
              </a:tblGrid>
              <a:tr h="49033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Привабливість ринку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Конкурентна позиція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600501"/>
                  </a:ext>
                </a:extLst>
              </a:tr>
              <a:tr h="318228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місткість ринку та темпи його зростання;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норми прибутковості;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технологічні вимоги;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інтенсивність конкуренції;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вхідні та вихідні бар’єри;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сезонність та циклічність коливань попиту;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252095" algn="l"/>
                        </a:tabLst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потреба в капіталовкладеннях;</a:t>
                      </a:r>
                      <a:endParaRPr lang="ru-UA" sz="11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вплив соціального, екологічного факторів, а також державного регулювання тощо.</a:t>
                      </a:r>
                      <a:endParaRPr lang="ru-UA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частка ринку;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витрат;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 продукції;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відданість споживачів торговельній марці;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ефективний маркетинг;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менеджменту;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прибутковості відносно конкурентів тощо.</a:t>
                      </a: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596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67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95FD1A8F-2E6A-4446-9049-987E17490C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7497" y="914400"/>
            <a:ext cx="7474226" cy="5804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562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862D71-6F73-4C84-86F2-581A83BA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0" y="525090"/>
            <a:ext cx="8596668" cy="58309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Матриця життєвого циклу компанії ADL/LC</a:t>
            </a:r>
            <a:endParaRPr lang="ru-UA" sz="3200" b="1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57D0D487-B3BA-40E5-8DC3-F9A17B8289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7896" y="1762539"/>
            <a:ext cx="10084904" cy="420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7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B65ED1-E289-4D4F-85E8-5B4EEB8FD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3583"/>
            <a:ext cx="9142527" cy="59634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основі матриці життєвого циклу компанії ADL/LC лежить концепція життєвого циклу галузі (зародження, розвиток, зрілість та старіння). Вона також являється двовимірною матрицею, де одна вісь характеризує стадію життєвого циклу галузі, а інша - конкурентну позицію в бізнесі (відповідно, домінуюча, сильна, сприятлива, міцна або слабка). </a:t>
            </a:r>
          </a:p>
          <a:p>
            <a:pPr marL="0" indent="0" algn="just">
              <a:buNone/>
            </a:pP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стратегічного планування виконується в </a:t>
            </a:r>
            <a:r>
              <a:rPr lang="uk-UA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тpи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етапи.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На першому етапі, який називається </a:t>
            </a:r>
            <a:r>
              <a:rPr lang="uk-UA" sz="2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«простий (природній) вибір»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стратегія, що придатна для бізнесу, визначається винятково відповідно до його позиції на матриці ADL. Область «природного вибору» охоплює декілька квадрантів.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На 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другому етапі </a:t>
            </a: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рамках кожного «природного 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вибору» знаходиться точкова позиція виду бізнесу, тобто «специфічний вибір». Однак, «специфічний вибір» також є швидше загальним стратегічним напрямком, наприклад, «вибірково інвестуйте».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На третьому етапі здійснюється вибір уточненої стратегії. Вибір такої стратегії  - це крок від стратегічного до оперативного планування. 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ADL 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пропонує набір так званих уточнених стратегій, що відповідають кожному «специфічному вибору». Уточнені стратегії сформульовані в термінах господарських операцій, наприклад, «розвивайте бізнес за кордоном». 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ADL 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пропонує 24 таких стратегії.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0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60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D5888757-94CB-402D-B86E-7CAC4A50EA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6922" y="1258957"/>
            <a:ext cx="7898295" cy="523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79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93602-BAA5-4AB4-9A16-BB0DE91B9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85" y="357809"/>
            <a:ext cx="8596668" cy="58309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Уточнені 24 стратегії матриці ADL </a:t>
            </a:r>
            <a:endParaRPr lang="ru-UA" sz="2800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6DF7572-25CB-42D1-9612-77A851C3C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181709"/>
              </p:ext>
            </p:extLst>
          </p:nvPr>
        </p:nvGraphicFramePr>
        <p:xfrm>
          <a:off x="783353" y="1100414"/>
          <a:ext cx="9102769" cy="529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363">
                  <a:extLst>
                    <a:ext uri="{9D8B030D-6E8A-4147-A177-3AD203B41FA5}">
                      <a16:colId xmlns:a16="http://schemas.microsoft.com/office/drawing/2014/main" val="107589693"/>
                    </a:ext>
                  </a:extLst>
                </a:gridCol>
                <a:gridCol w="3605811">
                  <a:extLst>
                    <a:ext uri="{9D8B030D-6E8A-4147-A177-3AD203B41FA5}">
                      <a16:colId xmlns:a16="http://schemas.microsoft.com/office/drawing/2014/main" val="2487500696"/>
                    </a:ext>
                  </a:extLst>
                </a:gridCol>
                <a:gridCol w="888823">
                  <a:extLst>
                    <a:ext uri="{9D8B030D-6E8A-4147-A177-3AD203B41FA5}">
                      <a16:colId xmlns:a16="http://schemas.microsoft.com/office/drawing/2014/main" val="2021794116"/>
                    </a:ext>
                  </a:extLst>
                </a:gridCol>
                <a:gridCol w="3798772">
                  <a:extLst>
                    <a:ext uri="{9D8B030D-6E8A-4147-A177-3AD203B41FA5}">
                      <a16:colId xmlns:a16="http://schemas.microsoft.com/office/drawing/2014/main" val="8485456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ru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Зворотна інтеграція</a:t>
                      </a:r>
                      <a:endParaRPr lang="ru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</a:t>
                      </a:r>
                      <a:endParaRPr lang="ru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Раціоналізація ринку</a:t>
                      </a:r>
                      <a:endParaRPr lang="ru-UA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4994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Розвиток бізнесу за кордоном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Методи і напрямки підвищення ефективності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55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Розвиток виробничих </a:t>
                      </a:r>
                      <a:r>
                        <a:rPr lang="uk-UA" sz="1800" b="1" dirty="0" err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потужностей</a:t>
                      </a: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за кордоном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Нові продукти / Нові ринки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934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Раціоналізація системи збуту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Нові продукти / Старі ринки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1169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Нарощування виробничих </a:t>
                      </a:r>
                      <a:r>
                        <a:rPr lang="uk-UA" sz="1800" b="1" dirty="0" err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потужностей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Раціоналізація виробництва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1811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Експорт тієї ж продукції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Раціоналізація асортименту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0836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Пряма інтеграція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Чисте виживання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1817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Невпевненість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Старі продукти / Нові ринки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5761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Початкова стадія розвитку ринку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Старі продукти / Старі ринки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386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Ліцензування за кордоном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Ефективна технологія 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83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</a:t>
                      </a:r>
                      <a:endParaRPr lang="ru-UA" sz="1800" b="1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Повна раціоналізація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Зниження собівартості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571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Проникнення на ринок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Відмова від виробництва</a:t>
                      </a:r>
                      <a:endParaRPr lang="ru-UA" sz="18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85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57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6D22C-0C25-4F7B-BEAB-9198F4C9A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630" y="622852"/>
            <a:ext cx="8596668" cy="689113"/>
          </a:xfrm>
        </p:spPr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Стратегічні одиниці бізнесу</a:t>
            </a:r>
            <a:endParaRPr lang="uk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D5CEE6-032E-45FA-BC2E-965C82B3A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9288301" cy="451736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Сучасна концепція стратегічного управління передбачає виділення стратегічних одиниць бізнесу (СОБ) при розробці стратегії організації.</a:t>
            </a:r>
          </a:p>
          <a:p>
            <a:pPr marL="0" indent="0" algn="just"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Стратегічна одиниця бізнесу (СОБ)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стратегічний господарський підрозділ (СГП)  </a:t>
            </a:r>
            <a: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внутрішньофірмовий підрозділ або інша організаційна одиниця, яка відповідає за діяльність в одній або декількох зонах господарювання та здатна втримувати конкурентну позицію. </a:t>
            </a:r>
          </a:p>
          <a:p>
            <a:pPr marL="0" indent="0" algn="just">
              <a:buNone/>
            </a:pPr>
            <a: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Стратегічна одиниця бізнесу – це «фірма у фірмі», яка самостійно планує роботу, визначає стратегію, сегмент ринку, має конкурентів, а також власного керівника, що відповідає за результат діяльності.</a:t>
            </a:r>
            <a:endParaRPr lang="uk-UA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2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6B1F2B-2508-47CB-A418-D40DF2B9E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968" y="430696"/>
            <a:ext cx="8596668" cy="680857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Сутність портфельного аналізу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932A0A-C449-4821-8395-D04CD7DC8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311964"/>
            <a:ext cx="9368027" cy="51153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  аналіз  диверсифікованої  організації  отримав  назву портфельного аналізу.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</a:t>
            </a:r>
            <a:r>
              <a:rPr lang="uk-UA" sz="28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«портфель  (</a:t>
            </a:r>
            <a:r>
              <a:rPr lang="en-US" sz="2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portfolio)  </a:t>
            </a:r>
            <a:r>
              <a:rPr lang="uk-UA" sz="2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бізнесу»  </a:t>
            </a:r>
            <a: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 для визначення різноманітних груп господарських підрозділів, що належать одному власнику.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Портфельний аналіз</a:t>
            </a:r>
            <a:r>
              <a:rPr lang="uk-UA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інструмент, за допомогою якого керівництво організації ідентифікує та оцінює свою діяльність з метою вкладення коштів у найбільш прибуткові та перспективні її напрямки або скорочення (припинення) інвестицій у неефективні проекти.</a:t>
            </a:r>
          </a:p>
        </p:txBody>
      </p:sp>
    </p:spTree>
    <p:extLst>
      <p:ext uri="{BB962C8B-B14F-4D97-AF65-F5344CB8AC3E}">
        <p14:creationId xmlns:p14="http://schemas.microsoft.com/office/powerpoint/2010/main" val="358803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8AFD98-E1E9-419E-B6B4-80EC86CEB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21635"/>
            <a:ext cx="9129276" cy="5219727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перевагою портфельного аналізу </a:t>
            </a: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є: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 логічного  структурування  і  наочного відображення стратегічних проблем організації; 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 простота подання результатів;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на якісні сторони аналізу.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метою </a:t>
            </a:r>
            <a:r>
              <a:rPr lang="uk-UA" sz="2400" b="1" i="1" dirty="0">
                <a:solidFill>
                  <a:srgbClr val="A530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портфельного аналізу</a:t>
            </a: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 бізнес-стратегій між господарськими підрозділами організації;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фінансових ресурсів між підрозділами;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інвестиційних пріоритетів та основи для розподілу ресурсів, щоб досягти більшої ефективності їхнього використання;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конкурентоспроможності тощо.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8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C2F4D-0F59-46BA-9451-F7D78D25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898" y="642732"/>
            <a:ext cx="8824476" cy="62285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 Бостонської  консалтингової  групи  (БКГ)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C503E2C-BAB6-4989-8483-BF99F3EE83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272207"/>
            <a:ext cx="6811618" cy="494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73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C2F4D-0F59-46BA-9451-F7D78D25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898" y="642732"/>
            <a:ext cx="8824476" cy="62285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 Бостонської  консалтингової  групи  (БКГ)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93559B2-0F64-47D3-96DD-3313CB4CE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0504" y="1338470"/>
            <a:ext cx="7792279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87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A198AF99-3BE9-4D2D-97FB-9A87FA338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662609"/>
            <a:ext cx="9275050" cy="58442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Матриця Бостонської консалтингової групи (БКГ) являє собою двовимірну матрицю, горизонтальна вісь якої показує відносну частку ринку, що займає кожна СОБ, а вертикальна вісь – річний темп зростання ринку.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i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Відносною часткою ринку </a:t>
            </a: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вважається відношення частки ринку даної одиниці бізнесу до частки ринку, що контролюється її основним конкурентом, яка виражена у відносних одиницях (%)</a:t>
            </a:r>
            <a:r>
              <a:rPr lang="ru-RU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матриці межа між  «високою»  та  «низькою»  відносними  частками  ринку  проходить  на  рівні 1,0.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Багато  аналітиків вважають, що межа між високою та низькою відносними частками на  рівні  1,0  означає  невиправдано  жорсткий  критерій,  бо  в  цьому  випадку  у  двох  лівих  полях  матриці будуть фігурувати організації з найбільшою часткою продажу у своїй галузі. Вони пропонують встановлювати межу на рівні 0,75– 0,80.</a:t>
            </a:r>
          </a:p>
          <a:p>
            <a:pPr marL="0" lvl="0" indent="0" algn="just">
              <a:buClr>
                <a:srgbClr val="A5300F"/>
              </a:buClr>
              <a:buNone/>
            </a:pPr>
            <a:r>
              <a:rPr lang="uk-UA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Прийнято вважати, що границею високих і низьких темпів зростання ринку є 10% збільшення обсягів виробництва на рік.</a:t>
            </a:r>
          </a:p>
          <a:p>
            <a:pPr lvl="0" algn="just">
              <a:spcBef>
                <a:spcPts val="0"/>
              </a:spcBef>
              <a:buClr>
                <a:srgbClr val="A5300F"/>
              </a:buClr>
              <a:buFont typeface="Wingdings" panose="05000000000000000000" pitchFamily="2" charset="2"/>
              <a:buChar char="v"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межу  можна провести на будь-якому рівні (5%, 10% і </a:t>
            </a:r>
            <a:r>
              <a:rPr lang="uk-UA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т.д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.), який менеджери вважатимуть доречним</a:t>
            </a:r>
            <a:r>
              <a:rPr lang="uk-UA" b="1" dirty="0">
                <a:solidFill>
                  <a:srgbClr val="A5300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3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22952F-25AD-4C6C-9018-5F0EC978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324" y="237830"/>
            <a:ext cx="10666528" cy="63485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uk-UA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1CA0F41-67C6-4C5F-ADAF-6730D4704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736680"/>
              </p:ext>
            </p:extLst>
          </p:nvPr>
        </p:nvGraphicFramePr>
        <p:xfrm>
          <a:off x="849610" y="630804"/>
          <a:ext cx="10215955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4321">
                  <a:extLst>
                    <a:ext uri="{9D8B030D-6E8A-4147-A177-3AD203B41FA5}">
                      <a16:colId xmlns:a16="http://schemas.microsoft.com/office/drawing/2014/main" val="3206313836"/>
                    </a:ext>
                  </a:extLst>
                </a:gridCol>
                <a:gridCol w="8441634">
                  <a:extLst>
                    <a:ext uri="{9D8B030D-6E8A-4147-A177-3AD203B41FA5}">
                      <a16:colId xmlns:a16="http://schemas.microsoft.com/office/drawing/2014/main" val="919722698"/>
                    </a:ext>
                  </a:extLst>
                </a:gridCol>
              </a:tblGrid>
              <a:tr h="1012961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Зірки</a:t>
                      </a:r>
                      <a:endParaRPr lang="ru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 СОБ, які є ринковими лідерами. Вони приносять організації певний прибуток, але потребують ще більших капіталовкладень. Якщо зростання ринку уповільнюється, «зірка» перетворюється на «дійну корову». Основна стратегія «зірок» - стратегія підтримки конкурентних переваг.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613689"/>
                  </a:ext>
                </a:extLst>
              </a:tr>
              <a:tr h="93285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Дійні корови</a:t>
                      </a:r>
                      <a:endParaRPr lang="ru-UA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 СОБ, які мають високу відносну частку ринку та низькі темпи зростання</a:t>
                      </a:r>
                      <a:r>
                        <a:rPr lang="ru-RU" dirty="0"/>
                        <a:t>. </a:t>
                      </a: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Вони заробляють кошти в обсязі, що перевищує їхні потреби в реінвестуванні. За рахунок цих підрозділів здійснюється фінансування «зірок» та «знаків питання». Стратегії «дійних корів» - підтримка існуючого стану або «збір врожаю».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25016"/>
                  </a:ext>
                </a:extLst>
              </a:tr>
              <a:tr h="291265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Знаки питання</a:t>
                      </a:r>
                      <a:endParaRPr lang="ru-UA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 ті СОБ, які діють на швидкозростаючому ринку збуту, але мають невелику ринкову частку. Стратегії, що пропонуються  для  «знаків питання»: </a:t>
                      </a:r>
                    </a:p>
                    <a:p>
                      <a:pPr algn="just"/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або згортати свою діяльність і переводити ресурси в більш перспективні сфери бізнесу,  </a:t>
                      </a:r>
                    </a:p>
                    <a:p>
                      <a:pPr algn="just"/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або посилено інвестувати «знаки питання» з високим потенціалом і намагатися виростити з них «зірок».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041376"/>
                  </a:ext>
                </a:extLst>
              </a:tr>
              <a:tr h="93285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Собаки</a:t>
                      </a:r>
                      <a:endParaRPr lang="ru-UA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 СОБ  з низькою відносною часткою ринку та низькими темпами зростання.</a:t>
                      </a:r>
                    </a:p>
                    <a:p>
                      <a:pPr algn="just"/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</a:t>
                      </a: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приносять </a:t>
                      </a:r>
                      <a:r>
                        <a:rPr lang="ru-RU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грошей </a:t>
                      </a: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прибутку або ж дають дуже низьку фінансову віддачу</a:t>
                      </a:r>
                      <a:r>
                        <a:rPr lang="ru-RU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Рекомендується  застосовувати стратегію  збору  врожаю,  скорочення  та  ліквідації  залежно  від  того,  який  варіант може принести найбільшу вигоду</a:t>
                      </a:r>
                      <a:r>
                        <a:rPr lang="ru-RU" b="1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769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86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BC26D-77D8-43AB-BDF5-406DDB585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12" y="511838"/>
            <a:ext cx="8596668" cy="6096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McKinsey (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Electric) 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F72C6B5C-4AE9-4C02-86F0-CFB056745D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461" y="1121438"/>
            <a:ext cx="7673009" cy="557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9404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</TotalTime>
  <Words>1120</Words>
  <Application>Microsoft Office PowerPoint</Application>
  <PresentationFormat>Широкоэкранный</PresentationFormat>
  <Paragraphs>117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Times New Roman</vt:lpstr>
      <vt:lpstr>Trebuchet MS</vt:lpstr>
      <vt:lpstr>Wingdings</vt:lpstr>
      <vt:lpstr>Wingdings 3</vt:lpstr>
      <vt:lpstr>Аспект</vt:lpstr>
      <vt:lpstr>СТРАТЕГІЧНА БІЗНЕС-АНАЛІТИКА: МЕТОДИ ПОРТФЕЛЬНОГО АНАЛІЗУ</vt:lpstr>
      <vt:lpstr>Стратегічні одиниці бізнесу</vt:lpstr>
      <vt:lpstr>Сутність портфельного аналізу</vt:lpstr>
      <vt:lpstr>Презентация PowerPoint</vt:lpstr>
      <vt:lpstr>Матриця  Бостонської  консалтингової  групи  (БКГ) </vt:lpstr>
      <vt:lpstr>Матриця  Бостонської  консалтингової  групи  (БКГ) </vt:lpstr>
      <vt:lpstr>Презентация PowerPoint</vt:lpstr>
      <vt:lpstr>Презентация PowerPoint</vt:lpstr>
      <vt:lpstr>Матриця McKinsey (матриця General Electric) </vt:lpstr>
      <vt:lpstr>Презентация PowerPoint</vt:lpstr>
      <vt:lpstr>Презентация PowerPoint</vt:lpstr>
      <vt:lpstr>Матриця життєвого циклу компанії ADL/LC</vt:lpstr>
      <vt:lpstr>Презентация PowerPoint</vt:lpstr>
      <vt:lpstr>Презентация PowerPoint</vt:lpstr>
      <vt:lpstr>Уточнені 24 стратегії матриці ADL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Портфельний аналіз</dc:title>
  <dc:creator>Оля</dc:creator>
  <cp:lastModifiedBy>Оля</cp:lastModifiedBy>
  <cp:revision>33</cp:revision>
  <dcterms:created xsi:type="dcterms:W3CDTF">2024-10-29T18:21:10Z</dcterms:created>
  <dcterms:modified xsi:type="dcterms:W3CDTF">2025-10-10T09:10:10Z</dcterms:modified>
</cp:coreProperties>
</file>