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0D1B-3D6D-4F0E-80D2-09DDBA13D3B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5ABDF5-F3D1-4EC7-870B-51D17133A86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0D1B-3D6D-4F0E-80D2-09DDBA13D3B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BDF5-F3D1-4EC7-870B-51D17133A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0D1B-3D6D-4F0E-80D2-09DDBA13D3B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BDF5-F3D1-4EC7-870B-51D17133A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C30D1B-3D6D-4F0E-80D2-09DDBA13D3B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5ABDF5-F3D1-4EC7-870B-51D17133A86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0D1B-3D6D-4F0E-80D2-09DDBA13D3B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BDF5-F3D1-4EC7-870B-51D17133A8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0D1B-3D6D-4F0E-80D2-09DDBA13D3B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BDF5-F3D1-4EC7-870B-51D17133A8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BDF5-F3D1-4EC7-870B-51D17133A8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0D1B-3D6D-4F0E-80D2-09DDBA13D3B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0D1B-3D6D-4F0E-80D2-09DDBA13D3B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BDF5-F3D1-4EC7-870B-51D17133A8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0D1B-3D6D-4F0E-80D2-09DDBA13D3B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BDF5-F3D1-4EC7-870B-51D17133A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C30D1B-3D6D-4F0E-80D2-09DDBA13D3B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5ABDF5-F3D1-4EC7-870B-51D17133A8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0D1B-3D6D-4F0E-80D2-09DDBA13D3B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5ABDF5-F3D1-4EC7-870B-51D17133A8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C30D1B-3D6D-4F0E-80D2-09DDBA13D3B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5ABDF5-F3D1-4EC7-870B-51D17133A86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Екотехнологія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Лабораторна робота 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Студенти виконують фракційний аналіз стічних вод за вихідними даними, що наведені в табл. 1. Номер варіанта кожен студент визначає за номером власного прізвища в списку академічної групи.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Таблиця 1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Вихідні дані для фракційного аналізу стічних вод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19672" y="1052736"/>
          <a:ext cx="6095998" cy="2282829"/>
        </p:xfrm>
        <a:graphic>
          <a:graphicData uri="http://schemas.openxmlformats.org/drawingml/2006/table">
            <a:tbl>
              <a:tblPr/>
              <a:tblGrid>
                <a:gridCol w="1025692"/>
                <a:gridCol w="851856"/>
                <a:gridCol w="776383"/>
                <a:gridCol w="776383"/>
                <a:gridCol w="700291"/>
                <a:gridCol w="700291"/>
                <a:gridCol w="694105"/>
                <a:gridCol w="570997"/>
              </a:tblGrid>
              <a:tr h="444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Умовне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позначення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Ч+О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(105ºС)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Ч+О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(500°С)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(105°С)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Ф+О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(105°С)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Ф+О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(500°С)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V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№ варіанта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53,7632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53,7512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1,5851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1,5763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53,1424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53,3233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53,2573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1,6287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1,6852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1,6463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58,478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59,0355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58,9668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1,5741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53,7159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53,9945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53,9805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1,9174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1,9256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1,9194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55,2816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55,7793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55,5625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1,5745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1,5576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52,9648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53,2986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52,9865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1,8934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1,9674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1,9115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53,5794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53,5625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1,5554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3356992"/>
          <a:ext cx="6095998" cy="2967679"/>
        </p:xfrm>
        <a:graphic>
          <a:graphicData uri="http://schemas.openxmlformats.org/drawingml/2006/table">
            <a:tbl>
              <a:tblPr/>
              <a:tblGrid>
                <a:gridCol w="1025692"/>
                <a:gridCol w="851856"/>
                <a:gridCol w="776383"/>
                <a:gridCol w="776383"/>
                <a:gridCol w="700291"/>
                <a:gridCol w="700291"/>
                <a:gridCol w="694105"/>
                <a:gridCol w="570997"/>
              </a:tblGrid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53,7685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53,9976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53,8244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1,6422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1,6755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1,6034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54,5433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54,5579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54,5496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1,5554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56,1229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56,1657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56,1456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1,5554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53,7159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53,9945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53,9805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1,9174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1,9256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1,9194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53,7632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53,7512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1,5851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1,5763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53,1424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53,3233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53,2573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1,6287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1,6852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1,6463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58,478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59,0355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58,9668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1,5741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55,2816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55,7793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55,5625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1,5745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1,5576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52,9648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53,2986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52,9865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1,8934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1,9674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1,9115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53,5794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53,5625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1,5554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53,7685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53,9976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53,8244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1,6422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1,6755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1,6034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54,5433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54,5579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54,5496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1,5554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NewRoman"/>
                          <a:cs typeface="Times New Roman"/>
                        </a:rPr>
                        <a:t>56,1229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56,1657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56,1456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1,5554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1,5476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НОРМАТИВИ КОНТРОЛЮ ПАРАМЕТРІВ ВОД </a:t>
            </a:r>
            <a:r>
              <a:rPr lang="ru-RU" dirty="0" err="1" smtClean="0"/>
              <a:t>Гігієнічні</a:t>
            </a:r>
            <a:r>
              <a:rPr lang="ru-RU" dirty="0" smtClean="0"/>
              <a:t> </a:t>
            </a:r>
            <a:r>
              <a:rPr lang="ru-RU" dirty="0" err="1" smtClean="0"/>
              <a:t>нормативи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у </a:t>
            </a:r>
            <a:r>
              <a:rPr lang="ru-RU" dirty="0" err="1" smtClean="0"/>
              <a:t>питній</a:t>
            </a:r>
            <a:r>
              <a:rPr lang="ru-RU" dirty="0" smtClean="0"/>
              <a:t> </a:t>
            </a:r>
            <a:r>
              <a:rPr lang="ru-RU" dirty="0" err="1" smtClean="0"/>
              <a:t>воді</a:t>
            </a:r>
            <a:r>
              <a:rPr lang="ru-RU" dirty="0" smtClean="0"/>
              <a:t> по </a:t>
            </a:r>
            <a:r>
              <a:rPr lang="ru-RU" dirty="0" err="1" smtClean="0"/>
              <a:t>СанПін</a:t>
            </a:r>
            <a:r>
              <a:rPr lang="ru-RU" dirty="0" smtClean="0"/>
              <a:t> 2.1.4.559.-96 </a:t>
            </a:r>
            <a:r>
              <a:rPr lang="ru-RU" dirty="0" err="1" smtClean="0"/>
              <a:t>Безпека</a:t>
            </a:r>
            <a:r>
              <a:rPr lang="ru-RU" dirty="0" smtClean="0"/>
              <a:t> </a:t>
            </a:r>
            <a:r>
              <a:rPr lang="ru-RU" dirty="0" err="1" smtClean="0"/>
              <a:t>питної</a:t>
            </a:r>
            <a:r>
              <a:rPr lang="ru-RU" dirty="0" smtClean="0"/>
              <a:t> води в </a:t>
            </a:r>
            <a:r>
              <a:rPr lang="ru-RU" dirty="0" err="1" smtClean="0"/>
              <a:t>епідемічному</a:t>
            </a:r>
            <a:r>
              <a:rPr lang="ru-RU" dirty="0" smtClean="0"/>
              <a:t> </a:t>
            </a:r>
            <a:r>
              <a:rPr lang="ru-RU" dirty="0" err="1" smtClean="0"/>
              <a:t>відношенні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відповідністю</a:t>
            </a:r>
            <a:r>
              <a:rPr lang="ru-RU" dirty="0" smtClean="0"/>
              <a:t> нормативам за </a:t>
            </a:r>
            <a:r>
              <a:rPr lang="ru-RU" dirty="0" err="1" smtClean="0"/>
              <a:t>мікробіологічними</a:t>
            </a:r>
            <a:r>
              <a:rPr lang="ru-RU" dirty="0" smtClean="0"/>
              <a:t> та </a:t>
            </a:r>
            <a:r>
              <a:rPr lang="ru-RU" dirty="0" err="1" smtClean="0"/>
              <a:t>паразитологічними</a:t>
            </a:r>
            <a:r>
              <a:rPr lang="ru-RU" dirty="0" smtClean="0"/>
              <a:t> </a:t>
            </a:r>
            <a:r>
              <a:rPr lang="ru-RU" dirty="0" err="1" smtClean="0"/>
              <a:t>показниками</a:t>
            </a:r>
            <a:r>
              <a:rPr lang="ru-RU" dirty="0" smtClean="0"/>
              <a:t> за табл. 1.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3721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Гранично-допустимі</a:t>
            </a:r>
            <a:r>
              <a:rPr lang="ru-RU" dirty="0" smtClean="0"/>
              <a:t> </a:t>
            </a:r>
            <a:r>
              <a:rPr lang="ru-RU" dirty="0" err="1" smtClean="0"/>
              <a:t>концентрації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об’єктів</a:t>
            </a:r>
            <a:r>
              <a:rPr lang="ru-RU" dirty="0" smtClean="0"/>
              <a:t> </a:t>
            </a:r>
            <a:r>
              <a:rPr lang="ru-RU" dirty="0" err="1" smtClean="0"/>
              <a:t>господарчо-питного</a:t>
            </a:r>
            <a:r>
              <a:rPr lang="ru-RU" dirty="0" smtClean="0"/>
              <a:t> та </a:t>
            </a:r>
            <a:r>
              <a:rPr lang="ru-RU" dirty="0" err="1" smtClean="0"/>
              <a:t>культурно-побутового</a:t>
            </a:r>
            <a:r>
              <a:rPr lang="ru-RU" dirty="0" smtClean="0"/>
              <a:t> </a:t>
            </a:r>
            <a:r>
              <a:rPr lang="ru-RU" dirty="0" err="1" smtClean="0"/>
              <a:t>водокористування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47529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140968"/>
            <a:ext cx="47910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"/>
            <a:ext cx="4166617" cy="484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97152"/>
            <a:ext cx="4027934" cy="31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122616"/>
            <a:ext cx="4013076" cy="173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94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3076575"/>
            <a:ext cx="42100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ВИЗНАЧЕННЯ КОНЦЕНТРАЦІЇ ШКІДЛИВИХ РЕЧОВИН У ВОДІ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навчитися визначати концентрації шкідливих речовин у воді.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 теоретичні положення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стандарт якості стічних вод і води у водоймищах прийняті ГДК, які для шкідливих речовин встановлюють окремо для водоймищ господарського та санітарно-побутового користування. Концентрації шкідливих речовин в стічних водах не повинні перевищувати ГДК для водоймищ, в які скидають ці води. ГДК деяких шкідливих речовин наведено в табл. </a:t>
            </a:r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наявності в стічній воді декількох шкідливих речовин або при скиді у водоймище декількох стічних вод, що містять різні шкідливі речовини, підраховують їх сумарну безрозмірну концентрацію q за формулою 1.1 (див. лабораторну роботу № 1) і порівнюють з одиницею. Якщо q перевищує одиницю, то фіксують порушення ГДК.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0" y="2520626"/>
          <a:ext cx="6096000" cy="4309011"/>
        </p:xfrm>
        <a:graphic>
          <a:graphicData uri="http://schemas.openxmlformats.org/drawingml/2006/table">
            <a:tbl>
              <a:tblPr/>
              <a:tblGrid>
                <a:gridCol w="1908480"/>
                <a:gridCol w="2192432"/>
                <a:gridCol w="1995088"/>
              </a:tblGrid>
              <a:tr h="667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Речовина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Для водоймищ санітарно-побутового використання, мг/л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Для рибогосподарських водоймищ, мг/л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Амоніак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400" baseline="30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5+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Cu</a:t>
                      </a:r>
                      <a:r>
                        <a:rPr lang="uk-UA" sz="1400" baseline="30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2+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uk-UA" sz="1400" baseline="30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3+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Ni</a:t>
                      </a:r>
                      <a:r>
                        <a:rPr lang="uk-UA" sz="1400" baseline="30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2+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Нітрати (за нітрогеном)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Поліакриламід (ПАА)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Pb</a:t>
                      </a:r>
                      <a:r>
                        <a:rPr lang="uk-UA" sz="1400" baseline="30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2+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uk-UA" sz="1400" baseline="30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Сульфати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Zn</a:t>
                      </a:r>
                      <a:r>
                        <a:rPr lang="uk-UA" sz="1400" baseline="30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2+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Нафта і нафтопродукти в емульгованому стані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Феноли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0,001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0,001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2240578"/>
            <a:ext cx="9324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Таблиця 1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ГДК деяких шкідливих речовин для водойм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Практична частина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1.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водоймище санітарно-побутового призначення поступає 200 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стічної води, в неї потрапляє 8 г тривалентного миш’яку. Яка буде концентрація миш’яку у воді, якщо його ГДК становить 0,05 мг/л?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Рішення: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г = 8000 мг; 200 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200 000 л.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Концентрація миш’яку буде 8000 : 200 000 = 0,04 мг/л, тобто нижче за ГДК.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2.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водоймище рибогосподарського призначення потрапляє з різних підприємств 1500 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стічних вод. В одному зі стоків містяться нафтопродукти в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емульгованому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стані з концентрацією 0,15 мг/л, кількість води цього стоку становить 200 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/год. Чи буде у всій стічній воді перевищення ГДК (0,05 мг/л)?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Рішення: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Визначаємо кількість нафтопродуктів у стоці: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0,15 × 200 × 10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30 × 10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мг/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Визначаємо концентрацію нафтопродуктів у всіх змішаних стічних водах: 30 ×10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1500 × 10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0,02 мг/л.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Фактична концентрація нижче ГДК у 2,5 рази.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3.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рибогосподарське водоймище потрапляє стічна вода, що містить 0,02 мг/л миш’яку, 0,07 мг/л свинцю і 0,0007 мг/л фенолу. Чи необхідно розбавляти дану стічну воду чистою? ГДК для миш’яку 0,05 мг/л, ГДК для свинцю 0,01 мг/л, ГДК для фенолу 0,001 мг/л.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Рішення: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Визначаємо безрозмірну сумарну концентрацію за формулою 1.1. Отримаємо: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 = 0,02/0,05 + 0,07/0,01 + 0,0007/0,001 = 8,1.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Оскільки отримана величина перевищує одиницю, то стічну воду необхідно розбавляти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свіжою водою.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140027" cy="520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2767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78802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486003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4283967" cy="24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0"/>
            <a:ext cx="449999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340768"/>
            <a:ext cx="4355976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2852936"/>
            <a:ext cx="449999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1601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83768" y="1052736"/>
            <a:ext cx="425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ЗАГАЛЬНО САНІТАРНІ ПОКАЗНИКИ</a:t>
            </a:r>
            <a:endParaRPr lang="ru-RU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4991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14001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2976"/>
            <a:ext cx="1276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1008"/>
            <a:ext cx="50577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69160"/>
            <a:ext cx="51625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343650"/>
            <a:ext cx="5038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1556792"/>
            <a:ext cx="13049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056" y="2132856"/>
            <a:ext cx="406794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3429000"/>
            <a:ext cx="3995936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АНАЛІЗ ФРАКЦІЙНОГО СКЛАДУ ЗАВИСЛИХ РЕЧОВИН У СТІЧНИХ ВОДАХ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роботи: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Times New Roman" pitchFamily="18" charset="0"/>
              </a:rPr>
              <a:t>ознайомитись із методикою аналізу фракційного складу завислих частинок речовин у стічних водах.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 теоретичні положення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розрахунку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Times New Roman" pitchFamily="18" charset="0"/>
              </a:rPr>
              <a:t>базується на ваговому аналізі окремих фракцій твердих домішок у стічних водах, що поступово вилучаються методами седиментації, фільтрації, випаровування та прожарювання. Послідовність операцій фракційного аналізу цих речовин зображено на рис. 9.1. Склад стічних вод досить різноманітний, у них містяться різні фракції завислих частинок, серед яких колоїдні та розчинні. Розглянемо кожну з них.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Речовини осаду (РО)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Times New Roman" pitchFamily="18" charset="0"/>
              </a:rPr>
              <a:t>– фракція зважених частинок, які осідають протягом 1 години.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Сухий залишок (СЗ)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Times New Roman" pitchFamily="18" charset="0"/>
              </a:rPr>
              <a:t>– фракція зважених речовин, отриманих після висушування зразка при температурі 103 – 105 °С.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Колоїдні речовини (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КР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)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Times New Roman" pitchFamily="18" charset="0"/>
              </a:rPr>
              <a:t>– фракція зважених частинок, що затримуються на фільтрі, номінальний розмір пор якого становить 1,58 мкм при температурі 103…105 °С.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Розчинні речовини (РР)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Times New Roman" pitchFamily="18" charset="0"/>
              </a:rPr>
              <a:t>– фракція розчинних зважених частинок, які пройшли через фільтр й утворюються шляхом висушування при 103…105 °С. До того ж, у цій фракції присутні як розчинні, так і дрібнодисперсні (колоїдні) частинки розміром 0,001…1 мкм.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Леткі колоїдні речовин (ЛКР)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Times New Roman" pitchFamily="18" charset="0"/>
              </a:rPr>
              <a:t>– фракція зважених частинок, які можна відігнати шляхом прожарювання осаду фракції колоїдних речовин при температурі 500±50 °С.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Зв’язані колоїдні речовини (ЗКР)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Times New Roman" pitchFamily="18" charset="0"/>
              </a:rPr>
              <a:t>– фракція зважених частинок, яку отримують після прожарювання осаду фракції колоїдних речовин при температурі 500±50 °С.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Леткі розчинні речовини (ЛРР)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Times New Roman" pitchFamily="18" charset="0"/>
              </a:rPr>
              <a:t>розчинні тверді частинки, які пройшли через фільтр і можуть бути відігнані за допомогою прожарювання фракції РР при 500±50 °С.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Зв’язані розчинні речовини (ЗРР)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Times New Roman" pitchFamily="18" charset="0"/>
              </a:rPr>
              <a:t>осад, який залишається внаслідок прожарювання зразка РР при температурі 500±50 °С.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Леткі речовини (ЛР)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Times New Roman" pitchFamily="18" charset="0"/>
              </a:rPr>
              <a:t>загальна кількість летких зважених частинок, які можна відігнати за допомогою прожарювання зразків при температурі 500±50 °С.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Зв’язані речовини (ЗР)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Times New Roman" pitchFamily="18" charset="0"/>
              </a:rPr>
              <a:t>осад, який залишається після прожарювання зразка при температурі 500±50 °С.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555" t="3012" r="2763"/>
          <a:stretch>
            <a:fillRect/>
          </a:stretch>
        </p:blipFill>
        <p:spPr bwMode="auto">
          <a:xfrm>
            <a:off x="1619672" y="0"/>
            <a:ext cx="6048672" cy="63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6475511"/>
            <a:ext cx="8892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Методологія визначення фракційного складу завислих частинок</a:t>
            </a:r>
            <a:r>
              <a:rPr lang="uk-UA" sz="1400" dirty="0">
                <a:latin typeface="Times New Roman" pitchFamily="18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 charset="-128"/>
                <a:cs typeface="Times New Roman" pitchFamily="18" charset="0"/>
              </a:rPr>
              <a:t>у стоках промислових підприємств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Практична частина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Приклад.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Для аналізу стічних вод на вміст завислих частинок досліджувалася проба води об’ємом 50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мл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 (V). При цьому, всі зразки перед тестуванням були зневоднені, висушені й прожарені поки не набули постійної маси.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За результатами тестування отримано такі експериментальні дані: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1. Маса чашки для випарювання рідини (Ч) становить 53,5433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2. Маса чашки для випарювання рідини + осад після випаровування рідкої фази (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Т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= 102…105 °С) Ч+О(105 ºС) = 53,5794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3. Маса чашки для випарювання рідини з осадом після прожарювання в муфельній печі (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Т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= 450±50 °С) Ч+О(500 °С) = 53,5625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4. Маса паперового фільтра для тонкого очищення рідини після сушіння Ф(105 °С) = 1,5433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5. Маса паперового фільтра для тонкого очищення рідини з осадом після сушіння Ф+О(105 °С) = 1,5554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6. Маса паперового фільтра для тонкого очищення рідини з осадом після прожарювання в муфельній печі (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Т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= 450±50 °С) Ф+О(500 °С) = 1,5476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Визначити концентрацію фракцій зважених частинок речовин та встановити належність стічних вод до певного типу.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Розрахунки: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1. Визначимо загальну концентрацію зважених речовин, тобто масу сухого залишку: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СЗ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= [Ч+О(105ºС) – Ч] /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V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= (53,5794 г – 53,5433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г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) / 0,050 л = 0,722 г/л.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2. Обчислюємо вміст летких речовин: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ЛР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= [Ч+О(105ºС) – Ч+О(500ºС)] /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V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= (53,5794 г – 53,5625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г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) / 0,050 л = 0,338 г/л.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3. Розраховуємо вміст фракції зважених колоїдних речовин: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= [Ф+О(105°С) – Ф(105°С)] /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V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= (1,5554 г – 1,5433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г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) / 0,050 л = 0,242 г/л.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4. Визначимо вміст фракції летких колоїдних речовин: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ЛКР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= [Ф+О(105°С) –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Ф+О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(500°С)] /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V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= 1,5554 г–1,5476 г / 0,050 л = 0,156 г/ 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5. Обчислюємо вміст розчинних речовин: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РР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= СЗ –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КР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 = 0,722 г/л – 0,242 г/л = 0,480 г/л.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6. Визначимо вміст летких розчинних речовин: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ЛРР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Times New Roman" pitchFamily="18" charset="0"/>
              </a:rPr>
              <a:t>= ЛР – ЛКР = 0,338 г/л – 0,156 г/л = 0,182 г/л.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</TotalTime>
  <Words>1486</Words>
  <Application>Microsoft Office PowerPoint</Application>
  <PresentationFormat>Экран (4:3)</PresentationFormat>
  <Paragraphs>289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Лабораторна робота 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 робота 5</dc:title>
  <dc:creator>Руслан Аминов</dc:creator>
  <cp:lastModifiedBy>Руслан Аминов</cp:lastModifiedBy>
  <cp:revision>6</cp:revision>
  <dcterms:created xsi:type="dcterms:W3CDTF">2024-04-01T20:00:56Z</dcterms:created>
  <dcterms:modified xsi:type="dcterms:W3CDTF">2024-04-01T20:40:15Z</dcterms:modified>
</cp:coreProperties>
</file>