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0" r:id="rId3"/>
    <p:sldId id="296" r:id="rId4"/>
    <p:sldId id="257" r:id="rId5"/>
    <p:sldId id="258" r:id="rId6"/>
    <p:sldId id="259" r:id="rId7"/>
    <p:sldId id="264" r:id="rId8"/>
    <p:sldId id="278" r:id="rId9"/>
    <p:sldId id="274" r:id="rId10"/>
    <p:sldId id="276" r:id="rId11"/>
    <p:sldId id="298" r:id="rId12"/>
    <p:sldId id="299" r:id="rId13"/>
    <p:sldId id="297" r:id="rId14"/>
    <p:sldId id="271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0"/>
    <a:srgbClr val="FA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165" autoAdjust="0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31000">
              <a:schemeClr val="accent5">
                <a:lumMod val="20000"/>
                <a:lumOff val="80000"/>
              </a:schemeClr>
            </a:gs>
            <a:gs pos="75000">
              <a:srgbClr val="D3ECF0"/>
            </a:gs>
            <a:gs pos="97000">
              <a:srgbClr val="FAEA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398585"/>
            <a:ext cx="9144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 Black" pitchFamily="34" charset="0"/>
              </a:rPr>
              <a:t> «ЩО ВИВЧАЄ ГЕОПОЛІТИКА?»</a:t>
            </a:r>
          </a:p>
          <a:p>
            <a:pPr algn="ctr"/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 Black" pitchFamily="34" charset="0"/>
              </a:rPr>
              <a:t>к.політ.н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 Black" pitchFamily="34" charset="0"/>
              </a:rPr>
              <a:t>Н.Лепська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032FD8-3AB4-2A40-9986-FCCE7492A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38"/>
            <a:ext cx="9144000" cy="53926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B43FC12-3779-154D-813D-90B361A1A6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334000"/>
            <a:ext cx="77724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ru-UA" sz="28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Кожен конфлікт має геополітичний фундамент</a:t>
            </a:r>
          </a:p>
          <a:p>
            <a:pPr algn="ctr"/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9218" name="Picture 2" descr="Коллизия США и Китая: трансформация отношений двух мировых гигантов">
            <a:extLst>
              <a:ext uri="{FF2B5EF4-FFF2-40B4-BE49-F238E27FC236}">
                <a16:creationId xmlns:a16="http://schemas.microsoft.com/office/drawing/2014/main" id="{CD88C6B8-BF5E-0446-9705-94C8A7D0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08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14DDF6-834B-3A4C-AA95-A9B13ED8904C}"/>
              </a:ext>
            </a:extLst>
          </p:cNvPr>
          <p:cNvSpPr txBox="1"/>
          <p:nvPr/>
        </p:nvSpPr>
        <p:spPr>
          <a:xfrm>
            <a:off x="152400" y="1028819"/>
            <a:ext cx="4191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• Багатополярний світ: Чи є альтернатива домінуванню США?</a:t>
            </a:r>
          </a:p>
          <a:p>
            <a:endParaRPr lang="ru-UA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• Технології та війна: Чи замінять дрони армії?</a:t>
            </a:r>
          </a:p>
          <a:p>
            <a:endParaRPr lang="ru-UA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• Кліматична геополітика: Хто отримає вигоду від змін клімату?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0D8CA-2BD1-C64F-A04C-7D656AA1CCF5}"/>
              </a:ext>
            </a:extLst>
          </p:cNvPr>
          <p:cNvSpPr txBox="1"/>
          <p:nvPr/>
        </p:nvSpPr>
        <p:spPr>
          <a:xfrm>
            <a:off x="304800" y="228600"/>
            <a:ext cx="838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Майбутнє геополітики: що нас чекає?</a:t>
            </a:r>
          </a:p>
          <a:p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The new geopolitical play is multipolarism">
            <a:extLst>
              <a:ext uri="{FF2B5EF4-FFF2-40B4-BE49-F238E27FC236}">
                <a16:creationId xmlns:a16="http://schemas.microsoft.com/office/drawing/2014/main" id="{59D6292D-E319-4249-9B65-C1A2F74CE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8037" y="1829038"/>
            <a:ext cx="4993759" cy="3504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1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14DDF6-834B-3A4C-AA95-A9B13ED8904C}"/>
              </a:ext>
            </a:extLst>
          </p:cNvPr>
          <p:cNvSpPr txBox="1"/>
          <p:nvPr/>
        </p:nvSpPr>
        <p:spPr>
          <a:xfrm>
            <a:off x="762000" y="5105400"/>
            <a:ext cx="8001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UA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Майбутнє залежить від стратегічних рішень сьогодення</a:t>
            </a:r>
          </a:p>
        </p:txBody>
      </p:sp>
      <p:pic>
        <p:nvPicPr>
          <p:cNvPr id="11268" name="Picture 4" descr="Why Democracies Must Rediscover the Dismal Science of Geopolitics">
            <a:extLst>
              <a:ext uri="{FF2B5EF4-FFF2-40B4-BE49-F238E27FC236}">
                <a16:creationId xmlns:a16="http://schemas.microsoft.com/office/drawing/2014/main" id="{B14734F0-4CE6-9F4B-94B5-7DA52C33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30" y="228600"/>
            <a:ext cx="7557540" cy="5029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D9780B-DA02-3F46-9479-218AE9DE4D7C}"/>
              </a:ext>
            </a:extLst>
          </p:cNvPr>
          <p:cNvSpPr txBox="1"/>
          <p:nvPr/>
        </p:nvSpPr>
        <p:spPr>
          <a:xfrm>
            <a:off x="457200" y="304800"/>
            <a:ext cx="836715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28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Розуміння геополітики дає можливість:</a:t>
            </a:r>
            <a:endParaRPr lang="en-US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endParaRPr lang="ru-UA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Аналізувати міжнародні події без ілюзій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Передбачати майбутні тренди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Приймати стратегічні рішення</a:t>
            </a:r>
          </a:p>
        </p:txBody>
      </p:sp>
      <p:pic>
        <p:nvPicPr>
          <p:cNvPr id="13314" name="Picture 2" descr="Geopolitics Vector Images (over 1,500)">
            <a:extLst>
              <a:ext uri="{FF2B5EF4-FFF2-40B4-BE49-F238E27FC236}">
                <a16:creationId xmlns:a16="http://schemas.microsoft.com/office/drawing/2014/main" id="{79B3EBCF-F37E-AD4B-922A-2CBCBBA3E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78" y="2414666"/>
            <a:ext cx="7772400" cy="41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7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47805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ru-UA" sz="20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Геополітика </a:t>
            </a:r>
            <a:r>
              <a:rPr lang="en-US" sz="20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–</a:t>
            </a:r>
            <a:r>
              <a:rPr lang="ru-UA" sz="20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це не просто карти та війни. </a:t>
            </a:r>
            <a:br>
              <a:rPr lang="en-US" sz="20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UA" sz="20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Це про те, хто керує світом і чому</a:t>
            </a:r>
            <a:br>
              <a:rPr lang="ru-UA" sz="20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UA" sz="20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Світ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ru-UA" sz="20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це гра. Ти або гравець, або фігура. Обирай сам!</a:t>
            </a:r>
            <a:br>
              <a:rPr lang="ru-UA" sz="20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endParaRPr lang="ru-UA" sz="20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338" name="Picture 2" descr="Decoding Conflict with the Geopolitical Dynamics Matrix™: An Approach to  Resolving Israeli-Palestinian Conflict | by David Baumgarten | Medium">
            <a:extLst>
              <a:ext uri="{FF2B5EF4-FFF2-40B4-BE49-F238E27FC236}">
                <a16:creationId xmlns:a16="http://schemas.microsoft.com/office/drawing/2014/main" id="{FF99358F-EDC7-0544-BFC5-47E5F01E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88026"/>
            <a:ext cx="5257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771" y="340327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Дякую за увагу!</a:t>
            </a:r>
            <a:br>
              <a:rPr lang="uk-UA" sz="28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Успішного та цікавого опанування </a:t>
            </a:r>
            <a:br>
              <a:rPr lang="uk-UA" sz="28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«Основ геополітики»!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6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4648200"/>
            <a:ext cx="9144000" cy="2209800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1000">
                <a:schemeClr val="accent5">
                  <a:lumMod val="20000"/>
                  <a:lumOff val="80000"/>
                </a:schemeClr>
              </a:gs>
              <a:gs pos="75000">
                <a:srgbClr val="D3ECF0"/>
              </a:gs>
              <a:gs pos="97000">
                <a:srgbClr val="FAEAF0"/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ru-RU" sz="22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Предмет </a:t>
            </a:r>
            <a:r>
              <a:rPr lang="ru-RU" sz="2200" b="1" i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дослідження</a:t>
            </a:r>
            <a:r>
              <a:rPr lang="ru-RU" sz="22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 </a:t>
            </a:r>
            <a:r>
              <a:rPr lang="ru-RU" sz="2200" b="1" i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геополітики</a:t>
            </a:r>
            <a:r>
              <a:rPr lang="ru-RU" sz="22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: 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система відносин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геополітичними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суб'єктами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глобальному та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регіональному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рівнях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впливом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насамперед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географічних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чинників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з приводу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досягнення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/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перерозподілу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влади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впливу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тих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чи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інших</a:t>
            </a:r>
            <a:r>
              <a:rPr lang="ru-RU" sz="2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територіях</a:t>
            </a:r>
            <a:endParaRPr lang="ru-RU" sz="22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Геополитика и конкуренция за концепцию мирового лидера | Премиум векторы">
            <a:extLst>
              <a:ext uri="{FF2B5EF4-FFF2-40B4-BE49-F238E27FC236}">
                <a16:creationId xmlns:a16="http://schemas.microsoft.com/office/drawing/2014/main" id="{0993CD58-AFCE-8C40-8B96-D7313ACE6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087" y="0"/>
            <a:ext cx="6895826" cy="45935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221359-CCC6-2F49-8921-417664F38F79}"/>
              </a:ext>
            </a:extLst>
          </p:cNvPr>
          <p:cNvSpPr txBox="1"/>
          <p:nvPr/>
        </p:nvSpPr>
        <p:spPr>
          <a:xfrm>
            <a:off x="381000" y="228600"/>
            <a:ext cx="815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 які питання надає відповіді геополітика?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33066-1B28-6A46-941C-2ADAE978D69E}"/>
              </a:ext>
            </a:extLst>
          </p:cNvPr>
          <p:cNvSpPr txBox="1"/>
          <p:nvPr/>
        </p:nvSpPr>
        <p:spPr>
          <a:xfrm>
            <a:off x="0" y="888539"/>
            <a:ext cx="42672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UA" sz="28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Чи впливають географія та ресурси на світову політику?</a:t>
            </a:r>
          </a:p>
          <a:p>
            <a:pPr marL="285750" indent="-285750">
              <a:buFont typeface="Wingdings" pitchFamily="2" charset="2"/>
              <a:buChar char="ü"/>
            </a:pPr>
            <a:endParaRPr lang="ru-UA" sz="2800" b="1" i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UA" sz="28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 великі держави ухвалюють рішення?</a:t>
            </a:r>
          </a:p>
          <a:p>
            <a:pPr marL="285750" indent="-285750">
              <a:buFont typeface="Wingdings" pitchFamily="2" charset="2"/>
              <a:buChar char="ü"/>
            </a:pPr>
            <a:endParaRPr lang="ru-UA" sz="2800" b="1" i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UA" sz="28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Чому деякі конфлікти здаються неминучими?</a:t>
            </a:r>
          </a:p>
        </p:txBody>
      </p:sp>
      <p:pic>
        <p:nvPicPr>
          <p:cNvPr id="2050" name="Picture 2" descr="Геополитика все сильнее давит на бизнес">
            <a:extLst>
              <a:ext uri="{FF2B5EF4-FFF2-40B4-BE49-F238E27FC236}">
                <a16:creationId xmlns:a16="http://schemas.microsoft.com/office/drawing/2014/main" id="{3286175E-4D60-B144-9E1E-78EA9389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209" y="1702681"/>
            <a:ext cx="5628791" cy="4266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214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8135" y="223375"/>
            <a:ext cx="7807665" cy="1219200"/>
          </a:xfr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UA" sz="32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Геополітика - це ключ до розуміння світових процесів</a:t>
            </a:r>
          </a:p>
        </p:txBody>
      </p:sp>
      <p:pic>
        <p:nvPicPr>
          <p:cNvPr id="1026" name="Picture 2" descr="Какова роль геополитики в инвестиционной миграции?">
            <a:extLst>
              <a:ext uri="{FF2B5EF4-FFF2-40B4-BE49-F238E27FC236}">
                <a16:creationId xmlns:a16="http://schemas.microsoft.com/office/drawing/2014/main" id="{9DD34D1F-66EC-8448-86D8-B4A192806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06" y="1371600"/>
            <a:ext cx="8328922" cy="4998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522B5E-8087-4642-B109-281A0A08CFB9}"/>
              </a:ext>
            </a:extLst>
          </p:cNvPr>
          <p:cNvSpPr txBox="1"/>
          <p:nvPr/>
        </p:nvSpPr>
        <p:spPr>
          <a:xfrm>
            <a:off x="21771" y="622764"/>
            <a:ext cx="45720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UA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мапа світу впливає на розстановку сил?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UA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Британія стала морською імперією?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UA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Чому Росія завжди прагнула виходу до теплих морів?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UA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США використовують океани для своєї безпеки?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172F9-826A-794B-9CF8-22F6ACCD223A}"/>
              </a:ext>
            </a:extLst>
          </p:cNvPr>
          <p:cNvSpPr txBox="1"/>
          <p:nvPr/>
        </p:nvSpPr>
        <p:spPr>
          <a:xfrm>
            <a:off x="2403764" y="161099"/>
            <a:ext cx="5368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8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Географія vs Політика</a:t>
            </a:r>
          </a:p>
        </p:txBody>
      </p:sp>
      <p:pic>
        <p:nvPicPr>
          <p:cNvPr id="3074" name="Picture 2" descr="Геополитика: свят на прага на война - Mediamall">
            <a:extLst>
              <a:ext uri="{FF2B5EF4-FFF2-40B4-BE49-F238E27FC236}">
                <a16:creationId xmlns:a16="http://schemas.microsoft.com/office/drawing/2014/main" id="{895819F0-80B5-E948-A2C6-7B5F6F1D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034" y="1504950"/>
            <a:ext cx="5511800" cy="384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05951A-69E3-514F-95FB-627F36E037B1}"/>
              </a:ext>
            </a:extLst>
          </p:cNvPr>
          <p:cNvSpPr txBox="1"/>
          <p:nvPr/>
        </p:nvSpPr>
        <p:spPr>
          <a:xfrm>
            <a:off x="3958" y="5666482"/>
            <a:ext cx="8915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32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Географія задає правила гри, а політика – їх використовує</a:t>
            </a:r>
          </a:p>
        </p:txBody>
      </p:sp>
      <p:pic>
        <p:nvPicPr>
          <p:cNvPr id="4098" name="Picture 2" descr="ГЕОПОЛИТИКА [ТЕРМИНЫ И ПОНЯТИЯ]">
            <a:extLst>
              <a:ext uri="{FF2B5EF4-FFF2-40B4-BE49-F238E27FC236}">
                <a16:creationId xmlns:a16="http://schemas.microsoft.com/office/drawing/2014/main" id="{27C5ECC4-42B2-DE49-BA1E-5330D93A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5676900" cy="5676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7FACC86-9827-404C-AA8D-19D1863093C3}"/>
              </a:ext>
            </a:extLst>
          </p:cNvPr>
          <p:cNvSpPr txBox="1"/>
          <p:nvPr/>
        </p:nvSpPr>
        <p:spPr>
          <a:xfrm>
            <a:off x="76200" y="813874"/>
            <a:ext cx="4267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США – гегемон чи занепадаюча імперія?</a:t>
            </a:r>
          </a:p>
          <a:p>
            <a:pPr marL="457200" indent="-457200">
              <a:buFont typeface="Wingdings" pitchFamily="2" charset="2"/>
              <a:buChar char="ü"/>
            </a:pPr>
            <a:endParaRPr lang="ru-UA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Китай – економічний гігант із глобальними амбіціями?</a:t>
            </a:r>
          </a:p>
          <a:p>
            <a:pPr marL="457200" indent="-457200">
              <a:buFont typeface="Wingdings" pitchFamily="2" charset="2"/>
              <a:buChar char="ü"/>
            </a:pPr>
            <a:endParaRPr lang="ru-UA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ЄС – союз, що шукає єдність?</a:t>
            </a:r>
          </a:p>
          <a:p>
            <a:pPr marL="457200" indent="-457200">
              <a:buFont typeface="Wingdings" pitchFamily="2" charset="2"/>
              <a:buChar char="ü"/>
            </a:pPr>
            <a:endParaRPr lang="ru-UA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Росія – спадкоємиця імперських традицій?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57377-0FBE-284E-B39F-881543528696}"/>
              </a:ext>
            </a:extLst>
          </p:cNvPr>
          <p:cNvSpPr txBox="1"/>
          <p:nvPr/>
        </p:nvSpPr>
        <p:spPr>
          <a:xfrm>
            <a:off x="990600" y="76200"/>
            <a:ext cx="7162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Глобальні гравці: Хто керує світом?</a:t>
            </a:r>
          </a:p>
          <a:p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Геополитика | «ᕒНАН𐌵𐌴 𐌏БЩ𐌴𐌾𐍄𐌱А» | Дзен">
            <a:extLst>
              <a:ext uri="{FF2B5EF4-FFF2-40B4-BE49-F238E27FC236}">
                <a16:creationId xmlns:a16="http://schemas.microsoft.com/office/drawing/2014/main" id="{6B87DD87-66E0-ED48-9916-46DBE8D8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556755"/>
            <a:ext cx="5153967" cy="37444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BEE20A4-8F66-F648-AF4D-874B59367F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5486400"/>
            <a:ext cx="7772400" cy="1295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UA" sz="32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Глобальна шахівниця змінюється, але правила гри ті самі</a:t>
            </a:r>
          </a:p>
          <a:p>
            <a:endParaRPr lang="uk-UA" dirty="0"/>
          </a:p>
        </p:txBody>
      </p:sp>
      <p:pic>
        <p:nvPicPr>
          <p:cNvPr id="7170" name="Picture 2" descr="Культурных и геополитических - найдено 85 фото">
            <a:extLst>
              <a:ext uri="{FF2B5EF4-FFF2-40B4-BE49-F238E27FC236}">
                <a16:creationId xmlns:a16="http://schemas.microsoft.com/office/drawing/2014/main" id="{7BB2C1DC-7931-6044-8028-0CD96E73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136566"/>
            <a:ext cx="6667500" cy="533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8A3363-B5CC-BD4F-91E8-150E4277E50D}"/>
              </a:ext>
            </a:extLst>
          </p:cNvPr>
          <p:cNvSpPr txBox="1"/>
          <p:nvPr/>
        </p:nvSpPr>
        <p:spPr>
          <a:xfrm>
            <a:off x="-10885" y="0"/>
            <a:ext cx="42780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• Боротьба за ресурси (нафта, газ, вода)</a:t>
            </a:r>
          </a:p>
          <a:p>
            <a:endParaRPr lang="ru-UA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• Конкуренція за стратегічні території (Крим, Тайвань, Близький Схід)</a:t>
            </a:r>
          </a:p>
          <a:p>
            <a:endParaRPr lang="ru-UA" sz="2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UA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• Ідеологічні протистояння (демократія vs автократія)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6BE8C-0BF9-7C4E-8C85-6350D63B368C}"/>
              </a:ext>
            </a:extLst>
          </p:cNvPr>
          <p:cNvSpPr txBox="1"/>
          <p:nvPr/>
        </p:nvSpPr>
        <p:spPr>
          <a:xfrm>
            <a:off x="4435929" y="228559"/>
            <a:ext cx="440871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28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Геополітичні конфлікти: Чому війни та кризи неминучі?</a:t>
            </a:r>
          </a:p>
          <a:p>
            <a:pPr algn="ctr"/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200" name="Picture 8" descr="China Vs Taiwan. Two Fists with National Flags for Economic Conflict Stock  Illustration - Illustration of fist, concept: 251635101">
            <a:extLst>
              <a:ext uri="{FF2B5EF4-FFF2-40B4-BE49-F238E27FC236}">
                <a16:creationId xmlns:a16="http://schemas.microsoft.com/office/drawing/2014/main" id="{9C6A5AB6-6885-814E-A9FB-7483A24F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160029"/>
            <a:ext cx="7010400" cy="3943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333</Words>
  <Application>Microsoft Macintosh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 Black</vt:lpstr>
      <vt:lpstr>Bookman Old Style</vt:lpstr>
      <vt:lpstr>Calibri</vt:lpstr>
      <vt:lpstr>Cambria</vt:lpstr>
      <vt:lpstr>Century Gothic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Геополітика – це не просто карти та війни.  Це про те, хто керує світом і чому Світ – це гра. Ти або гравець, або фігура. Обирай сам! </vt:lpstr>
      <vt:lpstr>Дякую за увагу! Успішного та цікавого опанування  «Основ геополітики»!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Геополітика та проблеми геополітичних відносин у сучасному світі.</dc:title>
  <dc:creator>Karina</dc:creator>
  <cp:lastModifiedBy>Microsoft Office User</cp:lastModifiedBy>
  <cp:revision>67</cp:revision>
  <dcterms:created xsi:type="dcterms:W3CDTF">2020-05-07T14:02:35Z</dcterms:created>
  <dcterms:modified xsi:type="dcterms:W3CDTF">2025-12-04T14:25:08Z</dcterms:modified>
</cp:coreProperties>
</file>