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1C3C8C-EA8C-4309-977D-38CC48F3852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9176-8E2E-49A7-90F0-693D0CE403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548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5C33E-F551-4B75-B272-E0255B75A2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482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58E7-3013-49B7-9061-3779CCF555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54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C571972-E01F-4470-B744-4B0F12882A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898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563C6-0B26-41D6-91BE-3E216377AB6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046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CAC45A8-3E64-4AF7-9ECE-2C4206E2E3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94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1C09A-234C-4938-B8ED-A60AA35D8C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50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C018-D263-41A7-997C-05E68536A1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52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05CAD-84B8-4316-9B8E-6AFEE8E109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33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0D6B-A363-440E-8355-BA98CAD4F0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33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F2CCC-11AB-4DF0-867D-41E3562B27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277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E9D41F4B-1B0A-4E98-92DA-5F0C3DF4864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759424"/>
          </a:xfrm>
        </p:spPr>
        <p:txBody>
          <a:bodyPr>
            <a:noAutofit/>
          </a:bodyPr>
          <a:lstStyle/>
          <a:p>
            <a:pPr marL="46037" algn="ctr">
              <a:lnSpc>
                <a:spcPct val="80000"/>
              </a:lnSpc>
            </a:pPr>
            <a:r>
              <a:rPr lang="ru-RU" altLang="en-US" sz="6000" b="1" dirty="0" err="1" smtClean="0"/>
              <a:t>СУЧАСНІ</a:t>
            </a:r>
            <a:r>
              <a:rPr lang="ru-RU" altLang="en-US" sz="6000" b="1" dirty="0" smtClean="0"/>
              <a:t> </a:t>
            </a:r>
            <a:r>
              <a:rPr lang="ru-RU" altLang="en-US" sz="6000" b="1" dirty="0" err="1" smtClean="0"/>
              <a:t>ПРОЦЕСИ</a:t>
            </a:r>
            <a:r>
              <a:rPr lang="ru-RU" altLang="en-US" sz="6000" b="1" dirty="0" smtClean="0"/>
              <a:t> </a:t>
            </a:r>
            <a:r>
              <a:rPr lang="ru-RU" altLang="en-US" sz="6000" b="1" dirty="0" err="1" smtClean="0"/>
              <a:t>ПОЗАПІЧНОЇ</a:t>
            </a:r>
            <a:r>
              <a:rPr lang="ru-RU" altLang="en-US" sz="6000" b="1" dirty="0" smtClean="0"/>
              <a:t> </a:t>
            </a:r>
            <a:r>
              <a:rPr lang="ru-RU" altLang="en-US" sz="6000" b="1" dirty="0" err="1" smtClean="0"/>
              <a:t>ОБРОБКИ</a:t>
            </a:r>
            <a:r>
              <a:rPr lang="ru-RU" altLang="en-US" sz="6000" b="1" dirty="0" smtClean="0"/>
              <a:t> </a:t>
            </a:r>
            <a:r>
              <a:rPr lang="ru-RU" altLang="en-US" sz="6000" b="1" dirty="0" err="1" smtClean="0"/>
              <a:t>СТАЛІ</a:t>
            </a:r>
            <a:endParaRPr lang="ru-RU" altLang="en-US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944782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/>
              <a:t>ТЕМА 7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2CA0-92EA-46C3-8FB5-7A44E5E28426}" type="slidenum">
              <a:rPr lang="ru-RU" altLang="en-US" smtClean="0"/>
              <a:pPr/>
              <a:t>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232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2D09D1AC-836A-4C27-B9EE-D9FC3EE20194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10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964613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3" y="5300663"/>
            <a:ext cx="8229600" cy="1557337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400" dirty="0" smtClean="0"/>
              <a:t>Рис. </a:t>
            </a:r>
            <a:r>
              <a:rPr lang="ru-RU" altLang="en-US" sz="2400" dirty="0"/>
              <a:t>2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Технологічна</a:t>
            </a:r>
            <a:r>
              <a:rPr lang="ru-RU" altLang="en-US" sz="2400" dirty="0" smtClean="0"/>
              <a:t> схема </a:t>
            </a:r>
            <a:r>
              <a:rPr lang="ru-RU" altLang="en-US" sz="2400" dirty="0" err="1" smtClean="0"/>
              <a:t>обробки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рідкими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синтетичними</a:t>
            </a:r>
            <a:r>
              <a:rPr lang="ru-RU" altLang="en-US" sz="2400" dirty="0" smtClean="0"/>
              <a:t> шлаками: 1 – </a:t>
            </a:r>
            <a:r>
              <a:rPr lang="ru-RU" altLang="en-US" sz="2400" dirty="0" err="1" smtClean="0"/>
              <a:t>дугова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електропіч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виплавки</a:t>
            </a:r>
            <a:r>
              <a:rPr lang="ru-RU" altLang="en-US" sz="2400" dirty="0" smtClean="0"/>
              <a:t> синтетичного шлаку; 2 – </a:t>
            </a:r>
            <a:r>
              <a:rPr lang="ru-RU" altLang="en-US" sz="2400" dirty="0" err="1" smtClean="0"/>
              <a:t>заливання</a:t>
            </a:r>
            <a:r>
              <a:rPr lang="ru-RU" altLang="en-US" sz="2400" dirty="0" smtClean="0"/>
              <a:t> синтетичного шлаку в </a:t>
            </a:r>
            <a:r>
              <a:rPr lang="ru-RU" altLang="en-US" sz="2400" dirty="0" err="1" smtClean="0"/>
              <a:t>сталерозливний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ківш</a:t>
            </a:r>
            <a:r>
              <a:rPr lang="ru-RU" altLang="en-US" sz="2400" dirty="0" smtClean="0"/>
              <a:t>; 3 – </a:t>
            </a:r>
            <a:r>
              <a:rPr lang="ru-RU" altLang="en-US" sz="2400" dirty="0" err="1" smtClean="0"/>
              <a:t>випуск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endParaRPr lang="ru-RU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F190382A-E5DC-413A-BA61-D9BF4598CE2D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11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ru-RU" altLang="en-US" sz="2400" b="1" dirty="0" smtClean="0"/>
              <a:t>§4. Агрегат «</a:t>
            </a:r>
            <a:r>
              <a:rPr lang="ru-RU" altLang="en-US" sz="2400" b="1" dirty="0" err="1" smtClean="0"/>
              <a:t>піч-ківш</a:t>
            </a:r>
            <a:r>
              <a:rPr lang="ru-RU" altLang="en-US" sz="2400" b="1" dirty="0" smtClean="0"/>
              <a:t>»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ru-RU" altLang="en-US" sz="2400" dirty="0" smtClean="0"/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Найбільш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ефективним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прийомом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позапічної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обробки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r>
              <a:rPr lang="ru-RU" altLang="en-US" sz="2400" dirty="0" smtClean="0"/>
              <a:t> є комплексна </a:t>
            </a:r>
            <a:r>
              <a:rPr lang="ru-RU" altLang="en-US" sz="2400" dirty="0" err="1" smtClean="0"/>
              <a:t>обробка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розплаву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сталерозливному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ковші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із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застосуванням</a:t>
            </a:r>
            <a:r>
              <a:rPr lang="ru-RU" altLang="en-US" sz="2400" dirty="0" smtClean="0"/>
              <a:t> потужного </a:t>
            </a:r>
            <a:r>
              <a:rPr lang="ru-RU" altLang="en-US" sz="2400" dirty="0" err="1" smtClean="0"/>
              <a:t>високотемпературного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джерела</a:t>
            </a:r>
            <a:r>
              <a:rPr lang="ru-RU" altLang="en-US" sz="2400" dirty="0" smtClean="0"/>
              <a:t> локального </a:t>
            </a:r>
            <a:r>
              <a:rPr lang="ru-RU" altLang="en-US" sz="2400" dirty="0" err="1" smtClean="0"/>
              <a:t>нагріву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який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забезпечує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безперервну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компенсацію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теплових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втрат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Агрегати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що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забезпечують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нагрівання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перемішування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ковші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її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рафінування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коригування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хімічного</a:t>
            </a:r>
            <a:r>
              <a:rPr lang="ru-RU" altLang="en-US" sz="2400" dirty="0" smtClean="0"/>
              <a:t> складу, </a:t>
            </a:r>
            <a:r>
              <a:rPr lang="ru-RU" altLang="en-US" sz="2400" dirty="0" err="1" smtClean="0"/>
              <a:t>отримали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назву</a:t>
            </a:r>
            <a:r>
              <a:rPr lang="ru-RU" altLang="en-US" sz="2400" dirty="0" smtClean="0"/>
              <a:t> «</a:t>
            </a:r>
            <a:r>
              <a:rPr lang="ru-RU" altLang="en-US" sz="2400" dirty="0" err="1" smtClean="0"/>
              <a:t>пічківш</a:t>
            </a:r>
            <a:r>
              <a:rPr lang="ru-RU" altLang="en-US" sz="2400" dirty="0" smtClean="0"/>
              <a:t>» (</a:t>
            </a:r>
            <a:r>
              <a:rPr lang="ru-RU" altLang="en-US" sz="2400" dirty="0" err="1" smtClean="0"/>
              <a:t>від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англійського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ladle-furnace</a:t>
            </a:r>
            <a:r>
              <a:rPr lang="ru-RU" altLang="en-US" sz="2400" dirty="0" smtClean="0"/>
              <a:t> (LD)).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Піч-ківш</a:t>
            </a:r>
            <a:r>
              <a:rPr lang="ru-RU" altLang="en-US" sz="2400" dirty="0" smtClean="0"/>
              <a:t> є </a:t>
            </a:r>
            <a:r>
              <a:rPr lang="ru-RU" altLang="en-US" sz="2400" dirty="0" err="1" smtClean="0"/>
              <a:t>установкою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що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складається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кришки</a:t>
            </a:r>
            <a:r>
              <a:rPr lang="ru-RU" altLang="en-US" sz="2400" dirty="0" smtClean="0"/>
              <a:t> для ковша з </a:t>
            </a:r>
            <a:r>
              <a:rPr lang="ru-RU" altLang="en-US" sz="2400" dirty="0" err="1" smtClean="0"/>
              <a:t>отворами</a:t>
            </a:r>
            <a:r>
              <a:rPr lang="ru-RU" altLang="en-US" sz="2400" dirty="0" smtClean="0"/>
              <a:t>, через </a:t>
            </a:r>
            <a:r>
              <a:rPr lang="ru-RU" altLang="en-US" sz="2400" dirty="0" err="1" smtClean="0"/>
              <a:t>які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встановлені</a:t>
            </a:r>
            <a:r>
              <a:rPr lang="ru-RU" altLang="en-US" sz="2400" dirty="0" smtClean="0"/>
              <a:t> три </a:t>
            </a:r>
            <a:r>
              <a:rPr lang="ru-RU" altLang="en-US" sz="2400" dirty="0" err="1" smtClean="0"/>
              <a:t>електроди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Під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кришку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поміщається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сталерозливний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ківш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металом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після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випуску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сталеплавильної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печі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Крім</a:t>
            </a:r>
            <a:r>
              <a:rPr lang="ru-RU" altLang="en-US" sz="2400" dirty="0" smtClean="0"/>
              <a:t> того, до складу установки "</a:t>
            </a:r>
            <a:r>
              <a:rPr lang="ru-RU" altLang="en-US" sz="2400" dirty="0" err="1" smtClean="0"/>
              <a:t>піч-ківш</a:t>
            </a:r>
            <a:r>
              <a:rPr lang="ru-RU" altLang="en-US" sz="2400" dirty="0" smtClean="0"/>
              <a:t>" </a:t>
            </a:r>
            <a:r>
              <a:rPr lang="ru-RU" altLang="en-US" sz="2400" dirty="0" err="1" smtClean="0"/>
              <a:t>зазвичай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також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входять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засоби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перемішування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металу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інертним</a:t>
            </a:r>
            <a:r>
              <a:rPr lang="ru-RU" altLang="en-US" sz="2400" dirty="0" smtClean="0"/>
              <a:t> газом, система </a:t>
            </a:r>
            <a:r>
              <a:rPr lang="ru-RU" altLang="en-US" sz="2400" dirty="0" err="1" smtClean="0"/>
              <a:t>подачі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феросплавів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матеріалів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рафінування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ковші</a:t>
            </a:r>
            <a:r>
              <a:rPr lang="ru-RU" alt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1B842F98-2BFB-4825-BBDA-167E0C1FA270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12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В </a:t>
            </a:r>
            <a:r>
              <a:rPr lang="ru-RU" altLang="en-US" sz="2800" dirty="0" err="1" smtClean="0"/>
              <a:t>даний</a:t>
            </a:r>
            <a:r>
              <a:rPr lang="ru-RU" altLang="en-US" sz="2800" dirty="0" smtClean="0"/>
              <a:t> час </a:t>
            </a:r>
            <a:r>
              <a:rPr lang="ru-RU" altLang="en-US" sz="2800" dirty="0" err="1" smtClean="0"/>
              <a:t>безперервне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введення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різних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речовин</a:t>
            </a:r>
            <a:r>
              <a:rPr lang="ru-RU" altLang="en-US" sz="2800" dirty="0" smtClean="0"/>
              <a:t> (</a:t>
            </a:r>
            <a:r>
              <a:rPr lang="ru-RU" altLang="en-US" sz="2800" dirty="0" err="1" smtClean="0"/>
              <a:t>вуглецю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розкислювачів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модифікаторів</a:t>
            </a:r>
            <a:r>
              <a:rPr lang="ru-RU" altLang="en-US" sz="2800" dirty="0" smtClean="0"/>
              <a:t>) </a:t>
            </a:r>
            <a:r>
              <a:rPr lang="ru-RU" altLang="en-US" sz="2800" dirty="0" err="1" smtClean="0"/>
              <a:t>проводять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із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застосуванням</a:t>
            </a:r>
            <a:r>
              <a:rPr lang="ru-RU" altLang="en-US" sz="2800" dirty="0" smtClean="0"/>
              <a:t> порошкового дроту,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має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своєму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перерізі</a:t>
            </a:r>
            <a:r>
              <a:rPr lang="ru-RU" altLang="en-US" sz="2800" dirty="0" smtClean="0"/>
              <a:t> коло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прямокутник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сталева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оболонка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якої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зазвичай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завальцована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Такий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дріт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великої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довжини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поставляється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котушках</a:t>
            </a:r>
            <a:r>
              <a:rPr lang="ru-RU" altLang="en-US" sz="2800" dirty="0" smtClean="0"/>
              <a:t> на </a:t>
            </a:r>
            <a:r>
              <a:rPr lang="ru-RU" altLang="en-US" sz="2800" dirty="0" err="1" smtClean="0"/>
              <a:t>металевій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дерев'яній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рамі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Введення</a:t>
            </a:r>
            <a:r>
              <a:rPr lang="ru-RU" altLang="en-US" sz="2800" dirty="0" smtClean="0"/>
              <a:t> порошкового дроту в </a:t>
            </a:r>
            <a:r>
              <a:rPr lang="ru-RU" altLang="en-US" sz="2800" dirty="0" err="1" smtClean="0"/>
              <a:t>розплав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здійснюється</a:t>
            </a:r>
            <a:r>
              <a:rPr lang="ru-RU" altLang="en-US" sz="2800" dirty="0" smtClean="0"/>
              <a:t> по </a:t>
            </a:r>
            <a:r>
              <a:rPr lang="ru-RU" altLang="en-US" sz="2800" dirty="0" err="1" smtClean="0"/>
              <a:t>направляючій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трубі</a:t>
            </a:r>
            <a:r>
              <a:rPr lang="ru-RU" altLang="en-US" sz="2800" dirty="0" smtClean="0"/>
              <a:t> за </a:t>
            </a:r>
            <a:r>
              <a:rPr lang="ru-RU" altLang="en-US" sz="2800" dirty="0" err="1" smtClean="0"/>
              <a:t>допомогою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спеціального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трайбапарату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складається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пристроїв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подає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розмотує</a:t>
            </a:r>
            <a:r>
              <a:rPr lang="ru-RU" altLang="en-US" sz="2800" dirty="0" smtClean="0"/>
              <a:t>.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Схема установки "</a:t>
            </a:r>
            <a:r>
              <a:rPr lang="ru-RU" altLang="en-US" sz="2800" dirty="0" err="1" smtClean="0"/>
              <a:t>піч-ківш</a:t>
            </a:r>
            <a:r>
              <a:rPr lang="ru-RU" altLang="en-US" sz="2800" dirty="0" smtClean="0"/>
              <a:t>" </a:t>
            </a:r>
            <a:r>
              <a:rPr lang="ru-RU" altLang="en-US" sz="2800" dirty="0" err="1" smtClean="0"/>
              <a:t>виробництва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фірми</a:t>
            </a:r>
            <a:r>
              <a:rPr lang="ru-RU" altLang="en-US" sz="2800" dirty="0" smtClean="0"/>
              <a:t> SMS </a:t>
            </a:r>
            <a:r>
              <a:rPr lang="ru-RU" altLang="en-US" sz="2800" dirty="0" err="1" smtClean="0"/>
              <a:t>Mevac</a:t>
            </a:r>
            <a:r>
              <a:rPr lang="ru-RU" altLang="en-US" sz="2800" dirty="0" smtClean="0"/>
              <a:t> наведена на рис. </a:t>
            </a:r>
            <a:r>
              <a:rPr lang="ru-RU" altLang="en-US" sz="2800" dirty="0"/>
              <a:t>3</a:t>
            </a:r>
            <a:r>
              <a:rPr lang="ru-RU" altLang="en-US" sz="2800" dirty="0" smtClean="0"/>
              <a:t>. Одним з </a:t>
            </a:r>
            <a:r>
              <a:rPr lang="ru-RU" altLang="en-US" sz="2800" dirty="0" err="1" smtClean="0"/>
              <a:t>енергозберігаючих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способів</a:t>
            </a:r>
            <a:r>
              <a:rPr lang="ru-RU" altLang="en-US" sz="2800" dirty="0" smtClean="0"/>
              <a:t> при </a:t>
            </a:r>
            <a:r>
              <a:rPr lang="ru-RU" altLang="en-US" sz="2800" dirty="0" err="1" smtClean="0"/>
              <a:t>обробці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сталі</a:t>
            </a:r>
            <a:r>
              <a:rPr lang="ru-RU" altLang="en-US" sz="2800" dirty="0" smtClean="0"/>
              <a:t> на </a:t>
            </a:r>
            <a:r>
              <a:rPr lang="ru-RU" altLang="en-US" sz="2800" dirty="0" err="1" smtClean="0"/>
              <a:t>печі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ківш</a:t>
            </a:r>
            <a:r>
              <a:rPr lang="ru-RU" altLang="en-US" sz="2800" dirty="0" smtClean="0"/>
              <a:t> є подача аргону через </a:t>
            </a:r>
            <a:r>
              <a:rPr lang="ru-RU" altLang="en-US" sz="2800" dirty="0" err="1" smtClean="0"/>
              <a:t>порожнисті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електроди</a:t>
            </a:r>
            <a:r>
              <a:rPr lang="ru-RU" altLang="en-US" sz="2800" dirty="0" smtClean="0"/>
              <a:t>. Дана </a:t>
            </a:r>
            <a:r>
              <a:rPr lang="ru-RU" altLang="en-US" sz="2800" dirty="0" err="1" smtClean="0"/>
              <a:t>технологія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дозволяє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скоротити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витрату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електроенергії</a:t>
            </a:r>
            <a:r>
              <a:rPr lang="ru-RU" altLang="en-US" sz="2800" dirty="0" smtClean="0"/>
              <a:t> та чад </a:t>
            </a:r>
            <a:r>
              <a:rPr lang="ru-RU" altLang="en-US" sz="2800" dirty="0" err="1" smtClean="0"/>
              <a:t>електродів</a:t>
            </a:r>
            <a:r>
              <a:rPr lang="ru-RU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DF93D436-8F2A-430E-A796-317F9A2CB3DD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13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897438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39750" y="5456238"/>
            <a:ext cx="8229600" cy="1401762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000" dirty="0" smtClean="0"/>
              <a:t>Рис. </a:t>
            </a:r>
            <a:r>
              <a:rPr lang="ru-RU" altLang="en-US" sz="2000" dirty="0"/>
              <a:t>3</a:t>
            </a:r>
            <a:r>
              <a:rPr lang="ru-RU" altLang="en-US" sz="2000" dirty="0" smtClean="0"/>
              <a:t>. Схема установки «</a:t>
            </a:r>
            <a:r>
              <a:rPr lang="ru-RU" altLang="en-US" sz="2000" dirty="0" err="1" smtClean="0"/>
              <a:t>піч-ківш</a:t>
            </a:r>
            <a:r>
              <a:rPr lang="ru-RU" altLang="en-US" sz="2000" dirty="0" smtClean="0"/>
              <a:t>»: 1 – </a:t>
            </a:r>
            <a:r>
              <a:rPr lang="ru-RU" altLang="en-US" sz="2000" dirty="0" err="1" smtClean="0"/>
              <a:t>ківш</a:t>
            </a:r>
            <a:r>
              <a:rPr lang="ru-RU" altLang="en-US" sz="2000" dirty="0" smtClean="0"/>
              <a:t>; 2 - </a:t>
            </a:r>
            <a:r>
              <a:rPr lang="ru-RU" altLang="en-US" sz="2000" dirty="0" err="1" smtClean="0"/>
              <a:t>кришка-склепіння</a:t>
            </a:r>
            <a:r>
              <a:rPr lang="ru-RU" altLang="en-US" sz="2000" dirty="0" smtClean="0"/>
              <a:t>; 3 – </a:t>
            </a:r>
            <a:r>
              <a:rPr lang="ru-RU" altLang="en-US" sz="2000" dirty="0" err="1" smtClean="0"/>
              <a:t>трайб-апарат</a:t>
            </a:r>
            <a:r>
              <a:rPr lang="ru-RU" altLang="en-US" sz="2000" dirty="0" smtClean="0"/>
              <a:t> для </a:t>
            </a:r>
            <a:r>
              <a:rPr lang="ru-RU" altLang="en-US" sz="2000" dirty="0" err="1" smtClean="0"/>
              <a:t>подачі</a:t>
            </a:r>
            <a:r>
              <a:rPr lang="ru-RU" altLang="en-US" sz="2000" dirty="0" smtClean="0"/>
              <a:t> дроту; 4- </a:t>
            </a:r>
            <a:r>
              <a:rPr lang="ru-RU" altLang="en-US" sz="2000" dirty="0" err="1" smtClean="0"/>
              <a:t>електроди</a:t>
            </a:r>
            <a:r>
              <a:rPr lang="ru-RU" altLang="en-US" sz="2000" dirty="0" smtClean="0"/>
              <a:t>; 5 - фурма для </a:t>
            </a:r>
            <a:r>
              <a:rPr lang="ru-RU" altLang="en-US" sz="2000" dirty="0" err="1" smtClean="0"/>
              <a:t>вдування</a:t>
            </a:r>
            <a:r>
              <a:rPr lang="ru-RU" altLang="en-US" sz="2000" dirty="0" smtClean="0"/>
              <a:t> порошку </a:t>
            </a:r>
            <a:r>
              <a:rPr lang="ru-RU" altLang="en-US" sz="2000" dirty="0" err="1" smtClean="0"/>
              <a:t>силікокальцію</a:t>
            </a:r>
            <a:r>
              <a:rPr lang="ru-RU" altLang="en-US" sz="2000" dirty="0" smtClean="0"/>
              <a:t> в </a:t>
            </a:r>
            <a:r>
              <a:rPr lang="ru-RU" altLang="en-US" sz="2000" dirty="0" err="1" smtClean="0"/>
              <a:t>струмені</a:t>
            </a:r>
            <a:r>
              <a:rPr lang="ru-RU" altLang="en-US" sz="2000" dirty="0" smtClean="0"/>
              <a:t> аргону; 6 - </a:t>
            </a:r>
            <a:r>
              <a:rPr lang="ru-RU" altLang="en-US" sz="2000" dirty="0" err="1" smtClean="0"/>
              <a:t>пристрій</a:t>
            </a:r>
            <a:r>
              <a:rPr lang="ru-RU" altLang="en-US" sz="2000" dirty="0" smtClean="0"/>
              <a:t> для </a:t>
            </a:r>
            <a:r>
              <a:rPr lang="ru-RU" altLang="en-US" sz="2000" dirty="0" err="1" smtClean="0"/>
              <a:t>подачі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сипких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феросплавів</a:t>
            </a:r>
            <a:r>
              <a:rPr lang="ru-RU" altLang="en-US" sz="2000" dirty="0" smtClean="0"/>
              <a:t> та </a:t>
            </a:r>
            <a:r>
              <a:rPr lang="ru-RU" altLang="en-US" sz="2000" dirty="0" err="1" smtClean="0"/>
              <a:t>флюсів</a:t>
            </a:r>
            <a:r>
              <a:rPr lang="ru-RU" altLang="en-US" sz="2000" dirty="0" smtClean="0"/>
              <a:t>; 7 пориста пробка для </a:t>
            </a:r>
            <a:r>
              <a:rPr lang="ru-RU" altLang="en-US" sz="2000" dirty="0" err="1" smtClean="0"/>
              <a:t>подачі</a:t>
            </a:r>
            <a:r>
              <a:rPr lang="ru-RU" altLang="en-US" sz="2000" dirty="0" smtClean="0"/>
              <a:t> аргону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35599A9C-0CB1-4F8C-BAF6-91E509624C24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14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ru-RU" altLang="en-US" sz="2800" b="1" dirty="0" smtClean="0"/>
              <a:t>§5. </a:t>
            </a:r>
            <a:r>
              <a:rPr lang="ru-RU" altLang="en-US" sz="2800" b="1" dirty="0" err="1" smtClean="0"/>
              <a:t>Обробка</a:t>
            </a:r>
            <a:r>
              <a:rPr lang="ru-RU" altLang="en-US" sz="2800" b="1" dirty="0" smtClean="0"/>
              <a:t> </a:t>
            </a:r>
            <a:r>
              <a:rPr lang="ru-RU" altLang="en-US" sz="2800" b="1" dirty="0" err="1" smtClean="0"/>
              <a:t>сталі</a:t>
            </a:r>
            <a:r>
              <a:rPr lang="ru-RU" altLang="en-US" sz="2800" b="1" dirty="0" smtClean="0"/>
              <a:t> </a:t>
            </a:r>
            <a:r>
              <a:rPr lang="ru-RU" altLang="en-US" sz="2800" b="1" dirty="0" smtClean="0"/>
              <a:t>вакуумом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ru-RU" altLang="en-US" sz="2800" dirty="0" smtClean="0"/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err="1" smtClean="0"/>
              <a:t>Вакуумування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здійснюють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головним</a:t>
            </a:r>
            <a:r>
              <a:rPr lang="ru-RU" altLang="en-US" sz="2800" dirty="0" smtClean="0"/>
              <a:t> чином у </a:t>
            </a:r>
            <a:r>
              <a:rPr lang="ru-RU" altLang="en-US" sz="2800" dirty="0" err="1" smtClean="0"/>
              <a:t>сталерозливному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Найкращі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результати</a:t>
            </a:r>
            <a:r>
              <a:rPr lang="ru-RU" altLang="en-US" sz="2800" dirty="0" smtClean="0"/>
              <a:t> при </a:t>
            </a:r>
            <a:r>
              <a:rPr lang="ru-RU" altLang="en-US" sz="2800" dirty="0" err="1" smtClean="0"/>
              <a:t>цьому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виходять</a:t>
            </a:r>
            <a:r>
              <a:rPr lang="ru-RU" altLang="en-US" sz="2800" dirty="0" smtClean="0"/>
              <a:t> при </a:t>
            </a:r>
            <a:r>
              <a:rPr lang="ru-RU" altLang="en-US" sz="2800" dirty="0" err="1" smtClean="0"/>
              <a:t>вакуумуванні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нерозкисленого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. За </a:t>
            </a:r>
            <a:r>
              <a:rPr lang="ru-RU" altLang="en-US" sz="2800" dirty="0" err="1" smtClean="0"/>
              <a:t>рахунок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створення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розрідження</a:t>
            </a:r>
            <a:r>
              <a:rPr lang="ru-RU" altLang="en-US" sz="2800" dirty="0" smtClean="0"/>
              <a:t> над </a:t>
            </a:r>
            <a:r>
              <a:rPr lang="ru-RU" altLang="en-US" sz="2800" dirty="0" err="1" smtClean="0"/>
              <a:t>поверхнею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відбувається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інтенсивне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виділення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бульбашок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розчинених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ньому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газів</a:t>
            </a:r>
            <a:r>
              <a:rPr lang="ru-RU" altLang="en-US" sz="2800" dirty="0" smtClean="0"/>
              <a:t> - </a:t>
            </a:r>
            <a:r>
              <a:rPr lang="ru-RU" altLang="en-US" sz="2800" dirty="0" err="1" smtClean="0"/>
              <a:t>водню</a:t>
            </a:r>
            <a:r>
              <a:rPr lang="ru-RU" altLang="en-US" sz="2800" dirty="0" smtClean="0"/>
              <a:t>, азоту та </a:t>
            </a:r>
            <a:r>
              <a:rPr lang="ru-RU" altLang="en-US" sz="2800" dirty="0" err="1" smtClean="0"/>
              <a:t>монооксиду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вуглецю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Також</a:t>
            </a:r>
            <a:r>
              <a:rPr lang="ru-RU" altLang="en-US" sz="2800" dirty="0" smtClean="0"/>
              <a:t> до </a:t>
            </a:r>
            <a:r>
              <a:rPr lang="ru-RU" altLang="en-US" sz="2800" dirty="0" err="1" smtClean="0"/>
              <a:t>поверхні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цих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бульбашок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прилипають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неметалеві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включення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які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виводяться</a:t>
            </a:r>
            <a:r>
              <a:rPr lang="ru-RU" altLang="en-US" sz="2800" dirty="0" smtClean="0"/>
              <a:t> на </a:t>
            </a:r>
            <a:r>
              <a:rPr lang="ru-RU" altLang="en-US" sz="2800" dirty="0" err="1" smtClean="0"/>
              <a:t>поверхню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переходять</a:t>
            </a:r>
            <a:r>
              <a:rPr lang="ru-RU" altLang="en-US" sz="2800" dirty="0" smtClean="0"/>
              <a:t> у шлак. </a:t>
            </a:r>
            <a:r>
              <a:rPr lang="ru-RU" altLang="en-US" sz="2800" dirty="0" err="1" smtClean="0"/>
              <a:t>Крім</a:t>
            </a:r>
            <a:r>
              <a:rPr lang="ru-RU" altLang="en-US" sz="2800" dirty="0" smtClean="0"/>
              <a:t> того, </a:t>
            </a:r>
            <a:r>
              <a:rPr lang="ru-RU" altLang="en-US" sz="2800" dirty="0" err="1" smtClean="0"/>
              <a:t>розчинений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металі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кисень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взаємодіє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вуглецем</a:t>
            </a:r>
            <a:r>
              <a:rPr lang="ru-RU" altLang="en-US" sz="2800" dirty="0" smtClean="0"/>
              <a:t>, тому </a:t>
            </a:r>
            <a:r>
              <a:rPr lang="ru-RU" altLang="en-US" sz="2800" dirty="0" err="1" smtClean="0"/>
              <a:t>цей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процес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використовують</a:t>
            </a:r>
            <a:r>
              <a:rPr lang="ru-RU" altLang="en-US" sz="2800" dirty="0" smtClean="0"/>
              <a:t> і для </a:t>
            </a:r>
            <a:r>
              <a:rPr lang="ru-RU" altLang="en-US" sz="2800" dirty="0" err="1" smtClean="0"/>
              <a:t>одержання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безвуглецевих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корозійностійких</a:t>
            </a:r>
            <a:r>
              <a:rPr lang="ru-RU" altLang="en-US" sz="2800" dirty="0" smtClean="0"/>
              <a:t> сталей. </a:t>
            </a:r>
            <a:r>
              <a:rPr lang="ru-RU" altLang="en-US" sz="2800" dirty="0" err="1" smtClean="0"/>
              <a:t>Після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інтенсивної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дегазації</a:t>
            </a:r>
            <a:r>
              <a:rPr lang="ru-RU" altLang="en-US" sz="2800" dirty="0" smtClean="0"/>
              <a:t> метал </a:t>
            </a:r>
            <a:r>
              <a:rPr lang="ru-RU" altLang="en-US" sz="2800" dirty="0" err="1" smtClean="0"/>
              <a:t>зверху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поміщеного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вакуумній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камері</a:t>
            </a:r>
            <a:r>
              <a:rPr lang="ru-RU" altLang="en-US" sz="2800" dirty="0" smtClean="0"/>
              <a:t> бункера </a:t>
            </a:r>
            <a:r>
              <a:rPr lang="ru-RU" altLang="en-US" sz="2800" dirty="0" err="1" smtClean="0"/>
              <a:t>вводять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розкислювачі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легуючі</a:t>
            </a:r>
            <a:r>
              <a:rPr lang="ru-RU" altLang="en-US" sz="2800" dirty="0" smtClean="0"/>
              <a:t> добавки.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CFA6459B-A159-4CE4-813D-068BEE492F50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15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ru-RU" altLang="en-US" dirty="0" err="1" smtClean="0"/>
              <a:t>Розрізняють</a:t>
            </a:r>
            <a:r>
              <a:rPr lang="ru-RU" altLang="en-US" dirty="0" smtClean="0"/>
              <a:t> два </a:t>
            </a:r>
            <a:r>
              <a:rPr lang="ru-RU" altLang="en-US" dirty="0" err="1" smtClean="0"/>
              <a:t>різновиди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процесу</a:t>
            </a:r>
            <a:r>
              <a:rPr lang="ru-RU" altLang="en-US" dirty="0" smtClean="0"/>
              <a:t>:</a:t>
            </a:r>
          </a:p>
          <a:p>
            <a:pPr algn="just" rtl="0">
              <a:buFontTx/>
              <a:buNone/>
            </a:pPr>
            <a:r>
              <a:rPr lang="ru-RU" altLang="en-US" dirty="0" smtClean="0"/>
              <a:t>- VD (</a:t>
            </a:r>
            <a:r>
              <a:rPr lang="ru-RU" altLang="en-US" dirty="0" err="1" smtClean="0"/>
              <a:t>Vacuum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Degassing</a:t>
            </a:r>
            <a:r>
              <a:rPr lang="ru-RU" altLang="en-US" dirty="0" smtClean="0"/>
              <a:t>) – </a:t>
            </a:r>
            <a:r>
              <a:rPr lang="ru-RU" altLang="en-US" dirty="0" err="1" smtClean="0"/>
              <a:t>вакуумна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дегазація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;</a:t>
            </a:r>
          </a:p>
          <a:p>
            <a:pPr algn="just" rtl="0">
              <a:buFontTx/>
              <a:buNone/>
            </a:pPr>
            <a:r>
              <a:rPr lang="ru-RU" altLang="en-US" dirty="0" smtClean="0"/>
              <a:t>-</a:t>
            </a:r>
            <a:r>
              <a:rPr lang="en-US" altLang="en-US" dirty="0" smtClean="0"/>
              <a:t>VOD</a:t>
            </a:r>
            <a:r>
              <a:rPr lang="ru-RU" altLang="en-US" dirty="0" smtClean="0"/>
              <a:t>(</a:t>
            </a:r>
            <a:r>
              <a:rPr lang="en-US" altLang="en-US" dirty="0" smtClean="0"/>
              <a:t>Vacuum Oxygen Decarburization</a:t>
            </a:r>
            <a:r>
              <a:rPr lang="ru-RU" altLang="en-US" dirty="0" smtClean="0"/>
              <a:t>) - </a:t>
            </a:r>
            <a:r>
              <a:rPr lang="ru-RU" altLang="en-US" dirty="0" err="1" smtClean="0"/>
              <a:t>вакуумнокисневе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знеуглерожування</a:t>
            </a:r>
            <a:r>
              <a:rPr lang="ru-RU" altLang="en-US" dirty="0" smtClean="0"/>
              <a:t>, при </a:t>
            </a:r>
            <a:r>
              <a:rPr lang="ru-RU" altLang="en-US" dirty="0" err="1" smtClean="0"/>
              <a:t>якому</a:t>
            </a:r>
            <a:r>
              <a:rPr lang="ru-RU" altLang="en-US" dirty="0" smtClean="0"/>
              <a:t> для </a:t>
            </a:r>
            <a:r>
              <a:rPr lang="ru-RU" altLang="en-US" dirty="0" err="1" smtClean="0"/>
              <a:t>видалення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вуглецю</a:t>
            </a:r>
            <a:r>
              <a:rPr lang="ru-RU" altLang="en-US" dirty="0" smtClean="0"/>
              <a:t> з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використовують</a:t>
            </a:r>
            <a:r>
              <a:rPr lang="ru-RU" altLang="en-US" dirty="0" smtClean="0"/>
              <a:t> і </a:t>
            </a:r>
            <a:r>
              <a:rPr lang="ru-RU" altLang="en-US" dirty="0" err="1" smtClean="0"/>
              <a:t>продування</a:t>
            </a:r>
            <a:r>
              <a:rPr lang="ru-RU" altLang="en-US" dirty="0" smtClean="0"/>
              <a:t> киснем.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8EF2B352-D18C-476F-99A4-E278C681F259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16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err="1" smtClean="0"/>
              <a:t>Однак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останнім</a:t>
            </a:r>
            <a:r>
              <a:rPr lang="ru-RU" altLang="en-US" dirty="0" smtClean="0"/>
              <a:t> часом все </a:t>
            </a:r>
            <a:r>
              <a:rPr lang="ru-RU" altLang="en-US" dirty="0" err="1" smtClean="0"/>
              <a:t>більшого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поширення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набувають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комбіновані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агрегати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що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поєднують</a:t>
            </a:r>
            <a:r>
              <a:rPr lang="ru-RU" altLang="en-US" dirty="0" smtClean="0"/>
              <a:t> у </a:t>
            </a:r>
            <a:r>
              <a:rPr lang="ru-RU" altLang="en-US" dirty="0" err="1" smtClean="0"/>
              <a:t>собі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обидва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різновиди</a:t>
            </a:r>
            <a:r>
              <a:rPr lang="ru-RU" altLang="en-US" dirty="0" smtClean="0"/>
              <a:t>.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В </a:t>
            </a:r>
            <a:r>
              <a:rPr lang="ru-RU" altLang="en-US" dirty="0" err="1" smtClean="0"/>
              <a:t>даний</a:t>
            </a:r>
            <a:r>
              <a:rPr lang="ru-RU" altLang="en-US" dirty="0" smtClean="0"/>
              <a:t> час </a:t>
            </a:r>
            <a:r>
              <a:rPr lang="ru-RU" altLang="en-US" dirty="0" err="1" smtClean="0"/>
              <a:t>найбільш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поширеними</a:t>
            </a:r>
            <a:r>
              <a:rPr lang="ru-RU" altLang="en-US" dirty="0" smtClean="0"/>
              <a:t> способами </a:t>
            </a:r>
            <a:r>
              <a:rPr lang="ru-RU" altLang="en-US" dirty="0" err="1" smtClean="0"/>
              <a:t>обробки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вакуумом у </a:t>
            </a:r>
            <a:r>
              <a:rPr lang="ru-RU" altLang="en-US" dirty="0" err="1" smtClean="0"/>
              <a:t>ковші</a:t>
            </a:r>
            <a:r>
              <a:rPr lang="ru-RU" altLang="en-US" dirty="0" smtClean="0"/>
              <a:t> є: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1) </a:t>
            </a:r>
            <a:r>
              <a:rPr lang="ru-RU" altLang="en-US" dirty="0" err="1" smtClean="0"/>
              <a:t>приміщення</a:t>
            </a:r>
            <a:r>
              <a:rPr lang="ru-RU" altLang="en-US" dirty="0" smtClean="0"/>
              <a:t> ковша з </a:t>
            </a:r>
            <a:r>
              <a:rPr lang="ru-RU" altLang="en-US" dirty="0" err="1" smtClean="0"/>
              <a:t>металом</a:t>
            </a:r>
            <a:r>
              <a:rPr lang="ru-RU" altLang="en-US" dirty="0" smtClean="0"/>
              <a:t> у </a:t>
            </a:r>
            <a:r>
              <a:rPr lang="ru-RU" altLang="en-US" dirty="0" err="1" smtClean="0"/>
              <a:t>вакуумну</a:t>
            </a:r>
            <a:r>
              <a:rPr lang="ru-RU" altLang="en-US" dirty="0" smtClean="0"/>
              <a:t> камеру, подальше </a:t>
            </a:r>
            <a:r>
              <a:rPr lang="ru-RU" altLang="en-US" dirty="0" err="1" smtClean="0"/>
              <a:t>перемішування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і </a:t>
            </a:r>
            <a:r>
              <a:rPr lang="ru-RU" altLang="en-US" dirty="0" err="1" smtClean="0"/>
              <a:t>введення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розкислювачів</a:t>
            </a:r>
            <a:r>
              <a:rPr lang="ru-RU" altLang="en-US" dirty="0" smtClean="0"/>
              <a:t> з бункера, </a:t>
            </a:r>
            <a:r>
              <a:rPr lang="ru-RU" altLang="en-US" dirty="0" err="1" smtClean="0"/>
              <a:t>даний</a:t>
            </a:r>
            <a:r>
              <a:rPr lang="ru-RU" altLang="en-US" dirty="0" smtClean="0"/>
              <a:t> метод часто </a:t>
            </a:r>
            <a:r>
              <a:rPr lang="ru-RU" altLang="en-US" dirty="0" err="1" smtClean="0"/>
              <a:t>називають</a:t>
            </a:r>
            <a:r>
              <a:rPr lang="ru-RU" altLang="en-US" dirty="0" smtClean="0"/>
              <a:t> "</a:t>
            </a:r>
            <a:r>
              <a:rPr lang="ru-RU" altLang="en-US" dirty="0" err="1" smtClean="0"/>
              <a:t>ковшовим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вакуумуванням</a:t>
            </a:r>
            <a:r>
              <a:rPr lang="ru-RU" altLang="en-US" dirty="0" smtClean="0"/>
              <a:t>" (рис. </a:t>
            </a:r>
            <a:r>
              <a:rPr lang="ru-RU" altLang="en-US" dirty="0"/>
              <a:t>4</a:t>
            </a:r>
            <a:r>
              <a:rPr lang="ru-RU" altLang="en-US" dirty="0" smtClean="0"/>
              <a:t> а), </a:t>
            </a:r>
            <a:r>
              <a:rPr lang="ru-RU" altLang="en-US" dirty="0" err="1" smtClean="0"/>
              <a:t>аналогічним</a:t>
            </a:r>
            <a:r>
              <a:rPr lang="ru-RU" altLang="en-US" dirty="0" smtClean="0"/>
              <a:t> чином </a:t>
            </a:r>
            <a:r>
              <a:rPr lang="ru-RU" altLang="en-US" dirty="0" err="1" smtClean="0"/>
              <a:t>відбувається</a:t>
            </a:r>
            <a:r>
              <a:rPr lang="ru-RU" altLang="en-US" dirty="0" smtClean="0"/>
              <a:t> і </a:t>
            </a:r>
            <a:r>
              <a:rPr lang="ru-RU" altLang="en-US" dirty="0" err="1" smtClean="0"/>
              <a:t>знеуглерожування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(рис. </a:t>
            </a:r>
            <a:r>
              <a:rPr lang="ru-RU" altLang="en-US" dirty="0"/>
              <a:t>4</a:t>
            </a:r>
            <a:r>
              <a:rPr lang="ru-RU" altLang="en-US" dirty="0" smtClean="0"/>
              <a:t> б);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2) </a:t>
            </a:r>
            <a:r>
              <a:rPr lang="ru-RU" altLang="en-US" dirty="0" err="1" smtClean="0"/>
              <a:t>вакуумування</a:t>
            </a:r>
            <a:r>
              <a:rPr lang="ru-RU" altLang="en-US" dirty="0" smtClean="0"/>
              <a:t> при </a:t>
            </a:r>
            <a:r>
              <a:rPr lang="ru-RU" altLang="en-US" dirty="0" err="1" smtClean="0"/>
              <a:t>переливі</a:t>
            </a:r>
            <a:r>
              <a:rPr lang="ru-RU" altLang="en-US" dirty="0" smtClean="0"/>
              <a:t> з ковша до </a:t>
            </a:r>
            <a:r>
              <a:rPr lang="ru-RU" altLang="en-US" dirty="0" err="1" smtClean="0"/>
              <a:t>ківша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з ковша до </a:t>
            </a:r>
            <a:r>
              <a:rPr lang="ru-RU" altLang="en-US" dirty="0" err="1" smtClean="0"/>
              <a:t>виливниці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Оскільки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обробці</a:t>
            </a:r>
            <a:r>
              <a:rPr lang="ru-RU" altLang="en-US" dirty="0" smtClean="0"/>
              <a:t> вакуумом </a:t>
            </a:r>
            <a:r>
              <a:rPr lang="ru-RU" altLang="en-US" dirty="0" err="1" smtClean="0"/>
              <a:t>піддається</a:t>
            </a:r>
            <a:r>
              <a:rPr lang="ru-RU" altLang="en-US" dirty="0" smtClean="0"/>
              <a:t> "</a:t>
            </a:r>
            <a:r>
              <a:rPr lang="ru-RU" altLang="en-US" dirty="0" err="1" smtClean="0"/>
              <a:t>струмінь</a:t>
            </a:r>
            <a:r>
              <a:rPr lang="ru-RU" altLang="en-US" dirty="0" smtClean="0"/>
              <a:t>"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даний</a:t>
            </a:r>
            <a:r>
              <a:rPr lang="ru-RU" altLang="en-US" dirty="0" smtClean="0"/>
              <a:t> метод </a:t>
            </a:r>
            <a:r>
              <a:rPr lang="ru-RU" altLang="en-US" dirty="0" err="1" smtClean="0"/>
              <a:t>іноді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називають</a:t>
            </a:r>
            <a:r>
              <a:rPr lang="ru-RU" altLang="en-US" dirty="0" smtClean="0"/>
              <a:t> "</a:t>
            </a:r>
            <a:r>
              <a:rPr lang="ru-RU" altLang="en-US" dirty="0" err="1" smtClean="0"/>
              <a:t>струменевим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вакуумуванням</a:t>
            </a:r>
            <a:r>
              <a:rPr lang="ru-RU" altLang="en-US" dirty="0" smtClean="0"/>
              <a:t>"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"</a:t>
            </a:r>
            <a:r>
              <a:rPr lang="ru-RU" altLang="en-US" dirty="0" err="1" smtClean="0"/>
              <a:t>вакуумуванням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струменя</a:t>
            </a:r>
            <a:r>
              <a:rPr lang="ru-RU" altLang="en-US" dirty="0" smtClean="0"/>
              <a:t>" (рис. </a:t>
            </a:r>
            <a:r>
              <a:rPr lang="ru-RU" altLang="en-US" dirty="0"/>
              <a:t>4</a:t>
            </a:r>
            <a:r>
              <a:rPr lang="ru-RU" altLang="en-US" dirty="0" smtClean="0"/>
              <a:t>, в);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3) </a:t>
            </a:r>
            <a:r>
              <a:rPr lang="ru-RU" altLang="en-US" dirty="0" err="1" smtClean="0"/>
              <a:t>циркуляційне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</a:t>
            </a:r>
            <a:r>
              <a:rPr lang="ru-RU" altLang="en-US" dirty="0" smtClean="0"/>
              <a:t>, коли метал </a:t>
            </a:r>
            <a:r>
              <a:rPr lang="ru-RU" altLang="en-US" dirty="0" err="1" smtClean="0"/>
              <a:t>під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дією</a:t>
            </a:r>
            <a:r>
              <a:rPr lang="ru-RU" altLang="en-US" dirty="0" smtClean="0"/>
              <a:t> вакууму </a:t>
            </a:r>
            <a:r>
              <a:rPr lang="ru-RU" altLang="en-US" dirty="0" err="1" smtClean="0"/>
              <a:t>всмоктується</a:t>
            </a:r>
            <a:r>
              <a:rPr lang="ru-RU" altLang="en-US" dirty="0" smtClean="0"/>
              <a:t> у </a:t>
            </a:r>
            <a:r>
              <a:rPr lang="ru-RU" altLang="en-US" dirty="0" err="1" smtClean="0"/>
              <a:t>спеціальну</a:t>
            </a:r>
            <a:r>
              <a:rPr lang="ru-RU" altLang="en-US" dirty="0" smtClean="0"/>
              <a:t> камеру, де </a:t>
            </a:r>
            <a:r>
              <a:rPr lang="ru-RU" altLang="en-US" dirty="0" err="1" smtClean="0"/>
              <a:t>відбувається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видалення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шкідливих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домішок</a:t>
            </a:r>
            <a:r>
              <a:rPr lang="ru-RU" altLang="en-US" dirty="0" smtClean="0"/>
              <a:t> (рис. </a:t>
            </a:r>
            <a:r>
              <a:rPr lang="ru-RU" altLang="en-US" dirty="0"/>
              <a:t>4</a:t>
            </a:r>
            <a:r>
              <a:rPr lang="ru-RU" altLang="en-US" dirty="0" smtClean="0"/>
              <a:t>, г);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4) </a:t>
            </a:r>
            <a:r>
              <a:rPr lang="ru-RU" altLang="en-US" dirty="0" err="1" smtClean="0"/>
              <a:t>порційне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</a:t>
            </a:r>
            <a:r>
              <a:rPr lang="ru-RU" altLang="en-US" dirty="0" smtClean="0"/>
              <a:t>, при </a:t>
            </a:r>
            <a:r>
              <a:rPr lang="ru-RU" altLang="en-US" dirty="0" err="1" smtClean="0"/>
              <a:t>якому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закачується</a:t>
            </a:r>
            <a:r>
              <a:rPr lang="ru-RU" altLang="en-US" dirty="0" smtClean="0"/>
              <a:t> до </a:t>
            </a:r>
            <a:r>
              <a:rPr lang="ru-RU" altLang="en-US" dirty="0" err="1" smtClean="0"/>
              <a:t>камери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окремими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порціями</a:t>
            </a:r>
            <a:r>
              <a:rPr lang="ru-RU" altLang="en-US" dirty="0" smtClean="0"/>
              <a:t> (рис. </a:t>
            </a:r>
            <a:r>
              <a:rPr lang="ru-RU" altLang="en-US" dirty="0"/>
              <a:t>4</a:t>
            </a:r>
            <a:r>
              <a:rPr lang="ru-RU" altLang="en-US" dirty="0" smtClean="0"/>
              <a:t>, д).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569E3462-CA37-4A8E-B668-C482D9AB3291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17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50260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39750" y="5661025"/>
            <a:ext cx="8229600" cy="1196975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000" dirty="0" smtClean="0"/>
              <a:t>Рис. </a:t>
            </a:r>
            <a:r>
              <a:rPr lang="ru-RU" altLang="en-US" sz="2000" dirty="0"/>
              <a:t>4</a:t>
            </a:r>
            <a:r>
              <a:rPr lang="ru-RU" altLang="en-US" sz="2000" dirty="0" smtClean="0"/>
              <a:t>. </a:t>
            </a:r>
            <a:r>
              <a:rPr lang="ru-RU" altLang="en-US" sz="2000" dirty="0" err="1" smtClean="0"/>
              <a:t>Схеми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ваккуумування</a:t>
            </a:r>
            <a:r>
              <a:rPr lang="ru-RU" altLang="en-US" sz="2000" dirty="0" smtClean="0"/>
              <a:t> стали: а) </a:t>
            </a:r>
            <a:r>
              <a:rPr lang="ru-RU" altLang="en-US" sz="2000" dirty="0" err="1" smtClean="0"/>
              <a:t>камерне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ваккуумування</a:t>
            </a:r>
            <a:r>
              <a:rPr lang="ru-RU" altLang="en-US" sz="2000" dirty="0" smtClean="0"/>
              <a:t>; б) </a:t>
            </a:r>
            <a:r>
              <a:rPr lang="ru-RU" altLang="en-US" sz="2000" dirty="0" err="1" smtClean="0"/>
              <a:t>обезуглерожування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сталі</a:t>
            </a:r>
            <a:r>
              <a:rPr lang="ru-RU" altLang="en-US" sz="2000" dirty="0" smtClean="0"/>
              <a:t>; в) </a:t>
            </a:r>
            <a:r>
              <a:rPr lang="ru-RU" altLang="en-US" sz="2000" dirty="0" err="1" smtClean="0"/>
              <a:t>струменеве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вакуумування</a:t>
            </a:r>
            <a:r>
              <a:rPr lang="ru-RU" altLang="en-US" sz="2000" dirty="0" smtClean="0"/>
              <a:t>; г) </a:t>
            </a:r>
            <a:r>
              <a:rPr lang="ru-RU" altLang="en-US" sz="2000" dirty="0" err="1" smtClean="0"/>
              <a:t>циркуляційне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вакуумування</a:t>
            </a:r>
            <a:r>
              <a:rPr lang="ru-RU" altLang="en-US" sz="2000" dirty="0" smtClean="0"/>
              <a:t>; д) </a:t>
            </a:r>
            <a:r>
              <a:rPr lang="ru-RU" altLang="en-US" sz="2000" dirty="0" err="1" smtClean="0"/>
              <a:t>порційне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вакуумування</a:t>
            </a:r>
            <a:endParaRPr lang="ru-RU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DB742581-9CB4-4ACA-959C-0A0ADD33C119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18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ru-RU" altLang="en-US" sz="2800" b="1" dirty="0" smtClean="0"/>
              <a:t>§6. </a:t>
            </a:r>
            <a:r>
              <a:rPr lang="ru-RU" altLang="en-US" sz="2800" b="1" dirty="0" err="1" smtClean="0"/>
              <a:t>Імпульсно-динамічний</a:t>
            </a:r>
            <a:r>
              <a:rPr lang="ru-RU" altLang="en-US" sz="2800" b="1" dirty="0" smtClean="0"/>
              <a:t> </a:t>
            </a:r>
            <a:r>
              <a:rPr lang="ru-RU" altLang="en-US" sz="2800" b="1" dirty="0" err="1" smtClean="0"/>
              <a:t>пристрій</a:t>
            </a:r>
            <a:endParaRPr lang="ru-RU" altLang="en-US" sz="2800" b="1" dirty="0" smtClean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altLang="en-US" sz="2800" dirty="0" smtClean="0"/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Одним з </a:t>
            </a:r>
            <a:r>
              <a:rPr lang="ru-RU" altLang="en-US" sz="2800" dirty="0" err="1" smtClean="0"/>
              <a:t>нещодавно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запропонованих</a:t>
            </a:r>
            <a:r>
              <a:rPr lang="ru-RU" altLang="en-US" sz="2800" dirty="0" smtClean="0"/>
              <a:t> є </a:t>
            </a:r>
            <a:r>
              <a:rPr lang="ru-RU" altLang="en-US" sz="2800" dirty="0" err="1" smtClean="0"/>
              <a:t>спосіб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позапічної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сталі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із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застосуванням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імпульснодинамічного</a:t>
            </a:r>
            <a:r>
              <a:rPr lang="ru-RU" altLang="en-US" sz="2800" dirty="0" smtClean="0"/>
              <a:t> пристрою (ІДП). </a:t>
            </a:r>
            <a:r>
              <a:rPr lang="ru-RU" altLang="en-US" sz="2800" dirty="0" err="1" smtClean="0"/>
              <a:t>Цей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пристрій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завдяки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своїй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простоті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значно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дешевше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ніж</a:t>
            </a:r>
            <a:r>
              <a:rPr lang="ru-RU" altLang="en-US" sz="2800" dirty="0" smtClean="0"/>
              <a:t> установка </a:t>
            </a:r>
            <a:r>
              <a:rPr lang="ru-RU" altLang="en-US" sz="2800" dirty="0" err="1" smtClean="0"/>
              <a:t>піч-ківш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може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виконувати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її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основні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функції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Імпульсно-динамічний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пристрій</a:t>
            </a:r>
            <a:r>
              <a:rPr lang="ru-RU" altLang="en-US" sz="2800" dirty="0" smtClean="0"/>
              <a:t> (рис. </a:t>
            </a:r>
            <a:r>
              <a:rPr lang="ru-RU" altLang="en-US" sz="2800" dirty="0"/>
              <a:t>5</a:t>
            </a:r>
            <a:r>
              <a:rPr lang="ru-RU" altLang="en-US" sz="2800" dirty="0" smtClean="0"/>
              <a:t>) </a:t>
            </a:r>
            <a:r>
              <a:rPr lang="ru-RU" altLang="en-US" sz="2800" dirty="0" err="1" smtClean="0"/>
              <a:t>являє</a:t>
            </a:r>
            <a:r>
              <a:rPr lang="ru-RU" altLang="en-US" sz="2800" dirty="0" smtClean="0"/>
              <a:t> собою </a:t>
            </a:r>
            <a:r>
              <a:rPr lang="ru-RU" altLang="en-US" sz="2800" dirty="0" err="1" smtClean="0"/>
              <a:t>касету</a:t>
            </a:r>
            <a:r>
              <a:rPr lang="ru-RU" altLang="en-US" sz="2800" dirty="0" smtClean="0"/>
              <a:t> (картридж), </a:t>
            </a:r>
            <a:r>
              <a:rPr lang="ru-RU" altLang="en-US" sz="2800" dirty="0" err="1" smtClean="0"/>
              <a:t>заповнену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матеріалами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необхідними</a:t>
            </a:r>
            <a:r>
              <a:rPr lang="ru-RU" altLang="en-US" sz="2800" dirty="0" smtClean="0"/>
              <a:t> для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сталі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Матеріали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розташовуються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касеті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необхідному</a:t>
            </a:r>
            <a:r>
              <a:rPr lang="ru-RU" altLang="en-US" sz="2800" dirty="0" smtClean="0"/>
              <a:t> порядку в секторах і </a:t>
            </a:r>
            <a:r>
              <a:rPr lang="ru-RU" altLang="en-US" sz="2800" dirty="0" err="1" smtClean="0"/>
              <a:t>розділені</a:t>
            </a:r>
            <a:r>
              <a:rPr lang="ru-RU" altLang="en-US" sz="2800" dirty="0" smtClean="0"/>
              <a:t> перегородками сегментах,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плавляться</a:t>
            </a:r>
            <a:r>
              <a:rPr lang="ru-RU" altLang="en-US" sz="2800" dirty="0" smtClean="0"/>
              <a:t>. За </a:t>
            </a:r>
            <a:r>
              <a:rPr lang="ru-RU" altLang="en-US" sz="2800" dirty="0" err="1" smtClean="0"/>
              <a:t>допомогою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імпульсно-динамічного</a:t>
            </a:r>
            <a:r>
              <a:rPr lang="ru-RU" altLang="en-US" sz="2800" dirty="0" smtClean="0"/>
              <a:t> пристрою </a:t>
            </a:r>
            <a:r>
              <a:rPr lang="ru-RU" altLang="en-US" sz="2800" dirty="0" err="1" smtClean="0"/>
              <a:t>можна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виконувати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операції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розкислення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легування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рафінування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модифікування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дегазації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видалення</a:t>
            </a:r>
            <a:r>
              <a:rPr lang="ru-RU" altLang="en-US" sz="2800" dirty="0" smtClean="0"/>
              <a:t> шлаку, </a:t>
            </a:r>
            <a:r>
              <a:rPr lang="ru-RU" altLang="en-US" sz="2800" dirty="0" err="1" smtClean="0"/>
              <a:t>усереднення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хімічного</a:t>
            </a:r>
            <a:r>
              <a:rPr lang="ru-RU" altLang="en-US" sz="2800" dirty="0" smtClean="0"/>
              <a:t> складу та </a:t>
            </a:r>
            <a:r>
              <a:rPr lang="ru-RU" altLang="en-US" sz="2800" dirty="0" err="1" smtClean="0"/>
              <a:t>температури</a:t>
            </a:r>
            <a:r>
              <a:rPr lang="ru-RU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442C35FB-B268-4DC3-85EE-9924A9F36BD6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19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ru-RU" altLang="en-US" dirty="0" err="1" smtClean="0"/>
              <a:t>Перемішування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в </a:t>
            </a:r>
            <a:r>
              <a:rPr lang="ru-RU" altLang="en-US" dirty="0" err="1" smtClean="0"/>
              <a:t>ковші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здійснюється</a:t>
            </a:r>
            <a:r>
              <a:rPr lang="ru-RU" altLang="en-US" dirty="0" smtClean="0"/>
              <a:t> за </a:t>
            </a:r>
            <a:r>
              <a:rPr lang="ru-RU" altLang="en-US" dirty="0" err="1" smtClean="0"/>
              <a:t>рахунок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використання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реактивної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енергії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струминних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течій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одержуваних</a:t>
            </a:r>
            <a:r>
              <a:rPr lang="ru-RU" altLang="en-US" dirty="0" smtClean="0"/>
              <a:t> за </a:t>
            </a:r>
            <a:r>
              <a:rPr lang="ru-RU" altLang="en-US" dirty="0" err="1" smtClean="0"/>
              <a:t>допомогою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струминно-вихрових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змішувачів</a:t>
            </a:r>
            <a:r>
              <a:rPr lang="ru-RU" altLang="en-US" dirty="0" smtClean="0"/>
              <a:t> (рис. 6), </a:t>
            </a:r>
            <a:r>
              <a:rPr lang="ru-RU" altLang="en-US" dirty="0" err="1" smtClean="0"/>
              <a:t>що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працюють</a:t>
            </a:r>
            <a:r>
              <a:rPr lang="ru-RU" altLang="en-US" dirty="0" smtClean="0"/>
              <a:t> на </a:t>
            </a:r>
            <a:r>
              <a:rPr lang="ru-RU" altLang="en-US" dirty="0" err="1" smtClean="0"/>
              <a:t>основі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випаровування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активної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складової</a:t>
            </a:r>
            <a:r>
              <a:rPr lang="ru-RU" altLang="en-US" dirty="0" smtClean="0"/>
              <a:t> (</a:t>
            </a:r>
            <a:r>
              <a:rPr lang="ru-RU" altLang="en-US" dirty="0" err="1" smtClean="0"/>
              <a:t>Mg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Са</a:t>
            </a:r>
            <a:r>
              <a:rPr lang="ru-RU" altLang="en-US" dirty="0" smtClean="0"/>
              <a:t>) та </a:t>
            </a:r>
            <a:r>
              <a:rPr lang="ru-RU" altLang="en-US" dirty="0" err="1" smtClean="0"/>
              <a:t>екзотермічних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реакцій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окислення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домішок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що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дозволяє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розраховувати</a:t>
            </a:r>
            <a:r>
              <a:rPr lang="ru-RU" altLang="en-US" dirty="0" smtClean="0"/>
              <a:t> на </a:t>
            </a:r>
            <a:r>
              <a:rPr lang="ru-RU" altLang="en-US" dirty="0" err="1" smtClean="0"/>
              <a:t>ефективне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перемішування</a:t>
            </a:r>
            <a:r>
              <a:rPr lang="ru-RU" altLang="en-US" dirty="0" smtClean="0"/>
              <a:t> при </a:t>
            </a:r>
            <a:r>
              <a:rPr lang="ru-RU" altLang="en-US" dirty="0" err="1" smtClean="0"/>
              <a:t>рафінуванні</a:t>
            </a:r>
            <a:r>
              <a:rPr lang="ru-RU" altLang="en-US" dirty="0" smtClean="0"/>
              <a:t>. Час </a:t>
            </a:r>
            <a:r>
              <a:rPr lang="ru-RU" altLang="en-US" dirty="0" err="1" smtClean="0"/>
              <a:t>обробки</a:t>
            </a:r>
            <a:r>
              <a:rPr lang="ru-RU" altLang="en-US" dirty="0" smtClean="0"/>
              <a:t> за </a:t>
            </a:r>
            <a:r>
              <a:rPr lang="ru-RU" altLang="en-US" dirty="0" err="1" smtClean="0"/>
              <a:t>допомогою</a:t>
            </a:r>
            <a:r>
              <a:rPr lang="ru-RU" altLang="en-US" dirty="0" smtClean="0"/>
              <a:t> пристрою не </a:t>
            </a:r>
            <a:r>
              <a:rPr lang="ru-RU" altLang="en-US" dirty="0" err="1" smtClean="0"/>
              <a:t>перевищує</a:t>
            </a:r>
            <a:r>
              <a:rPr lang="ru-RU" altLang="en-US" dirty="0" smtClean="0"/>
              <a:t> 10 </a:t>
            </a:r>
            <a:r>
              <a:rPr lang="ru-RU" altLang="en-US" dirty="0" err="1" smtClean="0"/>
              <a:t>хв</a:t>
            </a:r>
            <a:r>
              <a:rPr lang="ru-RU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15936488-7677-4FBE-82DF-C3499E589A5D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endParaRPr lang="ru-RU" altLang="en-US" sz="2000" b="1" dirty="0" smtClean="0"/>
          </a:p>
          <a:p>
            <a:pPr marL="46037" indent="0" algn="l" rtl="0">
              <a:lnSpc>
                <a:spcPct val="80000"/>
              </a:lnSpc>
              <a:buNone/>
            </a:pPr>
            <a:r>
              <a:rPr lang="ru-RU" altLang="en-US" sz="2000" b="1" dirty="0" smtClean="0"/>
              <a:t>§1. </a:t>
            </a:r>
            <a:r>
              <a:rPr lang="ru-RU" altLang="en-US" sz="2000" b="1" dirty="0" err="1" smtClean="0"/>
              <a:t>Особливості</a:t>
            </a:r>
            <a:r>
              <a:rPr lang="ru-RU" altLang="en-US" sz="2000" b="1" dirty="0" smtClean="0"/>
              <a:t> </a:t>
            </a:r>
            <a:r>
              <a:rPr lang="ru-RU" altLang="en-US" sz="2000" b="1" dirty="0" err="1" smtClean="0"/>
              <a:t>процесів</a:t>
            </a:r>
            <a:r>
              <a:rPr lang="ru-RU" altLang="en-US" sz="2000" b="1" dirty="0" smtClean="0"/>
              <a:t> </a:t>
            </a:r>
            <a:r>
              <a:rPr lang="ru-RU" altLang="en-US" sz="2000" b="1" dirty="0" err="1" smtClean="0"/>
              <a:t>позапічної</a:t>
            </a:r>
            <a:r>
              <a:rPr lang="ru-RU" altLang="en-US" sz="2000" b="1" dirty="0" smtClean="0"/>
              <a:t> </a:t>
            </a:r>
            <a:r>
              <a:rPr lang="ru-RU" altLang="en-US" sz="2000" b="1" dirty="0" err="1" smtClean="0"/>
              <a:t>обробки</a:t>
            </a:r>
            <a:r>
              <a:rPr lang="ru-RU" altLang="en-US" sz="2000" b="1" dirty="0" smtClean="0"/>
              <a:t> </a:t>
            </a:r>
            <a:r>
              <a:rPr lang="ru-RU" altLang="en-US" sz="2000" b="1" dirty="0" err="1" smtClean="0"/>
              <a:t>сталі</a:t>
            </a:r>
            <a:endParaRPr lang="ru-RU" altLang="en-US" sz="2000" dirty="0" smtClean="0"/>
          </a:p>
          <a:p>
            <a:pPr algn="just" rtl="0">
              <a:lnSpc>
                <a:spcPct val="80000"/>
              </a:lnSpc>
            </a:pPr>
            <a:r>
              <a:rPr lang="ru-RU" altLang="en-US" sz="2000" dirty="0" err="1" smtClean="0"/>
              <a:t>Спочатку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всі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процеси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доведення</a:t>
            </a:r>
            <a:r>
              <a:rPr lang="ru-RU" altLang="en-US" sz="2000" dirty="0" smtClean="0"/>
              <a:t> стали до </a:t>
            </a:r>
            <a:r>
              <a:rPr lang="ru-RU" altLang="en-US" sz="2000" dirty="0" err="1" smtClean="0"/>
              <a:t>потрібного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хімічного</a:t>
            </a:r>
            <a:r>
              <a:rPr lang="ru-RU" altLang="en-US" sz="2000" dirty="0" smtClean="0"/>
              <a:t> складу (</a:t>
            </a:r>
            <a:r>
              <a:rPr lang="ru-RU" altLang="en-US" sz="2000" dirty="0" err="1" smtClean="0"/>
              <a:t>операції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легування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розкислення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рафінування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модифікування</a:t>
            </a:r>
            <a:r>
              <a:rPr lang="ru-RU" altLang="en-US" sz="2000" dirty="0" smtClean="0"/>
              <a:t>) і </a:t>
            </a:r>
            <a:r>
              <a:rPr lang="ru-RU" altLang="en-US" sz="2000" dirty="0" err="1" smtClean="0"/>
              <a:t>температури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виконували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безпосередньо</a:t>
            </a:r>
            <a:r>
              <a:rPr lang="ru-RU" altLang="en-US" sz="2000" dirty="0" smtClean="0"/>
              <a:t> в сталеплавильному </a:t>
            </a:r>
            <a:r>
              <a:rPr lang="ru-RU" altLang="en-US" sz="2000" dirty="0" err="1" smtClean="0"/>
              <a:t>агрегаті</a:t>
            </a:r>
            <a:r>
              <a:rPr lang="ru-RU" altLang="en-US" sz="2000" dirty="0" smtClean="0"/>
              <a:t>. </a:t>
            </a:r>
            <a:r>
              <a:rPr lang="ru-RU" altLang="en-US" sz="2000" dirty="0" err="1" smtClean="0"/>
              <a:t>Це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призводило</a:t>
            </a:r>
            <a:r>
              <a:rPr lang="ru-RU" altLang="en-US" sz="2000" dirty="0" smtClean="0"/>
              <a:t> до </a:t>
            </a:r>
            <a:r>
              <a:rPr lang="ru-RU" altLang="en-US" sz="2000" dirty="0" err="1" smtClean="0"/>
              <a:t>збільшення</a:t>
            </a:r>
            <a:r>
              <a:rPr lang="ru-RU" altLang="en-US" sz="2000" dirty="0" smtClean="0"/>
              <a:t> часу плавки (</a:t>
            </a:r>
            <a:r>
              <a:rPr lang="ru-RU" altLang="en-US" sz="2000" dirty="0" err="1" smtClean="0"/>
              <a:t>відповідно</a:t>
            </a:r>
            <a:r>
              <a:rPr lang="ru-RU" altLang="en-US" sz="2000" dirty="0" smtClean="0"/>
              <a:t> до </a:t>
            </a:r>
            <a:r>
              <a:rPr lang="ru-RU" altLang="en-US" sz="2000" dirty="0" err="1" smtClean="0"/>
              <a:t>зниження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продуктивності</a:t>
            </a:r>
            <a:r>
              <a:rPr lang="ru-RU" altLang="en-US" sz="2000" dirty="0" smtClean="0"/>
              <a:t> агрегату) і великому чаду </a:t>
            </a:r>
            <a:r>
              <a:rPr lang="ru-RU" altLang="en-US" sz="2000" dirty="0" err="1" smtClean="0"/>
              <a:t>легуючих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елементів</a:t>
            </a:r>
            <a:r>
              <a:rPr lang="ru-RU" altLang="en-US" sz="2000" dirty="0" smtClean="0"/>
              <a:t> (</a:t>
            </a:r>
            <a:r>
              <a:rPr lang="ru-RU" altLang="en-US" sz="2000" dirty="0" err="1" smtClean="0"/>
              <a:t>які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можуть</a:t>
            </a:r>
            <a:r>
              <a:rPr lang="ru-RU" altLang="en-US" sz="2000" dirty="0" smtClean="0"/>
              <a:t> бути </a:t>
            </a:r>
            <a:r>
              <a:rPr lang="ru-RU" altLang="en-US" sz="2000" dirty="0" err="1" smtClean="0"/>
              <a:t>дуже</a:t>
            </a:r>
            <a:r>
              <a:rPr lang="ru-RU" altLang="en-US" sz="2000" dirty="0" smtClean="0"/>
              <a:t> дорогими). </a:t>
            </a:r>
            <a:r>
              <a:rPr lang="ru-RU" altLang="en-US" sz="2000" dirty="0" err="1" smtClean="0"/>
              <a:t>Поступово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вищезазначені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операції</a:t>
            </a:r>
            <a:r>
              <a:rPr lang="ru-RU" altLang="en-US" sz="2000" dirty="0" smtClean="0"/>
              <a:t> стали </a:t>
            </a:r>
            <a:r>
              <a:rPr lang="ru-RU" altLang="en-US" sz="2000" dirty="0" err="1" smtClean="0"/>
              <a:t>переносити</a:t>
            </a:r>
            <a:r>
              <a:rPr lang="ru-RU" altLang="en-US" sz="2000" dirty="0" smtClean="0"/>
              <a:t> в </a:t>
            </a:r>
            <a:r>
              <a:rPr lang="ru-RU" altLang="en-US" sz="2000" dirty="0" err="1" smtClean="0"/>
              <a:t>сталерозливний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ківш</a:t>
            </a:r>
            <a:r>
              <a:rPr lang="ru-RU" altLang="en-US" sz="2000" dirty="0" smtClean="0"/>
              <a:t> та </a:t>
            </a:r>
            <a:r>
              <a:rPr lang="ru-RU" altLang="en-US" sz="2000" dirty="0" err="1" smtClean="0"/>
              <a:t>спеціальні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агрегати</a:t>
            </a:r>
            <a:r>
              <a:rPr lang="ru-RU" altLang="en-US" sz="2000" dirty="0" smtClean="0"/>
              <a:t>.</a:t>
            </a:r>
          </a:p>
          <a:p>
            <a:pPr algn="just" rtl="0">
              <a:lnSpc>
                <a:spcPct val="80000"/>
              </a:lnSpc>
            </a:pPr>
            <a:r>
              <a:rPr lang="ru-RU" altLang="en-US" sz="2000" dirty="0" err="1" smtClean="0"/>
              <a:t>Дані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процеси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отримали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назву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позапічної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обробки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сталі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або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ковшової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металургії</a:t>
            </a:r>
            <a:r>
              <a:rPr lang="ru-RU" altLang="en-US" sz="2000" dirty="0" smtClean="0"/>
              <a:t>. </a:t>
            </a:r>
            <a:r>
              <a:rPr lang="ru-RU" altLang="en-US" sz="2000" dirty="0" err="1" smtClean="0"/>
              <a:t>Позапечна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обробка</a:t>
            </a:r>
            <a:r>
              <a:rPr lang="ru-RU" altLang="en-US" sz="2000" dirty="0" smtClean="0"/>
              <a:t> стали активно </a:t>
            </a:r>
            <a:r>
              <a:rPr lang="ru-RU" altLang="en-US" sz="2000" dirty="0" err="1" smtClean="0"/>
              <a:t>застосовуватися</a:t>
            </a:r>
            <a:r>
              <a:rPr lang="ru-RU" altLang="en-US" sz="2000" dirty="0" smtClean="0"/>
              <a:t> з 60-х </a:t>
            </a:r>
            <a:r>
              <a:rPr lang="ru-RU" altLang="en-US" sz="2000" dirty="0" err="1" smtClean="0"/>
              <a:t>років</a:t>
            </a:r>
            <a:r>
              <a:rPr lang="ru-RU" altLang="en-US" sz="2000" dirty="0" smtClean="0"/>
              <a:t> ХХ </a:t>
            </a:r>
            <a:r>
              <a:rPr lang="ru-RU" altLang="en-US" sz="2000" dirty="0" err="1" smtClean="0"/>
              <a:t>століття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головним</a:t>
            </a:r>
            <a:r>
              <a:rPr lang="ru-RU" altLang="en-US" sz="2000" dirty="0" smtClean="0"/>
              <a:t> чином для </a:t>
            </a:r>
            <a:r>
              <a:rPr lang="ru-RU" altLang="en-US" sz="2000" dirty="0" err="1" smtClean="0"/>
              <a:t>підвищення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продуктивності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дугових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сталеплавильних</a:t>
            </a:r>
            <a:r>
              <a:rPr lang="ru-RU" altLang="en-US" sz="2000" dirty="0" smtClean="0"/>
              <a:t> печей і </a:t>
            </a:r>
            <a:r>
              <a:rPr lang="ru-RU" altLang="en-US" sz="2000" dirty="0" err="1" smtClean="0"/>
              <a:t>конвертерів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дозволяючи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винести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частину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процесів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рафінування</a:t>
            </a:r>
            <a:r>
              <a:rPr lang="ru-RU" altLang="en-US" sz="2000" dirty="0" smtClean="0"/>
              <a:t> з </a:t>
            </a:r>
            <a:r>
              <a:rPr lang="ru-RU" altLang="en-US" sz="2000" dirty="0" err="1" smtClean="0"/>
              <a:t>цих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агрегатів</a:t>
            </a:r>
            <a:r>
              <a:rPr lang="ru-RU" altLang="en-US" sz="2000" dirty="0" smtClean="0"/>
              <a:t> в </a:t>
            </a:r>
            <a:r>
              <a:rPr lang="ru-RU" altLang="en-US" sz="2000" dirty="0" err="1" smtClean="0"/>
              <a:t>ківш</a:t>
            </a:r>
            <a:r>
              <a:rPr lang="ru-RU" altLang="en-US" sz="2000" dirty="0" smtClean="0"/>
              <a:t>. </a:t>
            </a:r>
            <a:r>
              <a:rPr lang="ru-RU" altLang="en-US" sz="2000" dirty="0" err="1" smtClean="0"/>
              <a:t>Проте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вже</a:t>
            </a:r>
            <a:r>
              <a:rPr lang="ru-RU" altLang="en-US" sz="2000" dirty="0" smtClean="0"/>
              <a:t> початок </a:t>
            </a:r>
            <a:r>
              <a:rPr lang="ru-RU" altLang="en-US" sz="2000" dirty="0" err="1" smtClean="0"/>
              <a:t>впровадження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сучасних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процесів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позапічної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обробки</a:t>
            </a:r>
            <a:r>
              <a:rPr lang="ru-RU" altLang="en-US" sz="2000" dirty="0" smtClean="0"/>
              <a:t> показало, </a:t>
            </a:r>
            <a:r>
              <a:rPr lang="ru-RU" altLang="en-US" sz="2000" dirty="0" err="1" smtClean="0"/>
              <a:t>що</a:t>
            </a:r>
            <a:r>
              <a:rPr lang="ru-RU" altLang="en-US" sz="2000" dirty="0" smtClean="0"/>
              <a:t> вони </a:t>
            </a:r>
            <a:r>
              <a:rPr lang="ru-RU" altLang="en-US" sz="2000" dirty="0" err="1" smtClean="0"/>
              <a:t>дозволяють</a:t>
            </a:r>
            <a:r>
              <a:rPr lang="ru-RU" altLang="en-US" sz="2000" dirty="0" smtClean="0"/>
              <a:t> не </a:t>
            </a:r>
            <a:r>
              <a:rPr lang="ru-RU" altLang="en-US" sz="2000" dirty="0" err="1" smtClean="0"/>
              <a:t>тільки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суттєво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покращити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якість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сталі</a:t>
            </a:r>
            <a:r>
              <a:rPr lang="ru-RU" altLang="en-US" sz="2000" dirty="0" smtClean="0"/>
              <a:t> (</a:t>
            </a:r>
            <a:r>
              <a:rPr lang="ru-RU" altLang="en-US" sz="2000" dirty="0" err="1" smtClean="0"/>
              <a:t>механічні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властивості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корозійну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стійкість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електротехнічні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показники</a:t>
            </a:r>
            <a:r>
              <a:rPr lang="ru-RU" altLang="en-US" sz="2000" dirty="0" smtClean="0"/>
              <a:t> та </a:t>
            </a:r>
            <a:r>
              <a:rPr lang="ru-RU" altLang="en-US" sz="2000" dirty="0" err="1" smtClean="0"/>
              <a:t>ін</a:t>
            </a:r>
            <a:r>
              <a:rPr lang="ru-RU" altLang="en-US" sz="2000" dirty="0" smtClean="0"/>
              <a:t>.), а й </a:t>
            </a:r>
            <a:r>
              <a:rPr lang="ru-RU" altLang="en-US" sz="2000" dirty="0" err="1" smtClean="0"/>
              <a:t>отримати</a:t>
            </a:r>
            <a:r>
              <a:rPr lang="ru-RU" altLang="en-US" sz="2000" dirty="0" smtClean="0"/>
              <a:t> сталь </a:t>
            </a:r>
            <a:r>
              <a:rPr lang="ru-RU" altLang="en-US" sz="2000" dirty="0" err="1" smtClean="0"/>
              <a:t>із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принципово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новими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властивостями</a:t>
            </a:r>
            <a:r>
              <a:rPr lang="ru-RU" altLang="en-US" sz="2000" dirty="0" smtClean="0"/>
              <a:t>. </a:t>
            </a:r>
            <a:r>
              <a:rPr lang="ru-RU" altLang="en-US" sz="2000" dirty="0" err="1" smtClean="0"/>
              <a:t>Піддавати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позапічній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обробці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можна</a:t>
            </a:r>
            <a:r>
              <a:rPr lang="ru-RU" altLang="en-US" sz="2000" dirty="0" smtClean="0"/>
              <a:t> сталь, </a:t>
            </a:r>
            <a:r>
              <a:rPr lang="ru-RU" altLang="en-US" sz="2000" dirty="0" err="1" smtClean="0"/>
              <a:t>виплавлену</a:t>
            </a:r>
            <a:r>
              <a:rPr lang="ru-RU" altLang="en-US" sz="2000" dirty="0" smtClean="0"/>
              <a:t> будь-</a:t>
            </a:r>
            <a:r>
              <a:rPr lang="ru-RU" altLang="en-US" sz="2000" dirty="0" err="1" smtClean="0"/>
              <a:t>яким</a:t>
            </a:r>
            <a:r>
              <a:rPr lang="ru-RU" altLang="en-US" sz="2000" dirty="0" smtClean="0"/>
              <a:t> способом.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8E4609FE-D43D-4017-BB2C-52C84CEB4ED7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20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8913"/>
            <a:ext cx="3529013" cy="465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3" y="4941888"/>
            <a:ext cx="8229600" cy="1916112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000" dirty="0" smtClean="0"/>
              <a:t>Рис. </a:t>
            </a:r>
            <a:r>
              <a:rPr lang="ru-RU" altLang="en-US" sz="2000" dirty="0"/>
              <a:t>5</a:t>
            </a:r>
            <a:r>
              <a:rPr lang="ru-RU" altLang="en-US" sz="2000" dirty="0" smtClean="0"/>
              <a:t>. Схема </a:t>
            </a:r>
            <a:r>
              <a:rPr lang="ru-RU" altLang="en-US" sz="2000" dirty="0" err="1" smtClean="0"/>
              <a:t>імпульсно-динамічного</a:t>
            </a:r>
            <a:r>
              <a:rPr lang="ru-RU" altLang="en-US" sz="2000" dirty="0" smtClean="0"/>
              <a:t> пристрою: 1 </a:t>
            </a:r>
            <a:r>
              <a:rPr lang="ru-RU" altLang="en-US" sz="2000" dirty="0" err="1" smtClean="0"/>
              <a:t>сталевий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стрижень</a:t>
            </a:r>
            <a:r>
              <a:rPr lang="ru-RU" altLang="en-US" sz="2000" dirty="0" smtClean="0"/>
              <a:t>; 2 - </a:t>
            </a:r>
            <a:r>
              <a:rPr lang="ru-RU" altLang="en-US" sz="2000" dirty="0" err="1" smtClean="0"/>
              <a:t>футерувальні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термостійкі</a:t>
            </a:r>
            <a:r>
              <a:rPr lang="ru-RU" altLang="en-US" sz="2000" dirty="0" smtClean="0"/>
              <a:t> втулки; 3 </a:t>
            </a:r>
            <a:r>
              <a:rPr lang="ru-RU" altLang="en-US" sz="2000" dirty="0" err="1" smtClean="0"/>
              <a:t>горизонтальні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стінки</a:t>
            </a:r>
            <a:r>
              <a:rPr lang="ru-RU" altLang="en-US" sz="2000" dirty="0" smtClean="0"/>
              <a:t>; 4 - </a:t>
            </a:r>
            <a:r>
              <a:rPr lang="ru-RU" altLang="en-US" sz="2000" dirty="0" err="1" smtClean="0"/>
              <a:t>складова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обичайка</a:t>
            </a:r>
            <a:r>
              <a:rPr lang="ru-RU" altLang="en-US" sz="2000" dirty="0" smtClean="0"/>
              <a:t>; 5 - </a:t>
            </a:r>
            <a:r>
              <a:rPr lang="ru-RU" altLang="en-US" sz="2000" dirty="0" err="1" smtClean="0"/>
              <a:t>кільцеві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елементи</a:t>
            </a:r>
            <a:r>
              <a:rPr lang="ru-RU" altLang="en-US" sz="2000" dirty="0" smtClean="0"/>
              <a:t> з </a:t>
            </a:r>
            <a:r>
              <a:rPr lang="ru-RU" altLang="en-US" sz="2000" dirty="0" err="1" smtClean="0"/>
              <a:t>реагентів</a:t>
            </a:r>
            <a:r>
              <a:rPr lang="ru-RU" altLang="en-US" sz="2000" dirty="0" smtClean="0"/>
              <a:t>; 6 – перегородки; 7 - шар </a:t>
            </a:r>
            <a:r>
              <a:rPr lang="ru-RU" altLang="en-US" sz="2000" dirty="0" err="1" smtClean="0"/>
              <a:t>магнію</a:t>
            </a:r>
            <a:r>
              <a:rPr lang="ru-RU" altLang="en-US" sz="2000" dirty="0" smtClean="0"/>
              <a:t>; 8 </a:t>
            </a:r>
            <a:r>
              <a:rPr lang="ru-RU" altLang="en-US" sz="2000" dirty="0" err="1" smtClean="0"/>
              <a:t>напрямні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елементи</a:t>
            </a:r>
            <a:r>
              <a:rPr lang="ru-RU" altLang="en-US" sz="2000" dirty="0" smtClean="0"/>
              <a:t>; 9 – </a:t>
            </a:r>
            <a:r>
              <a:rPr lang="ru-RU" altLang="en-US" sz="2000" dirty="0" err="1" smtClean="0"/>
              <a:t>тепловий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екран</a:t>
            </a:r>
            <a:r>
              <a:rPr lang="ru-RU" altLang="en-US" sz="2000" dirty="0" smtClean="0"/>
              <a:t>; 10 – </a:t>
            </a:r>
            <a:r>
              <a:rPr lang="ru-RU" altLang="en-US" sz="2000" dirty="0" err="1" smtClean="0"/>
              <a:t>алюмінієві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пластини</a:t>
            </a:r>
            <a:r>
              <a:rPr lang="ru-RU" altLang="en-US" sz="2000" dirty="0" smtClean="0"/>
              <a:t>; 11 – опора; 12, 13 – </a:t>
            </a:r>
            <a:r>
              <a:rPr lang="ru-RU" altLang="en-US" sz="2000" dirty="0" err="1" smtClean="0"/>
              <a:t>захисний</a:t>
            </a:r>
            <a:r>
              <a:rPr lang="ru-RU" altLang="en-US" sz="2000" dirty="0" smtClean="0"/>
              <a:t> кожух; 14 - </a:t>
            </a:r>
            <a:r>
              <a:rPr lang="ru-RU" altLang="en-US" sz="2000" dirty="0" err="1" smtClean="0"/>
              <a:t>сталерозливний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ківш</a:t>
            </a:r>
            <a:r>
              <a:rPr lang="ru-RU" altLang="en-US" sz="2000" dirty="0" smtClean="0"/>
              <a:t>; 15 – </a:t>
            </a:r>
            <a:r>
              <a:rPr lang="ru-RU" altLang="en-US" sz="2000" dirty="0" err="1" smtClean="0"/>
              <a:t>розплав</a:t>
            </a:r>
            <a:endParaRPr lang="ru-RU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458913C6-FCE5-4580-A66F-8FFF1861988A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21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72450" cy="368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4213" y="4376738"/>
            <a:ext cx="8229600" cy="207645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ru-RU" altLang="en-US" sz="2000" dirty="0" smtClean="0"/>
              <a:t>Рис. 6. Схема </a:t>
            </a:r>
            <a:r>
              <a:rPr lang="ru-RU" altLang="en-US" sz="2000" dirty="0" err="1" smtClean="0"/>
              <a:t>розташування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елементів</a:t>
            </a:r>
            <a:r>
              <a:rPr lang="ru-RU" altLang="en-US" sz="2000" dirty="0" smtClean="0"/>
              <a:t> у </a:t>
            </a:r>
            <a:r>
              <a:rPr lang="ru-RU" altLang="en-US" sz="2000" dirty="0" err="1" smtClean="0"/>
              <a:t>касеті</a:t>
            </a:r>
            <a:r>
              <a:rPr lang="ru-RU" altLang="en-US" sz="2000" dirty="0" smtClean="0"/>
              <a:t> ІДУ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ru-RU" altLang="en-US" sz="2000" dirty="0" smtClean="0"/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000" dirty="0" err="1" smtClean="0"/>
              <a:t>Пристрій</a:t>
            </a:r>
            <a:r>
              <a:rPr lang="ru-RU" altLang="en-US" sz="2000" dirty="0" smtClean="0"/>
              <a:t> вводиться в </a:t>
            </a:r>
            <a:r>
              <a:rPr lang="ru-RU" altLang="en-US" sz="2000" dirty="0" err="1" smtClean="0"/>
              <a:t>ківш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із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металом</a:t>
            </a:r>
            <a:r>
              <a:rPr lang="ru-RU" altLang="en-US" sz="2000" dirty="0" smtClean="0"/>
              <a:t> за </a:t>
            </a:r>
            <a:r>
              <a:rPr lang="ru-RU" altLang="en-US" sz="2000" dirty="0" err="1" smtClean="0"/>
              <a:t>допомогою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підйомного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механізму</a:t>
            </a:r>
            <a:r>
              <a:rPr lang="ru-RU" altLang="en-US" sz="2000" dirty="0" smtClean="0"/>
              <a:t> та </a:t>
            </a:r>
            <a:r>
              <a:rPr lang="ru-RU" altLang="en-US" sz="2000" dirty="0" err="1" smtClean="0"/>
              <a:t>екранного</a:t>
            </a:r>
            <a:r>
              <a:rPr lang="ru-RU" altLang="en-US" sz="2000" dirty="0" smtClean="0"/>
              <a:t> модуля. </a:t>
            </a:r>
            <a:r>
              <a:rPr lang="ru-RU" altLang="en-US" sz="2000" dirty="0" err="1" smtClean="0"/>
              <a:t>Під</a:t>
            </a:r>
            <a:r>
              <a:rPr lang="ru-RU" altLang="en-US" sz="2000" dirty="0" smtClean="0"/>
              <a:t> час </a:t>
            </a:r>
            <a:r>
              <a:rPr lang="ru-RU" altLang="en-US" sz="2000" dirty="0" err="1" smtClean="0"/>
              <a:t>обробки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проводяться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поперемінні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підйом</a:t>
            </a:r>
            <a:r>
              <a:rPr lang="ru-RU" altLang="en-US" sz="2000" dirty="0" smtClean="0"/>
              <a:t> та </a:t>
            </a:r>
            <a:r>
              <a:rPr lang="ru-RU" altLang="en-US" sz="2000" dirty="0" err="1" smtClean="0"/>
              <a:t>опускання</a:t>
            </a:r>
            <a:r>
              <a:rPr lang="ru-RU" altLang="en-US" sz="2000" dirty="0" smtClean="0"/>
              <a:t> ІДУ з метою </a:t>
            </a:r>
            <a:r>
              <a:rPr lang="ru-RU" altLang="en-US" sz="2000" dirty="0" err="1" smtClean="0"/>
              <a:t>додаткового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перемішування</a:t>
            </a:r>
            <a:r>
              <a:rPr lang="ru-RU" altLang="en-US" sz="2000" dirty="0" smtClean="0"/>
              <a:t> </a:t>
            </a:r>
            <a:r>
              <a:rPr lang="ru-RU" altLang="en-US" sz="2000" dirty="0" err="1" smtClean="0"/>
              <a:t>металу</a:t>
            </a:r>
            <a:r>
              <a:rPr lang="ru-RU" altLang="en-US" sz="2000" dirty="0" smtClean="0"/>
              <a:t> в </a:t>
            </a:r>
            <a:r>
              <a:rPr lang="ru-RU" altLang="en-US" sz="2000" dirty="0" err="1" smtClean="0"/>
              <a:t>ковші</a:t>
            </a:r>
            <a:r>
              <a:rPr lang="ru-RU" alt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9A1EF19E-92AE-41F1-A1DB-E2239068C867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22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188913"/>
            <a:ext cx="9144000" cy="6480175"/>
          </a:xfrm>
        </p:spPr>
        <p:txBody>
          <a:bodyPr rtlCol="0">
            <a:normAutofit/>
          </a:bodyPr>
          <a:lstStyle/>
          <a:p>
            <a:pPr indent="-182880" algn="l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Ливарно-прокатні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Переваги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ливарно-прокатних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агрегатів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Одним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напрямків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удосконалення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виробництва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прокату 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даний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створення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ливарно-прокатних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До складу такого агрегату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входять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машина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безперервного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лиття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заготовок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блюмова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слябова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сортова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пристрої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безперервнолитої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заготовки,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піч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підігріву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прокатний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типу)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усім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технологічним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обладнанням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algn="just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застосуванні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вдається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практично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повністю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використати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первинну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теплоту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безперервнолитої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заготовки для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деформації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суттєво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економить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енергоресурси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нагрівання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виключається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проміжне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заготовок,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підвищує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продуктивність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стану (до 25%)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ефективність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обладнання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однією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перевагою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ливарно-прокатних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агрегатів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компактне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розташування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обладнання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потребує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менших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виробничих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площ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капітальних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(до 1,5 раза).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86241016-E358-404A-BD73-06B02ED4EBE1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23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Слід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також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зазначити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що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обтискання</a:t>
            </a:r>
            <a:r>
              <a:rPr lang="ru-RU" altLang="en-US" sz="2400" dirty="0" smtClean="0"/>
              <a:t> литого </a:t>
            </a:r>
            <a:r>
              <a:rPr lang="ru-RU" altLang="en-US" sz="2400" dirty="0" err="1" smtClean="0"/>
              <a:t>металу</a:t>
            </a:r>
            <a:r>
              <a:rPr lang="ru-RU" altLang="en-US" sz="2400" dirty="0" smtClean="0"/>
              <a:t> в такому </a:t>
            </a:r>
            <a:r>
              <a:rPr lang="ru-RU" altLang="en-US" sz="2400" dirty="0" err="1" smtClean="0"/>
              <a:t>суміщеному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процесі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сприяє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поліпшенню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якості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поверхні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структури</a:t>
            </a:r>
            <a:r>
              <a:rPr lang="ru-RU" altLang="en-US" sz="2400" dirty="0" smtClean="0"/>
              <a:t> заготовок </a:t>
            </a:r>
            <a:r>
              <a:rPr lang="ru-RU" altLang="en-US" sz="2400" dirty="0" err="1" smtClean="0"/>
              <a:t>литих</a:t>
            </a:r>
            <a:r>
              <a:rPr lang="ru-RU" altLang="en-US" sz="2400" dirty="0" smtClean="0"/>
              <a:t>. При </a:t>
            </a:r>
            <a:r>
              <a:rPr lang="ru-RU" altLang="en-US" sz="2400" dirty="0" err="1" smtClean="0"/>
              <a:t>поєднанні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процесів</a:t>
            </a:r>
            <a:r>
              <a:rPr lang="ru-RU" altLang="en-US" sz="2400" dirty="0" smtClean="0"/>
              <a:t> розливу та прокатки </a:t>
            </a:r>
            <a:r>
              <a:rPr lang="ru-RU" altLang="en-US" sz="2400" dirty="0" err="1" smtClean="0"/>
              <a:t>знижується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собівартість</a:t>
            </a:r>
            <a:r>
              <a:rPr lang="ru-RU" altLang="en-US" sz="2400" dirty="0" smtClean="0"/>
              <a:t> прокату </a:t>
            </a:r>
            <a:r>
              <a:rPr lang="ru-RU" altLang="en-US" sz="2400" dirty="0" err="1" smtClean="0"/>
              <a:t>завдяки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підвищенню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виходу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придатного</a:t>
            </a:r>
            <a:r>
              <a:rPr lang="ru-RU" altLang="en-US" sz="2400" dirty="0" smtClean="0"/>
              <a:t> (на 2%) та </a:t>
            </a:r>
            <a:r>
              <a:rPr lang="ru-RU" altLang="en-US" sz="2400" dirty="0" err="1" smtClean="0"/>
              <a:t>скороченню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витрат</a:t>
            </a:r>
            <a:r>
              <a:rPr lang="ru-RU" altLang="en-US" sz="2400" dirty="0" smtClean="0"/>
              <a:t> по </a:t>
            </a:r>
            <a:r>
              <a:rPr lang="ru-RU" altLang="en-US" sz="2400" dirty="0" err="1" smtClean="0"/>
              <a:t>переділу</a:t>
            </a:r>
            <a:r>
              <a:rPr lang="ru-RU" altLang="en-US" sz="2400" dirty="0" smtClean="0"/>
              <a:t>. На </a:t>
            </a:r>
            <a:r>
              <a:rPr lang="ru-RU" altLang="en-US" sz="2400" dirty="0" err="1" smtClean="0"/>
              <a:t>ливарно-прокатних</a:t>
            </a:r>
            <a:r>
              <a:rPr lang="ru-RU" altLang="en-US" sz="2400" dirty="0" smtClean="0"/>
              <a:t> агрегатах </a:t>
            </a:r>
            <a:r>
              <a:rPr lang="ru-RU" altLang="en-US" sz="2400" dirty="0" err="1" smtClean="0"/>
              <a:t>можна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отримати</a:t>
            </a:r>
            <a:r>
              <a:rPr lang="ru-RU" altLang="en-US" sz="2400" dirty="0" smtClean="0"/>
              <a:t> заготовки </a:t>
            </a:r>
            <a:r>
              <a:rPr lang="ru-RU" altLang="en-US" sz="2400" dirty="0" err="1" smtClean="0"/>
              <a:t>різних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профілів</a:t>
            </a:r>
            <a:r>
              <a:rPr lang="ru-RU" altLang="en-US" sz="2400" dirty="0" smtClean="0"/>
              <a:t>, у тому </a:t>
            </a:r>
            <a:r>
              <a:rPr lang="ru-RU" altLang="en-US" sz="2400" dirty="0" err="1" smtClean="0"/>
              <a:t>числі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малих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перерізів</a:t>
            </a:r>
            <a:r>
              <a:rPr lang="ru-RU" altLang="en-US" sz="2400" dirty="0" smtClean="0"/>
              <a:t> без </a:t>
            </a:r>
            <a:r>
              <a:rPr lang="ru-RU" altLang="en-US" sz="2400" dirty="0" err="1" smtClean="0"/>
              <a:t>зниження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продуктивності</a:t>
            </a:r>
            <a:r>
              <a:rPr lang="ru-RU" altLang="en-US" sz="2400" dirty="0" smtClean="0"/>
              <a:t> заводу, </a:t>
            </a:r>
            <a:r>
              <a:rPr lang="ru-RU" altLang="en-US" sz="2400" dirty="0" err="1" smtClean="0"/>
              <a:t>оскільки</a:t>
            </a:r>
            <a:r>
              <a:rPr lang="ru-RU" altLang="en-US" sz="2400" dirty="0" smtClean="0"/>
              <a:t> сталь </a:t>
            </a:r>
            <a:r>
              <a:rPr lang="ru-RU" altLang="en-US" sz="2400" dirty="0" err="1" smtClean="0"/>
              <a:t>розливають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кристалізатор</a:t>
            </a:r>
            <a:r>
              <a:rPr lang="ru-RU" altLang="en-US" sz="2400" dirty="0" smtClean="0"/>
              <a:t> одного </a:t>
            </a:r>
            <a:r>
              <a:rPr lang="ru-RU" altLang="en-US" sz="2400" dirty="0" err="1" smtClean="0"/>
              <a:t>найбільш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вигідного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розміру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під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який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розроблені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всі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схеми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калібрування</a:t>
            </a:r>
            <a:r>
              <a:rPr lang="ru-RU" altLang="en-US" sz="2400" dirty="0" smtClean="0"/>
              <a:t> прокатного стану.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Однак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питанні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суміщення</a:t>
            </a:r>
            <a:r>
              <a:rPr lang="ru-RU" altLang="en-US" sz="2400" dirty="0" smtClean="0"/>
              <a:t> МБЛЗ та прокатного стану </a:t>
            </a:r>
            <a:r>
              <a:rPr lang="ru-RU" altLang="en-US" sz="2400" dirty="0" err="1" smtClean="0"/>
              <a:t>існує</a:t>
            </a:r>
            <a:r>
              <a:rPr lang="ru-RU" altLang="en-US" sz="2400" dirty="0" smtClean="0"/>
              <a:t> ряд проблем, таких як </a:t>
            </a:r>
            <a:r>
              <a:rPr lang="ru-RU" altLang="en-US" sz="2400" dirty="0" err="1" smtClean="0"/>
              <a:t>узгодження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швидкостей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безперервного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розливання</a:t>
            </a:r>
            <a:r>
              <a:rPr lang="ru-RU" altLang="en-US" sz="2400" dirty="0" smtClean="0"/>
              <a:t> та входу </a:t>
            </a:r>
            <a:r>
              <a:rPr lang="ru-RU" altLang="en-US" sz="2400" dirty="0" err="1" smtClean="0"/>
              <a:t>металу</a:t>
            </a:r>
            <a:r>
              <a:rPr lang="ru-RU" altLang="en-US" sz="2400" dirty="0" smtClean="0"/>
              <a:t> в першу </a:t>
            </a:r>
            <a:r>
              <a:rPr lang="ru-RU" altLang="en-US" sz="2400" dirty="0" err="1" smtClean="0"/>
              <a:t>кліть</a:t>
            </a:r>
            <a:r>
              <a:rPr lang="ru-RU" altLang="en-US" sz="2400" dirty="0" smtClean="0"/>
              <a:t> прокатного стану, </a:t>
            </a:r>
            <a:r>
              <a:rPr lang="ru-RU" altLang="en-US" sz="2400" dirty="0" err="1" smtClean="0"/>
              <a:t>які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різняться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кілька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разів</a:t>
            </a:r>
            <a:r>
              <a:rPr lang="ru-RU" altLang="en-US" sz="2400" dirty="0" smtClean="0"/>
              <a:t>, а </a:t>
            </a:r>
            <a:r>
              <a:rPr lang="ru-RU" altLang="en-US" sz="2400" dirty="0" err="1" smtClean="0"/>
              <a:t>також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питання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високої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якості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безперервнолитої</a:t>
            </a:r>
            <a:r>
              <a:rPr lang="ru-RU" altLang="en-US" sz="2400" dirty="0" smtClean="0"/>
              <a:t> заготовки у </a:t>
            </a:r>
            <a:r>
              <a:rPr lang="ru-RU" altLang="en-US" sz="2400" dirty="0" err="1" smtClean="0"/>
              <a:t>зв'язку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відсутністю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можливості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його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регулювання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стику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цих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двох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агрегатів</a:t>
            </a:r>
            <a:r>
              <a:rPr lang="ru-RU" alt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CEA919B8-2FC3-4992-8306-1896EDE17E19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24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ru-RU" altLang="en-US" sz="2800" dirty="0" err="1" smtClean="0"/>
              <a:t>Вирішення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питання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узгодження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швидкостей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розливання</a:t>
            </a:r>
            <a:r>
              <a:rPr lang="ru-RU" altLang="en-US" sz="2800" dirty="0" smtClean="0"/>
              <a:t> та входу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в першу </a:t>
            </a:r>
            <a:r>
              <a:rPr lang="ru-RU" altLang="en-US" sz="2800" dirty="0" err="1" smtClean="0"/>
              <a:t>кліть</a:t>
            </a:r>
            <a:r>
              <a:rPr lang="ru-RU" altLang="en-US" sz="2800" dirty="0" smtClean="0"/>
              <a:t> стану </a:t>
            </a:r>
            <a:r>
              <a:rPr lang="ru-RU" altLang="en-US" sz="2800" dirty="0" err="1" smtClean="0"/>
              <a:t>зумовило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появу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кількох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можливих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варіантів</a:t>
            </a:r>
            <a:r>
              <a:rPr lang="ru-RU" altLang="en-US" sz="2800" dirty="0" smtClean="0"/>
              <a:t> схем </a:t>
            </a:r>
            <a:r>
              <a:rPr lang="ru-RU" altLang="en-US" sz="2800" dirty="0" err="1" smtClean="0"/>
              <a:t>стикування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цих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двох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агрегатів</a:t>
            </a:r>
            <a:r>
              <a:rPr lang="ru-RU" altLang="en-US" sz="2800" dirty="0" smtClean="0"/>
              <a:t>:</a:t>
            </a:r>
          </a:p>
          <a:p>
            <a:pPr algn="just" rtl="0">
              <a:buFontTx/>
              <a:buNone/>
            </a:pPr>
            <a:r>
              <a:rPr lang="ru-RU" altLang="en-US" sz="2800" dirty="0" smtClean="0"/>
              <a:t>1) пряма </a:t>
            </a:r>
            <a:r>
              <a:rPr lang="ru-RU" altLang="en-US" sz="2800" dirty="0" err="1" smtClean="0"/>
              <a:t>стиковка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різкою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зливкою</a:t>
            </a:r>
            <a:r>
              <a:rPr lang="ru-RU" altLang="en-US" sz="2800" dirty="0" smtClean="0"/>
              <a:t> перед </a:t>
            </a:r>
            <a:r>
              <a:rPr lang="ru-RU" altLang="en-US" sz="2800" dirty="0" err="1" smtClean="0"/>
              <a:t>завданням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прохідну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піч</a:t>
            </a:r>
            <a:r>
              <a:rPr lang="ru-RU" altLang="en-US" sz="2800" dirty="0" smtClean="0"/>
              <a:t> (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без </a:t>
            </a:r>
            <a:r>
              <a:rPr lang="ru-RU" altLang="en-US" sz="2800" dirty="0" err="1" smtClean="0"/>
              <a:t>різання</a:t>
            </a:r>
            <a:r>
              <a:rPr lang="ru-RU" altLang="en-US" sz="2800" dirty="0" smtClean="0"/>
              <a:t>);</a:t>
            </a:r>
          </a:p>
          <a:p>
            <a:pPr algn="just" rtl="0">
              <a:buFontTx/>
              <a:buNone/>
            </a:pPr>
            <a:r>
              <a:rPr lang="ru-RU" altLang="en-US" sz="2800" dirty="0" smtClean="0"/>
              <a:t>2) </a:t>
            </a:r>
            <a:r>
              <a:rPr lang="ru-RU" altLang="en-US" sz="2800" dirty="0" err="1" smtClean="0"/>
              <a:t>стикування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використанням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пристроїв</a:t>
            </a:r>
            <a:r>
              <a:rPr lang="ru-RU" altLang="en-US" sz="2800" dirty="0" smtClean="0"/>
              <a:t> для </a:t>
            </a:r>
            <a:r>
              <a:rPr lang="ru-RU" altLang="en-US" sz="2800" dirty="0" err="1" smtClean="0"/>
              <a:t>інтенсивної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пластичної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деформації</a:t>
            </a:r>
            <a:r>
              <a:rPr lang="ru-RU" altLang="en-US" sz="2800" dirty="0" smtClean="0"/>
              <a:t> (</a:t>
            </a:r>
            <a:r>
              <a:rPr lang="ru-RU" altLang="en-US" sz="2800" dirty="0" err="1" smtClean="0"/>
              <a:t>планетарні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кліті</a:t>
            </a:r>
            <a:r>
              <a:rPr lang="ru-RU" altLang="en-US" sz="2800" dirty="0" smtClean="0"/>
              <a:t> і т.д.) у </a:t>
            </a:r>
            <a:r>
              <a:rPr lang="ru-RU" altLang="en-US" sz="2800" dirty="0" err="1" smtClean="0"/>
              <a:t>першому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проході</a:t>
            </a:r>
            <a:r>
              <a:rPr lang="ru-RU" altLang="en-US" sz="2800" dirty="0" smtClean="0"/>
              <a:t>;</a:t>
            </a:r>
          </a:p>
          <a:p>
            <a:pPr algn="just" rtl="0">
              <a:buFontTx/>
              <a:buNone/>
            </a:pPr>
            <a:r>
              <a:rPr lang="ru-RU" altLang="en-US" sz="2800" dirty="0" smtClean="0"/>
              <a:t>3) </a:t>
            </a:r>
            <a:r>
              <a:rPr lang="ru-RU" altLang="en-US" sz="2800" dirty="0" err="1" smtClean="0"/>
              <a:t>стикування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використанням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високошвидкісних</a:t>
            </a:r>
            <a:r>
              <a:rPr lang="ru-RU" altLang="en-US" sz="2800" dirty="0" smtClean="0"/>
              <a:t> МНЛЗ: </a:t>
            </a:r>
            <a:r>
              <a:rPr lang="ru-RU" altLang="en-US" sz="2800" dirty="0" err="1" smtClean="0"/>
              <a:t>валкових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стрічкових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роторних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тощо</a:t>
            </a:r>
            <a:r>
              <a:rPr lang="ru-RU" altLang="en-US" sz="2800" dirty="0" smtClean="0"/>
              <a:t>;</a:t>
            </a:r>
          </a:p>
          <a:p>
            <a:pPr algn="just" rtl="0">
              <a:buFontTx/>
              <a:buNone/>
            </a:pPr>
            <a:r>
              <a:rPr lang="ru-RU" altLang="en-US" sz="2800" dirty="0" smtClean="0"/>
              <a:t>4) </a:t>
            </a:r>
            <a:r>
              <a:rPr lang="ru-RU" altLang="en-US" sz="2800" dirty="0" err="1" smtClean="0"/>
              <a:t>стикування</a:t>
            </a:r>
            <a:r>
              <a:rPr lang="ru-RU" altLang="en-US" sz="2800" dirty="0" smtClean="0"/>
              <a:t> сортового стану з </a:t>
            </a:r>
            <a:r>
              <a:rPr lang="ru-RU" altLang="en-US" sz="2800" dirty="0" err="1" smtClean="0"/>
              <a:t>слябової</a:t>
            </a:r>
            <a:r>
              <a:rPr lang="ru-RU" altLang="en-US" sz="2800" dirty="0" smtClean="0"/>
              <a:t> МНЛЗ з </a:t>
            </a:r>
            <a:r>
              <a:rPr lang="ru-RU" altLang="en-US" sz="2800" dirty="0" err="1" smtClean="0"/>
              <a:t>поперечним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різким</a:t>
            </a:r>
            <a:r>
              <a:rPr lang="ru-RU" altLang="en-US" sz="2800" dirty="0" smtClean="0"/>
              <a:t> слябом на </a:t>
            </a:r>
            <a:r>
              <a:rPr lang="ru-RU" altLang="en-US" sz="2800" dirty="0" err="1" smtClean="0"/>
              <a:t>заготівлі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прокаткою</a:t>
            </a:r>
            <a:r>
              <a:rPr lang="ru-RU" altLang="en-US" sz="2800" dirty="0" smtClean="0"/>
              <a:t> слябу «на ребро».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25D35D56-A3E3-493E-B675-5B0AF2EB7751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25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ru-RU" altLang="en-US" sz="2800" b="1" dirty="0" smtClean="0"/>
              <a:t>§8. </a:t>
            </a:r>
            <a:r>
              <a:rPr lang="ru-RU" altLang="en-US" sz="2800" b="1" dirty="0" err="1" smtClean="0"/>
              <a:t>Валкове</a:t>
            </a:r>
            <a:r>
              <a:rPr lang="ru-RU" altLang="en-US" sz="2800" b="1" dirty="0" smtClean="0"/>
              <a:t> </a:t>
            </a:r>
            <a:r>
              <a:rPr lang="ru-RU" altLang="en-US" sz="2800" b="1" dirty="0" err="1" smtClean="0"/>
              <a:t>розливання</a:t>
            </a:r>
            <a:r>
              <a:rPr lang="ru-RU" altLang="en-US" sz="2800" b="1" dirty="0" smtClean="0"/>
              <a:t>-прокатка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ru-RU" altLang="en-US" sz="2800" dirty="0" smtClean="0"/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err="1" smtClean="0"/>
              <a:t>Валкове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розливання</a:t>
            </a:r>
            <a:r>
              <a:rPr lang="ru-RU" altLang="en-US" sz="2800" dirty="0" smtClean="0"/>
              <a:t>-прокатка є </a:t>
            </a:r>
            <a:r>
              <a:rPr lang="ru-RU" altLang="en-US" sz="2800" dirty="0" err="1" smtClean="0"/>
              <a:t>однією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найбільш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перспективних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енергозберігаючих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технологій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виробництва</a:t>
            </a:r>
            <a:r>
              <a:rPr lang="ru-RU" altLang="en-US" sz="2800" dirty="0" smtClean="0"/>
              <a:t> тонких </a:t>
            </a:r>
            <a:r>
              <a:rPr lang="ru-RU" altLang="en-US" sz="2800" dirty="0" err="1" smtClean="0"/>
              <a:t>смуг</a:t>
            </a:r>
            <a:r>
              <a:rPr lang="ru-RU" altLang="en-US" sz="2800" dirty="0" smtClean="0"/>
              <a:t>. Дана </a:t>
            </a:r>
            <a:r>
              <a:rPr lang="ru-RU" altLang="en-US" sz="2800" dirty="0" err="1" smtClean="0"/>
              <a:t>технологія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дозволяє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відливати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смугу</a:t>
            </a:r>
            <a:r>
              <a:rPr lang="ru-RU" altLang="en-US" sz="2800" dirty="0" smtClean="0"/>
              <a:t> максимально </a:t>
            </a:r>
            <a:r>
              <a:rPr lang="ru-RU" altLang="en-US" sz="2800" dirty="0" err="1" smtClean="0"/>
              <a:t>наближену</a:t>
            </a:r>
            <a:r>
              <a:rPr lang="ru-RU" altLang="en-US" sz="2800" dirty="0" smtClean="0"/>
              <a:t> до готового </a:t>
            </a:r>
            <a:r>
              <a:rPr lang="ru-RU" altLang="en-US" sz="2800" dirty="0" err="1" smtClean="0"/>
              <a:t>виробу</a:t>
            </a:r>
            <a:r>
              <a:rPr lang="ru-RU" altLang="en-US" sz="2800" dirty="0" smtClean="0"/>
              <a:t> за </a:t>
            </a:r>
            <a:r>
              <a:rPr lang="ru-RU" altLang="en-US" sz="2800" dirty="0" err="1" smtClean="0"/>
              <a:t>товщиною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чим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скорочує</a:t>
            </a:r>
            <a:r>
              <a:rPr lang="ru-RU" altLang="en-US" sz="2800" dirty="0" smtClean="0"/>
              <a:t> цикл </a:t>
            </a:r>
            <a:r>
              <a:rPr lang="ru-RU" altLang="en-US" sz="2800" dirty="0" err="1" smtClean="0"/>
              <a:t>виробництва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кількість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обладнання</a:t>
            </a:r>
            <a:r>
              <a:rPr lang="ru-RU" altLang="en-US" sz="2800" dirty="0" smtClean="0"/>
              <a:t> до </a:t>
            </a:r>
            <a:r>
              <a:rPr lang="ru-RU" altLang="en-US" sz="2800" dirty="0" err="1" smtClean="0"/>
              <a:t>мінімуму</a:t>
            </a:r>
            <a:r>
              <a:rPr lang="ru-RU" altLang="en-US" sz="2800" dirty="0" smtClean="0"/>
              <a:t>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err="1" smtClean="0"/>
              <a:t>Отримання</a:t>
            </a:r>
            <a:r>
              <a:rPr lang="ru-RU" altLang="en-US" sz="2800" dirty="0" smtClean="0"/>
              <a:t> тонкого і особливо тонкого плоского прокату </a:t>
            </a:r>
            <a:r>
              <a:rPr lang="ru-RU" altLang="en-US" sz="2800" dirty="0" err="1" smtClean="0"/>
              <a:t>полягає</a:t>
            </a:r>
            <a:r>
              <a:rPr lang="ru-RU" altLang="en-US" sz="2800" dirty="0" smtClean="0"/>
              <a:t> у </a:t>
            </a:r>
            <a:r>
              <a:rPr lang="ru-RU" altLang="en-US" sz="2800" dirty="0" err="1" smtClean="0"/>
              <a:t>формуванні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смуги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безпосередньо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рідкого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шляхом </a:t>
            </a:r>
            <a:r>
              <a:rPr lang="ru-RU" altLang="en-US" sz="2800" dirty="0" err="1" smtClean="0"/>
              <a:t>одночасної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кристалізації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деформації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його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між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двома</a:t>
            </a:r>
            <a:r>
              <a:rPr lang="ru-RU" altLang="en-US" sz="2800" dirty="0" smtClean="0"/>
              <a:t> валками,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обертаються</a:t>
            </a:r>
            <a:r>
              <a:rPr lang="ru-RU" altLang="en-US" sz="2800" dirty="0" smtClean="0"/>
              <a:t>, з </a:t>
            </a:r>
            <a:r>
              <a:rPr lang="ru-RU" altLang="en-US" sz="2800" dirty="0" err="1" smtClean="0"/>
              <a:t>подальшим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обтисканням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прокатній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кліті</a:t>
            </a:r>
            <a:r>
              <a:rPr lang="ru-RU" altLang="en-US" sz="2800" dirty="0" smtClean="0"/>
              <a:t>. Схема такого агрегату наведено на рис.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66BC296A-806B-4980-9A50-E0D837972A20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26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163"/>
            <a:ext cx="8678863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95288" y="4868863"/>
            <a:ext cx="8229600" cy="1989137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smtClean="0"/>
              <a:t>Рис. 7. Схема агрегату </a:t>
            </a:r>
            <a:r>
              <a:rPr lang="ru-RU" altLang="en-US" sz="2400" dirty="0" err="1" smtClean="0"/>
              <a:t>валкової</a:t>
            </a:r>
            <a:r>
              <a:rPr lang="ru-RU" altLang="en-US" sz="2400" dirty="0" smtClean="0"/>
              <a:t>-</a:t>
            </a:r>
            <a:r>
              <a:rPr lang="ru-RU" altLang="en-US" sz="2400" dirty="0" err="1" smtClean="0"/>
              <a:t>розливки</a:t>
            </a:r>
            <a:r>
              <a:rPr lang="ru-RU" altLang="en-US" sz="2400" dirty="0" smtClean="0"/>
              <a:t>-прокатки: 1 – </a:t>
            </a:r>
            <a:r>
              <a:rPr lang="ru-RU" altLang="en-US" sz="2400" dirty="0" err="1" smtClean="0"/>
              <a:t>сталерозливний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ківш</a:t>
            </a:r>
            <a:r>
              <a:rPr lang="ru-RU" altLang="en-US" sz="2400" dirty="0" smtClean="0"/>
              <a:t>; 2 – </a:t>
            </a:r>
            <a:r>
              <a:rPr lang="ru-RU" altLang="en-US" sz="2400" dirty="0" err="1" smtClean="0"/>
              <a:t>проміжний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ківш</a:t>
            </a:r>
            <a:r>
              <a:rPr lang="ru-RU" altLang="en-US" sz="2400" dirty="0" smtClean="0"/>
              <a:t>; 3 – </a:t>
            </a:r>
            <a:r>
              <a:rPr lang="ru-RU" altLang="en-US" sz="2400" dirty="0" err="1" smtClean="0"/>
              <a:t>валковий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кристалізатор</a:t>
            </a:r>
            <a:r>
              <a:rPr lang="ru-RU" altLang="en-US" sz="2400" dirty="0" smtClean="0"/>
              <a:t>; 4 – </a:t>
            </a:r>
            <a:r>
              <a:rPr lang="ru-RU" altLang="en-US" sz="2400" dirty="0" err="1" smtClean="0"/>
              <a:t>тягнучі</a:t>
            </a:r>
            <a:r>
              <a:rPr lang="ru-RU" altLang="en-US" sz="2400" dirty="0" smtClean="0"/>
              <a:t> ролики; 5 – </a:t>
            </a:r>
            <a:r>
              <a:rPr lang="ru-RU" altLang="en-US" sz="2400" dirty="0" err="1" smtClean="0"/>
              <a:t>індукційна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піч</a:t>
            </a:r>
            <a:r>
              <a:rPr lang="ru-RU" altLang="en-US" sz="2400" dirty="0" smtClean="0"/>
              <a:t>; 6 – </a:t>
            </a:r>
            <a:r>
              <a:rPr lang="ru-RU" altLang="en-US" sz="2400" dirty="0" err="1" smtClean="0"/>
              <a:t>прокатна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кліть</a:t>
            </a:r>
            <a:r>
              <a:rPr lang="ru-RU" altLang="en-US" sz="2400" dirty="0" smtClean="0"/>
              <a:t>; 7 – </a:t>
            </a:r>
            <a:r>
              <a:rPr lang="ru-RU" altLang="en-US" sz="2400" dirty="0" err="1" smtClean="0"/>
              <a:t>встановлення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прискореного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охолодження</a:t>
            </a:r>
            <a:r>
              <a:rPr lang="ru-RU" altLang="en-US" sz="2400" dirty="0" smtClean="0"/>
              <a:t>; 8 – моталки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71FBD5A8-A4A3-4A21-8731-BB0D7939BC1A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27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Рідка</a:t>
            </a:r>
            <a:r>
              <a:rPr lang="ru-RU" altLang="en-US" sz="2400" dirty="0" smtClean="0"/>
              <a:t> сталь при </a:t>
            </a:r>
            <a:r>
              <a:rPr lang="ru-RU" altLang="en-US" sz="2400" dirty="0" err="1" smtClean="0"/>
              <a:t>розливі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валковій</a:t>
            </a:r>
            <a:r>
              <a:rPr lang="ru-RU" altLang="en-US" sz="2400" dirty="0" smtClean="0"/>
              <a:t> МНЛЗ </a:t>
            </a:r>
            <a:r>
              <a:rPr lang="ru-RU" altLang="en-US" sz="2400" dirty="0" err="1" smtClean="0"/>
              <a:t>надходить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простір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між</a:t>
            </a:r>
            <a:r>
              <a:rPr lang="ru-RU" altLang="en-US" sz="2400" dirty="0" smtClean="0"/>
              <a:t> валками і при </a:t>
            </a:r>
            <a:r>
              <a:rPr lang="ru-RU" altLang="en-US" sz="2400" dirty="0" err="1" smtClean="0"/>
              <a:t>контакті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поверхнею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валків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кристалізується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утворюючи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скоринки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які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рухаються</a:t>
            </a:r>
            <a:r>
              <a:rPr lang="ru-RU" altLang="en-US" sz="2400" dirty="0" smtClean="0"/>
              <a:t> разом з </a:t>
            </a:r>
            <a:r>
              <a:rPr lang="ru-RU" altLang="en-US" sz="2400" dirty="0" err="1" smtClean="0"/>
              <a:t>поверхнею</a:t>
            </a:r>
            <a:r>
              <a:rPr lang="ru-RU" altLang="en-US" sz="2400" dirty="0" smtClean="0"/>
              <a:t> і </a:t>
            </a:r>
            <a:r>
              <a:rPr lang="ru-RU" altLang="en-US" sz="2400" dirty="0" err="1" smtClean="0"/>
              <a:t>виходять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валків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формі</a:t>
            </a:r>
            <a:r>
              <a:rPr lang="ru-RU" altLang="en-US" sz="2400" dirty="0" smtClean="0"/>
              <a:t> листа (рис. </a:t>
            </a:r>
            <a:r>
              <a:rPr lang="ru-RU" altLang="en-US" sz="2400" dirty="0"/>
              <a:t>8</a:t>
            </a:r>
            <a:r>
              <a:rPr lang="ru-RU" altLang="en-US" sz="2400" dirty="0" smtClean="0"/>
              <a:t>), </a:t>
            </a:r>
            <a:r>
              <a:rPr lang="ru-RU" altLang="en-US" sz="2400" dirty="0" err="1" smtClean="0"/>
              <a:t>товщина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якого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визначається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відстанню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між</a:t>
            </a:r>
            <a:r>
              <a:rPr lang="ru-RU" altLang="en-US" sz="2400" dirty="0" smtClean="0"/>
              <a:t> валками, а ширина – </a:t>
            </a:r>
            <a:r>
              <a:rPr lang="ru-RU" altLang="en-US" sz="2400" dirty="0" err="1" smtClean="0"/>
              <a:t>бічними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стінками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забезпечуючи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необхідну</a:t>
            </a:r>
            <a:r>
              <a:rPr lang="ru-RU" altLang="en-US" sz="2400" dirty="0" smtClean="0"/>
              <a:t> ширину. Максимальна ширина </a:t>
            </a:r>
            <a:r>
              <a:rPr lang="ru-RU" altLang="en-US" sz="2400" dirty="0" err="1" smtClean="0"/>
              <a:t>смуги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цьому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випадку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обмежуватиметься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довжиною</a:t>
            </a:r>
            <a:r>
              <a:rPr lang="ru-RU" altLang="en-US" sz="2400" dirty="0" smtClean="0"/>
              <a:t> бочки </a:t>
            </a:r>
            <a:r>
              <a:rPr lang="ru-RU" altLang="en-US" sz="2400" dirty="0" err="1" smtClean="0"/>
              <a:t>валків</a:t>
            </a:r>
            <a:r>
              <a:rPr lang="ru-RU" altLang="en-US" sz="2400" dirty="0" smtClean="0"/>
              <a:t>. Валки </a:t>
            </a:r>
            <a:r>
              <a:rPr lang="ru-RU" altLang="en-US" sz="2400" dirty="0" err="1" smtClean="0"/>
              <a:t>кристалізатора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виготовляються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із</a:t>
            </a:r>
            <a:r>
              <a:rPr lang="ru-RU" altLang="en-US" sz="2400" dirty="0" smtClean="0"/>
              <a:t> сплаву </a:t>
            </a:r>
            <a:r>
              <a:rPr lang="ru-RU" altLang="en-US" sz="2400" dirty="0" err="1" smtClean="0"/>
              <a:t>міді</a:t>
            </a:r>
            <a:r>
              <a:rPr lang="ru-RU" altLang="en-US" sz="2400" dirty="0" smtClean="0"/>
              <a:t> з хромом та </a:t>
            </a:r>
            <a:r>
              <a:rPr lang="ru-RU" altLang="en-US" sz="2400" dirty="0" err="1" smtClean="0"/>
              <a:t>охолоджуються</a:t>
            </a:r>
            <a:r>
              <a:rPr lang="ru-RU" altLang="en-US" sz="2400" dirty="0" smtClean="0"/>
              <a:t> водою </a:t>
            </a:r>
            <a:r>
              <a:rPr lang="ru-RU" altLang="en-US" sz="2400" dirty="0" err="1" smtClean="0"/>
              <a:t>зсередини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Після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виходу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кристалізатора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смуга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подається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індукційний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підігрівач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вирівнювання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температури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перерізу</a:t>
            </a:r>
            <a:r>
              <a:rPr lang="ru-RU" altLang="en-US" sz="2400" dirty="0" smtClean="0"/>
              <a:t> і </a:t>
            </a:r>
            <a:r>
              <a:rPr lang="ru-RU" altLang="en-US" sz="2400" dirty="0" err="1" smtClean="0"/>
              <a:t>прокочується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прокатній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кліті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отримання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меншої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товщини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ущільнення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литої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структури</a:t>
            </a:r>
            <a:r>
              <a:rPr lang="ru-RU" altLang="en-US" sz="2400" dirty="0" smtClean="0"/>
              <a:t>. </a:t>
            </a:r>
            <a:r>
              <a:rPr lang="ru-RU" altLang="en-US" sz="2400" dirty="0" err="1" smtClean="0"/>
              <a:t>Після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встановлення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прискореного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охолодження</a:t>
            </a:r>
            <a:r>
              <a:rPr lang="ru-RU" altLang="en-US" sz="2400" dirty="0" smtClean="0"/>
              <a:t> готова </a:t>
            </a:r>
            <a:r>
              <a:rPr lang="ru-RU" altLang="en-US" sz="2400" dirty="0" err="1" smtClean="0"/>
              <a:t>смуга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змотується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рулони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моталці</a:t>
            </a:r>
            <a:r>
              <a:rPr lang="ru-RU" alt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D3EA27F8-7B05-4F78-8C5E-35BACC79BC35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28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985000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 algn="ctr" rtl="0">
              <a:lnSpc>
                <a:spcPct val="90000"/>
              </a:lnSpc>
              <a:buFontTx/>
              <a:buNone/>
            </a:pPr>
            <a:r>
              <a:rPr lang="ru-RU" altLang="en-US" dirty="0" smtClean="0"/>
              <a:t>Рис. </a:t>
            </a:r>
            <a:r>
              <a:rPr lang="ru-RU" altLang="en-US" dirty="0"/>
              <a:t>8</a:t>
            </a:r>
            <a:r>
              <a:rPr lang="ru-RU" altLang="en-US" dirty="0" smtClean="0"/>
              <a:t>. Схема </a:t>
            </a:r>
            <a:r>
              <a:rPr lang="ru-RU" altLang="en-US" dirty="0" err="1" smtClean="0"/>
              <a:t>затвердіння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смуги</a:t>
            </a:r>
            <a:r>
              <a:rPr lang="ru-RU" altLang="en-US" dirty="0" smtClean="0"/>
              <a:t> у валковому </a:t>
            </a:r>
            <a:r>
              <a:rPr lang="ru-RU" altLang="en-US" dirty="0" err="1" smtClean="0"/>
              <a:t>кристалізаторі</a:t>
            </a:r>
            <a:endParaRPr lang="ru-R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1F82EDA4-E594-4439-B522-E866E9F92C3A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29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Технологія</a:t>
            </a:r>
            <a:r>
              <a:rPr lang="ru-RU" altLang="en-US" sz="2400" dirty="0" smtClean="0"/>
              <a:t> за проектом "</a:t>
            </a:r>
            <a:r>
              <a:rPr lang="ru-RU" altLang="en-US" sz="2400" dirty="0" err="1" smtClean="0"/>
              <a:t>Eurostrip</a:t>
            </a:r>
            <a:r>
              <a:rPr lang="ru-RU" altLang="en-US" sz="2400" dirty="0" smtClean="0"/>
              <a:t>" (</a:t>
            </a:r>
            <a:r>
              <a:rPr lang="ru-RU" altLang="en-US" sz="2400" dirty="0" err="1" smtClean="0"/>
              <a:t>Німеччина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Франція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Італія</a:t>
            </a:r>
            <a:r>
              <a:rPr lang="ru-RU" altLang="en-US" sz="2400" dirty="0" smtClean="0"/>
              <a:t>) </a:t>
            </a:r>
            <a:r>
              <a:rPr lang="ru-RU" altLang="en-US" sz="2400" dirty="0" err="1" smtClean="0"/>
              <a:t>передбачає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використання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валків-кристалізаторів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діаметром</a:t>
            </a:r>
            <a:r>
              <a:rPr lang="ru-RU" altLang="en-US" sz="2400" dirty="0" smtClean="0"/>
              <a:t> 1500 мм для </a:t>
            </a:r>
            <a:r>
              <a:rPr lang="ru-RU" altLang="en-US" sz="2400" dirty="0" err="1" smtClean="0"/>
              <a:t>лиття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вуглецевих</a:t>
            </a:r>
            <a:r>
              <a:rPr lang="ru-RU" altLang="en-US" sz="2400" dirty="0" smtClean="0"/>
              <a:t> та </a:t>
            </a:r>
            <a:r>
              <a:rPr lang="ru-RU" altLang="en-US" sz="2400" dirty="0" err="1" smtClean="0"/>
              <a:t>крем'янистих</a:t>
            </a:r>
            <a:r>
              <a:rPr lang="ru-RU" altLang="en-US" sz="2400" dirty="0" smtClean="0"/>
              <a:t> сталей. </a:t>
            </a:r>
            <a:r>
              <a:rPr lang="ru-RU" altLang="en-US" sz="2400" dirty="0" err="1" smtClean="0"/>
              <a:t>Маса</a:t>
            </a:r>
            <a:r>
              <a:rPr lang="ru-RU" altLang="en-US" sz="2400" dirty="0" smtClean="0"/>
              <a:t> плавки становить 60…90 т </a:t>
            </a:r>
            <a:r>
              <a:rPr lang="ru-RU" altLang="en-US" sz="2400" dirty="0" err="1" smtClean="0"/>
              <a:t>із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проміжними</a:t>
            </a:r>
            <a:r>
              <a:rPr lang="ru-RU" altLang="en-US" sz="2400" dirty="0" smtClean="0"/>
              <a:t> ковшами 15 тонн. </a:t>
            </a:r>
            <a:r>
              <a:rPr lang="ru-RU" altLang="en-US" sz="2400" dirty="0" err="1" smtClean="0"/>
              <a:t>Товщина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готових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смуг</a:t>
            </a:r>
            <a:r>
              <a:rPr lang="ru-RU" altLang="en-US" sz="2400" dirty="0" smtClean="0"/>
              <a:t> 2-4 мм, ширина - до 1350 мм. </a:t>
            </a:r>
            <a:r>
              <a:rPr lang="ru-RU" altLang="en-US" sz="2400" dirty="0" err="1" smtClean="0"/>
              <a:t>Досвід</a:t>
            </a:r>
            <a:r>
              <a:rPr lang="ru-RU" altLang="en-US" sz="2400" dirty="0" smtClean="0"/>
              <a:t> заводу в </a:t>
            </a:r>
            <a:r>
              <a:rPr lang="ru-RU" altLang="en-US" sz="2400" dirty="0" err="1" smtClean="0"/>
              <a:t>Терні</a:t>
            </a:r>
            <a:r>
              <a:rPr lang="ru-RU" altLang="en-US" sz="2400" dirty="0" smtClean="0"/>
              <a:t> (</a:t>
            </a:r>
            <a:r>
              <a:rPr lang="ru-RU" altLang="en-US" sz="2400" dirty="0" err="1" smtClean="0"/>
              <a:t>Італія</a:t>
            </a:r>
            <a:r>
              <a:rPr lang="ru-RU" altLang="en-US" sz="2400" dirty="0" smtClean="0"/>
              <a:t>) показав </a:t>
            </a:r>
            <a:r>
              <a:rPr lang="ru-RU" altLang="en-US" sz="2400" dirty="0" err="1" smtClean="0"/>
              <a:t>доцільність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лиття</a:t>
            </a:r>
            <a:r>
              <a:rPr lang="ru-RU" altLang="en-US" sz="2400" dirty="0" smtClean="0"/>
              <a:t> сталей </a:t>
            </a:r>
            <a:r>
              <a:rPr lang="ru-RU" altLang="en-US" sz="2400" dirty="0" err="1" smtClean="0"/>
              <a:t>із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вмістом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вуглецю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менше</a:t>
            </a:r>
            <a:r>
              <a:rPr lang="ru-RU" altLang="en-US" sz="2400" dirty="0" smtClean="0"/>
              <a:t> 0,06%. </a:t>
            </a:r>
            <a:r>
              <a:rPr lang="ru-RU" altLang="en-US" sz="2400" dirty="0" err="1" smtClean="0"/>
              <a:t>Після</a:t>
            </a:r>
            <a:r>
              <a:rPr lang="ru-RU" altLang="en-US" sz="2400" dirty="0" smtClean="0"/>
              <a:t> прокатки </a:t>
            </a:r>
            <a:r>
              <a:rPr lang="ru-RU" altLang="en-US" sz="2400" dirty="0" err="1" smtClean="0"/>
              <a:t>литих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смуг</a:t>
            </a:r>
            <a:r>
              <a:rPr lang="ru-RU" altLang="en-US" sz="2400" dirty="0" smtClean="0"/>
              <a:t> з </a:t>
            </a:r>
            <a:r>
              <a:rPr lang="ru-RU" altLang="en-US" sz="2400" dirty="0" err="1" smtClean="0"/>
              <a:t>обтисканнями</a:t>
            </a:r>
            <a:r>
              <a:rPr lang="ru-RU" altLang="en-US" sz="2400" dirty="0" smtClean="0"/>
              <a:t> 25 ... 50% </a:t>
            </a:r>
            <a:r>
              <a:rPr lang="ru-RU" altLang="en-US" sz="2400" dirty="0" err="1" smtClean="0"/>
              <a:t>смуги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придатні</a:t>
            </a:r>
            <a:r>
              <a:rPr lang="ru-RU" altLang="en-US" sz="2400" dirty="0" smtClean="0"/>
              <a:t> для </a:t>
            </a:r>
            <a:r>
              <a:rPr lang="ru-RU" altLang="en-US" sz="2400" dirty="0" err="1" smtClean="0"/>
              <a:t>подальшої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холодної</a:t>
            </a:r>
            <a:r>
              <a:rPr lang="ru-RU" altLang="en-US" sz="2400" dirty="0" smtClean="0"/>
              <a:t> прокатки та для </a:t>
            </a:r>
            <a:r>
              <a:rPr lang="ru-RU" altLang="en-US" sz="2400" dirty="0" err="1" smtClean="0"/>
              <a:t>виробництва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зварних</a:t>
            </a:r>
            <a:r>
              <a:rPr lang="ru-RU" altLang="en-US" sz="2400" dirty="0" smtClean="0"/>
              <a:t> труб. </a:t>
            </a:r>
            <a:r>
              <a:rPr lang="ru-RU" altLang="en-US" sz="2400" dirty="0" err="1" smtClean="0"/>
              <a:t>Технологічна</a:t>
            </a:r>
            <a:r>
              <a:rPr lang="ru-RU" altLang="en-US" sz="2400" dirty="0" smtClean="0"/>
              <a:t> схема </a:t>
            </a:r>
            <a:r>
              <a:rPr lang="ru-RU" altLang="en-US" sz="2400" dirty="0" err="1" smtClean="0"/>
              <a:t>отримання</a:t>
            </a:r>
            <a:r>
              <a:rPr lang="ru-RU" altLang="en-US" sz="2400" dirty="0" smtClean="0"/>
              <a:t> тонкого </a:t>
            </a:r>
            <a:r>
              <a:rPr lang="ru-RU" altLang="en-US" sz="2400" dirty="0" err="1" smtClean="0"/>
              <a:t>аркуша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із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застосуванням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двовалкових</a:t>
            </a:r>
            <a:r>
              <a:rPr lang="ru-RU" altLang="en-US" sz="2400" dirty="0" smtClean="0"/>
              <a:t> МНЛЗ </a:t>
            </a:r>
            <a:r>
              <a:rPr lang="ru-RU" altLang="en-US" sz="2400" dirty="0" err="1" smtClean="0"/>
              <a:t>має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величезний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потенціал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частині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економії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енергетичних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ресурсів</a:t>
            </a:r>
            <a:r>
              <a:rPr lang="ru-RU" altLang="en-US" sz="2400" dirty="0" smtClean="0"/>
              <a:t> (у 8…10 </a:t>
            </a:r>
            <a:r>
              <a:rPr lang="ru-RU" altLang="en-US" sz="2400" dirty="0" err="1" smtClean="0"/>
              <a:t>разів</a:t>
            </a:r>
            <a:r>
              <a:rPr lang="ru-RU" altLang="en-US" sz="2400" dirty="0" smtClean="0"/>
              <a:t>), </a:t>
            </a:r>
            <a:r>
              <a:rPr lang="ru-RU" altLang="en-US" sz="2400" dirty="0" err="1" smtClean="0"/>
              <a:t>зниження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втрат</a:t>
            </a:r>
            <a:r>
              <a:rPr lang="ru-RU" altLang="en-US" sz="2400" dirty="0" smtClean="0"/>
              <a:t> з окалиною (у 40…50 </a:t>
            </a:r>
            <a:r>
              <a:rPr lang="ru-RU" altLang="en-US" sz="2400" dirty="0" err="1" smtClean="0"/>
              <a:t>разів</a:t>
            </a:r>
            <a:r>
              <a:rPr lang="ru-RU" altLang="en-US" sz="2400" dirty="0" smtClean="0"/>
              <a:t>), </a:t>
            </a:r>
            <a:r>
              <a:rPr lang="ru-RU" altLang="en-US" sz="2400" dirty="0" err="1" smtClean="0"/>
              <a:t>підвищення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продуктивності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роботи</a:t>
            </a:r>
            <a:r>
              <a:rPr lang="ru-RU" altLang="en-US" sz="2400" dirty="0" smtClean="0"/>
              <a:t> персоналу (у 5…10 </a:t>
            </a:r>
            <a:r>
              <a:rPr lang="ru-RU" altLang="en-US" sz="2400" dirty="0" err="1" smtClean="0"/>
              <a:t>разів</a:t>
            </a:r>
            <a:r>
              <a:rPr lang="ru-RU" altLang="en-US" sz="2400" dirty="0" smtClean="0"/>
              <a:t>), </a:t>
            </a:r>
            <a:r>
              <a:rPr lang="ru-RU" altLang="en-US" sz="2400" dirty="0" err="1" smtClean="0"/>
              <a:t>зниження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викидів</a:t>
            </a:r>
            <a:r>
              <a:rPr lang="ru-RU" altLang="en-US" sz="2400" dirty="0" smtClean="0"/>
              <a:t> парникового газу.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D63422E6-0A89-4AC6-B462-5EF59DBE5125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3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Таким чином, </a:t>
            </a:r>
            <a:r>
              <a:rPr lang="ru-RU" altLang="en-US" sz="2800" dirty="0" err="1" smtClean="0"/>
              <a:t>позапічна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дозволяє</a:t>
            </a:r>
            <a:r>
              <a:rPr lang="ru-RU" altLang="en-US" sz="2800" dirty="0" smtClean="0"/>
              <a:t>: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збільшити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продуктивність</a:t>
            </a:r>
            <a:r>
              <a:rPr lang="ru-RU" altLang="en-US" sz="2800" dirty="0" smtClean="0"/>
              <a:t> основного сталеплавильного агрегату за </a:t>
            </a:r>
            <a:r>
              <a:rPr lang="ru-RU" altLang="en-US" sz="2800" dirty="0" err="1" smtClean="0"/>
              <a:t>рахунок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винесення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операцій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розкислення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рафінування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легування</a:t>
            </a:r>
            <a:r>
              <a:rPr lang="ru-RU" altLang="en-US" sz="2800" dirty="0" smtClean="0"/>
              <a:t> в агрегат </a:t>
            </a:r>
            <a:r>
              <a:rPr lang="ru-RU" altLang="en-US" sz="2800" dirty="0" err="1" smtClean="0"/>
              <a:t>позапічної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підвищити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якість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за </a:t>
            </a:r>
            <a:r>
              <a:rPr lang="ru-RU" altLang="en-US" sz="2800" dirty="0" err="1" smtClean="0"/>
              <a:t>рахунок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видалення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шкідливих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газових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домішок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неметалічних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включень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підвищити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ефективність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процесів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розкислення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десульфурації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Забезпечити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більш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точне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дотримання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хімічного</a:t>
            </a:r>
            <a:r>
              <a:rPr lang="ru-RU" altLang="en-US" sz="2800" dirty="0" smtClean="0"/>
              <a:t> складу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отримувати</a:t>
            </a:r>
            <a:r>
              <a:rPr lang="ru-RU" altLang="en-US" sz="2800" dirty="0" smtClean="0"/>
              <a:t> метал </a:t>
            </a:r>
            <a:r>
              <a:rPr lang="ru-RU" altLang="en-US" sz="2800" dirty="0" err="1" smtClean="0"/>
              <a:t>із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принципово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новими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властивостями</a:t>
            </a:r>
            <a:r>
              <a:rPr lang="ru-RU" altLang="en-US" sz="2800" dirty="0" smtClean="0"/>
              <a:t>; - </a:t>
            </a:r>
            <a:r>
              <a:rPr lang="ru-RU" altLang="en-US" sz="2800" dirty="0" err="1" smtClean="0"/>
              <a:t>Забезпечити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необхідну</a:t>
            </a:r>
            <a:r>
              <a:rPr lang="ru-RU" altLang="en-US" sz="2800" dirty="0" smtClean="0"/>
              <a:t> температуру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перед розливом;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- </a:t>
            </a:r>
            <a:r>
              <a:rPr lang="ru-RU" altLang="en-US" sz="2800" dirty="0" err="1" smtClean="0"/>
              <a:t>зменшити</a:t>
            </a:r>
            <a:r>
              <a:rPr lang="ru-RU" altLang="en-US" sz="2800" dirty="0" smtClean="0"/>
              <a:t> чад дорогих </a:t>
            </a:r>
            <a:r>
              <a:rPr lang="ru-RU" altLang="en-US" sz="2800" dirty="0" err="1" smtClean="0"/>
              <a:t>легуючих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елементів</a:t>
            </a:r>
            <a:r>
              <a:rPr lang="ru-RU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B5F49F63-860A-41EF-8655-CC1BCE641ECE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4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Металургійні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процеси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що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забезпечують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одержання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зазначених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результатів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протікають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ефективніше</a:t>
            </a:r>
            <a:r>
              <a:rPr lang="ru-RU" altLang="en-US" sz="2400" dirty="0" smtClean="0"/>
              <a:t> при </a:t>
            </a:r>
            <a:r>
              <a:rPr lang="ru-RU" altLang="en-US" sz="2400" dirty="0" err="1" smtClean="0"/>
              <a:t>позапечній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обробці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ніж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сталеплавильних</a:t>
            </a:r>
            <a:r>
              <a:rPr lang="ru-RU" altLang="en-US" sz="2400" dirty="0" smtClean="0"/>
              <a:t> печах </a:t>
            </a:r>
            <a:r>
              <a:rPr lang="ru-RU" altLang="en-US" sz="2400" dirty="0" err="1" smtClean="0"/>
              <a:t>завдяки</a:t>
            </a:r>
            <a:r>
              <a:rPr lang="ru-RU" altLang="en-US" sz="2400" dirty="0" smtClean="0"/>
              <a:t> ряду </a:t>
            </a:r>
            <a:r>
              <a:rPr lang="ru-RU" altLang="en-US" sz="2400" dirty="0" err="1" smtClean="0"/>
              <a:t>особливостей</a:t>
            </a:r>
            <a:r>
              <a:rPr lang="ru-RU" altLang="en-US" sz="2400" dirty="0" smtClean="0"/>
              <a:t>: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smtClean="0"/>
              <a:t>- </a:t>
            </a:r>
            <a:r>
              <a:rPr lang="ru-RU" altLang="en-US" sz="2400" dirty="0" err="1" smtClean="0"/>
              <a:t>Створення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найбільш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сприятливих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термодинамічних</a:t>
            </a:r>
            <a:r>
              <a:rPr lang="ru-RU" altLang="en-US" sz="2400" dirty="0" smtClean="0"/>
              <a:t> умов для </a:t>
            </a:r>
            <a:r>
              <a:rPr lang="ru-RU" altLang="en-US" sz="2400" dirty="0" err="1" smtClean="0"/>
              <a:t>розвитку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даного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процесу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зокрема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наведення</a:t>
            </a:r>
            <a:r>
              <a:rPr lang="ru-RU" altLang="en-US" sz="2400" dirty="0" smtClean="0"/>
              <a:t> шлаку, </a:t>
            </a:r>
            <a:r>
              <a:rPr lang="ru-RU" altLang="en-US" sz="2400" dirty="0" err="1" smtClean="0"/>
              <a:t>що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забезпечує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глибшу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десульфурацію</a:t>
            </a:r>
            <a:r>
              <a:rPr lang="ru-RU" altLang="en-US" sz="2400" dirty="0" smtClean="0"/>
              <a:t>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smtClean="0"/>
              <a:t>- </a:t>
            </a:r>
            <a:r>
              <a:rPr lang="ru-RU" altLang="en-US" sz="2400" dirty="0" err="1" smtClean="0"/>
              <a:t>Збільшення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швидкості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взаємодії</a:t>
            </a:r>
            <a:r>
              <a:rPr lang="ru-RU" altLang="en-US" sz="2400" dirty="0" smtClean="0"/>
              <a:t> з газовою фазою </a:t>
            </a:r>
            <a:r>
              <a:rPr lang="ru-RU" altLang="en-US" sz="2400" dirty="0" err="1" smtClean="0"/>
              <a:t>або</a:t>
            </a:r>
            <a:r>
              <a:rPr lang="ru-RU" altLang="en-US" sz="2400" dirty="0" smtClean="0"/>
              <a:t> шлаком </a:t>
            </a:r>
            <a:r>
              <a:rPr lang="ru-RU" altLang="en-US" sz="2400" dirty="0" err="1" smtClean="0"/>
              <a:t>внаслідок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дроблення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металу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порції</a:t>
            </a:r>
            <a:r>
              <a:rPr lang="ru-RU" altLang="en-US" sz="2400" dirty="0" smtClean="0"/>
              <a:t> (</a:t>
            </a:r>
            <a:r>
              <a:rPr lang="ru-RU" altLang="en-US" sz="2400" dirty="0" err="1" smtClean="0"/>
              <a:t>краплі</a:t>
            </a:r>
            <a:r>
              <a:rPr lang="ru-RU" altLang="en-US" sz="2400" dirty="0" smtClean="0"/>
              <a:t>) з </a:t>
            </a:r>
            <a:r>
              <a:rPr lang="ru-RU" altLang="en-US" sz="2400" dirty="0" err="1" smtClean="0"/>
              <a:t>розвиненою</a:t>
            </a:r>
            <a:r>
              <a:rPr lang="ru-RU" altLang="en-US" sz="2400" dirty="0" smtClean="0"/>
              <a:t> контактною </a:t>
            </a:r>
            <a:r>
              <a:rPr lang="ru-RU" altLang="en-US" sz="2400" dirty="0" err="1" smtClean="0"/>
              <a:t>поверхнею</a:t>
            </a:r>
            <a:r>
              <a:rPr lang="ru-RU" altLang="en-US" sz="2400" dirty="0" smtClean="0"/>
              <a:t>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smtClean="0"/>
              <a:t>- </a:t>
            </a:r>
            <a:r>
              <a:rPr lang="ru-RU" altLang="en-US" sz="2400" dirty="0" err="1" smtClean="0"/>
              <a:t>Підвищення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інтенсивності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масопереносу</a:t>
            </a:r>
            <a:r>
              <a:rPr lang="ru-RU" altLang="en-US" sz="2400" dirty="0" smtClean="0"/>
              <a:t> в </a:t>
            </a:r>
            <a:r>
              <a:rPr lang="ru-RU" altLang="en-US" sz="2400" dirty="0" err="1" smtClean="0"/>
              <a:t>металі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внаслідок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його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дроблення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порції</a:t>
            </a:r>
            <a:r>
              <a:rPr lang="ru-RU" altLang="en-US" sz="2400" dirty="0" smtClean="0"/>
              <a:t> (</a:t>
            </a:r>
            <a:r>
              <a:rPr lang="ru-RU" altLang="en-US" sz="2400" dirty="0" err="1" smtClean="0"/>
              <a:t>краплі</a:t>
            </a:r>
            <a:r>
              <a:rPr lang="ru-RU" altLang="en-US" sz="2400" dirty="0" smtClean="0"/>
              <a:t>) і, </a:t>
            </a:r>
            <a:r>
              <a:rPr lang="ru-RU" altLang="en-US" sz="2400" dirty="0" err="1" smtClean="0"/>
              <a:t>отже</a:t>
            </a:r>
            <a:r>
              <a:rPr lang="ru-RU" altLang="en-US" sz="2400" dirty="0" smtClean="0"/>
              <a:t>, </a:t>
            </a:r>
            <a:r>
              <a:rPr lang="ru-RU" altLang="en-US" sz="2400" dirty="0" err="1" smtClean="0"/>
              <a:t>збільшення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градієнта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концентрацій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розчинених</a:t>
            </a:r>
            <a:r>
              <a:rPr lang="ru-RU" altLang="en-US" sz="2400" dirty="0" smtClean="0"/>
              <a:t> у </a:t>
            </a:r>
            <a:r>
              <a:rPr lang="ru-RU" altLang="en-US" sz="2400" dirty="0" err="1" smtClean="0"/>
              <a:t>ньому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елементів</a:t>
            </a:r>
            <a:r>
              <a:rPr lang="ru-RU" altLang="en-US" sz="2400" dirty="0" smtClean="0"/>
              <a:t>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400" dirty="0" err="1" smtClean="0"/>
              <a:t>Методи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позапічної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обробки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сталі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можуть</a:t>
            </a:r>
            <a:r>
              <a:rPr lang="ru-RU" altLang="en-US" sz="2400" dirty="0" smtClean="0"/>
              <a:t> бути </a:t>
            </a:r>
            <a:r>
              <a:rPr lang="ru-RU" altLang="en-US" sz="2400" dirty="0" err="1" smtClean="0"/>
              <a:t>умовно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поділені</a:t>
            </a:r>
            <a:r>
              <a:rPr lang="ru-RU" altLang="en-US" sz="2400" dirty="0" smtClean="0"/>
              <a:t> на </a:t>
            </a:r>
            <a:r>
              <a:rPr lang="ru-RU" altLang="en-US" sz="2400" dirty="0" err="1" smtClean="0"/>
              <a:t>прості</a:t>
            </a:r>
            <a:r>
              <a:rPr lang="ru-RU" altLang="en-US" sz="2400" dirty="0" smtClean="0"/>
              <a:t> (</a:t>
            </a:r>
            <a:r>
              <a:rPr lang="ru-RU" altLang="en-US" sz="2400" dirty="0" err="1" smtClean="0"/>
              <a:t>обробка</a:t>
            </a:r>
            <a:r>
              <a:rPr lang="ru-RU" altLang="en-US" sz="2400" dirty="0" smtClean="0"/>
              <a:t> одним способом) та </a:t>
            </a:r>
            <a:r>
              <a:rPr lang="ru-RU" altLang="en-US" sz="2400" dirty="0" err="1" smtClean="0"/>
              <a:t>комбіновані</a:t>
            </a:r>
            <a:r>
              <a:rPr lang="ru-RU" altLang="en-US" sz="2400" dirty="0" smtClean="0"/>
              <a:t> (</a:t>
            </a:r>
            <a:r>
              <a:rPr lang="ru-RU" altLang="en-US" sz="2400" dirty="0" err="1" smtClean="0"/>
              <a:t>обробка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металу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декількома</a:t>
            </a:r>
            <a:r>
              <a:rPr lang="ru-RU" altLang="en-US" sz="2400" dirty="0" smtClean="0"/>
              <a:t> способами </a:t>
            </a:r>
            <a:r>
              <a:rPr lang="ru-RU" altLang="en-US" sz="2400" dirty="0" err="1" smtClean="0"/>
              <a:t>одночасно</a:t>
            </a:r>
            <a:r>
              <a:rPr lang="ru-RU" alt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9E9E59F8-27FE-41AE-83DA-F6A09ED861A0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5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smtClean="0"/>
              <a:t>До </a:t>
            </a:r>
            <a:r>
              <a:rPr lang="ru-RU" altLang="en-US" sz="2800" dirty="0" err="1" smtClean="0"/>
              <a:t>простих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методів</a:t>
            </a:r>
            <a:r>
              <a:rPr lang="ru-RU" altLang="en-US" sz="2800" dirty="0" smtClean="0"/>
              <a:t> належать: 1) </a:t>
            </a:r>
            <a:r>
              <a:rPr lang="ru-RU" altLang="en-US" sz="2800" dirty="0" err="1" smtClean="0"/>
              <a:t>обробка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вакуумом; 2) </a:t>
            </a:r>
            <a:r>
              <a:rPr lang="ru-RU" altLang="en-US" sz="2800" dirty="0" err="1" smtClean="0"/>
              <a:t>продування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інертним</a:t>
            </a:r>
            <a:r>
              <a:rPr lang="ru-RU" altLang="en-US" sz="2800" dirty="0" smtClean="0"/>
              <a:t> газом; 3) </a:t>
            </a:r>
            <a:r>
              <a:rPr lang="ru-RU" altLang="en-US" sz="2800" dirty="0" err="1" smtClean="0"/>
              <a:t>обробка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синтетичним</a:t>
            </a:r>
            <a:r>
              <a:rPr lang="ru-RU" altLang="en-US" sz="2800" dirty="0" smtClean="0"/>
              <a:t> шлаком, </a:t>
            </a:r>
            <a:r>
              <a:rPr lang="ru-RU" altLang="en-US" sz="2800" dirty="0" err="1" smtClean="0"/>
              <a:t>рідкими</a:t>
            </a:r>
            <a:r>
              <a:rPr lang="ru-RU" altLang="en-US" sz="2800" dirty="0" smtClean="0"/>
              <a:t> та </a:t>
            </a:r>
            <a:r>
              <a:rPr lang="ru-RU" altLang="en-US" sz="2800" dirty="0" err="1" smtClean="0"/>
              <a:t>твердими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шлаковими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сумішами</a:t>
            </a:r>
            <a:r>
              <a:rPr lang="ru-RU" altLang="en-US" sz="2800" dirty="0" smtClean="0"/>
              <a:t>; 4) </a:t>
            </a:r>
            <a:r>
              <a:rPr lang="ru-RU" altLang="en-US" sz="2800" dirty="0" err="1" smtClean="0"/>
              <a:t>введення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реагентів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углиб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Основними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недоліками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перерахованих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простих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способів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є </a:t>
            </a:r>
            <a:r>
              <a:rPr lang="ru-RU" altLang="en-US" sz="2800" dirty="0" err="1" smtClean="0"/>
              <a:t>необхідність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перегріву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рідкого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в плавильному </a:t>
            </a:r>
            <a:r>
              <a:rPr lang="ru-RU" altLang="en-US" sz="2800" dirty="0" err="1" smtClean="0"/>
              <a:t>агрегаті</a:t>
            </a:r>
            <a:r>
              <a:rPr lang="ru-RU" altLang="en-US" sz="2800" dirty="0" smtClean="0"/>
              <a:t> для </a:t>
            </a:r>
            <a:r>
              <a:rPr lang="ru-RU" altLang="en-US" sz="2800" dirty="0" err="1" smtClean="0"/>
              <a:t>компенсації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падіння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температури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при </a:t>
            </a:r>
            <a:r>
              <a:rPr lang="ru-RU" altLang="en-US" sz="2800" dirty="0" err="1" smtClean="0"/>
              <a:t>обробці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 і </a:t>
            </a:r>
            <a:r>
              <a:rPr lang="ru-RU" altLang="en-US" sz="2800" dirty="0" err="1" smtClean="0"/>
              <a:t>обмеженість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впливу</a:t>
            </a:r>
            <a:r>
              <a:rPr lang="ru-RU" altLang="en-US" sz="2800" dirty="0" smtClean="0"/>
              <a:t> на метал.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sz="2800" dirty="0" err="1" smtClean="0"/>
              <a:t>Кращі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результати</a:t>
            </a:r>
            <a:r>
              <a:rPr lang="ru-RU" altLang="en-US" sz="2800" dirty="0" smtClean="0"/>
              <a:t> на </a:t>
            </a:r>
            <a:r>
              <a:rPr lang="ru-RU" altLang="en-US" sz="2800" dirty="0" err="1" smtClean="0"/>
              <a:t>якість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досягаються</a:t>
            </a:r>
            <a:r>
              <a:rPr lang="ru-RU" altLang="en-US" sz="2800" dirty="0" smtClean="0"/>
              <a:t> при </a:t>
            </a:r>
            <a:r>
              <a:rPr lang="ru-RU" altLang="en-US" sz="2800" dirty="0" err="1" smtClean="0"/>
              <a:t>використанні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комбінованих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комплексних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способів</a:t>
            </a:r>
            <a:r>
              <a:rPr lang="ru-RU" altLang="en-US" sz="2800" dirty="0" smtClean="0"/>
              <a:t>, коли в одному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декількох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послідовно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розташованих</a:t>
            </a:r>
            <a:r>
              <a:rPr lang="ru-RU" altLang="en-US" sz="2800" dirty="0" smtClean="0"/>
              <a:t> агрегатах </a:t>
            </a:r>
            <a:r>
              <a:rPr lang="ru-RU" altLang="en-US" sz="2800" dirty="0" err="1" smtClean="0"/>
              <a:t>здійснюється</a:t>
            </a:r>
            <a:r>
              <a:rPr lang="ru-RU" altLang="en-US" sz="2800" dirty="0" smtClean="0"/>
              <a:t> ряд </a:t>
            </a:r>
            <a:r>
              <a:rPr lang="ru-RU" altLang="en-US" sz="2800" dirty="0" err="1" smtClean="0"/>
              <a:t>операцій</a:t>
            </a:r>
            <a:r>
              <a:rPr lang="ru-RU" altLang="en-US" sz="2800" dirty="0" smtClean="0"/>
              <a:t>. </a:t>
            </a:r>
            <a:r>
              <a:rPr lang="ru-RU" altLang="en-US" sz="2800" dirty="0" err="1" smtClean="0"/>
              <a:t>Вибір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необхідного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устаткування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визначається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тієї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чи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іншої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технології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E1775F06-24E8-4BC0-9D2C-EB8DB561B1F0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6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err="1" smtClean="0"/>
              <a:t>Позап</a:t>
            </a:r>
            <a:r>
              <a:rPr lang="uk-UA" altLang="en-US" sz="2800" dirty="0" smtClean="0"/>
              <a:t>і</a:t>
            </a:r>
            <a:r>
              <a:rPr lang="ru-RU" altLang="en-US" sz="2800" dirty="0" err="1" smtClean="0"/>
              <a:t>чна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обробка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комбінованими</a:t>
            </a:r>
            <a:r>
              <a:rPr lang="ru-RU" altLang="en-US" sz="2800" dirty="0" smtClean="0"/>
              <a:t> методами </a:t>
            </a:r>
            <a:r>
              <a:rPr lang="ru-RU" altLang="en-US" sz="2800" dirty="0" err="1" smtClean="0"/>
              <a:t>може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проводитися</a:t>
            </a:r>
            <a:r>
              <a:rPr lang="ru-RU" altLang="en-US" sz="2800" dirty="0" smtClean="0"/>
              <a:t>: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smtClean="0"/>
              <a:t>- у </a:t>
            </a:r>
            <a:r>
              <a:rPr lang="ru-RU" altLang="en-US" sz="2800" dirty="0" err="1" smtClean="0"/>
              <a:t>звичайному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сталерозливному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smtClean="0"/>
              <a:t>- у </a:t>
            </a:r>
            <a:r>
              <a:rPr lang="ru-RU" altLang="en-US" sz="2800" dirty="0" err="1" smtClean="0"/>
              <a:t>сталерозливному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ковші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обладнаному</a:t>
            </a:r>
            <a:r>
              <a:rPr lang="ru-RU" altLang="en-US" sz="2800" dirty="0" smtClean="0"/>
              <a:t> для </a:t>
            </a:r>
            <a:r>
              <a:rPr lang="ru-RU" altLang="en-US" sz="2800" dirty="0" err="1" smtClean="0"/>
              <a:t>вдування</a:t>
            </a:r>
            <a:r>
              <a:rPr lang="ru-RU" altLang="en-US" sz="2800" dirty="0" smtClean="0"/>
              <a:t> газу </a:t>
            </a:r>
            <a:r>
              <a:rPr lang="ru-RU" altLang="en-US" sz="2800" dirty="0" err="1" smtClean="0"/>
              <a:t>або</a:t>
            </a:r>
            <a:r>
              <a:rPr lang="ru-RU" altLang="en-US" sz="2800" dirty="0" smtClean="0"/>
              <a:t> газопорошкового </a:t>
            </a:r>
            <a:r>
              <a:rPr lang="ru-RU" altLang="en-US" sz="2800" dirty="0" err="1" smtClean="0"/>
              <a:t>струменя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знизу</a:t>
            </a:r>
            <a:r>
              <a:rPr lang="ru-RU" altLang="en-US" sz="2800" dirty="0" smtClean="0"/>
              <a:t> через </a:t>
            </a:r>
            <a:r>
              <a:rPr lang="ru-RU" altLang="en-US" sz="2800" dirty="0" err="1" smtClean="0"/>
              <a:t>змонтовані</a:t>
            </a:r>
            <a:r>
              <a:rPr lang="ru-RU" altLang="en-US" sz="2800" dirty="0" smtClean="0"/>
              <a:t> в </a:t>
            </a:r>
            <a:r>
              <a:rPr lang="ru-RU" altLang="en-US" sz="2800" dirty="0" err="1" smtClean="0"/>
              <a:t>днищі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пристрої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smtClean="0"/>
              <a:t>- у </a:t>
            </a:r>
            <a:r>
              <a:rPr lang="ru-RU" altLang="en-US" sz="2800" dirty="0" err="1" smtClean="0"/>
              <a:t>встановленні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ківш-піч</a:t>
            </a:r>
            <a:r>
              <a:rPr lang="ru-RU" altLang="en-US" sz="2800" dirty="0" smtClean="0"/>
              <a:t> з </a:t>
            </a:r>
            <a:r>
              <a:rPr lang="ru-RU" altLang="en-US" sz="2800" dirty="0" err="1" smtClean="0"/>
              <a:t>кришкою</a:t>
            </a:r>
            <a:r>
              <a:rPr lang="ru-RU" altLang="en-US" sz="2800" dirty="0" smtClean="0"/>
              <a:t> (</a:t>
            </a:r>
            <a:r>
              <a:rPr lang="ru-RU" altLang="en-US" sz="2800" dirty="0" err="1" smtClean="0"/>
              <a:t>зводом</a:t>
            </a:r>
            <a:r>
              <a:rPr lang="ru-RU" altLang="en-US" sz="2800" dirty="0" smtClean="0"/>
              <a:t>), через яку </a:t>
            </a:r>
            <a:r>
              <a:rPr lang="ru-RU" altLang="en-US" sz="2800" dirty="0" err="1" smtClean="0"/>
              <a:t>опущені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електроди</a:t>
            </a:r>
            <a:r>
              <a:rPr lang="ru-RU" altLang="en-US" sz="2800" dirty="0" smtClean="0"/>
              <a:t>, </a:t>
            </a:r>
            <a:r>
              <a:rPr lang="ru-RU" altLang="en-US" sz="2800" dirty="0" err="1" smtClean="0"/>
              <a:t>що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нагрівають</a:t>
            </a:r>
            <a:r>
              <a:rPr lang="ru-RU" altLang="en-US" sz="2800" dirty="0" smtClean="0"/>
              <a:t> метал у </a:t>
            </a:r>
            <a:r>
              <a:rPr lang="ru-RU" altLang="en-US" sz="2800" dirty="0" err="1" smtClean="0"/>
              <a:t>процесі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його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smtClean="0"/>
              <a:t>- в </a:t>
            </a:r>
            <a:r>
              <a:rPr lang="ru-RU" altLang="en-US" sz="2800" dirty="0" err="1" smtClean="0"/>
              <a:t>агрегаті</a:t>
            </a:r>
            <a:r>
              <a:rPr lang="ru-RU" altLang="en-US" sz="2800" dirty="0" smtClean="0"/>
              <a:t> типу конвертера з </a:t>
            </a:r>
            <a:r>
              <a:rPr lang="ru-RU" altLang="en-US" sz="2800" dirty="0" err="1" smtClean="0"/>
              <a:t>продуванням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металу</a:t>
            </a:r>
            <a:r>
              <a:rPr lang="ru-RU" altLang="en-US" sz="2800" dirty="0" smtClean="0"/>
              <a:t> киснем, аргоном;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ru-RU" altLang="en-US" sz="2800" dirty="0" smtClean="0"/>
              <a:t>- в </a:t>
            </a:r>
            <a:r>
              <a:rPr lang="ru-RU" altLang="en-US" sz="2800" dirty="0" err="1" smtClean="0"/>
              <a:t>агрегаті</a:t>
            </a:r>
            <a:r>
              <a:rPr lang="ru-RU" altLang="en-US" sz="2800" dirty="0" smtClean="0"/>
              <a:t> типу конвертера, з </a:t>
            </a:r>
            <a:r>
              <a:rPr lang="ru-RU" altLang="en-US" sz="2800" dirty="0" err="1" smtClean="0"/>
              <a:t>обладнанням</a:t>
            </a:r>
            <a:r>
              <a:rPr lang="ru-RU" altLang="en-US" sz="2800" dirty="0" smtClean="0"/>
              <a:t> для </a:t>
            </a:r>
            <a:r>
              <a:rPr lang="ru-RU" altLang="en-US" sz="2800" dirty="0" err="1" smtClean="0"/>
              <a:t>вакуумування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розплаву</a:t>
            </a:r>
            <a:r>
              <a:rPr lang="ru-RU" altLang="en-US" sz="2800" dirty="0" smtClean="0"/>
              <a:t> і т. д. </a:t>
            </a:r>
            <a:r>
              <a:rPr lang="ru-RU" altLang="en-US" sz="2800" dirty="0" err="1" smtClean="0"/>
              <a:t>Розглянемо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різні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способи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позапечної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обробки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сталі</a:t>
            </a:r>
            <a:r>
              <a:rPr lang="ru-RU" altLang="en-US" sz="2800" dirty="0" smtClean="0"/>
              <a:t> </a:t>
            </a:r>
            <a:r>
              <a:rPr lang="ru-RU" altLang="en-US" sz="2800" dirty="0" err="1" smtClean="0"/>
              <a:t>окремо</a:t>
            </a:r>
            <a:r>
              <a:rPr lang="ru-RU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FAFA97D9-4EBA-414A-9B19-6635689226DF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7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ru-RU" altLang="en-US" b="1" dirty="0" smtClean="0"/>
              <a:t>§2. </a:t>
            </a:r>
            <a:r>
              <a:rPr lang="ru-RU" altLang="en-US" b="1" dirty="0" err="1" smtClean="0"/>
              <a:t>Продування</a:t>
            </a:r>
            <a:r>
              <a:rPr lang="ru-RU" altLang="en-US" b="1" dirty="0" smtClean="0"/>
              <a:t> стали </a:t>
            </a:r>
            <a:r>
              <a:rPr lang="ru-RU" altLang="en-US" b="1" dirty="0" err="1" smtClean="0"/>
              <a:t>інертним</a:t>
            </a:r>
            <a:r>
              <a:rPr lang="ru-RU" altLang="en-US" b="1" dirty="0" smtClean="0"/>
              <a:t> газом у </a:t>
            </a:r>
            <a:r>
              <a:rPr lang="ru-RU" altLang="en-US" b="1" dirty="0" err="1" smtClean="0"/>
              <a:t>ковші</a:t>
            </a:r>
            <a:endParaRPr lang="ru-RU" altLang="en-US" b="1" dirty="0" smtClean="0"/>
          </a:p>
          <a:p>
            <a:pPr algn="l" rtl="0">
              <a:lnSpc>
                <a:spcPct val="80000"/>
              </a:lnSpc>
              <a:buFontTx/>
              <a:buNone/>
            </a:pPr>
            <a:endParaRPr lang="ru-RU" altLang="en-US" dirty="0" smtClean="0"/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err="1" smtClean="0"/>
              <a:t>Продування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</a:t>
            </a:r>
            <a:r>
              <a:rPr lang="ru-RU" altLang="en-US" dirty="0" err="1" smtClean="0"/>
              <a:t>здійснюють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окремо</a:t>
            </a:r>
            <a:r>
              <a:rPr lang="ru-RU" altLang="en-US" dirty="0" smtClean="0"/>
              <a:t> в </a:t>
            </a:r>
            <a:r>
              <a:rPr lang="ru-RU" altLang="en-US" dirty="0" err="1" smtClean="0"/>
              <a:t>сталерозливному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ковші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застосовують</a:t>
            </a:r>
            <a:r>
              <a:rPr lang="ru-RU" altLang="en-US" dirty="0" smtClean="0"/>
              <a:t> як </a:t>
            </a:r>
            <a:r>
              <a:rPr lang="ru-RU" altLang="en-US" dirty="0" err="1" smtClean="0"/>
              <a:t>операцію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супутню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іншим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процесам</a:t>
            </a:r>
            <a:r>
              <a:rPr lang="ru-RU" altLang="en-US" dirty="0" smtClean="0"/>
              <a:t>. Як </a:t>
            </a:r>
            <a:r>
              <a:rPr lang="ru-RU" altLang="en-US" dirty="0" err="1" smtClean="0"/>
              <a:t>інертний</a:t>
            </a:r>
            <a:r>
              <a:rPr lang="ru-RU" altLang="en-US" dirty="0" smtClean="0"/>
              <a:t> газ </a:t>
            </a:r>
            <a:r>
              <a:rPr lang="ru-RU" altLang="en-US" dirty="0" err="1" smtClean="0"/>
              <a:t>використовують</a:t>
            </a:r>
            <a:r>
              <a:rPr lang="ru-RU" altLang="en-US" dirty="0" smtClean="0"/>
              <a:t> в основному аргон, </a:t>
            </a:r>
            <a:r>
              <a:rPr lang="ru-RU" altLang="en-US" dirty="0" err="1" smtClean="0"/>
              <a:t>рідше</a:t>
            </a:r>
            <a:r>
              <a:rPr lang="ru-RU" altLang="en-US" dirty="0" smtClean="0"/>
              <a:t> азот. При </a:t>
            </a:r>
            <a:r>
              <a:rPr lang="ru-RU" altLang="en-US" dirty="0" err="1" smtClean="0"/>
              <a:t>продуванні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масу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пронизують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тисячі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бульбашок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інертного</a:t>
            </a:r>
            <a:r>
              <a:rPr lang="ru-RU" altLang="en-US" dirty="0" smtClean="0"/>
              <a:t> газу, </a:t>
            </a:r>
            <a:r>
              <a:rPr lang="ru-RU" altLang="en-US" dirty="0" err="1" smtClean="0"/>
              <a:t>кожен</a:t>
            </a:r>
            <a:r>
              <a:rPr lang="ru-RU" altLang="en-US" dirty="0" smtClean="0"/>
              <a:t> з </a:t>
            </a:r>
            <a:r>
              <a:rPr lang="ru-RU" altLang="en-US" dirty="0" err="1" smtClean="0"/>
              <a:t>яких</a:t>
            </a:r>
            <a:r>
              <a:rPr lang="ru-RU" altLang="en-US" dirty="0" smtClean="0"/>
              <a:t> є </a:t>
            </a:r>
            <a:r>
              <a:rPr lang="ru-RU" altLang="en-US" dirty="0" err="1" smtClean="0"/>
              <a:t>мініатюрною</a:t>
            </a:r>
            <a:r>
              <a:rPr lang="ru-RU" altLang="en-US" dirty="0" smtClean="0"/>
              <a:t> вакуумною камерою, </a:t>
            </a:r>
            <a:r>
              <a:rPr lang="ru-RU" altLang="en-US" dirty="0" err="1" smtClean="0"/>
              <a:t>оскільки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парціальні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тиску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водню</a:t>
            </a:r>
            <a:r>
              <a:rPr lang="ru-RU" altLang="en-US" dirty="0" smtClean="0"/>
              <a:t> і азоту в такому </a:t>
            </a:r>
            <a:r>
              <a:rPr lang="ru-RU" altLang="en-US" dirty="0" err="1" smtClean="0"/>
              <a:t>міхурі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дорівнюють</a:t>
            </a:r>
            <a:r>
              <a:rPr lang="ru-RU" altLang="en-US" dirty="0" smtClean="0"/>
              <a:t> нулю. </a:t>
            </a:r>
            <a:r>
              <a:rPr lang="ru-RU" altLang="en-US" dirty="0" err="1" smtClean="0"/>
              <a:t>Всередину</a:t>
            </a:r>
            <a:r>
              <a:rPr lang="ru-RU" altLang="en-US" dirty="0" smtClean="0"/>
              <a:t> таких </a:t>
            </a:r>
            <a:r>
              <a:rPr lang="ru-RU" altLang="en-US" dirty="0" err="1" smtClean="0"/>
              <a:t>бульбашок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залучаються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шкідливі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газові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домішки</a:t>
            </a:r>
            <a:r>
              <a:rPr lang="ru-RU" altLang="en-US" dirty="0" smtClean="0"/>
              <a:t>, а </a:t>
            </a:r>
            <a:r>
              <a:rPr lang="ru-RU" altLang="en-US" dirty="0" err="1" smtClean="0"/>
              <a:t>їх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поверхні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прилипають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неметалеві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включення</a:t>
            </a:r>
            <a:r>
              <a:rPr lang="ru-RU" altLang="en-US" dirty="0" smtClean="0"/>
              <a:t>, </a:t>
            </a:r>
            <a:r>
              <a:rPr lang="ru-RU" altLang="en-US" dirty="0" err="1" smtClean="0"/>
              <a:t>які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виносяться</a:t>
            </a:r>
            <a:r>
              <a:rPr lang="ru-RU" altLang="en-US" dirty="0" smtClean="0"/>
              <a:t> на </a:t>
            </a:r>
            <a:r>
              <a:rPr lang="ru-RU" altLang="en-US" dirty="0" err="1" smtClean="0"/>
              <a:t>поверхню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Також</a:t>
            </a:r>
            <a:r>
              <a:rPr lang="ru-RU" altLang="en-US" dirty="0" smtClean="0"/>
              <a:t> при </a:t>
            </a:r>
            <a:r>
              <a:rPr lang="ru-RU" altLang="en-US" dirty="0" err="1" smtClean="0"/>
              <a:t>продуванні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</a:t>
            </a:r>
            <a:r>
              <a:rPr lang="ru-RU" altLang="en-US" dirty="0" err="1" smtClean="0"/>
              <a:t>відбувається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інтенсивне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перемішування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та </a:t>
            </a:r>
            <a:r>
              <a:rPr lang="ru-RU" altLang="en-US" dirty="0" err="1" smtClean="0"/>
              <a:t>усереднення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його</a:t>
            </a:r>
            <a:r>
              <a:rPr lang="ru-RU" altLang="en-US" dirty="0" smtClean="0"/>
              <a:t> складу. </a:t>
            </a:r>
            <a:r>
              <a:rPr lang="ru-RU" altLang="en-US" dirty="0" err="1" smtClean="0"/>
              <a:t>Якщо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потрібно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знизити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вміст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вуглецю</a:t>
            </a:r>
            <a:r>
              <a:rPr lang="ru-RU" altLang="en-US" dirty="0" smtClean="0"/>
              <a:t> в </a:t>
            </a:r>
            <a:r>
              <a:rPr lang="ru-RU" altLang="en-US" dirty="0" err="1" smtClean="0"/>
              <a:t>металі</a:t>
            </a:r>
            <a:r>
              <a:rPr lang="ru-RU" altLang="en-US" dirty="0" smtClean="0"/>
              <a:t>, до </a:t>
            </a:r>
            <a:r>
              <a:rPr lang="ru-RU" altLang="en-US" dirty="0" err="1" smtClean="0"/>
              <a:t>інертного</a:t>
            </a:r>
            <a:r>
              <a:rPr lang="ru-RU" altLang="en-US" dirty="0" smtClean="0"/>
              <a:t> газу </a:t>
            </a:r>
            <a:r>
              <a:rPr lang="ru-RU" altLang="en-US" dirty="0" err="1" smtClean="0"/>
              <a:t>можна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додати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кисень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Продування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</a:t>
            </a:r>
            <a:r>
              <a:rPr lang="ru-RU" altLang="en-US" dirty="0" err="1" smtClean="0"/>
              <a:t>супроводжується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зниженням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температури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(газ </a:t>
            </a:r>
            <a:r>
              <a:rPr lang="ru-RU" altLang="en-US" dirty="0" err="1" smtClean="0"/>
              <a:t>нагрівається</a:t>
            </a:r>
            <a:r>
              <a:rPr lang="ru-RU" altLang="en-US" dirty="0" smtClean="0"/>
              <a:t> і </a:t>
            </a:r>
            <a:r>
              <a:rPr lang="ru-RU" altLang="en-US" dirty="0" err="1" smtClean="0"/>
              <a:t>інтенсивно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забирає</a:t>
            </a:r>
            <a:r>
              <a:rPr lang="ru-RU" altLang="en-US" dirty="0" smtClean="0"/>
              <a:t> тепло), тому </a:t>
            </a:r>
            <a:r>
              <a:rPr lang="ru-RU" altLang="en-US" dirty="0" err="1" smtClean="0"/>
              <a:t>продування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часто </a:t>
            </a:r>
            <a:r>
              <a:rPr lang="ru-RU" altLang="en-US" dirty="0" err="1" smtClean="0"/>
              <a:t>використовують</a:t>
            </a:r>
            <a:r>
              <a:rPr lang="ru-RU" altLang="en-US" dirty="0" smtClean="0"/>
              <a:t> для </a:t>
            </a:r>
            <a:r>
              <a:rPr lang="ru-RU" altLang="en-US" dirty="0" err="1" smtClean="0"/>
              <a:t>регулювання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температури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в </a:t>
            </a:r>
            <a:r>
              <a:rPr lang="ru-RU" altLang="en-US" dirty="0" err="1" smtClean="0"/>
              <a:t>ковші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Продування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здійснюють</a:t>
            </a:r>
            <a:r>
              <a:rPr lang="ru-RU" altLang="en-US" dirty="0" smtClean="0"/>
              <a:t> шляхом </a:t>
            </a:r>
            <a:r>
              <a:rPr lang="ru-RU" altLang="en-US" dirty="0" err="1" smtClean="0"/>
              <a:t>введення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інертного</a:t>
            </a:r>
            <a:r>
              <a:rPr lang="ru-RU" altLang="en-US" dirty="0" smtClean="0"/>
              <a:t> газу </a:t>
            </a:r>
            <a:r>
              <a:rPr lang="ru-RU" altLang="en-US" dirty="0" err="1" smtClean="0"/>
              <a:t>різними</a:t>
            </a:r>
            <a:r>
              <a:rPr lang="ru-RU" altLang="en-US" dirty="0" smtClean="0"/>
              <a:t> способами в </a:t>
            </a:r>
            <a:r>
              <a:rPr lang="ru-RU" altLang="en-US" dirty="0" err="1" smtClean="0"/>
              <a:t>нижню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частину</a:t>
            </a:r>
            <a:r>
              <a:rPr lang="ru-RU" altLang="en-US" dirty="0" smtClean="0"/>
              <a:t> ковша (рис. </a:t>
            </a:r>
            <a:r>
              <a:rPr lang="ru-RU" altLang="en-US" dirty="0"/>
              <a:t>1</a:t>
            </a:r>
            <a:r>
              <a:rPr lang="ru-RU" altLang="en-US" dirty="0" smtClean="0"/>
              <a:t>). </a:t>
            </a:r>
            <a:r>
              <a:rPr lang="ru-RU" altLang="en-US" dirty="0" err="1" smtClean="0"/>
              <a:t>Витрата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інертного</a:t>
            </a:r>
            <a:r>
              <a:rPr lang="ru-RU" altLang="en-US" dirty="0" smtClean="0"/>
              <a:t> газу </a:t>
            </a:r>
            <a:r>
              <a:rPr lang="ru-RU" altLang="en-US" dirty="0" err="1" smtClean="0"/>
              <a:t>підтримують</a:t>
            </a:r>
            <a:r>
              <a:rPr lang="ru-RU" altLang="en-US" dirty="0" smtClean="0"/>
              <a:t> у межах 0,5...2,5 м3/т </a:t>
            </a:r>
            <a:r>
              <a:rPr lang="ru-RU" altLang="en-US" dirty="0" err="1" smtClean="0"/>
              <a:t>залежно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від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необхідного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ступеня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обробки</a:t>
            </a:r>
            <a:r>
              <a:rPr lang="ru-RU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FBED3C44-0423-4E77-B9CA-61E9888C67E4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8</a:t>
            </a:fld>
            <a:endParaRPr lang="ru-RU" altLang="en-US">
              <a:solidFill>
                <a:srgbClr val="7F7F7F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6250"/>
            <a:ext cx="53276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2" y="4652963"/>
            <a:ext cx="8568183" cy="2205037"/>
          </a:xfrm>
        </p:spPr>
        <p:txBody>
          <a:bodyPr rtlCol="0">
            <a:normAutofit/>
          </a:bodyPr>
          <a:lstStyle/>
          <a:p>
            <a:pPr indent="-182880" algn="l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Рис.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металу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ковші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а – через фурму,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занурюється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б – через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пористий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блок; в – через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пористі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шви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днищі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г – через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шиберний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затвор; д – через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бічну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стінку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ковша; е –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спосіб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SAB</a:t>
            </a:r>
          </a:p>
          <a:p>
            <a:pPr indent="-182880" algn="l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rtl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Поєднання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інертним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газом 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витримкою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умовах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розрідження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вакуумуванням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дозволяє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зменшити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витрату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інертного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газу.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Застосування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синтетичного шлаку при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продуванні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інертним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газом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сприяє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ефективному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видаленню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металу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шкідливих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домішок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неметалевих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включень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fld id="{F69B7721-A0E6-40EF-AD7A-5F491BE17884}" type="slidenum">
              <a:rPr lang="ru-RU" altLang="en-US">
                <a:solidFill>
                  <a:srgbClr val="7F7F7F"/>
                </a:solidFill>
              </a:rPr>
              <a:pPr algn="l" rtl="0" eaLnBrk="1" hangingPunct="1"/>
              <a:t>9</a:t>
            </a:fld>
            <a:endParaRPr lang="ru-RU" altLang="en-US">
              <a:solidFill>
                <a:srgbClr val="7F7F7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b="1" dirty="0" smtClean="0"/>
              <a:t>§3. </a:t>
            </a:r>
            <a:r>
              <a:rPr lang="ru-RU" altLang="en-US" b="1" dirty="0" err="1" smtClean="0"/>
              <a:t>Обробка</a:t>
            </a:r>
            <a:r>
              <a:rPr lang="ru-RU" altLang="en-US" b="1" dirty="0" smtClean="0"/>
              <a:t> </a:t>
            </a:r>
            <a:r>
              <a:rPr lang="ru-RU" altLang="en-US" b="1" dirty="0" err="1" smtClean="0"/>
              <a:t>синтетичними</a:t>
            </a:r>
            <a:r>
              <a:rPr lang="ru-RU" altLang="en-US" b="1" dirty="0" smtClean="0"/>
              <a:t> </a:t>
            </a:r>
            <a:r>
              <a:rPr lang="ru-RU" altLang="en-US" b="1" dirty="0" smtClean="0"/>
              <a:t>шлаками</a:t>
            </a:r>
          </a:p>
          <a:p>
            <a:pPr algn="just" rtl="0">
              <a:lnSpc>
                <a:spcPct val="80000"/>
              </a:lnSpc>
              <a:buFontTx/>
              <a:buNone/>
            </a:pPr>
            <a:endParaRPr lang="ru-RU" altLang="en-US" dirty="0" smtClean="0"/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smtClean="0"/>
              <a:t>Для </a:t>
            </a:r>
            <a:r>
              <a:rPr lang="ru-RU" altLang="en-US" dirty="0" err="1" smtClean="0"/>
              <a:t>інтенсифікації</a:t>
            </a:r>
            <a:r>
              <a:rPr lang="ru-RU" altLang="en-US" dirty="0" smtClean="0"/>
              <a:t> та </a:t>
            </a:r>
            <a:r>
              <a:rPr lang="ru-RU" altLang="en-US" dirty="0" err="1" smtClean="0"/>
              <a:t>підвищення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повноти</a:t>
            </a:r>
            <a:r>
              <a:rPr lang="ru-RU" altLang="en-US" dirty="0" smtClean="0"/>
              <a:t> переходу в шлак </a:t>
            </a:r>
            <a:r>
              <a:rPr lang="ru-RU" altLang="en-US" dirty="0" err="1" smtClean="0"/>
              <a:t>сірки</a:t>
            </a:r>
            <a:r>
              <a:rPr lang="ru-RU" altLang="en-US" dirty="0" smtClean="0"/>
              <a:t>, фосфору та </a:t>
            </a:r>
            <a:r>
              <a:rPr lang="ru-RU" altLang="en-US" dirty="0" err="1" smtClean="0"/>
              <a:t>кисню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застосовують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перемішування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з </a:t>
            </a:r>
            <a:r>
              <a:rPr lang="ru-RU" altLang="en-US" dirty="0" err="1" smtClean="0"/>
              <a:t>рідким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синтетичним</a:t>
            </a:r>
            <a:r>
              <a:rPr lang="ru-RU" altLang="en-US" dirty="0" smtClean="0"/>
              <a:t> шлаком (рис. </a:t>
            </a:r>
            <a:r>
              <a:rPr lang="ru-RU" altLang="en-US" dirty="0"/>
              <a:t>2</a:t>
            </a:r>
            <a:r>
              <a:rPr lang="ru-RU" altLang="en-US" dirty="0" smtClean="0"/>
              <a:t>). Для </a:t>
            </a:r>
            <a:r>
              <a:rPr lang="ru-RU" altLang="en-US" dirty="0" err="1" smtClean="0"/>
              <a:t>зниження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вмісту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сірки</a:t>
            </a:r>
            <a:r>
              <a:rPr lang="ru-RU" altLang="en-US" dirty="0" smtClean="0"/>
              <a:t> в </a:t>
            </a:r>
            <a:r>
              <a:rPr lang="ru-RU" altLang="en-US" dirty="0" err="1" smtClean="0"/>
              <a:t>металі</a:t>
            </a:r>
            <a:r>
              <a:rPr lang="ru-RU" altLang="en-US" dirty="0" smtClean="0"/>
              <a:t> та </a:t>
            </a:r>
            <a:r>
              <a:rPr lang="ru-RU" altLang="en-US" dirty="0" err="1" smtClean="0"/>
              <a:t>його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розкислення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застосовують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вапняно-глиноземистий</a:t>
            </a:r>
            <a:r>
              <a:rPr lang="ru-RU" altLang="en-US" dirty="0" smtClean="0"/>
              <a:t> шлак, для </a:t>
            </a:r>
            <a:r>
              <a:rPr lang="ru-RU" altLang="en-US" dirty="0" err="1" smtClean="0"/>
              <a:t>дефосфорації</a:t>
            </a:r>
            <a:r>
              <a:rPr lang="ru-RU" altLang="en-US" dirty="0" smtClean="0"/>
              <a:t> – </a:t>
            </a:r>
            <a:r>
              <a:rPr lang="ru-RU" altLang="en-US" dirty="0" err="1" smtClean="0"/>
              <a:t>вапняно-залізистий</a:t>
            </a:r>
            <a:r>
              <a:rPr lang="ru-RU" altLang="en-US" dirty="0" smtClean="0"/>
              <a:t>, а для </a:t>
            </a:r>
            <a:r>
              <a:rPr lang="ru-RU" altLang="en-US" dirty="0" err="1" smtClean="0"/>
              <a:t>зниження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вмісту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кисню</a:t>
            </a:r>
            <a:r>
              <a:rPr lang="ru-RU" altLang="en-US" dirty="0" smtClean="0"/>
              <a:t> та </a:t>
            </a:r>
            <a:r>
              <a:rPr lang="ru-RU" altLang="en-US" dirty="0" err="1" smtClean="0"/>
              <a:t>оксидних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включень</a:t>
            </a:r>
            <a:r>
              <a:rPr lang="ru-RU" altLang="en-US" dirty="0" smtClean="0"/>
              <a:t> – </a:t>
            </a:r>
            <a:r>
              <a:rPr lang="ru-RU" altLang="en-US" dirty="0" err="1" smtClean="0"/>
              <a:t>кислий</a:t>
            </a:r>
            <a:r>
              <a:rPr lang="ru-RU" altLang="en-US" dirty="0" smtClean="0"/>
              <a:t>.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ru-RU" altLang="en-US" dirty="0" err="1" smtClean="0"/>
              <a:t>Обробку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ведуть</a:t>
            </a:r>
            <a:r>
              <a:rPr lang="ru-RU" altLang="en-US" dirty="0" smtClean="0"/>
              <a:t> у </a:t>
            </a:r>
            <a:r>
              <a:rPr lang="ru-RU" altLang="en-US" dirty="0" err="1" smtClean="0"/>
              <a:t>ковші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під</a:t>
            </a:r>
            <a:r>
              <a:rPr lang="ru-RU" altLang="en-US" dirty="0" smtClean="0"/>
              <a:t> час </a:t>
            </a:r>
            <a:r>
              <a:rPr lang="ru-RU" altLang="en-US" dirty="0" err="1" smtClean="0"/>
              <a:t>випуску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із</a:t>
            </a:r>
            <a:r>
              <a:rPr lang="ru-RU" altLang="en-US" dirty="0" smtClean="0"/>
              <a:t> сталеплавильного агрегату, </a:t>
            </a:r>
            <a:r>
              <a:rPr lang="ru-RU" altLang="en-US" dirty="0" err="1" smtClean="0"/>
              <a:t>одночасно</a:t>
            </a:r>
            <a:r>
              <a:rPr lang="ru-RU" altLang="en-US" dirty="0" smtClean="0"/>
              <a:t> з шлакового ковша </a:t>
            </a:r>
            <a:r>
              <a:rPr lang="ru-RU" altLang="en-US" dirty="0" err="1" smtClean="0"/>
              <a:t>подаючи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струмінь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рідкого</a:t>
            </a:r>
            <a:r>
              <a:rPr lang="ru-RU" altLang="en-US" dirty="0" smtClean="0"/>
              <a:t> шлаку на </a:t>
            </a:r>
            <a:r>
              <a:rPr lang="ru-RU" altLang="en-US" dirty="0" err="1" smtClean="0"/>
              <a:t>струмінь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рідкої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сталі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Синтетичний</a:t>
            </a:r>
            <a:r>
              <a:rPr lang="ru-RU" altLang="en-US" dirty="0" smtClean="0"/>
              <a:t> шлак </a:t>
            </a:r>
            <a:r>
              <a:rPr lang="ru-RU" altLang="en-US" dirty="0" err="1" smtClean="0"/>
              <a:t>попередньо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виплавляють</a:t>
            </a:r>
            <a:r>
              <a:rPr lang="ru-RU" altLang="en-US" dirty="0" smtClean="0"/>
              <a:t> і </a:t>
            </a:r>
            <a:r>
              <a:rPr lang="ru-RU" altLang="en-US" dirty="0" err="1" smtClean="0"/>
              <a:t>нагрівають</a:t>
            </a:r>
            <a:r>
              <a:rPr lang="ru-RU" altLang="en-US" dirty="0" smtClean="0"/>
              <a:t> до </a:t>
            </a:r>
            <a:r>
              <a:rPr lang="ru-RU" altLang="en-US" dirty="0" err="1" smtClean="0"/>
              <a:t>температури</a:t>
            </a:r>
            <a:r>
              <a:rPr lang="ru-RU" altLang="en-US" dirty="0" smtClean="0"/>
              <a:t> ~1600 °С в </a:t>
            </a:r>
            <a:r>
              <a:rPr lang="ru-RU" altLang="en-US" dirty="0" err="1" smtClean="0"/>
              <a:t>електродугової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печі</a:t>
            </a:r>
            <a:r>
              <a:rPr lang="ru-RU" altLang="en-US" dirty="0" smtClean="0"/>
              <a:t> і перед </a:t>
            </a:r>
            <a:r>
              <a:rPr lang="ru-RU" altLang="en-US" dirty="0" err="1" smtClean="0"/>
              <a:t>обробкою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випускають</a:t>
            </a:r>
            <a:r>
              <a:rPr lang="ru-RU" altLang="en-US" dirty="0" smtClean="0"/>
              <a:t> у ковш </a:t>
            </a:r>
            <a:r>
              <a:rPr lang="ru-RU" altLang="en-US" dirty="0" err="1" smtClean="0"/>
              <a:t>шлаковий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Витрата</a:t>
            </a:r>
            <a:r>
              <a:rPr lang="ru-RU" altLang="en-US" dirty="0" smtClean="0"/>
              <a:t> синтетичного шлаку </a:t>
            </a:r>
            <a:r>
              <a:rPr lang="ru-RU" altLang="en-US" dirty="0" err="1" smtClean="0"/>
              <a:t>вбирається</a:t>
            </a:r>
            <a:r>
              <a:rPr lang="ru-RU" altLang="en-US" dirty="0" smtClean="0"/>
              <a:t> у 6 % </a:t>
            </a:r>
            <a:r>
              <a:rPr lang="ru-RU" altLang="en-US" dirty="0" err="1" smtClean="0"/>
              <a:t>від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маси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Така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кількість</a:t>
            </a:r>
            <a:r>
              <a:rPr lang="ru-RU" altLang="en-US" dirty="0" smtClean="0"/>
              <a:t> шлаку </a:t>
            </a:r>
            <a:r>
              <a:rPr lang="ru-RU" altLang="en-US" dirty="0" err="1" smtClean="0"/>
              <a:t>дозволяє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стабілізувати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його</a:t>
            </a:r>
            <a:r>
              <a:rPr lang="ru-RU" altLang="en-US" dirty="0" smtClean="0"/>
              <a:t> склад та </a:t>
            </a:r>
            <a:r>
              <a:rPr lang="ru-RU" altLang="en-US" dirty="0" err="1" smtClean="0"/>
              <a:t>властивості</a:t>
            </a:r>
            <a:r>
              <a:rPr lang="ru-RU" altLang="en-US" dirty="0" smtClean="0"/>
              <a:t> та </a:t>
            </a:r>
            <a:r>
              <a:rPr lang="ru-RU" altLang="en-US" dirty="0" err="1" smtClean="0"/>
              <a:t>підтримувати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їх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постійними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від</a:t>
            </a:r>
            <a:r>
              <a:rPr lang="ru-RU" altLang="en-US" dirty="0" smtClean="0"/>
              <a:t> плавки до 113 плавки. </a:t>
            </a:r>
            <a:r>
              <a:rPr lang="ru-RU" altLang="en-US" dirty="0" err="1" smtClean="0"/>
              <a:t>Тривалість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обробки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сталі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синтетичним</a:t>
            </a:r>
            <a:r>
              <a:rPr lang="ru-RU" altLang="en-US" dirty="0" smtClean="0"/>
              <a:t> шлаком </a:t>
            </a:r>
            <a:r>
              <a:rPr lang="ru-RU" altLang="en-US" dirty="0" err="1" smtClean="0"/>
              <a:t>обмежується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лише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тривалістю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випуску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металу</a:t>
            </a:r>
            <a:r>
              <a:rPr lang="ru-RU" altLang="en-US" dirty="0" smtClean="0"/>
              <a:t> з агрегату в </a:t>
            </a:r>
            <a:r>
              <a:rPr lang="ru-RU" altLang="en-US" dirty="0" err="1" smtClean="0"/>
              <a:t>ківш</a:t>
            </a:r>
            <a:r>
              <a:rPr lang="ru-RU" altLang="en-US" dirty="0" smtClean="0"/>
              <a:t>. </a:t>
            </a:r>
            <a:r>
              <a:rPr lang="ru-RU" altLang="en-US" dirty="0" err="1" smtClean="0"/>
              <a:t>Можливе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поєднання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обробки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синтетичним</a:t>
            </a:r>
            <a:r>
              <a:rPr lang="ru-RU" altLang="en-US" dirty="0" smtClean="0"/>
              <a:t> шлаком з </a:t>
            </a:r>
            <a:r>
              <a:rPr lang="ru-RU" altLang="en-US" dirty="0" err="1" smtClean="0"/>
              <a:t>продуванням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інертним</a:t>
            </a:r>
            <a:r>
              <a:rPr lang="ru-RU" altLang="en-US" dirty="0" smtClean="0"/>
              <a:t> газом </a:t>
            </a:r>
            <a:r>
              <a:rPr lang="ru-RU" altLang="en-US" dirty="0" err="1" smtClean="0"/>
              <a:t>або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вакуумуванням</a:t>
            </a:r>
            <a:r>
              <a:rPr lang="ru-RU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2745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Georgia</vt:lpstr>
      <vt:lpstr>Trebuchet MS</vt:lpstr>
      <vt:lpstr>Воздушный поток</vt:lpstr>
      <vt:lpstr>ТЕМА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nazarkirichenko08@gmail.com</cp:lastModifiedBy>
  <cp:revision>8</cp:revision>
  <dcterms:created xsi:type="dcterms:W3CDTF">2018-09-09T20:07:14Z</dcterms:created>
  <dcterms:modified xsi:type="dcterms:W3CDTF">2025-11-26T19:40:03Z</dcterms:modified>
</cp:coreProperties>
</file>