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9" r:id="rId2"/>
    <p:sldId id="286" r:id="rId3"/>
    <p:sldId id="290" r:id="rId4"/>
    <p:sldId id="291" r:id="rId5"/>
    <p:sldId id="258" r:id="rId6"/>
    <p:sldId id="292" r:id="rId7"/>
    <p:sldId id="261" r:id="rId8"/>
    <p:sldId id="263" r:id="rId9"/>
    <p:sldId id="294" r:id="rId10"/>
    <p:sldId id="295" r:id="rId11"/>
    <p:sldId id="296" r:id="rId12"/>
    <p:sldId id="264" r:id="rId13"/>
    <p:sldId id="298" r:id="rId14"/>
    <p:sldId id="297" r:id="rId15"/>
    <p:sldId id="268" r:id="rId16"/>
    <p:sldId id="269" r:id="rId17"/>
    <p:sldId id="270" r:id="rId18"/>
    <p:sldId id="299" r:id="rId19"/>
    <p:sldId id="276" r:id="rId20"/>
    <p:sldId id="265" r:id="rId21"/>
    <p:sldId id="277" r:id="rId22"/>
    <p:sldId id="278" r:id="rId23"/>
    <p:sldId id="280" r:id="rId24"/>
    <p:sldId id="281" r:id="rId25"/>
    <p:sldId id="282" r:id="rId26"/>
    <p:sldId id="279" r:id="rId27"/>
    <p:sldId id="283" r:id="rId28"/>
    <p:sldId id="284" r:id="rId29"/>
    <p:sldId id="285" r:id="rId30"/>
    <p:sldId id="289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56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E3A39-B07B-45B0-8629-9F4A4FE15F3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A0F34-15D1-49A7-9CF5-CF9EDB74EF6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40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A0F34-15D1-49A7-9CF5-CF9EDB74EF6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49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межкультурної</a:t>
            </a:r>
            <a:r>
              <a:rPr lang="ru-RU" dirty="0" smtClean="0"/>
              <a:t> </a:t>
            </a:r>
            <a:r>
              <a:rPr lang="ru-RU" dirty="0" err="1" smtClean="0"/>
              <a:t>комуникації</a:t>
            </a:r>
            <a:r>
              <a:rPr lang="ru-RU" dirty="0" smtClean="0"/>
              <a:t> як наука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Лекция 1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401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92500"/>
          </a:bodyPr>
          <a:lstStyle/>
          <a:p>
            <a:r>
              <a:rPr lang="ru-RU" b="1" dirty="0" err="1" smtClean="0"/>
              <a:t>Діалог</a:t>
            </a:r>
            <a:r>
              <a:rPr lang="ru-RU" b="1" dirty="0" smtClean="0"/>
              <a:t> </a:t>
            </a:r>
            <a:r>
              <a:rPr lang="ru-RU" b="1" dirty="0"/>
              <a:t>культур — </a:t>
            </a:r>
            <a:r>
              <a:rPr lang="ru-RU" b="1" dirty="0" err="1"/>
              <a:t>взаємодія</a:t>
            </a:r>
            <a:r>
              <a:rPr lang="ru-RU" b="1" dirty="0"/>
              <a:t> культур у </a:t>
            </a:r>
            <a:r>
              <a:rPr lang="ru-RU" b="1" dirty="0" err="1"/>
              <a:t>процесі</a:t>
            </a:r>
            <a:r>
              <a:rPr lang="ru-RU" b="1" dirty="0"/>
              <a:t> </a:t>
            </a:r>
            <a:r>
              <a:rPr lang="ru-RU" b="1" dirty="0" err="1"/>
              <a:t>міжкультурної</a:t>
            </a:r>
            <a:r>
              <a:rPr lang="ru-RU" b="1" dirty="0"/>
              <a:t> </a:t>
            </a:r>
            <a:r>
              <a:rPr lang="ru-RU" b="1" dirty="0" err="1" smtClean="0"/>
              <a:t>комунікації</a:t>
            </a:r>
            <a:r>
              <a:rPr lang="ru-RU" b="1" dirty="0" smtClean="0"/>
              <a:t> (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/>
              <a:t>іноземними</a:t>
            </a:r>
            <a:r>
              <a:rPr lang="ru-RU" b="1" dirty="0"/>
              <a:t> </a:t>
            </a:r>
            <a:r>
              <a:rPr lang="ru-RU" b="1" dirty="0" err="1"/>
              <a:t>мовами</a:t>
            </a:r>
            <a:r>
              <a:rPr lang="ru-RU" b="1" dirty="0"/>
              <a:t> </a:t>
            </a:r>
            <a:r>
              <a:rPr lang="ru-RU" b="1" dirty="0" err="1" smtClean="0"/>
              <a:t>тощо</a:t>
            </a:r>
            <a:r>
              <a:rPr lang="ru-RU" b="1" dirty="0"/>
              <a:t>)</a:t>
            </a:r>
            <a:r>
              <a:rPr lang="ru-RU" b="1" dirty="0" smtClean="0"/>
              <a:t>, </a:t>
            </a:r>
            <a:r>
              <a:rPr lang="ru-RU" b="1" dirty="0"/>
              <a:t>яка </a:t>
            </a:r>
            <a:r>
              <a:rPr lang="ru-RU" b="1" dirty="0" err="1"/>
              <a:t>забезпечує</a:t>
            </a:r>
            <a:r>
              <a:rPr lang="ru-RU" b="1" dirty="0"/>
              <a:t> </a:t>
            </a:r>
            <a:r>
              <a:rPr lang="ru-RU" b="1" dirty="0" err="1"/>
              <a:t>взаємозбагачення</a:t>
            </a:r>
            <a:r>
              <a:rPr lang="ru-RU" b="1" dirty="0"/>
              <a:t> </a:t>
            </a:r>
            <a:r>
              <a:rPr lang="ru-RU" b="1" dirty="0" err="1" smtClean="0"/>
              <a:t>лінгвокультурних</a:t>
            </a:r>
            <a:r>
              <a:rPr lang="ru-RU" b="1" dirty="0" smtClean="0"/>
              <a:t> </a:t>
            </a:r>
            <a:r>
              <a:rPr lang="ru-RU" b="1" dirty="0" err="1"/>
              <a:t>спільнот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контактують</a:t>
            </a:r>
            <a:endParaRPr lang="ru-RU" b="1" dirty="0"/>
          </a:p>
          <a:p>
            <a:r>
              <a:rPr lang="ru-RU" b="1" dirty="0" err="1"/>
              <a:t>Культурний</a:t>
            </a:r>
            <a:r>
              <a:rPr lang="ru-RU" b="1" dirty="0"/>
              <a:t> код — </a:t>
            </a:r>
            <a:r>
              <a:rPr lang="ru-RU" b="1" dirty="0" err="1"/>
              <a:t>спосіб</a:t>
            </a:r>
            <a:r>
              <a:rPr lang="ru-RU" b="1" dirty="0"/>
              <a:t>, </a:t>
            </a:r>
            <a:r>
              <a:rPr lang="ru-RU" b="1" dirty="0" err="1"/>
              <a:t>яким</a:t>
            </a:r>
            <a:r>
              <a:rPr lang="ru-RU" b="1" dirty="0"/>
              <a:t> конкретна культура </a:t>
            </a:r>
            <a:r>
              <a:rPr lang="ru-RU" b="1" dirty="0" err="1"/>
              <a:t>членує</a:t>
            </a:r>
            <a:r>
              <a:rPr lang="ru-RU" b="1" dirty="0"/>
              <a:t>, </a:t>
            </a:r>
            <a:r>
              <a:rPr lang="ru-RU" b="1" dirty="0" err="1"/>
              <a:t>категоризує</a:t>
            </a:r>
            <a:r>
              <a:rPr lang="ru-RU" b="1" dirty="0"/>
              <a:t>, </a:t>
            </a:r>
            <a:r>
              <a:rPr lang="ru-RU" b="1" dirty="0" err="1"/>
              <a:t>структурує</a:t>
            </a:r>
            <a:r>
              <a:rPr lang="ru-RU" b="1" dirty="0"/>
              <a:t>, </a:t>
            </a:r>
            <a:r>
              <a:rPr lang="ru-RU" b="1" dirty="0" err="1"/>
              <a:t>оцінює</a:t>
            </a:r>
            <a:r>
              <a:rPr lang="ru-RU" b="1" dirty="0"/>
              <a:t> </a:t>
            </a:r>
            <a:r>
              <a:rPr lang="ru-RU" b="1" dirty="0" err="1"/>
              <a:t>світ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оточує</a:t>
            </a:r>
            <a:r>
              <a:rPr lang="ru-RU" b="1" dirty="0"/>
              <a:t> </a:t>
            </a:r>
            <a:r>
              <a:rPr lang="ru-RU" b="1" dirty="0" err="1"/>
              <a:t>кожну</a:t>
            </a:r>
            <a:r>
              <a:rPr lang="ru-RU" b="1" dirty="0"/>
              <a:t> </a:t>
            </a:r>
            <a:r>
              <a:rPr lang="ru-RU" b="1" dirty="0" err="1"/>
              <a:t>людину</a:t>
            </a:r>
            <a:r>
              <a:rPr lang="ru-RU" b="1" dirty="0"/>
              <a:t>, </a:t>
            </a:r>
            <a:r>
              <a:rPr lang="ru-RU" b="1" dirty="0" err="1"/>
              <a:t>належну</a:t>
            </a:r>
            <a:r>
              <a:rPr lang="ru-RU" b="1" dirty="0"/>
              <a:t> до </a:t>
            </a:r>
            <a:r>
              <a:rPr lang="ru-RU" b="1" dirty="0" err="1"/>
              <a:t>певної</a:t>
            </a:r>
            <a:r>
              <a:rPr lang="ru-RU" b="1" dirty="0"/>
              <a:t> </a:t>
            </a:r>
            <a:r>
              <a:rPr lang="ru-RU" b="1" dirty="0" err="1"/>
              <a:t>національної</a:t>
            </a:r>
            <a:r>
              <a:rPr lang="ru-RU" b="1" dirty="0"/>
              <a:t> </a:t>
            </a:r>
            <a:r>
              <a:rPr lang="ru-RU" b="1" dirty="0" err="1"/>
              <a:t>спільноти</a:t>
            </a:r>
            <a:r>
              <a:rPr lang="ru-RU" b="1" dirty="0" smtClean="0"/>
              <a:t>. </a:t>
            </a:r>
            <a:endParaRPr lang="en-US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dirty="0" smtClean="0"/>
              <a:t>Культурологічний аспект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70C0"/>
                </a:solidFill>
              </a:rPr>
              <a:t>Едвард</a:t>
            </a:r>
            <a:r>
              <a:rPr lang="ru-RU" b="1" dirty="0" smtClean="0">
                <a:solidFill>
                  <a:srgbClr val="0070C0"/>
                </a:solidFill>
              </a:rPr>
              <a:t> Холл </a:t>
            </a:r>
            <a:r>
              <a:rPr lang="ru-RU" b="1" dirty="0">
                <a:solidFill>
                  <a:srgbClr val="0070C0"/>
                </a:solidFill>
              </a:rPr>
              <a:t>(1914—2009),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«</a:t>
            </a:r>
            <a:r>
              <a:rPr lang="ru-RU" b="1" i="1" dirty="0">
                <a:solidFill>
                  <a:srgbClr val="0070C0"/>
                </a:solidFill>
              </a:rPr>
              <a:t>культура сама по </a:t>
            </a:r>
            <a:r>
              <a:rPr lang="ru-RU" b="1" i="1" dirty="0" err="1">
                <a:solidFill>
                  <a:srgbClr val="0070C0"/>
                </a:solidFill>
              </a:rPr>
              <a:t>собі</a:t>
            </a:r>
            <a:r>
              <a:rPr lang="ru-RU" b="1" i="1" dirty="0">
                <a:solidFill>
                  <a:srgbClr val="0070C0"/>
                </a:solidFill>
              </a:rPr>
              <a:t> є </a:t>
            </a:r>
            <a:r>
              <a:rPr lang="ru-RU" b="1" i="1" dirty="0" err="1">
                <a:solidFill>
                  <a:srgbClr val="0070C0"/>
                </a:solidFill>
              </a:rPr>
              <a:t>комунікацією</a:t>
            </a:r>
            <a:r>
              <a:rPr lang="ru-RU" b="1" i="1" dirty="0">
                <a:solidFill>
                  <a:srgbClr val="0070C0"/>
                </a:solidFill>
              </a:rPr>
              <a:t>, а </a:t>
            </a:r>
            <a:r>
              <a:rPr lang="ru-RU" b="1" i="1" dirty="0" err="1">
                <a:solidFill>
                  <a:srgbClr val="0070C0"/>
                </a:solidFill>
              </a:rPr>
              <a:t>комунікація</a:t>
            </a:r>
            <a:r>
              <a:rPr lang="ru-RU" b="1" i="1" dirty="0">
                <a:solidFill>
                  <a:srgbClr val="0070C0"/>
                </a:solidFill>
              </a:rPr>
              <a:t> культурою». </a:t>
            </a:r>
          </a:p>
          <a:p>
            <a:pPr marL="0" indent="0">
              <a:buNone/>
            </a:pPr>
            <a:r>
              <a:rPr lang="ru-RU" dirty="0"/>
              <a:t>1954 </a:t>
            </a:r>
            <a:r>
              <a:rPr lang="ru-RU" dirty="0" smtClean="0"/>
              <a:t>Е. </a:t>
            </a:r>
            <a:r>
              <a:rPr lang="ru-RU" dirty="0"/>
              <a:t>Холл и Д. </a:t>
            </a:r>
            <a:r>
              <a:rPr lang="ru-RU" dirty="0" err="1"/>
              <a:t>Трагер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/>
              <a:t>Культура </a:t>
            </a:r>
            <a:r>
              <a:rPr lang="ru-RU" dirty="0" smtClean="0"/>
              <a:t>як </a:t>
            </a:r>
            <a:r>
              <a:rPr lang="ru-RU" dirty="0" err="1" smtClean="0"/>
              <a:t>комуникація</a:t>
            </a:r>
            <a:r>
              <a:rPr lang="ru-RU" dirty="0" smtClean="0"/>
              <a:t>», </a:t>
            </a:r>
            <a:r>
              <a:rPr lang="ru-RU" b="1" dirty="0" smtClean="0"/>
              <a:t>(</a:t>
            </a:r>
            <a:r>
              <a:rPr lang="ru-RU" dirty="0" smtClean="0"/>
              <a:t>«</a:t>
            </a:r>
            <a:r>
              <a:rPr lang="ru-RU" dirty="0" err="1"/>
              <a:t>Culture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Communication</a:t>
            </a:r>
            <a:r>
              <a:rPr lang="ru-RU" dirty="0" smtClean="0"/>
              <a:t>»,   </a:t>
            </a:r>
          </a:p>
          <a:p>
            <a:pPr marL="0" indent="0">
              <a:buNone/>
            </a:pPr>
            <a:r>
              <a:rPr lang="ru-RU" dirty="0" smtClean="0"/>
              <a:t>1959 </a:t>
            </a:r>
            <a:r>
              <a:rPr lang="ru-RU" dirty="0"/>
              <a:t>Э. Холл «</a:t>
            </a:r>
            <a:r>
              <a:rPr lang="ru-RU" dirty="0" err="1"/>
              <a:t>Німа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»  («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Silent</a:t>
            </a:r>
            <a:r>
              <a:rPr lang="ru-RU" dirty="0"/>
              <a:t> </a:t>
            </a:r>
            <a:r>
              <a:rPr lang="ru-RU" dirty="0" err="1"/>
              <a:t>Language</a:t>
            </a:r>
            <a:r>
              <a:rPr lang="ru-RU" dirty="0" smtClean="0"/>
              <a:t>»)</a:t>
            </a:r>
          </a:p>
          <a:p>
            <a:pPr marL="0" indent="0" algn="ctr">
              <a:buNone/>
            </a:pP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якщо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культуру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можна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вивчати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, то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це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означає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культуру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можна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і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викладати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»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i="1" dirty="0">
                <a:solidFill>
                  <a:schemeClr val="accent6">
                    <a:lumMod val="75000"/>
                  </a:schemeClr>
                </a:solidFill>
              </a:rPr>
              <a:t>Э. Холл</a:t>
            </a:r>
          </a:p>
          <a:p>
            <a:pPr marL="0" indent="0">
              <a:buNone/>
            </a:pP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49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 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04664"/>
            <a:ext cx="8363272" cy="5509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err="1" smtClean="0">
                <a:solidFill>
                  <a:srgbClr val="0070C0"/>
                </a:solidFill>
              </a:rPr>
              <a:t>Культурний</a:t>
            </a:r>
            <a:r>
              <a:rPr lang="ru-RU" sz="3200" b="1" dirty="0" smtClean="0">
                <a:solidFill>
                  <a:srgbClr val="0070C0"/>
                </a:solidFill>
              </a:rPr>
              <a:t> контекст (КК) </a:t>
            </a:r>
            <a:r>
              <a:rPr lang="ru-RU" sz="3200" dirty="0"/>
              <a:t>— </a:t>
            </a:r>
            <a:r>
              <a:rPr lang="ru-RU" sz="3200" dirty="0" err="1"/>
              <a:t>суспільно-історичне</a:t>
            </a:r>
            <a:r>
              <a:rPr lang="ru-RU" sz="3200" dirty="0"/>
              <a:t> </a:t>
            </a:r>
            <a:r>
              <a:rPr lang="ru-RU" sz="3200" dirty="0" err="1"/>
              <a:t>середовище</a:t>
            </a:r>
            <a:r>
              <a:rPr lang="ru-RU" sz="3200" dirty="0"/>
              <a:t>, в </a:t>
            </a:r>
            <a:r>
              <a:rPr lang="ru-RU" sz="3200" dirty="0" err="1"/>
              <a:t>якому</a:t>
            </a:r>
            <a:r>
              <a:rPr lang="ru-RU" sz="3200" dirty="0"/>
              <a:t> </a:t>
            </a:r>
            <a:r>
              <a:rPr lang="ru-RU" sz="3200" dirty="0" err="1"/>
              <a:t>реалізується</a:t>
            </a:r>
            <a:r>
              <a:rPr lang="ru-RU" sz="3200" dirty="0"/>
              <a:t>, </a:t>
            </a:r>
            <a:r>
              <a:rPr lang="ru-RU" sz="3200" dirty="0" err="1"/>
              <a:t>сприймається</a:t>
            </a:r>
            <a:r>
              <a:rPr lang="ru-RU" sz="3200" dirty="0"/>
              <a:t> і </a:t>
            </a:r>
            <a:r>
              <a:rPr lang="ru-RU" sz="3200" dirty="0" err="1"/>
              <a:t>функціонує</a:t>
            </a:r>
            <a:r>
              <a:rPr lang="ru-RU" sz="3200" dirty="0"/>
              <a:t> система </a:t>
            </a:r>
            <a:r>
              <a:rPr lang="ru-RU" sz="3200" dirty="0" err="1"/>
              <a:t>прийнятих</a:t>
            </a:r>
            <a:r>
              <a:rPr lang="ru-RU" sz="3200" dirty="0"/>
              <a:t> у </a:t>
            </a:r>
            <a:r>
              <a:rPr lang="ru-RU" sz="3200" dirty="0" err="1"/>
              <a:t>соціумі</a:t>
            </a:r>
            <a:r>
              <a:rPr lang="ru-RU" sz="3200" dirty="0"/>
              <a:t> </a:t>
            </a:r>
            <a:r>
              <a:rPr lang="ru-RU" sz="3200" dirty="0" err="1"/>
              <a:t>культурних</a:t>
            </a:r>
            <a:r>
              <a:rPr lang="ru-RU" sz="3200" dirty="0"/>
              <a:t> </a:t>
            </a:r>
            <a:r>
              <a:rPr lang="ru-RU" sz="3200" dirty="0" err="1"/>
              <a:t>фактів</a:t>
            </a:r>
            <a:r>
              <a:rPr lang="ru-RU" sz="3200" dirty="0"/>
              <a:t> і </a:t>
            </a:r>
            <a:r>
              <a:rPr lang="ru-RU" sz="3200" dirty="0" err="1"/>
              <a:t>цінностей</a:t>
            </a:r>
            <a:r>
              <a:rPr lang="ru-RU" sz="3200" dirty="0"/>
              <a:t>. </a:t>
            </a:r>
            <a:r>
              <a:rPr lang="ru-RU" sz="3200" dirty="0" err="1" smtClean="0"/>
              <a:t>Складники</a:t>
            </a:r>
            <a:r>
              <a:rPr lang="ru-RU" sz="3200" dirty="0" smtClean="0"/>
              <a:t> КК </a:t>
            </a:r>
            <a:r>
              <a:rPr lang="ru-RU" sz="3200" dirty="0" err="1" smtClean="0"/>
              <a:t>забезпечують</a:t>
            </a:r>
            <a:r>
              <a:rPr lang="ru-RU" sz="3200" dirty="0" smtClean="0"/>
              <a:t> </a:t>
            </a:r>
            <a:r>
              <a:rPr lang="ru-RU" sz="3200" dirty="0" err="1"/>
              <a:t>повноту</a:t>
            </a:r>
            <a:r>
              <a:rPr lang="ru-RU" sz="3200" dirty="0"/>
              <a:t> </a:t>
            </a:r>
            <a:r>
              <a:rPr lang="ru-RU" sz="3200" dirty="0" err="1"/>
              <a:t>соціального</a:t>
            </a:r>
            <a:r>
              <a:rPr lang="ru-RU" sz="3200" dirty="0"/>
              <a:t> комфорту для </a:t>
            </a:r>
            <a:r>
              <a:rPr lang="ru-RU" sz="3200" dirty="0" err="1"/>
              <a:t>людини</a:t>
            </a:r>
            <a:r>
              <a:rPr lang="ru-RU" sz="3200" dirty="0"/>
              <a:t>. </a:t>
            </a:r>
            <a:endParaRPr lang="ru-RU" sz="3200" dirty="0" smtClean="0"/>
          </a:p>
          <a:p>
            <a:pPr algn="just"/>
            <a:r>
              <a:rPr lang="ru-RU" sz="3200" dirty="0" err="1" smtClean="0"/>
              <a:t>Якщо</a:t>
            </a:r>
            <a:r>
              <a:rPr lang="ru-RU" sz="3200" dirty="0" smtClean="0"/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культурний</a:t>
            </a:r>
            <a:r>
              <a:rPr lang="ru-RU" sz="3200" b="1" dirty="0">
                <a:solidFill>
                  <a:srgbClr val="FFC000"/>
                </a:solidFill>
              </a:rPr>
              <a:t> код </a:t>
            </a:r>
            <a:r>
              <a:rPr lang="ru-RU" sz="3200" dirty="0"/>
              <a:t>є </a:t>
            </a:r>
            <a:r>
              <a:rPr lang="ru-RU" sz="3200" dirty="0" err="1"/>
              <a:t>засобом</a:t>
            </a:r>
            <a:r>
              <a:rPr lang="ru-RU" sz="3200" dirty="0"/>
              <a:t> </a:t>
            </a:r>
            <a:r>
              <a:rPr lang="ru-RU" sz="3200" dirty="0" err="1"/>
              <a:t>матеріалізації</a:t>
            </a:r>
            <a:r>
              <a:rPr lang="ru-RU" sz="3200" dirty="0"/>
              <a:t> </a:t>
            </a:r>
            <a:r>
              <a:rPr lang="ru-RU" sz="3200" dirty="0" err="1"/>
              <a:t>культурних</a:t>
            </a:r>
            <a:r>
              <a:rPr lang="ru-RU" sz="3200" dirty="0"/>
              <a:t> </a:t>
            </a:r>
            <a:r>
              <a:rPr lang="ru-RU" sz="3200" dirty="0" err="1"/>
              <a:t>уподобань</a:t>
            </a:r>
            <a:r>
              <a:rPr lang="ru-RU" sz="3200" dirty="0"/>
              <a:t> і </a:t>
            </a:r>
            <a:r>
              <a:rPr lang="ru-RU" sz="3200" dirty="0" err="1"/>
              <a:t>звичок</a:t>
            </a:r>
            <a:r>
              <a:rPr lang="ru-RU" sz="3200" dirty="0"/>
              <a:t>, то </a:t>
            </a:r>
            <a:r>
              <a:rPr lang="ru-RU" sz="3200" b="1" dirty="0" err="1">
                <a:solidFill>
                  <a:srgbClr val="FFC000"/>
                </a:solidFill>
              </a:rPr>
              <a:t>культурний</a:t>
            </a:r>
            <a:r>
              <a:rPr lang="ru-RU" sz="3200" b="1" dirty="0">
                <a:solidFill>
                  <a:srgbClr val="FFC000"/>
                </a:solidFill>
              </a:rPr>
              <a:t> контекст </a:t>
            </a:r>
            <a:r>
              <a:rPr lang="ru-RU" sz="3200" dirty="0"/>
              <a:t>— </a:t>
            </a:r>
            <a:r>
              <a:rPr lang="ru-RU" sz="3200" dirty="0" err="1"/>
              <a:t>місцем</a:t>
            </a:r>
            <a:r>
              <a:rPr lang="ru-RU" sz="3200" dirty="0"/>
              <a:t> і часом, </a:t>
            </a:r>
            <a:r>
              <a:rPr lang="ru-RU" sz="3200" dirty="0" err="1"/>
              <a:t>неподільним</a:t>
            </a:r>
            <a:r>
              <a:rPr lang="ru-RU" sz="3200" dirty="0"/>
              <a:t> континуумом, </a:t>
            </a:r>
            <a:r>
              <a:rPr lang="ru-RU" sz="3200" dirty="0" err="1"/>
              <a:t>який</a:t>
            </a:r>
            <a:r>
              <a:rPr lang="ru-RU" sz="3200" dirty="0"/>
              <a:t> </a:t>
            </a:r>
            <a:r>
              <a:rPr lang="ru-RU" sz="3200" dirty="0" err="1"/>
              <a:t>зумовлює</a:t>
            </a:r>
            <a:r>
              <a:rPr lang="ru-RU" sz="3200" dirty="0"/>
              <a:t> і </a:t>
            </a:r>
            <a:r>
              <a:rPr lang="ru-RU" sz="3200" dirty="0" err="1"/>
              <a:t>забезпечує</a:t>
            </a:r>
            <a:r>
              <a:rPr lang="ru-RU" sz="3200" dirty="0"/>
              <a:t> </a:t>
            </a:r>
            <a:r>
              <a:rPr lang="ru-RU" sz="3200" dirty="0" err="1"/>
              <a:t>життя</a:t>
            </a:r>
            <a:r>
              <a:rPr lang="ru-RU" sz="3200" dirty="0"/>
              <a:t> </a:t>
            </a:r>
            <a:r>
              <a:rPr lang="ru-RU" sz="3200" dirty="0" err="1"/>
              <a:t>культури</a:t>
            </a:r>
            <a:r>
              <a:rPr lang="ru-RU" sz="3200" dirty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36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352928" cy="5509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200" b="1" i="1" dirty="0" err="1">
                <a:solidFill>
                  <a:srgbClr val="0070C0"/>
                </a:solidFill>
              </a:rPr>
              <a:t>Лінгвістичний</a:t>
            </a:r>
            <a:r>
              <a:rPr lang="ru-RU" sz="2200" b="1" i="1" dirty="0">
                <a:solidFill>
                  <a:srgbClr val="0070C0"/>
                </a:solidFill>
              </a:rPr>
              <a:t> аспект</a:t>
            </a:r>
            <a:r>
              <a:rPr lang="ru-RU" sz="2200" dirty="0"/>
              <a:t>. </a:t>
            </a:r>
            <a:r>
              <a:rPr lang="ru-RU" sz="2200" dirty="0" err="1"/>
              <a:t>Він</a:t>
            </a:r>
            <a:r>
              <a:rPr lang="ru-RU" sz="2200" dirty="0"/>
              <a:t> </a:t>
            </a:r>
            <a:r>
              <a:rPr lang="ru-RU" sz="2200" dirty="0" err="1"/>
              <a:t>передбачає</a:t>
            </a:r>
            <a:r>
              <a:rPr lang="ru-RU" sz="2200" dirty="0"/>
              <a:t> </a:t>
            </a:r>
            <a:r>
              <a:rPr lang="ru-RU" sz="2200" dirty="0" err="1"/>
              <a:t>вивчення</a:t>
            </a:r>
            <a:r>
              <a:rPr lang="ru-RU" sz="2200" dirty="0"/>
              <a:t> </a:t>
            </a:r>
            <a:r>
              <a:rPr lang="ru-RU" sz="2200" dirty="0" err="1"/>
              <a:t>мовних</a:t>
            </a:r>
            <a:r>
              <a:rPr lang="ru-RU" sz="2200" dirty="0"/>
              <a:t> </a:t>
            </a:r>
            <a:r>
              <a:rPr lang="ru-RU" sz="2200" dirty="0" err="1"/>
              <a:t>відмінностей</a:t>
            </a:r>
            <a:r>
              <a:rPr lang="ru-RU" sz="2200" dirty="0"/>
              <a:t>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можуть</a:t>
            </a:r>
            <a:r>
              <a:rPr lang="ru-RU" sz="2200" dirty="0"/>
              <a:t> </a:t>
            </a:r>
            <a:r>
              <a:rPr lang="ru-RU" sz="2200" dirty="0" err="1"/>
              <a:t>впливати</a:t>
            </a:r>
            <a:r>
              <a:rPr lang="ru-RU" sz="2200" dirty="0"/>
              <a:t> на </a:t>
            </a:r>
            <a:r>
              <a:rPr lang="ru-RU" sz="2200" dirty="0" err="1"/>
              <a:t>комунікацію</a:t>
            </a:r>
            <a:r>
              <a:rPr lang="ru-RU" sz="2200" dirty="0"/>
              <a:t> </a:t>
            </a:r>
            <a:r>
              <a:rPr lang="ru-RU" sz="2200" dirty="0" err="1"/>
              <a:t>між</a:t>
            </a:r>
            <a:r>
              <a:rPr lang="ru-RU" sz="2200" dirty="0"/>
              <a:t> </a:t>
            </a:r>
            <a:r>
              <a:rPr lang="ru-RU" sz="2200" dirty="0" err="1"/>
              <a:t>носіями</a:t>
            </a:r>
            <a:r>
              <a:rPr lang="ru-RU" sz="2200" dirty="0"/>
              <a:t>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dirty="0" err="1"/>
              <a:t>мов</a:t>
            </a:r>
            <a:r>
              <a:rPr lang="ru-RU" sz="2200" dirty="0" smtClean="0"/>
              <a:t>.</a:t>
            </a:r>
          </a:p>
          <a:p>
            <a:r>
              <a:rPr lang="ru-RU" sz="2200" b="1" i="1" dirty="0" err="1">
                <a:solidFill>
                  <a:srgbClr val="0070C0"/>
                </a:solidFill>
              </a:rPr>
              <a:t>Етичний</a:t>
            </a:r>
            <a:r>
              <a:rPr lang="ru-RU" sz="2200" b="1" i="1" dirty="0">
                <a:solidFill>
                  <a:srgbClr val="0070C0"/>
                </a:solidFill>
              </a:rPr>
              <a:t> аспект</a:t>
            </a:r>
            <a:r>
              <a:rPr lang="ru-RU" sz="2200" dirty="0"/>
              <a:t>. </a:t>
            </a:r>
            <a:r>
              <a:rPr lang="ru-RU" sz="2200" dirty="0" err="1"/>
              <a:t>Він</a:t>
            </a:r>
            <a:r>
              <a:rPr lang="ru-RU" sz="2200" dirty="0"/>
              <a:t> </a:t>
            </a:r>
            <a:r>
              <a:rPr lang="ru-RU" sz="2200" dirty="0" err="1"/>
              <a:t>спрямований</a:t>
            </a:r>
            <a:r>
              <a:rPr lang="ru-RU" sz="2200" dirty="0"/>
              <a:t> на </a:t>
            </a:r>
            <a:r>
              <a:rPr lang="ru-RU" sz="2200" dirty="0" err="1"/>
              <a:t>розуміння</a:t>
            </a:r>
            <a:r>
              <a:rPr lang="ru-RU" sz="2200" dirty="0"/>
              <a:t> </a:t>
            </a:r>
            <a:r>
              <a:rPr lang="ru-RU" sz="2200" dirty="0" err="1"/>
              <a:t>відмінностей</a:t>
            </a:r>
            <a:r>
              <a:rPr lang="ru-RU" sz="2200" dirty="0"/>
              <a:t> </a:t>
            </a:r>
            <a:r>
              <a:rPr lang="ru-RU" sz="2200" dirty="0" err="1"/>
              <a:t>етичних</a:t>
            </a:r>
            <a:r>
              <a:rPr lang="ru-RU" sz="2200" dirty="0"/>
              <a:t> норм,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притаманні</a:t>
            </a:r>
            <a:r>
              <a:rPr lang="ru-RU" sz="2200" dirty="0"/>
              <a:t> </a:t>
            </a:r>
            <a:r>
              <a:rPr lang="ru-RU" sz="2200" dirty="0" err="1"/>
              <a:t>різним</a:t>
            </a:r>
            <a:r>
              <a:rPr lang="ru-RU" sz="2200" dirty="0"/>
              <a:t> </a:t>
            </a:r>
            <a:r>
              <a:rPr lang="ru-RU" sz="2200" dirty="0" err="1"/>
              <a:t>країнам</a:t>
            </a:r>
            <a:r>
              <a:rPr lang="ru-RU" sz="2200" dirty="0"/>
              <a:t> і </a:t>
            </a:r>
            <a:r>
              <a:rPr lang="ru-RU" sz="2200" dirty="0" err="1"/>
              <a:t>націям</a:t>
            </a:r>
            <a:r>
              <a:rPr lang="ru-RU" sz="2200" dirty="0"/>
              <a:t>. До них належать, </a:t>
            </a:r>
            <a:r>
              <a:rPr lang="ru-RU" sz="2200" dirty="0" err="1"/>
              <a:t>зокрема</a:t>
            </a:r>
            <a:r>
              <a:rPr lang="ru-RU" sz="2200" dirty="0"/>
              <a:t>, </a:t>
            </a:r>
            <a:r>
              <a:rPr lang="ru-RU" sz="2200" dirty="0" err="1"/>
              <a:t>норми</a:t>
            </a:r>
            <a:r>
              <a:rPr lang="ru-RU" sz="2200" dirty="0"/>
              <a:t> </a:t>
            </a:r>
            <a:r>
              <a:rPr lang="ru-RU" sz="2200" dirty="0" err="1"/>
              <a:t>моралі</a:t>
            </a:r>
            <a:r>
              <a:rPr lang="ru-RU" sz="2200" dirty="0"/>
              <a:t>, </a:t>
            </a:r>
            <a:r>
              <a:rPr lang="ru-RU" sz="2200" dirty="0" err="1"/>
              <a:t>поведінки</a:t>
            </a:r>
            <a:r>
              <a:rPr lang="ru-RU" sz="2200" dirty="0"/>
              <a:t>, </a:t>
            </a:r>
            <a:r>
              <a:rPr lang="ru-RU" sz="2200" dirty="0" err="1"/>
              <a:t>міжособистісного</a:t>
            </a:r>
            <a:r>
              <a:rPr lang="ru-RU" sz="2200" dirty="0"/>
              <a:t> </a:t>
            </a:r>
            <a:r>
              <a:rPr lang="ru-RU" sz="2200" dirty="0" err="1"/>
              <a:t>спілкування</a:t>
            </a:r>
            <a:r>
              <a:rPr lang="ru-RU" sz="2200" dirty="0"/>
              <a:t>, </a:t>
            </a:r>
            <a:r>
              <a:rPr lang="ru-RU" sz="2200" dirty="0" err="1"/>
              <a:t>мовленнєвого</a:t>
            </a:r>
            <a:r>
              <a:rPr lang="ru-RU" sz="2200" dirty="0"/>
              <a:t> </a:t>
            </a:r>
            <a:r>
              <a:rPr lang="ru-RU" sz="2200" dirty="0" err="1"/>
              <a:t>етикету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 </a:t>
            </a:r>
            <a:endParaRPr lang="ru-RU" sz="2200" dirty="0" smtClean="0"/>
          </a:p>
          <a:p>
            <a:r>
              <a:rPr lang="ru-RU" sz="2200" b="1" i="1" dirty="0" err="1">
                <a:solidFill>
                  <a:srgbClr val="0070C0"/>
                </a:solidFill>
              </a:rPr>
              <a:t>Соціально-комунікативний</a:t>
            </a:r>
            <a:r>
              <a:rPr lang="ru-RU" sz="2200" b="1" i="1" dirty="0">
                <a:solidFill>
                  <a:srgbClr val="0070C0"/>
                </a:solidFill>
              </a:rPr>
              <a:t> аспект</a:t>
            </a:r>
            <a:r>
              <a:rPr lang="ru-RU" sz="2200" dirty="0"/>
              <a:t>. До </a:t>
            </a:r>
            <a:r>
              <a:rPr lang="ru-RU" sz="2200" dirty="0" err="1"/>
              <a:t>нього</a:t>
            </a:r>
            <a:r>
              <a:rPr lang="ru-RU" sz="2200" dirty="0"/>
              <a:t> належать </a:t>
            </a:r>
            <a:r>
              <a:rPr lang="ru-RU" sz="2200" dirty="0" err="1"/>
              <a:t>прийняті</a:t>
            </a:r>
            <a:r>
              <a:rPr lang="ru-RU" sz="2200" dirty="0"/>
              <a:t> </a:t>
            </a:r>
            <a:r>
              <a:rPr lang="ru-RU" sz="2200" dirty="0" err="1"/>
              <a:t>суспільством</a:t>
            </a:r>
            <a:r>
              <a:rPr lang="ru-RU" sz="2200" dirty="0"/>
              <a:t> </a:t>
            </a:r>
            <a:r>
              <a:rPr lang="ru-RU" sz="2200" dirty="0" err="1"/>
              <a:t>моделі</a:t>
            </a:r>
            <a:r>
              <a:rPr lang="ru-RU" sz="2200" dirty="0"/>
              <a:t>, </a:t>
            </a:r>
            <a:r>
              <a:rPr lang="ru-RU" sz="2200" dirty="0" err="1"/>
              <a:t>норми</a:t>
            </a:r>
            <a:r>
              <a:rPr lang="ru-RU" sz="2200" dirty="0"/>
              <a:t> і правила </a:t>
            </a:r>
            <a:r>
              <a:rPr lang="ru-RU" sz="2200" dirty="0" err="1"/>
              <a:t>спілкування</a:t>
            </a:r>
            <a:r>
              <a:rPr lang="ru-RU" sz="2200" dirty="0"/>
              <a:t>, </a:t>
            </a:r>
            <a:r>
              <a:rPr lang="ru-RU" sz="2200" dirty="0" err="1"/>
              <a:t>налагодження</a:t>
            </a:r>
            <a:r>
              <a:rPr lang="ru-RU" sz="2200" dirty="0"/>
              <a:t> і </a:t>
            </a:r>
            <a:r>
              <a:rPr lang="ru-RU" sz="2200" dirty="0" err="1"/>
              <a:t>підтримання</a:t>
            </a:r>
            <a:r>
              <a:rPr lang="ru-RU" sz="2200" dirty="0"/>
              <a:t> </a:t>
            </a:r>
            <a:r>
              <a:rPr lang="ru-RU" sz="2200" dirty="0" err="1"/>
              <a:t>контактів</a:t>
            </a:r>
            <a:r>
              <a:rPr lang="ru-RU" sz="2200" dirty="0"/>
              <a:t> </a:t>
            </a:r>
            <a:r>
              <a:rPr lang="ru-RU" sz="2200" dirty="0" err="1"/>
              <a:t>загалом</a:t>
            </a:r>
            <a:r>
              <a:rPr lang="ru-RU" sz="2200" dirty="0" smtClean="0"/>
              <a:t>.</a:t>
            </a:r>
          </a:p>
          <a:p>
            <a:r>
              <a:rPr lang="ru-RU" sz="2200" b="1" i="1" dirty="0" err="1">
                <a:solidFill>
                  <a:srgbClr val="0070C0"/>
                </a:solidFill>
              </a:rPr>
              <a:t>Психологічний</a:t>
            </a:r>
            <a:r>
              <a:rPr lang="ru-RU" sz="2200" b="1" i="1" dirty="0">
                <a:solidFill>
                  <a:srgbClr val="0070C0"/>
                </a:solidFill>
              </a:rPr>
              <a:t> аспект</a:t>
            </a:r>
            <a:r>
              <a:rPr lang="ru-RU" sz="2200" dirty="0"/>
              <a:t>. </a:t>
            </a:r>
            <a:r>
              <a:rPr lang="ru-RU" sz="2200" dirty="0" err="1"/>
              <a:t>Він</a:t>
            </a:r>
            <a:r>
              <a:rPr lang="ru-RU" sz="2200" dirty="0"/>
              <a:t> </a:t>
            </a:r>
            <a:r>
              <a:rPr lang="ru-RU" sz="2200" dirty="0" err="1"/>
              <a:t>передбачає</a:t>
            </a:r>
            <a:r>
              <a:rPr lang="ru-RU" sz="2200" dirty="0"/>
              <a:t> </a:t>
            </a:r>
            <a:r>
              <a:rPr lang="ru-RU" sz="2200" dirty="0" err="1"/>
              <a:t>вивчення</a:t>
            </a:r>
            <a:r>
              <a:rPr lang="ru-RU" sz="2200" dirty="0"/>
              <a:t> </a:t>
            </a:r>
            <a:r>
              <a:rPr lang="ru-RU" sz="2200" dirty="0" err="1"/>
              <a:t>психологічної</a:t>
            </a:r>
            <a:r>
              <a:rPr lang="ru-RU" sz="2200" dirty="0"/>
              <a:t> </a:t>
            </a:r>
            <a:r>
              <a:rPr lang="ru-RU" sz="2200" dirty="0" err="1"/>
              <a:t>реакції</a:t>
            </a:r>
            <a:r>
              <a:rPr lang="ru-RU" sz="2200" dirty="0"/>
              <a:t> людей в </a:t>
            </a:r>
            <a:r>
              <a:rPr lang="ru-RU" sz="2200" dirty="0" err="1"/>
              <a:t>умовах</a:t>
            </a:r>
            <a:r>
              <a:rPr lang="ru-RU" sz="2200" dirty="0"/>
              <a:t> </a:t>
            </a:r>
            <a:r>
              <a:rPr lang="ru-RU" sz="2200" dirty="0" err="1"/>
              <a:t>спілкування</a:t>
            </a:r>
            <a:r>
              <a:rPr lang="ru-RU" sz="2200" dirty="0"/>
              <a:t> з </a:t>
            </a:r>
            <a:r>
              <a:rPr lang="ru-RU" sz="2200" dirty="0" err="1"/>
              <a:t>представниками</a:t>
            </a:r>
            <a:r>
              <a:rPr lang="ru-RU" sz="2200" dirty="0"/>
              <a:t> </a:t>
            </a:r>
            <a:r>
              <a:rPr lang="ru-RU" sz="2200" dirty="0" err="1"/>
              <a:t>інших</a:t>
            </a:r>
            <a:r>
              <a:rPr lang="ru-RU" sz="2200" dirty="0"/>
              <a:t> держав і </a:t>
            </a:r>
            <a:r>
              <a:rPr lang="ru-RU" sz="2200" dirty="0" err="1" smtClean="0"/>
              <a:t>етносів</a:t>
            </a:r>
            <a:endParaRPr lang="ru-RU" sz="2200" dirty="0" smtClean="0"/>
          </a:p>
          <a:p>
            <a:r>
              <a:rPr lang="ru-RU" sz="2200" b="1" i="1" dirty="0" err="1">
                <a:solidFill>
                  <a:srgbClr val="0070C0"/>
                </a:solidFill>
              </a:rPr>
              <a:t>Професійно-прикладний</a:t>
            </a:r>
            <a:r>
              <a:rPr lang="ru-RU" sz="2200" b="1" i="1" dirty="0">
                <a:solidFill>
                  <a:srgbClr val="0070C0"/>
                </a:solidFill>
              </a:rPr>
              <a:t> аспект</a:t>
            </a:r>
            <a:r>
              <a:rPr lang="ru-RU" sz="2200" dirty="0"/>
              <a:t>. До </a:t>
            </a:r>
            <a:r>
              <a:rPr lang="ru-RU" sz="2200" dirty="0" err="1"/>
              <a:t>нього</a:t>
            </a:r>
            <a:r>
              <a:rPr lang="ru-RU" sz="2200" dirty="0"/>
              <a:t> належать </a:t>
            </a:r>
            <a:r>
              <a:rPr lang="ru-RU" sz="2200" dirty="0" err="1"/>
              <a:t>сфери</a:t>
            </a:r>
            <a:r>
              <a:rPr lang="ru-RU" sz="2200" dirty="0"/>
              <a:t> </a:t>
            </a:r>
            <a:r>
              <a:rPr lang="ru-RU" sz="2200" dirty="0" err="1"/>
              <a:t>застосування</a:t>
            </a:r>
            <a:r>
              <a:rPr lang="ru-RU" sz="2200" dirty="0"/>
              <a:t> </a:t>
            </a:r>
            <a:r>
              <a:rPr lang="ru-RU" sz="2200" dirty="0" err="1"/>
              <a:t>знань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міжкультурної</a:t>
            </a:r>
            <a:r>
              <a:rPr lang="ru-RU" sz="2200" dirty="0"/>
              <a:t> </a:t>
            </a:r>
            <a:r>
              <a:rPr lang="ru-RU" sz="2200" dirty="0" err="1"/>
              <a:t>комунікації</a:t>
            </a:r>
            <a:r>
              <a:rPr lang="ru-RU" sz="2200" dirty="0"/>
              <a:t>. </a:t>
            </a:r>
            <a:r>
              <a:rPr lang="ru-RU" sz="2200" dirty="0" err="1"/>
              <a:t>Нині</a:t>
            </a:r>
            <a:r>
              <a:rPr lang="ru-RU" sz="2200" dirty="0"/>
              <a:t> активно </a:t>
            </a:r>
            <a:r>
              <a:rPr lang="ru-RU" sz="2200" dirty="0" err="1"/>
              <a:t>розвивається</a:t>
            </a:r>
            <a:r>
              <a:rPr lang="ru-RU" sz="2200" dirty="0"/>
              <a:t> </a:t>
            </a:r>
            <a:r>
              <a:rPr lang="ru-RU" sz="2200" dirty="0" err="1"/>
              <a:t>міжкультурний</a:t>
            </a:r>
            <a:r>
              <a:rPr lang="ru-RU" sz="2200" dirty="0"/>
              <a:t> менеджмент,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8799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Становлення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міжкультурної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комунікації</a:t>
            </a:r>
            <a:r>
              <a:rPr lang="ru-RU" b="1" dirty="0">
                <a:solidFill>
                  <a:schemeClr val="bg1"/>
                </a:solidFill>
              </a:rPr>
              <a:t> як </a:t>
            </a:r>
            <a:r>
              <a:rPr lang="ru-RU" b="1" dirty="0" smtClean="0">
                <a:solidFill>
                  <a:schemeClr val="bg1"/>
                </a:solidFill>
              </a:rPr>
              <a:t>науки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solidFill>
            <a:srgbClr val="FFFF66"/>
          </a:solidFill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Арістотель</a:t>
            </a:r>
            <a:r>
              <a:rPr lang="ru-RU" dirty="0"/>
              <a:t>, Г.-В. </a:t>
            </a:r>
            <a:r>
              <a:rPr lang="ru-RU" dirty="0" err="1"/>
              <a:t>Лейбніц</a:t>
            </a:r>
            <a:r>
              <a:rPr lang="ru-RU" dirty="0"/>
              <a:t>, Ф. Вольтер, Й. Гердер, І. Кант, Г.-В.-Ф. Гегель, В. фон Гумбольдт, К. </a:t>
            </a:r>
            <a:r>
              <a:rPr lang="ru-RU" dirty="0" err="1"/>
              <a:t>Фослер</a:t>
            </a:r>
            <a:r>
              <a:rPr lang="ru-RU" dirty="0"/>
              <a:t>, О. </a:t>
            </a:r>
            <a:r>
              <a:rPr lang="ru-RU" dirty="0" err="1"/>
              <a:t>Потебня</a:t>
            </a:r>
            <a:r>
              <a:rPr lang="ru-RU" dirty="0"/>
              <a:t>, В. Вундт, Ф. </a:t>
            </a:r>
            <a:r>
              <a:rPr lang="ru-RU" dirty="0" err="1"/>
              <a:t>Боас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4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Вильгельм </a:t>
            </a:r>
            <a:r>
              <a:rPr lang="ru-RU" dirty="0"/>
              <a:t>фон </a:t>
            </a:r>
            <a:r>
              <a:rPr lang="ru-RU" dirty="0" smtClean="0"/>
              <a:t>Гумбольдт</a:t>
            </a:r>
            <a:br>
              <a:rPr lang="ru-RU" dirty="0" smtClean="0"/>
            </a:br>
            <a:r>
              <a:rPr lang="ru-RU" dirty="0" smtClean="0"/>
              <a:t>(1767-1835)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600" dirty="0" smtClean="0"/>
              <a:t>«</a:t>
            </a:r>
            <a:r>
              <a:rPr lang="ru-RU" sz="3600" dirty="0" err="1" smtClean="0"/>
              <a:t>Мова</a:t>
            </a:r>
            <a:r>
              <a:rPr lang="ru-RU" sz="3600" dirty="0" smtClean="0"/>
              <a:t> </a:t>
            </a:r>
            <a:r>
              <a:rPr lang="ru-RU" sz="3600" dirty="0"/>
              <a:t>є </a:t>
            </a:r>
            <a:r>
              <a:rPr lang="ru-RU" sz="3600" dirty="0" err="1"/>
              <a:t>ніби</a:t>
            </a:r>
            <a:r>
              <a:rPr lang="ru-RU" sz="3600" dirty="0"/>
              <a:t> </a:t>
            </a:r>
            <a:r>
              <a:rPr lang="ru-RU" sz="3600" dirty="0" err="1"/>
              <a:t>зовнішнім</a:t>
            </a:r>
            <a:r>
              <a:rPr lang="ru-RU" sz="3600" dirty="0"/>
              <a:t> </a:t>
            </a:r>
            <a:r>
              <a:rPr lang="ru-RU" sz="3600" dirty="0" err="1"/>
              <a:t>виявом</a:t>
            </a:r>
            <a:r>
              <a:rPr lang="ru-RU" sz="3600" dirty="0"/>
              <a:t> духу </a:t>
            </a:r>
            <a:r>
              <a:rPr lang="ru-RU" sz="3600" dirty="0" err="1"/>
              <a:t>народів</a:t>
            </a:r>
            <a:r>
              <a:rPr lang="ru-RU" sz="3600" dirty="0"/>
              <a:t>: </a:t>
            </a:r>
            <a:r>
              <a:rPr lang="ru-RU" sz="3600" dirty="0" err="1"/>
              <a:t>мова</a:t>
            </a:r>
            <a:r>
              <a:rPr lang="ru-RU" sz="3600" dirty="0"/>
              <a:t> народу є </a:t>
            </a:r>
            <a:r>
              <a:rPr lang="ru-RU" sz="3600" dirty="0" err="1"/>
              <a:t>його</a:t>
            </a:r>
            <a:r>
              <a:rPr lang="ru-RU" sz="3600" dirty="0"/>
              <a:t> дух, і дух народу є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мовою</a:t>
            </a:r>
            <a:r>
              <a:rPr lang="ru-RU" sz="3600" dirty="0"/>
              <a:t>, і </a:t>
            </a:r>
            <a:r>
              <a:rPr lang="ru-RU" sz="3600" dirty="0" err="1"/>
              <a:t>важко</a:t>
            </a:r>
            <a:r>
              <a:rPr lang="ru-RU" sz="3600" dirty="0"/>
              <a:t> </a:t>
            </a:r>
            <a:r>
              <a:rPr lang="ru-RU" sz="3600" dirty="0" err="1"/>
              <a:t>уявити</a:t>
            </a:r>
            <a:r>
              <a:rPr lang="ru-RU" sz="3600" dirty="0"/>
              <a:t> </a:t>
            </a:r>
            <a:r>
              <a:rPr lang="ru-RU" sz="3600" dirty="0" err="1"/>
              <a:t>щось</a:t>
            </a:r>
            <a:r>
              <a:rPr lang="ru-RU" sz="3600" dirty="0"/>
              <a:t> </a:t>
            </a:r>
            <a:r>
              <a:rPr lang="ru-RU" sz="3600" dirty="0" err="1"/>
              <a:t>більш</a:t>
            </a:r>
            <a:r>
              <a:rPr lang="ru-RU" sz="3600" dirty="0"/>
              <a:t> </a:t>
            </a:r>
            <a:r>
              <a:rPr lang="ru-RU" sz="3600" dirty="0" err="1"/>
              <a:t>тотожне</a:t>
            </a:r>
            <a:r>
              <a:rPr lang="ru-RU" sz="3600" dirty="0" smtClean="0"/>
              <a:t>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1599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</a:t>
            </a:r>
            <a:r>
              <a:rPr lang="ru-RU" dirty="0" err="1" smtClean="0"/>
              <a:t>лександр</a:t>
            </a:r>
            <a:r>
              <a:rPr lang="ru-RU" dirty="0" smtClean="0"/>
              <a:t> </a:t>
            </a:r>
            <a:r>
              <a:rPr lang="ru-RU" dirty="0" err="1" smtClean="0"/>
              <a:t>Опанасович</a:t>
            </a:r>
            <a:r>
              <a:rPr lang="ru-RU" dirty="0" smtClean="0"/>
              <a:t> </a:t>
            </a:r>
            <a:r>
              <a:rPr lang="ru-RU" dirty="0" err="1" smtClean="0"/>
              <a:t>Потебня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(1835-1891)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ru-RU" sz="3600" dirty="0"/>
              <a:t>«</a:t>
            </a:r>
            <a:r>
              <a:rPr lang="ru-RU" sz="3600" dirty="0" err="1"/>
              <a:t>Мови</a:t>
            </a:r>
            <a:r>
              <a:rPr lang="ru-RU" sz="3600" dirty="0"/>
              <a:t> </a:t>
            </a:r>
            <a:r>
              <a:rPr lang="ru-RU" sz="3600" dirty="0" err="1"/>
              <a:t>різні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собою не </a:t>
            </a:r>
            <a:r>
              <a:rPr lang="ru-RU" sz="3600" dirty="0" smtClean="0"/>
              <a:t>за </a:t>
            </a:r>
            <a:r>
              <a:rPr lang="ru-RU" sz="3600" dirty="0" err="1" smtClean="0"/>
              <a:t>за</a:t>
            </a:r>
            <a:r>
              <a:rPr lang="ru-RU" sz="3600" dirty="0" smtClean="0"/>
              <a:t> </a:t>
            </a:r>
            <a:r>
              <a:rPr lang="ru-RU" sz="3600" dirty="0" err="1" smtClean="0"/>
              <a:t>однією</a:t>
            </a:r>
            <a:r>
              <a:rPr lang="ru-RU" sz="3600" dirty="0" smtClean="0"/>
              <a:t> </a:t>
            </a:r>
            <a:r>
              <a:rPr lang="ru-RU" sz="3600" dirty="0"/>
              <a:t>звуковою формою, але </a:t>
            </a:r>
            <a:r>
              <a:rPr lang="ru-RU" sz="3600" dirty="0" err="1"/>
              <a:t>всім</a:t>
            </a:r>
            <a:r>
              <a:rPr lang="ru-RU" sz="3600" dirty="0"/>
              <a:t> ладом думки,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виразилося</a:t>
            </a:r>
            <a:r>
              <a:rPr lang="ru-RU" sz="3600" dirty="0"/>
              <a:t> в них, і </a:t>
            </a:r>
            <a:r>
              <a:rPr lang="ru-RU" sz="3600" dirty="0" err="1"/>
              <a:t>всім</a:t>
            </a:r>
            <a:r>
              <a:rPr lang="ru-RU" sz="3600" dirty="0"/>
              <a:t> </a:t>
            </a:r>
            <a:r>
              <a:rPr lang="ru-RU" sz="3600" dirty="0" err="1"/>
              <a:t>своїм</a:t>
            </a:r>
            <a:r>
              <a:rPr lang="ru-RU" sz="3600" dirty="0"/>
              <a:t> </a:t>
            </a:r>
            <a:r>
              <a:rPr lang="ru-RU" sz="3600" dirty="0" err="1"/>
              <a:t>впливом</a:t>
            </a:r>
            <a:r>
              <a:rPr lang="ru-RU" sz="3600" dirty="0"/>
              <a:t> на </a:t>
            </a:r>
            <a:r>
              <a:rPr lang="ru-RU" sz="3600" dirty="0" err="1"/>
              <a:t>подальший</a:t>
            </a:r>
            <a:r>
              <a:rPr lang="ru-RU" sz="3600" dirty="0"/>
              <a:t> </a:t>
            </a:r>
            <a:r>
              <a:rPr lang="ru-RU" sz="3600" dirty="0" err="1"/>
              <a:t>розвиток</a:t>
            </a:r>
            <a:r>
              <a:rPr lang="ru-RU" sz="3600" dirty="0"/>
              <a:t> </a:t>
            </a:r>
            <a:r>
              <a:rPr lang="ru-RU" sz="3600" dirty="0" err="1"/>
              <a:t>народів</a:t>
            </a:r>
            <a:r>
              <a:rPr lang="ru-RU" sz="36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61495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Гіпотеза</a:t>
            </a:r>
            <a:r>
              <a:rPr lang="ru-RU" b="1" dirty="0" smtClean="0"/>
              <a:t> </a:t>
            </a:r>
            <a:r>
              <a:rPr lang="ru-RU" b="1" dirty="0" err="1" smtClean="0"/>
              <a:t>лінгвистичної</a:t>
            </a:r>
            <a:r>
              <a:rPr lang="ru-RU" b="1" dirty="0" smtClean="0"/>
              <a:t> </a:t>
            </a:r>
            <a:r>
              <a:rPr lang="ru-RU" b="1" dirty="0" err="1" smtClean="0"/>
              <a:t>відносності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     </a:t>
            </a:r>
            <a:r>
              <a:rPr lang="ru-RU" b="1" dirty="0" err="1" smtClean="0"/>
              <a:t>гіпотеза</a:t>
            </a:r>
            <a:r>
              <a:rPr lang="ru-RU" b="1" dirty="0" smtClean="0"/>
              <a:t> </a:t>
            </a:r>
            <a:r>
              <a:rPr lang="ru-RU" b="1" dirty="0" err="1" smtClean="0"/>
              <a:t>Сепіра</a:t>
            </a:r>
            <a:r>
              <a:rPr lang="ru-RU" b="1" dirty="0"/>
              <a:t> — </a:t>
            </a:r>
            <a:r>
              <a:rPr lang="ru-RU" b="1" dirty="0" smtClean="0"/>
              <a:t>Уорфа </a:t>
            </a:r>
            <a:r>
              <a:rPr lang="ru-RU" b="1" dirty="0"/>
              <a:t>(</a:t>
            </a:r>
            <a:r>
              <a:rPr lang="en-US" b="1" dirty="0"/>
              <a:t>Sapir–Whorf </a:t>
            </a:r>
            <a:r>
              <a:rPr lang="ru-RU" b="1" dirty="0"/>
              <a:t>)</a:t>
            </a:r>
            <a:endParaRPr lang="ru-RU" dirty="0"/>
          </a:p>
          <a:p>
            <a:pPr lvl="0"/>
            <a:r>
              <a:rPr lang="ru-RU" sz="2800" dirty="0" err="1"/>
              <a:t>мова</a:t>
            </a:r>
            <a:r>
              <a:rPr lang="ru-RU" sz="2800" dirty="0"/>
              <a:t> </a:t>
            </a:r>
            <a:r>
              <a:rPr lang="ru-RU" sz="2800" dirty="0" err="1"/>
              <a:t>визначає</a:t>
            </a:r>
            <a:r>
              <a:rPr lang="ru-RU" sz="2800" dirty="0"/>
              <a:t> </a:t>
            </a:r>
            <a:r>
              <a:rPr lang="ru-RU" sz="2800" dirty="0" err="1"/>
              <a:t>мислення</a:t>
            </a:r>
            <a:r>
              <a:rPr lang="ru-RU" sz="2800" dirty="0"/>
              <a:t>, і, </a:t>
            </a:r>
            <a:r>
              <a:rPr lang="ru-RU" sz="2800" dirty="0" err="1"/>
              <a:t>відповідно</a:t>
            </a:r>
            <a:r>
              <a:rPr lang="ru-RU" sz="2800" dirty="0"/>
              <a:t>, </a:t>
            </a:r>
            <a:r>
              <a:rPr lang="ru-RU" sz="2800" dirty="0" err="1"/>
              <a:t>лінгвістичні</a:t>
            </a:r>
            <a:r>
              <a:rPr lang="ru-RU" sz="2800" dirty="0"/>
              <a:t> </a:t>
            </a:r>
            <a:r>
              <a:rPr lang="ru-RU" sz="2800" dirty="0" err="1"/>
              <a:t>категорії</a:t>
            </a:r>
            <a:r>
              <a:rPr lang="ru-RU" sz="2800" dirty="0"/>
              <a:t> </a:t>
            </a:r>
            <a:r>
              <a:rPr lang="ru-RU" sz="2800" dirty="0" err="1"/>
              <a:t>обмежують</a:t>
            </a:r>
            <a:r>
              <a:rPr lang="ru-RU" sz="2800" dirty="0"/>
              <a:t> та </a:t>
            </a:r>
            <a:r>
              <a:rPr lang="ru-RU" sz="2800" dirty="0" err="1"/>
              <a:t>визначають</a:t>
            </a:r>
            <a:r>
              <a:rPr lang="ru-RU" sz="2800" dirty="0"/>
              <a:t> </a:t>
            </a:r>
            <a:r>
              <a:rPr lang="ru-RU" sz="2800" dirty="0" err="1"/>
              <a:t>когнітивні</a:t>
            </a:r>
            <a:r>
              <a:rPr lang="ru-RU" sz="2800" dirty="0"/>
              <a:t> </a:t>
            </a:r>
            <a:r>
              <a:rPr lang="ru-RU" sz="2800" dirty="0" err="1"/>
              <a:t>категорії</a:t>
            </a:r>
            <a:r>
              <a:rPr lang="ru-RU" sz="2800" dirty="0" smtClean="0"/>
              <a:t>.</a:t>
            </a:r>
          </a:p>
          <a:p>
            <a:pPr lvl="0"/>
            <a:r>
              <a:rPr lang="ru-RU" sz="2800" dirty="0" err="1" smtClean="0"/>
              <a:t>поряд</a:t>
            </a:r>
            <a:r>
              <a:rPr lang="ru-RU" sz="2800" dirty="0" smtClean="0"/>
              <a:t> </a:t>
            </a:r>
            <a:r>
              <a:rPr lang="ru-RU" sz="2800" dirty="0"/>
              <a:t>з </a:t>
            </a:r>
            <a:r>
              <a:rPr lang="ru-RU" sz="2800" dirty="0" err="1"/>
              <a:t>лінгвістичними</a:t>
            </a:r>
            <a:r>
              <a:rPr lang="ru-RU" sz="2800" dirty="0"/>
              <a:t> </a:t>
            </a:r>
            <a:r>
              <a:rPr lang="ru-RU" sz="2800" dirty="0" err="1"/>
              <a:t>категоріями</a:t>
            </a:r>
            <a:r>
              <a:rPr lang="ru-RU" sz="2800" dirty="0"/>
              <a:t> </a:t>
            </a:r>
            <a:r>
              <a:rPr lang="ru-RU" sz="2800" dirty="0" err="1"/>
              <a:t>мислення</a:t>
            </a:r>
            <a:r>
              <a:rPr lang="ru-RU" sz="2800" dirty="0"/>
              <a:t> </a:t>
            </a:r>
            <a:r>
              <a:rPr lang="ru-RU" sz="2800" dirty="0" err="1"/>
              <a:t>формують</a:t>
            </a:r>
            <a:r>
              <a:rPr lang="ru-RU" sz="2800" dirty="0"/>
              <a:t> </a:t>
            </a:r>
            <a:r>
              <a:rPr lang="ru-RU" sz="2800" dirty="0" err="1"/>
              <a:t>вплив</a:t>
            </a:r>
            <a:r>
              <a:rPr lang="ru-RU" sz="2800" dirty="0"/>
              <a:t> </a:t>
            </a:r>
            <a:r>
              <a:rPr lang="ru-RU" sz="2800" dirty="0" err="1"/>
              <a:t>традицій</a:t>
            </a:r>
            <a:r>
              <a:rPr lang="ru-RU" sz="2800" dirty="0"/>
              <a:t> та </a:t>
            </a:r>
            <a:r>
              <a:rPr lang="ru-RU" sz="2800" dirty="0" err="1"/>
              <a:t>деякі</a:t>
            </a:r>
            <a:r>
              <a:rPr lang="ru-RU" sz="2800" dirty="0"/>
              <a:t> </a:t>
            </a:r>
            <a:r>
              <a:rPr lang="ru-RU" sz="2800" dirty="0" err="1"/>
              <a:t>види</a:t>
            </a:r>
            <a:r>
              <a:rPr lang="ru-RU" sz="2800" dirty="0"/>
              <a:t> </a:t>
            </a:r>
            <a:r>
              <a:rPr lang="ru-RU" sz="2800" dirty="0" err="1"/>
              <a:t>немовної</a:t>
            </a:r>
            <a:r>
              <a:rPr lang="ru-RU" sz="2800" dirty="0"/>
              <a:t> </a:t>
            </a:r>
            <a:r>
              <a:rPr lang="ru-RU" sz="2800" dirty="0" err="1"/>
              <a:t>поведінки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07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Эдвард Холл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600200"/>
            <a:ext cx="6984776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концепція</a:t>
            </a:r>
            <a:r>
              <a:rPr lang="ru-RU" dirty="0"/>
              <a:t> «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граматики</a:t>
            </a:r>
            <a:r>
              <a:rPr lang="ru-RU" dirty="0" smtClean="0"/>
              <a:t>»:</a:t>
            </a:r>
          </a:p>
          <a:p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систем </a:t>
            </a:r>
            <a:r>
              <a:rPr lang="ru-RU" dirty="0" err="1"/>
              <a:t>темпоральний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контекстність</a:t>
            </a:r>
            <a:r>
              <a:rPr lang="ru-RU" dirty="0" smtClean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ставлення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smtClean="0"/>
              <a:t>простору</a:t>
            </a:r>
          </a:p>
          <a:p>
            <a:pPr marL="0" indent="0">
              <a:buNone/>
            </a:pPr>
            <a:r>
              <a:rPr lang="ru-RU" dirty="0" err="1" smtClean="0"/>
              <a:t>специфічні</a:t>
            </a:r>
            <a:r>
              <a:rPr lang="ru-RU" dirty="0"/>
              <a:t>, як і </a:t>
            </a:r>
            <a:r>
              <a:rPr lang="ru-RU" dirty="0" err="1" smtClean="0"/>
              <a:t>мови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/>
              <a:t>народів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0571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</a:t>
            </a:r>
            <a:r>
              <a:rPr lang="uk-UA" dirty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/>
              <a:t>Культура</a:t>
            </a:r>
          </a:p>
          <a:p>
            <a:pPr marL="0" indent="0">
              <a:buNone/>
            </a:pPr>
            <a:r>
              <a:rPr lang="ru-RU" i="1" dirty="0" err="1" smtClean="0"/>
              <a:t>Цивілізація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err="1" smtClean="0"/>
              <a:t>Комунікація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культурна </a:t>
            </a:r>
            <a:r>
              <a:rPr lang="ru-RU" i="1" dirty="0" err="1" smtClean="0"/>
              <a:t>адаптація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err="1" smtClean="0"/>
              <a:t>Акультурація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err="1" smtClean="0"/>
              <a:t>культурний</a:t>
            </a:r>
            <a:r>
              <a:rPr lang="ru-RU" i="1" dirty="0" smtClean="0"/>
              <a:t> шок</a:t>
            </a:r>
          </a:p>
          <a:p>
            <a:pPr marL="0" indent="0">
              <a:buNone/>
            </a:pPr>
            <a:r>
              <a:rPr lang="ru-RU" i="1" dirty="0" smtClean="0"/>
              <a:t>картина </a:t>
            </a:r>
            <a:r>
              <a:rPr lang="ru-RU" i="1" dirty="0" err="1"/>
              <a:t>світу</a:t>
            </a:r>
            <a:endParaRPr lang="ru-RU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стереотип</a:t>
            </a:r>
          </a:p>
          <a:p>
            <a:pPr marL="0" indent="0">
              <a:buNone/>
            </a:pPr>
            <a:r>
              <a:rPr lang="ru-RU" i="1" dirty="0" err="1" smtClean="0"/>
              <a:t>Мовна</a:t>
            </a:r>
            <a:r>
              <a:rPr lang="ru-RU" i="1" dirty="0" smtClean="0"/>
              <a:t> </a:t>
            </a:r>
            <a:r>
              <a:rPr lang="ru-RU" i="1" dirty="0" err="1" smtClean="0"/>
              <a:t>особистість</a:t>
            </a:r>
            <a:r>
              <a:rPr lang="ru-RU" i="1" dirty="0" smtClean="0"/>
              <a:t> </a:t>
            </a:r>
            <a:r>
              <a:rPr lang="ru-RU" i="1" dirty="0" err="1" smtClean="0"/>
              <a:t>особистість</a:t>
            </a:r>
            <a:endParaRPr lang="ru-RU" i="1" dirty="0"/>
          </a:p>
          <a:p>
            <a:pPr marL="0" indent="0">
              <a:buNone/>
            </a:pPr>
            <a:r>
              <a:rPr lang="ru-RU" i="1" dirty="0" err="1" smtClean="0"/>
              <a:t>націо­нальный</a:t>
            </a:r>
            <a:r>
              <a:rPr lang="ru-RU" i="1" dirty="0" smtClean="0"/>
              <a:t> </a:t>
            </a:r>
            <a:r>
              <a:rPr lang="ru-RU" i="1" dirty="0"/>
              <a:t>характер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err="1" smtClean="0"/>
              <a:t>діалог</a:t>
            </a:r>
            <a:endParaRPr lang="ru-RU" i="1" dirty="0"/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err="1" smtClean="0"/>
              <a:t>ідентичність</a:t>
            </a:r>
            <a:endParaRPr lang="ru-RU" i="1" dirty="0"/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дискурс</a:t>
            </a:r>
            <a:endParaRPr lang="ru-RU" dirty="0"/>
          </a:p>
          <a:p>
            <a:pPr marL="0" indent="0">
              <a:buNone/>
            </a:pPr>
            <a:r>
              <a:rPr lang="ru-RU" i="1" dirty="0" err="1" smtClean="0"/>
              <a:t>інкультурація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69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міжкультурна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» </a:t>
            </a:r>
            <a:endParaRPr lang="ru-RU" dirty="0" smtClean="0"/>
          </a:p>
          <a:p>
            <a:r>
              <a:rPr lang="ru-RU" dirty="0" err="1" smtClean="0"/>
              <a:t>Об’ект</a:t>
            </a:r>
            <a:r>
              <a:rPr lang="ru-RU" dirty="0"/>
              <a:t>, предмет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/>
              <a:t>міжкультурної</a:t>
            </a:r>
            <a:r>
              <a:rPr lang="ru-RU" dirty="0" smtClean="0"/>
              <a:t> </a:t>
            </a:r>
            <a:r>
              <a:rPr lang="ru-RU" dirty="0" err="1"/>
              <a:t>комунікації</a:t>
            </a:r>
            <a:endParaRPr lang="ru-RU" dirty="0"/>
          </a:p>
          <a:p>
            <a:r>
              <a:rPr lang="ru-RU" dirty="0" err="1" smtClean="0"/>
              <a:t>Становлення</a:t>
            </a:r>
            <a:r>
              <a:rPr lang="ru-RU" dirty="0" smtClean="0"/>
              <a:t> </a:t>
            </a:r>
            <a:r>
              <a:rPr lang="ru-RU" dirty="0" err="1"/>
              <a:t>міжкультурної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як </a:t>
            </a:r>
            <a:r>
              <a:rPr lang="ru-RU" dirty="0" smtClean="0"/>
              <a:t>науки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6478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646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Инкультурация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постепенная </a:t>
            </a:r>
            <a:r>
              <a:rPr lang="ru-RU" dirty="0"/>
              <a:t>выработка человеком навыков, манер, норм поведения, которые характерны для определенного типа культуры, для определенного исторического </a:t>
            </a:r>
            <a:r>
              <a:rPr lang="ru-RU" dirty="0" smtClean="0"/>
              <a:t>периода, длительное и постепенное освоение человеком способов, норм, практических рекомендаций в повседневной жизни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773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Autofit/>
          </a:bodyPr>
          <a:lstStyle/>
          <a:p>
            <a:r>
              <a:rPr lang="ru-RU" dirty="0"/>
              <a:t>А</a:t>
            </a:r>
            <a:r>
              <a:rPr lang="ru-RU" dirty="0" smtClean="0"/>
              <a:t>ккультурация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процесс </a:t>
            </a:r>
            <a:r>
              <a:rPr lang="ru-RU" dirty="0"/>
              <a:t>взаимовлияния культур (обмен культурными особенностями), восприятия одним народом полностью или частично культуры другого </a:t>
            </a:r>
            <a:r>
              <a:rPr lang="ru-RU" dirty="0" smtClean="0"/>
              <a:t>народа,</a:t>
            </a:r>
            <a:r>
              <a:rPr lang="ru-RU" dirty="0"/>
              <a:t> </a:t>
            </a:r>
            <a:r>
              <a:rPr lang="ru-RU" dirty="0" smtClean="0"/>
              <a:t>при </a:t>
            </a:r>
            <a:r>
              <a:rPr lang="ru-RU" dirty="0"/>
              <a:t>этом оригинальные культурные модели одной или обеих групп могут быть изменены, но и группы по-прежнему </a:t>
            </a:r>
            <a:r>
              <a:rPr lang="ru-RU" dirty="0" smtClean="0"/>
              <a:t>различны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831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Центральные категории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00200"/>
            <a:ext cx="6840760" cy="4525963"/>
          </a:xfrm>
        </p:spPr>
        <p:txBody>
          <a:bodyPr/>
          <a:lstStyle/>
          <a:p>
            <a:r>
              <a:rPr lang="ru-RU" b="1" i="1" dirty="0"/>
              <a:t>Межкультурная компетенция личности</a:t>
            </a:r>
            <a:r>
              <a:rPr lang="ru-RU" dirty="0"/>
              <a:t> </a:t>
            </a:r>
            <a:endParaRPr lang="ru-RU" dirty="0" smtClean="0"/>
          </a:p>
          <a:p>
            <a:pPr>
              <a:lnSpc>
                <a:spcPct val="200000"/>
              </a:lnSpc>
            </a:pPr>
            <a:r>
              <a:rPr lang="ru-RU" b="1" i="1" dirty="0" smtClean="0"/>
              <a:t>Концепт</a:t>
            </a:r>
          </a:p>
          <a:p>
            <a:pPr>
              <a:lnSpc>
                <a:spcPct val="200000"/>
              </a:lnSpc>
            </a:pPr>
            <a:r>
              <a:rPr lang="ru-RU" b="1" i="1" dirty="0" smtClean="0"/>
              <a:t>Дискурс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245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Межкультурная компетенция личности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наличие </a:t>
            </a:r>
            <a:r>
              <a:rPr lang="ru-RU" dirty="0"/>
              <a:t>комплекса умений, позволяющих адекватно оценивать коммуникативную ситуацию, правильно выбирать и использовать вербальные и невербальные средства</a:t>
            </a:r>
          </a:p>
        </p:txBody>
      </p:sp>
    </p:spTree>
    <p:extLst>
      <p:ext uri="{BB962C8B-B14F-4D97-AF65-F5344CB8AC3E}">
        <p14:creationId xmlns:p14="http://schemas.microsoft.com/office/powerpoint/2010/main" val="2162343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Концепт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«сгусток культуры в сознании человека», «пучок» представлений, знаний, ассоциаций, переживаний, сопровождающих </a:t>
            </a:r>
            <a:r>
              <a:rPr lang="ru-RU" dirty="0" smtClean="0"/>
              <a:t>слово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Ю.С</a:t>
            </a:r>
            <a:r>
              <a:rPr lang="ru-RU" dirty="0"/>
              <a:t>. </a:t>
            </a:r>
            <a:r>
              <a:rPr lang="ru-RU" dirty="0" smtClean="0"/>
              <a:t>Степанов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371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ru-RU" b="1" i="1" dirty="0"/>
              <a:t>Дискурс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является сложным единством языковой формы, значения и </a:t>
            </a:r>
            <a:r>
              <a:rPr lang="ru-RU" dirty="0" smtClean="0"/>
              <a:t>дейст­вия</a:t>
            </a:r>
          </a:p>
          <a:p>
            <a:r>
              <a:rPr lang="ru-RU" dirty="0"/>
              <a:t>включает текст и экстралингвистические факторы (знания о мире, установки, цели адресата)</a:t>
            </a:r>
          </a:p>
        </p:txBody>
      </p:sp>
    </p:spTree>
    <p:extLst>
      <p:ext uri="{BB962C8B-B14F-4D97-AF65-F5344CB8AC3E}">
        <p14:creationId xmlns:p14="http://schemas.microsoft.com/office/powerpoint/2010/main" val="376517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556792"/>
            <a:ext cx="6707088" cy="4569371"/>
          </a:xfrm>
        </p:spPr>
        <p:txBody>
          <a:bodyPr>
            <a:normAutofit/>
          </a:bodyPr>
          <a:lstStyle/>
          <a:p>
            <a:r>
              <a:rPr lang="ru-RU" dirty="0"/>
              <a:t>Культурная антропология </a:t>
            </a:r>
            <a:endParaRPr lang="ru-RU" dirty="0" smtClean="0"/>
          </a:p>
          <a:p>
            <a:r>
              <a:rPr lang="ru-RU" dirty="0" smtClean="0"/>
              <a:t>Паралингвистика</a:t>
            </a:r>
          </a:p>
          <a:p>
            <a:r>
              <a:rPr lang="ru-RU" dirty="0" err="1" smtClean="0"/>
              <a:t>Лингвокультурология</a:t>
            </a:r>
            <a:endParaRPr lang="ru-RU" dirty="0" smtClean="0"/>
          </a:p>
          <a:p>
            <a:r>
              <a:rPr lang="ru-RU" dirty="0" err="1" smtClean="0"/>
              <a:t>Этнолингвистика</a:t>
            </a:r>
            <a:endParaRPr lang="ru-RU" dirty="0" smtClean="0"/>
          </a:p>
          <a:p>
            <a:r>
              <a:rPr lang="ru-RU" dirty="0" err="1" smtClean="0"/>
              <a:t>Лингвострановедение</a:t>
            </a:r>
            <a:endParaRPr lang="ru-RU" dirty="0" smtClean="0"/>
          </a:p>
          <a:p>
            <a:r>
              <a:rPr lang="ru-RU" dirty="0" smtClean="0"/>
              <a:t>Психолингвистика</a:t>
            </a:r>
          </a:p>
          <a:p>
            <a:r>
              <a:rPr lang="ru-RU" dirty="0" smtClean="0"/>
              <a:t>Социолингвистика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41846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r>
              <a:rPr lang="ru-RU" dirty="0" smtClean="0"/>
              <a:t>подходы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i="1"/>
              <a:t>ф</a:t>
            </a:r>
            <a:r>
              <a:rPr lang="ru-RU" sz="4000" b="1" i="1" smtClean="0"/>
              <a:t>ункционалистский</a:t>
            </a:r>
            <a:r>
              <a:rPr lang="ru-RU" sz="4000" b="1" i="1" dirty="0" smtClean="0"/>
              <a:t> </a:t>
            </a:r>
          </a:p>
          <a:p>
            <a:pPr marL="0" indent="0">
              <a:buNone/>
            </a:pPr>
            <a:r>
              <a:rPr lang="ru-RU" sz="4000" i="1" dirty="0" smtClean="0"/>
              <a:t>(</a:t>
            </a:r>
            <a:r>
              <a:rPr lang="ru-RU" sz="4000" dirty="0"/>
              <a:t>на данных </a:t>
            </a:r>
            <a:r>
              <a:rPr lang="ru-RU" sz="4000" dirty="0" smtClean="0"/>
              <a:t>психологии)</a:t>
            </a:r>
            <a:endParaRPr lang="ru-RU" sz="4000" i="1" dirty="0" smtClean="0"/>
          </a:p>
          <a:p>
            <a:r>
              <a:rPr lang="ru-RU" sz="4000" i="1" dirty="0" smtClean="0"/>
              <a:t> </a:t>
            </a:r>
            <a:r>
              <a:rPr lang="ru-RU" sz="4000" b="1" i="1" dirty="0" err="1"/>
              <a:t>интерпретативный</a:t>
            </a:r>
            <a:r>
              <a:rPr lang="ru-RU" sz="4000" dirty="0"/>
              <a:t> </a:t>
            </a: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(исследования </a:t>
            </a:r>
            <a:r>
              <a:rPr lang="ru-RU" sz="4000" dirty="0"/>
              <a:t>в области антропологии, </a:t>
            </a:r>
            <a:r>
              <a:rPr lang="ru-RU" sz="4000" dirty="0" smtClean="0"/>
              <a:t>социолингвистики)</a:t>
            </a:r>
          </a:p>
          <a:p>
            <a:r>
              <a:rPr lang="ru-RU" sz="4000" dirty="0"/>
              <a:t> </a:t>
            </a:r>
            <a:r>
              <a:rPr lang="ru-RU" sz="4000" b="1" i="1" dirty="0" smtClean="0"/>
              <a:t>критический</a:t>
            </a:r>
          </a:p>
          <a:p>
            <a:pPr marL="0" indent="0">
              <a:buNone/>
            </a:pPr>
            <a:r>
              <a:rPr lang="ru-RU" sz="4000" i="1" dirty="0" smtClean="0"/>
              <a:t>(</a:t>
            </a:r>
            <a:r>
              <a:rPr lang="ru-RU" sz="4000" dirty="0"/>
              <a:t>восприятии культуры как сферы борьбы за </a:t>
            </a:r>
            <a:r>
              <a:rPr lang="ru-RU" sz="4000" dirty="0" smtClean="0"/>
              <a:t>власть)</a:t>
            </a:r>
            <a:endParaRPr lang="ru-RU" sz="4000" i="1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1528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это </a:t>
            </a:r>
            <a:r>
              <a:rPr lang="ru-RU" sz="3600" dirty="0"/>
              <a:t>междисциплинарная интеграция методик, приемов, процедур изучения межкультурной коммуникации, специфики различных </a:t>
            </a:r>
            <a:r>
              <a:rPr lang="ru-RU" sz="3600" dirty="0" err="1" smtClean="0"/>
              <a:t>лингвокультур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5555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Сутність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об’єкт</a:t>
            </a:r>
            <a:r>
              <a:rPr lang="ru-RU" b="1" dirty="0">
                <a:solidFill>
                  <a:srgbClr val="0070C0"/>
                </a:solidFill>
              </a:rPr>
              <a:t> і предмет </a:t>
            </a:r>
            <a:r>
              <a:rPr lang="ru-RU" b="1" dirty="0" err="1">
                <a:solidFill>
                  <a:srgbClr val="0070C0"/>
                </a:solidFill>
              </a:rPr>
              <a:t>міжкультурної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комунікації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комунікацію</a:t>
            </a:r>
            <a:r>
              <a:rPr lang="ru-RU" dirty="0"/>
              <a:t> </a:t>
            </a:r>
            <a:r>
              <a:rPr lang="ru-RU" dirty="0" err="1"/>
              <a:t>розглядають</a:t>
            </a:r>
            <a:r>
              <a:rPr lang="ru-RU" dirty="0"/>
              <a:t> як </a:t>
            </a:r>
            <a:r>
              <a:rPr lang="ru-RU" dirty="0" err="1"/>
              <a:t>окремий</a:t>
            </a:r>
            <a:r>
              <a:rPr lang="ru-RU" dirty="0"/>
              <a:t> модус (</a:t>
            </a:r>
            <a:r>
              <a:rPr lang="ru-RU" dirty="0" err="1"/>
              <a:t>рівень</a:t>
            </a:r>
            <a:r>
              <a:rPr lang="ru-RU" dirty="0"/>
              <a:t>)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як системою </a:t>
            </a:r>
            <a:r>
              <a:rPr lang="ru-RU" dirty="0" err="1"/>
              <a:t>мовних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і правил та </a:t>
            </a:r>
            <a:r>
              <a:rPr lang="ru-RU" dirty="0" err="1"/>
              <a:t>мовленням</a:t>
            </a:r>
            <a:r>
              <a:rPr lang="ru-RU" dirty="0"/>
              <a:t> як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говоріння</a:t>
            </a:r>
            <a:r>
              <a:rPr lang="ru-RU" dirty="0"/>
              <a:t> і </a:t>
            </a:r>
            <a:r>
              <a:rPr lang="ru-RU" dirty="0" err="1"/>
              <a:t>розуміння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Комунікація</a:t>
            </a:r>
            <a:r>
              <a:rPr lang="ru-RU" dirty="0" smtClean="0"/>
              <a:t> </a:t>
            </a:r>
            <a:r>
              <a:rPr lang="ru-RU" dirty="0"/>
              <a:t>(лат. </a:t>
            </a:r>
            <a:r>
              <a:rPr lang="en-US" dirty="0" err="1"/>
              <a:t>communicatio</a:t>
            </a:r>
            <a:r>
              <a:rPr lang="en-US" dirty="0"/>
              <a:t> —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спільним</a:t>
            </a:r>
            <a:r>
              <a:rPr lang="ru-RU" dirty="0"/>
              <a:t>) — модус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(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та </a:t>
            </a:r>
            <a:r>
              <a:rPr lang="ru-RU" dirty="0" err="1"/>
              <a:t>мовленням</a:t>
            </a:r>
            <a:r>
              <a:rPr lang="ru-RU" dirty="0"/>
              <a:t>); </a:t>
            </a:r>
            <a:r>
              <a:rPr lang="ru-RU" dirty="0" err="1"/>
              <a:t>спілкування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вербальних</a:t>
            </a:r>
            <a:r>
              <a:rPr lang="ru-RU" dirty="0"/>
              <a:t> і </a:t>
            </a:r>
            <a:r>
              <a:rPr lang="ru-RU" dirty="0" err="1"/>
              <a:t>невербальних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метою </a:t>
            </a:r>
            <a:r>
              <a:rPr lang="ru-RU" dirty="0" err="1"/>
              <a:t>передавання</a:t>
            </a:r>
            <a:r>
              <a:rPr lang="ru-RU" dirty="0"/>
              <a:t> та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61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ru-RU" dirty="0"/>
              <a:t>Актуальность вопросов межкультурной коммуникации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276873"/>
            <a:ext cx="7437512" cy="2952328"/>
          </a:xfrm>
        </p:spPr>
        <p:txBody>
          <a:bodyPr/>
          <a:lstStyle/>
          <a:p>
            <a:r>
              <a:rPr lang="ru-RU" sz="4000" dirty="0"/>
              <a:t>м</a:t>
            </a:r>
            <a:r>
              <a:rPr lang="ru-RU" sz="4000" dirty="0" smtClean="0"/>
              <a:t>играция народов</a:t>
            </a:r>
          </a:p>
          <a:p>
            <a:r>
              <a:rPr lang="ru-RU" sz="4000" dirty="0" smtClean="0"/>
              <a:t>предсказание </a:t>
            </a:r>
            <a:r>
              <a:rPr lang="ru-RU" sz="4000" dirty="0"/>
              <a:t>С. </a:t>
            </a:r>
            <a:r>
              <a:rPr lang="ru-RU" sz="4000" dirty="0" err="1"/>
              <a:t>Хантингтона</a:t>
            </a:r>
            <a:r>
              <a:rPr lang="ru-RU" sz="4000" dirty="0"/>
              <a:t> </a:t>
            </a:r>
            <a:endParaRPr lang="ru-RU" sz="4000" dirty="0" smtClean="0"/>
          </a:p>
          <a:p>
            <a:r>
              <a:rPr lang="ru-RU" sz="4000" dirty="0"/>
              <a:t>научно-технический прогресс </a:t>
            </a:r>
            <a:endParaRPr lang="ru-RU" sz="4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20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7920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rgbClr val="FF0000"/>
                </a:solidFill>
              </a:rPr>
              <a:t>Культура</a:t>
            </a:r>
            <a:r>
              <a:rPr lang="ru-RU" sz="3200" dirty="0"/>
              <a:t> (лат. </a:t>
            </a:r>
            <a:r>
              <a:rPr lang="en-US" sz="3200" dirty="0"/>
              <a:t>culture — </a:t>
            </a:r>
            <a:r>
              <a:rPr lang="ru-RU" sz="3200" dirty="0"/>
              <a:t>догляд, </a:t>
            </a:r>
            <a:r>
              <a:rPr lang="ru-RU" sz="3200" dirty="0" err="1"/>
              <a:t>освіта</a:t>
            </a:r>
            <a:r>
              <a:rPr lang="ru-RU" sz="3200" dirty="0"/>
              <a:t>) — </a:t>
            </a:r>
            <a:endParaRPr lang="ru-RU" sz="3200" dirty="0" smtClean="0"/>
          </a:p>
          <a:p>
            <a:pPr marL="342900" indent="-342900">
              <a:buAutoNum type="arabicParenR"/>
            </a:pPr>
            <a:r>
              <a:rPr lang="ru-RU" sz="3200" dirty="0" err="1" smtClean="0"/>
              <a:t>сукупність</a:t>
            </a:r>
            <a:r>
              <a:rPr lang="ru-RU" sz="3200" dirty="0" smtClean="0"/>
              <a:t> </a:t>
            </a:r>
            <a:r>
              <a:rPr lang="ru-RU" sz="3200" dirty="0" err="1"/>
              <a:t>матеріальних</a:t>
            </a:r>
            <a:r>
              <a:rPr lang="ru-RU" sz="3200" dirty="0"/>
              <a:t> і </a:t>
            </a:r>
            <a:r>
              <a:rPr lang="ru-RU" sz="3200" dirty="0" err="1"/>
              <a:t>духовних</a:t>
            </a:r>
            <a:r>
              <a:rPr lang="ru-RU" sz="3200" dirty="0"/>
              <a:t> </a:t>
            </a:r>
            <a:r>
              <a:rPr lang="ru-RU" sz="3200" dirty="0" err="1"/>
              <a:t>цінностей</a:t>
            </a:r>
            <a:r>
              <a:rPr lang="ru-RU" sz="3200" dirty="0"/>
              <a:t>, </a:t>
            </a:r>
            <a:r>
              <a:rPr lang="ru-RU" sz="3200" dirty="0" err="1"/>
              <a:t>створених</a:t>
            </a:r>
            <a:r>
              <a:rPr lang="ru-RU" sz="3200" dirty="0"/>
              <a:t> </a:t>
            </a:r>
            <a:r>
              <a:rPr lang="ru-RU" sz="3200" dirty="0" err="1"/>
              <a:t>людською</a:t>
            </a:r>
            <a:r>
              <a:rPr lang="ru-RU" sz="3200" dirty="0"/>
              <a:t> </a:t>
            </a:r>
            <a:r>
              <a:rPr lang="ru-RU" sz="3200" dirty="0" err="1"/>
              <a:t>спільнотою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характеризують</a:t>
            </a:r>
            <a:r>
              <a:rPr lang="ru-RU" sz="3200" dirty="0"/>
              <a:t> </a:t>
            </a:r>
            <a:r>
              <a:rPr lang="ru-RU" sz="3200" dirty="0" err="1"/>
              <a:t>певний</a:t>
            </a:r>
            <a:r>
              <a:rPr lang="ru-RU" sz="3200" dirty="0"/>
              <a:t> </a:t>
            </a:r>
            <a:r>
              <a:rPr lang="ru-RU" sz="3200" dirty="0" err="1"/>
              <a:t>рівень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err="1"/>
              <a:t>суспільства</a:t>
            </a:r>
            <a:r>
              <a:rPr lang="ru-RU" sz="3200" dirty="0"/>
              <a:t>; </a:t>
            </a:r>
            <a:endParaRPr lang="ru-RU" sz="3200" dirty="0" smtClean="0"/>
          </a:p>
          <a:p>
            <a:pPr marL="342900" indent="-342900">
              <a:buAutoNum type="arabicParenR"/>
            </a:pPr>
            <a:r>
              <a:rPr lang="ru-RU" sz="3200" dirty="0" smtClean="0"/>
              <a:t> </a:t>
            </a:r>
            <a:r>
              <a:rPr lang="ru-RU" sz="3200" dirty="0" err="1"/>
              <a:t>інтерпретаційна</a:t>
            </a:r>
            <a:r>
              <a:rPr lang="ru-RU" sz="3200" dirty="0"/>
              <a:t> модель </a:t>
            </a:r>
            <a:r>
              <a:rPr lang="ru-RU" sz="3200" dirty="0" err="1"/>
              <a:t>світу</a:t>
            </a:r>
            <a:r>
              <a:rPr lang="ru-RU" sz="3200" dirty="0"/>
              <a:t> </a:t>
            </a:r>
            <a:r>
              <a:rPr lang="ru-RU" sz="3200" dirty="0" err="1"/>
              <a:t>людини</a:t>
            </a:r>
            <a:r>
              <a:rPr lang="ru-RU" sz="3200" dirty="0"/>
              <a:t>, </a:t>
            </a:r>
            <a:r>
              <a:rPr lang="ru-RU" sz="3200" dirty="0" err="1"/>
              <a:t>соціалізованої</a:t>
            </a:r>
            <a:r>
              <a:rPr lang="ru-RU" sz="3200" dirty="0"/>
              <a:t> в </a:t>
            </a:r>
            <a:r>
              <a:rPr lang="ru-RU" sz="3200" dirty="0" err="1"/>
              <a:t>певних</a:t>
            </a:r>
            <a:r>
              <a:rPr lang="ru-RU" sz="3200" dirty="0"/>
              <a:t> </a:t>
            </a:r>
            <a:r>
              <a:rPr lang="ru-RU" sz="3200" dirty="0" err="1" smtClean="0"/>
              <a:t>умовах</a:t>
            </a:r>
            <a:r>
              <a:rPr lang="ru-RU" sz="3200" dirty="0" smtClean="0"/>
              <a:t>;</a:t>
            </a:r>
          </a:p>
          <a:p>
            <a:pPr marL="342900" indent="-342900">
              <a:buAutoNum type="arabicParenR"/>
            </a:pPr>
            <a:r>
              <a:rPr lang="ru-RU" sz="3200" dirty="0" smtClean="0"/>
              <a:t> </a:t>
            </a:r>
            <a:r>
              <a:rPr lang="ru-RU" sz="3200" dirty="0" err="1"/>
              <a:t>цілісний</a:t>
            </a:r>
            <a:r>
              <a:rPr lang="ru-RU" sz="3200" dirty="0"/>
              <a:t> </a:t>
            </a:r>
            <a:r>
              <a:rPr lang="ru-RU" sz="3200" dirty="0" err="1"/>
              <a:t>історичний</a:t>
            </a:r>
            <a:r>
              <a:rPr lang="ru-RU" sz="3200" dirty="0"/>
              <a:t> феномен, локальна </a:t>
            </a:r>
            <a:r>
              <a:rPr lang="ru-RU" sz="3200" dirty="0" err="1"/>
              <a:t>цивілізація</a:t>
            </a:r>
            <a:r>
              <a:rPr lang="ru-RU" sz="3200" dirty="0"/>
              <a:t>, яка </a:t>
            </a:r>
            <a:r>
              <a:rPr lang="ru-RU" sz="3200" dirty="0" err="1"/>
              <a:t>виникла</a:t>
            </a:r>
            <a:r>
              <a:rPr lang="ru-RU" sz="3200" dirty="0"/>
              <a:t> на </a:t>
            </a:r>
            <a:r>
              <a:rPr lang="ru-RU" sz="3200" dirty="0" err="1"/>
              <a:t>ґрунті</a:t>
            </a:r>
            <a:r>
              <a:rPr lang="ru-RU" sz="3200" dirty="0"/>
              <a:t> </a:t>
            </a:r>
            <a:r>
              <a:rPr lang="ru-RU" sz="3200" dirty="0" err="1"/>
              <a:t>територіальної</a:t>
            </a:r>
            <a:r>
              <a:rPr lang="ru-RU" sz="3200" dirty="0"/>
              <a:t>, </a:t>
            </a:r>
            <a:r>
              <a:rPr lang="ru-RU" sz="3200" dirty="0" err="1"/>
              <a:t>етнічної</a:t>
            </a:r>
            <a:r>
              <a:rPr lang="ru-RU" sz="3200" dirty="0"/>
              <a:t>, </a:t>
            </a:r>
            <a:r>
              <a:rPr lang="ru-RU" sz="3200" dirty="0" err="1"/>
              <a:t>мовної</a:t>
            </a:r>
            <a:r>
              <a:rPr lang="ru-RU" sz="3200" dirty="0"/>
              <a:t>, </a:t>
            </a:r>
            <a:r>
              <a:rPr lang="ru-RU" sz="3200" dirty="0" err="1"/>
              <a:t>політичної</a:t>
            </a:r>
            <a:r>
              <a:rPr lang="ru-RU" sz="3200" dirty="0"/>
              <a:t>, </a:t>
            </a:r>
            <a:r>
              <a:rPr lang="ru-RU" sz="3200" dirty="0" err="1"/>
              <a:t>економічної</a:t>
            </a:r>
            <a:r>
              <a:rPr lang="ru-RU" sz="3200" dirty="0"/>
              <a:t> та </a:t>
            </a:r>
            <a:r>
              <a:rPr lang="ru-RU" sz="3200" dirty="0" err="1"/>
              <a:t>психологічної</a:t>
            </a:r>
            <a:r>
              <a:rPr lang="ru-RU" sz="3200" dirty="0"/>
              <a:t> </a:t>
            </a:r>
            <a:r>
              <a:rPr lang="ru-RU" sz="3200" dirty="0" err="1"/>
              <a:t>спільності</a:t>
            </a:r>
            <a:r>
              <a:rPr lang="ru-RU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060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Особливості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розширення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взаимозв’язку</a:t>
            </a:r>
            <a:r>
              <a:rPr lang="ru-RU" b="1" dirty="0" smtClean="0">
                <a:solidFill>
                  <a:srgbClr val="FF0000"/>
                </a:solidFill>
              </a:rPr>
              <a:t> та </a:t>
            </a:r>
            <a:r>
              <a:rPr lang="ru-RU" b="1" dirty="0" err="1" smtClean="0">
                <a:solidFill>
                  <a:srgbClr val="FF0000"/>
                </a:solidFill>
              </a:rPr>
              <a:t>взіємозалежності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країн</a:t>
            </a:r>
            <a:r>
              <a:rPr lang="ru-RU" b="1" dirty="0" smtClean="0">
                <a:solidFill>
                  <a:srgbClr val="FF0000"/>
                </a:solidFill>
              </a:rPr>
              <a:t> та культур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507288" cy="4248472"/>
          </a:xfrm>
        </p:spPr>
        <p:txBody>
          <a:bodyPr>
            <a:noAutofit/>
          </a:bodyPr>
          <a:lstStyle/>
          <a:p>
            <a:r>
              <a:rPr lang="ru-RU" sz="3800" dirty="0" err="1" smtClean="0"/>
              <a:t>Задіяні</a:t>
            </a:r>
            <a:r>
              <a:rPr lang="ru-RU" sz="3800" dirty="0" smtClean="0"/>
              <a:t> </a:t>
            </a:r>
            <a:r>
              <a:rPr lang="ru-RU" sz="3800" dirty="0" err="1" smtClean="0"/>
              <a:t>всі</a:t>
            </a:r>
            <a:r>
              <a:rPr lang="ru-RU" sz="3800" dirty="0" smtClean="0"/>
              <a:t> </a:t>
            </a:r>
            <a:r>
              <a:rPr lang="ru-RU" sz="3800" dirty="0" err="1" smtClean="0"/>
              <a:t>нації</a:t>
            </a:r>
            <a:r>
              <a:rPr lang="ru-RU" sz="3800" dirty="0" smtClean="0"/>
              <a:t> та </a:t>
            </a:r>
            <a:r>
              <a:rPr lang="ru-RU" sz="3800" dirty="0" err="1" smtClean="0"/>
              <a:t>культури</a:t>
            </a:r>
            <a:endParaRPr lang="ru-RU" sz="3800" dirty="0" smtClean="0"/>
          </a:p>
          <a:p>
            <a:r>
              <a:rPr lang="ru-RU" sz="3800" dirty="0" err="1" smtClean="0"/>
              <a:t>Інтенсифікація</a:t>
            </a:r>
            <a:r>
              <a:rPr lang="ru-RU" sz="3800" dirty="0" smtClean="0"/>
              <a:t> і </a:t>
            </a:r>
            <a:r>
              <a:rPr lang="ru-RU" sz="3800" dirty="0" err="1" smtClean="0"/>
              <a:t>розширення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контактів</a:t>
            </a:r>
            <a:endParaRPr lang="ru-RU" sz="3800" dirty="0" smtClean="0"/>
          </a:p>
          <a:p>
            <a:r>
              <a:rPr lang="ru-RU" sz="3800" dirty="0" err="1" smtClean="0"/>
              <a:t>Полікультурність</a:t>
            </a:r>
            <a:r>
              <a:rPr lang="ru-RU" sz="3800" dirty="0" smtClean="0"/>
              <a:t> </a:t>
            </a:r>
            <a:r>
              <a:rPr lang="ru-RU" sz="3800" dirty="0" err="1" smtClean="0"/>
              <a:t>суспільства</a:t>
            </a:r>
            <a:endParaRPr lang="ru-RU" sz="3800" dirty="0" smtClean="0"/>
          </a:p>
          <a:p>
            <a:r>
              <a:rPr lang="ru-RU" sz="3800" dirty="0" smtClean="0"/>
              <a:t>Великий </a:t>
            </a:r>
            <a:r>
              <a:rPr lang="ru-RU" sz="3800" dirty="0" err="1" smtClean="0"/>
              <a:t>діапазон</a:t>
            </a:r>
            <a:r>
              <a:rPr lang="ru-RU" sz="3800" dirty="0" smtClean="0"/>
              <a:t> </a:t>
            </a:r>
            <a:r>
              <a:rPr lang="ru-RU" sz="3800" dirty="0" err="1" smtClean="0"/>
              <a:t>неприйнятт</a:t>
            </a:r>
            <a:r>
              <a:rPr lang="ru-RU" sz="3800" dirty="0" smtClean="0"/>
              <a:t> </a:t>
            </a:r>
            <a:r>
              <a:rPr lang="ru-RU" sz="3800" dirty="0" err="1" smtClean="0"/>
              <a:t>із-зовні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327559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064896" cy="52937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600" b="1" i="1" dirty="0" err="1">
                <a:solidFill>
                  <a:srgbClr val="FF0000"/>
                </a:solidFill>
              </a:rPr>
              <a:t>Міжкультурна</a:t>
            </a:r>
            <a:r>
              <a:rPr lang="ru-RU" sz="2600" b="1" i="1" dirty="0">
                <a:solidFill>
                  <a:srgbClr val="FF0000"/>
                </a:solidFill>
              </a:rPr>
              <a:t> </a:t>
            </a:r>
            <a:r>
              <a:rPr lang="ru-RU" sz="2600" b="1" i="1" dirty="0" err="1">
                <a:solidFill>
                  <a:srgbClr val="FF0000"/>
                </a:solidFill>
              </a:rPr>
              <a:t>комунікація</a:t>
            </a:r>
            <a:r>
              <a:rPr lang="ru-RU" sz="2600" b="1" i="1" dirty="0">
                <a:solidFill>
                  <a:srgbClr val="FF0000"/>
                </a:solidFill>
              </a:rPr>
              <a:t> (МК) </a:t>
            </a:r>
            <a:r>
              <a:rPr lang="ru-RU" sz="2600" dirty="0"/>
              <a:t>— наука, яка </a:t>
            </a:r>
            <a:r>
              <a:rPr lang="ru-RU" sz="2600" dirty="0" err="1"/>
              <a:t>вивчає</a:t>
            </a:r>
            <a:r>
              <a:rPr lang="ru-RU" sz="2600" dirty="0"/>
              <a:t> </a:t>
            </a:r>
            <a:r>
              <a:rPr lang="ru-RU" sz="2600" dirty="0" err="1"/>
              <a:t>особливості</a:t>
            </a:r>
            <a:r>
              <a:rPr lang="ru-RU" sz="2600" dirty="0"/>
              <a:t> вербального та невербального </a:t>
            </a:r>
            <a:r>
              <a:rPr lang="ru-RU" sz="2600" dirty="0" err="1"/>
              <a:t>спілкування</a:t>
            </a:r>
            <a:r>
              <a:rPr lang="ru-RU" sz="2600" dirty="0"/>
              <a:t> людей, </a:t>
            </a:r>
            <a:r>
              <a:rPr lang="ru-RU" sz="2600" dirty="0" err="1"/>
              <a:t>що</a:t>
            </a:r>
            <a:r>
              <a:rPr lang="ru-RU" sz="2600" dirty="0"/>
              <a:t> належать до </a:t>
            </a:r>
            <a:r>
              <a:rPr lang="ru-RU" sz="2600" dirty="0" err="1"/>
              <a:t>різних</a:t>
            </a:r>
            <a:r>
              <a:rPr lang="ru-RU" sz="2600" dirty="0"/>
              <a:t> </a:t>
            </a:r>
            <a:r>
              <a:rPr lang="ru-RU" sz="2600" dirty="0" err="1"/>
              <a:t>національних</a:t>
            </a:r>
            <a:r>
              <a:rPr lang="ru-RU" sz="2600" dirty="0"/>
              <a:t> та </a:t>
            </a:r>
            <a:r>
              <a:rPr lang="ru-RU" sz="2600" dirty="0" err="1"/>
              <a:t>лінгвокультурних</a:t>
            </a:r>
            <a:r>
              <a:rPr lang="ru-RU" sz="2600" dirty="0"/>
              <a:t> </a:t>
            </a:r>
            <a:r>
              <a:rPr lang="ru-RU" sz="2600" dirty="0" err="1"/>
              <a:t>спільнот</a:t>
            </a:r>
            <a:r>
              <a:rPr lang="ru-RU" sz="2600" dirty="0"/>
              <a:t>. </a:t>
            </a:r>
            <a:endParaRPr lang="ru-RU" sz="2600" dirty="0" smtClean="0"/>
          </a:p>
          <a:p>
            <a:pPr algn="just"/>
            <a:r>
              <a:rPr lang="ru-RU" sz="2600" b="1" i="1" dirty="0" err="1">
                <a:solidFill>
                  <a:srgbClr val="FF0000"/>
                </a:solidFill>
              </a:rPr>
              <a:t>Об’єктом</a:t>
            </a:r>
            <a:r>
              <a:rPr lang="ru-RU" sz="2600" dirty="0" smtClean="0"/>
              <a:t> </a:t>
            </a:r>
            <a:r>
              <a:rPr lang="ru-RU" sz="2600" dirty="0" err="1"/>
              <a:t>міжкультурної</a:t>
            </a:r>
            <a:r>
              <a:rPr lang="ru-RU" sz="2600" dirty="0"/>
              <a:t> </a:t>
            </a:r>
            <a:r>
              <a:rPr lang="ru-RU" sz="2600" dirty="0" err="1"/>
              <a:t>комунікації</a:t>
            </a:r>
            <a:r>
              <a:rPr lang="ru-RU" sz="2600" dirty="0"/>
              <a:t> є </a:t>
            </a:r>
            <a:r>
              <a:rPr lang="ru-RU" sz="2600" dirty="0" err="1"/>
              <a:t>спілкування</a:t>
            </a:r>
            <a:r>
              <a:rPr lang="ru-RU" sz="2600" dirty="0"/>
              <a:t> </a:t>
            </a:r>
            <a:r>
              <a:rPr lang="ru-RU" sz="2600" dirty="0" err="1"/>
              <a:t>представників</a:t>
            </a:r>
            <a:r>
              <a:rPr lang="ru-RU" sz="2600" dirty="0"/>
              <a:t> </a:t>
            </a:r>
            <a:r>
              <a:rPr lang="ru-RU" sz="2600" dirty="0" err="1"/>
              <a:t>різних</a:t>
            </a:r>
            <a:r>
              <a:rPr lang="ru-RU" sz="2600" dirty="0"/>
              <a:t> </a:t>
            </a:r>
            <a:r>
              <a:rPr lang="ru-RU" sz="2600" dirty="0" err="1"/>
              <a:t>національних</a:t>
            </a:r>
            <a:r>
              <a:rPr lang="ru-RU" sz="2600" dirty="0"/>
              <a:t> і </a:t>
            </a:r>
            <a:r>
              <a:rPr lang="ru-RU" sz="2600" dirty="0" err="1"/>
              <a:t>лінгвокультурних</a:t>
            </a:r>
            <a:r>
              <a:rPr lang="ru-RU" sz="2600" dirty="0"/>
              <a:t> </a:t>
            </a:r>
            <a:r>
              <a:rPr lang="ru-RU" sz="2600" dirty="0" err="1" smtClean="0"/>
              <a:t>спільнот</a:t>
            </a:r>
            <a:endParaRPr lang="ru-RU" sz="2600" dirty="0" smtClean="0"/>
          </a:p>
          <a:p>
            <a:pPr algn="just"/>
            <a:r>
              <a:rPr lang="ru-RU" sz="2600" b="1" i="1" dirty="0" smtClean="0">
                <a:solidFill>
                  <a:srgbClr val="FF0000"/>
                </a:solidFill>
              </a:rPr>
              <a:t>Предмет МК</a:t>
            </a:r>
            <a:r>
              <a:rPr lang="ru-RU" sz="2600" dirty="0" smtClean="0"/>
              <a:t> </a:t>
            </a:r>
            <a:r>
              <a:rPr lang="ru-RU" sz="2600" dirty="0"/>
              <a:t>— </a:t>
            </a:r>
            <a:r>
              <a:rPr lang="ru-RU" sz="2600" dirty="0" err="1"/>
              <a:t>прийняті</a:t>
            </a:r>
            <a:r>
              <a:rPr lang="ru-RU" sz="2600" dirty="0"/>
              <a:t> в </a:t>
            </a:r>
            <a:r>
              <a:rPr lang="ru-RU" sz="2600" dirty="0" err="1"/>
              <a:t>національних</a:t>
            </a:r>
            <a:r>
              <a:rPr lang="ru-RU" sz="2600" dirty="0"/>
              <a:t> </a:t>
            </a:r>
            <a:r>
              <a:rPr lang="ru-RU" sz="2600" dirty="0" err="1"/>
              <a:t>спільнотах</a:t>
            </a:r>
            <a:r>
              <a:rPr lang="ru-RU" sz="2600" dirty="0"/>
              <a:t> </a:t>
            </a:r>
            <a:r>
              <a:rPr lang="ru-RU" sz="2600" dirty="0" err="1"/>
              <a:t>мовні</a:t>
            </a:r>
            <a:r>
              <a:rPr lang="ru-RU" sz="2600" dirty="0"/>
              <a:t> </a:t>
            </a:r>
            <a:r>
              <a:rPr lang="ru-RU" sz="2600" dirty="0" err="1"/>
              <a:t>стереотипи</a:t>
            </a:r>
            <a:r>
              <a:rPr lang="ru-RU" sz="2600" dirty="0"/>
              <a:t> і </a:t>
            </a:r>
            <a:r>
              <a:rPr lang="ru-RU" sz="2600" dirty="0" err="1"/>
              <a:t>норми</a:t>
            </a:r>
            <a:r>
              <a:rPr lang="ru-RU" sz="2600" dirty="0"/>
              <a:t> </a:t>
            </a:r>
            <a:r>
              <a:rPr lang="ru-RU" sz="2600" dirty="0" err="1"/>
              <a:t>поведінки</a:t>
            </a:r>
            <a:r>
              <a:rPr lang="ru-RU" sz="2600" dirty="0"/>
              <a:t>, </a:t>
            </a:r>
            <a:r>
              <a:rPr lang="ru-RU" sz="2600" dirty="0" err="1"/>
              <a:t>спілкування</a:t>
            </a:r>
            <a:r>
              <a:rPr lang="ru-RU" sz="2600" dirty="0"/>
              <a:t>, </a:t>
            </a:r>
            <a:r>
              <a:rPr lang="ru-RU" sz="2600" dirty="0" err="1"/>
              <a:t>певні</a:t>
            </a:r>
            <a:r>
              <a:rPr lang="ru-RU" sz="2600" dirty="0"/>
              <a:t> «</a:t>
            </a:r>
            <a:r>
              <a:rPr lang="ru-RU" sz="2600" dirty="0" err="1"/>
              <a:t>культурні</a:t>
            </a:r>
            <a:r>
              <a:rPr lang="ru-RU" sz="2600" dirty="0"/>
              <a:t> </a:t>
            </a:r>
            <a:r>
              <a:rPr lang="ru-RU" sz="2600" dirty="0" err="1"/>
              <a:t>сценарії</a:t>
            </a:r>
            <a:r>
              <a:rPr lang="ru-RU" sz="2600" dirty="0"/>
              <a:t>» </a:t>
            </a:r>
            <a:r>
              <a:rPr lang="ru-RU" sz="2600" dirty="0" err="1"/>
              <a:t>різних</a:t>
            </a:r>
            <a:r>
              <a:rPr lang="ru-RU" sz="2600" dirty="0"/>
              <a:t> </a:t>
            </a:r>
            <a:r>
              <a:rPr lang="ru-RU" sz="2600" dirty="0" err="1"/>
              <a:t>дій</a:t>
            </a:r>
            <a:r>
              <a:rPr lang="ru-RU" sz="2600" dirty="0"/>
              <a:t>, </a:t>
            </a:r>
            <a:r>
              <a:rPr lang="ru-RU" sz="2600" dirty="0" err="1"/>
              <a:t>усталені</a:t>
            </a:r>
            <a:r>
              <a:rPr lang="ru-RU" sz="2600" dirty="0"/>
              <a:t> </a:t>
            </a:r>
            <a:r>
              <a:rPr lang="ru-RU" sz="2600" dirty="0" err="1"/>
              <a:t>моделі</a:t>
            </a:r>
            <a:r>
              <a:rPr lang="ru-RU" sz="2600" dirty="0"/>
              <a:t> </a:t>
            </a:r>
            <a:r>
              <a:rPr lang="ru-RU" sz="2600" dirty="0" err="1"/>
              <a:t>сприйняття</a:t>
            </a:r>
            <a:r>
              <a:rPr lang="ru-RU" sz="2600" dirty="0"/>
              <a:t> та </a:t>
            </a:r>
            <a:r>
              <a:rPr lang="ru-RU" sz="2600" dirty="0" err="1"/>
              <a:t>оцінювання</a:t>
            </a:r>
            <a:r>
              <a:rPr lang="ru-RU" sz="2600" dirty="0"/>
              <a:t> </a:t>
            </a:r>
            <a:r>
              <a:rPr lang="ru-RU" sz="2600" dirty="0" err="1"/>
              <a:t>предметів</a:t>
            </a:r>
            <a:r>
              <a:rPr lang="ru-RU" sz="2600" dirty="0"/>
              <a:t> і </a:t>
            </a:r>
            <a:r>
              <a:rPr lang="ru-RU" sz="2600" dirty="0" err="1"/>
              <a:t>явищ</a:t>
            </a:r>
            <a:r>
              <a:rPr lang="ru-RU" sz="2600" dirty="0"/>
              <a:t>, </a:t>
            </a:r>
            <a:r>
              <a:rPr lang="ru-RU" sz="2600" dirty="0" err="1"/>
              <a:t>соціально</a:t>
            </a:r>
            <a:r>
              <a:rPr lang="ru-RU" sz="2600" dirty="0"/>
              <a:t> </a:t>
            </a:r>
            <a:r>
              <a:rPr lang="ru-RU" sz="2600" dirty="0" err="1"/>
              <a:t>унормовані</a:t>
            </a:r>
            <a:r>
              <a:rPr lang="ru-RU" sz="2600" dirty="0"/>
              <a:t> </a:t>
            </a:r>
            <a:r>
              <a:rPr lang="ru-RU" sz="2600" dirty="0" err="1"/>
              <a:t>звички</a:t>
            </a:r>
            <a:r>
              <a:rPr lang="ru-RU" sz="2600" dirty="0"/>
              <a:t>, </a:t>
            </a:r>
            <a:r>
              <a:rPr lang="ru-RU" sz="2600" dirty="0" err="1"/>
              <a:t>традиції</a:t>
            </a:r>
            <a:r>
              <a:rPr lang="ru-RU" sz="2600" dirty="0"/>
              <a:t>, </a:t>
            </a:r>
            <a:r>
              <a:rPr lang="ru-RU" sz="2600" dirty="0" err="1"/>
              <a:t>ритуали</a:t>
            </a:r>
            <a:r>
              <a:rPr lang="ru-RU" sz="2600" dirty="0"/>
              <a:t>, </a:t>
            </a:r>
            <a:r>
              <a:rPr lang="ru-RU" sz="2600" dirty="0" err="1"/>
              <a:t>дозволи</a:t>
            </a:r>
            <a:r>
              <a:rPr lang="ru-RU" sz="2600" dirty="0"/>
              <a:t>, заборони </a:t>
            </a:r>
            <a:r>
              <a:rPr lang="ru-RU" sz="2600" dirty="0" err="1"/>
              <a:t>тощо</a:t>
            </a:r>
            <a:r>
              <a:rPr lang="ru-RU" sz="2600" dirty="0"/>
              <a:t>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7935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1216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центрі</a:t>
            </a:r>
            <a:r>
              <a:rPr lang="ru-RU" dirty="0" smtClean="0"/>
              <a:t>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міжкультурної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 smtClean="0"/>
              <a:t>мова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28133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народу — </a:t>
            </a:r>
            <a:r>
              <a:rPr lang="ru-RU" dirty="0" err="1"/>
              <a:t>суттєвий</a:t>
            </a:r>
            <a:r>
              <a:rPr lang="ru-RU" dirty="0"/>
              <a:t> </a:t>
            </a:r>
            <a:r>
              <a:rPr lang="ru-RU" dirty="0" err="1"/>
              <a:t>складник</a:t>
            </a:r>
            <a:r>
              <a:rPr lang="ru-RU" dirty="0"/>
              <a:t> </a:t>
            </a:r>
            <a:r>
              <a:rPr lang="ru-RU" dirty="0" err="1"/>
              <a:t>міжкультурної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і </a:t>
            </a:r>
            <a:r>
              <a:rPr lang="ru-RU" dirty="0" err="1"/>
              <a:t>найперший</a:t>
            </a:r>
            <a:r>
              <a:rPr lang="ru-RU" dirty="0"/>
              <a:t> </a:t>
            </a:r>
            <a:r>
              <a:rPr lang="ru-RU" dirty="0" err="1"/>
              <a:t>крок</a:t>
            </a:r>
            <a:r>
              <a:rPr lang="ru-RU" dirty="0"/>
              <a:t> до </a:t>
            </a:r>
            <a:r>
              <a:rPr lang="ru-RU" dirty="0" err="1"/>
              <a:t>налагодження</a:t>
            </a:r>
            <a:r>
              <a:rPr lang="ru-RU" dirty="0"/>
              <a:t> </a:t>
            </a:r>
            <a:r>
              <a:rPr lang="ru-RU" dirty="0" err="1"/>
              <a:t>успішного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 smtClean="0"/>
              <a:t>між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 є </a:t>
            </a:r>
            <a:r>
              <a:rPr lang="ru-RU" dirty="0" err="1"/>
              <a:t>природним</a:t>
            </a:r>
            <a:r>
              <a:rPr lang="ru-RU" dirty="0"/>
              <a:t> </a:t>
            </a:r>
            <a:r>
              <a:rPr lang="ru-RU" dirty="0" err="1"/>
              <a:t>явищем</a:t>
            </a:r>
            <a:r>
              <a:rPr lang="ru-RU" dirty="0"/>
              <a:t>, </a:t>
            </a:r>
            <a:r>
              <a:rPr lang="ru-RU" dirty="0" err="1"/>
              <a:t>універсальною</a:t>
            </a:r>
            <a:r>
              <a:rPr lang="ru-RU" dirty="0"/>
              <a:t> </a:t>
            </a:r>
            <a:r>
              <a:rPr lang="ru-RU" dirty="0" err="1" smtClean="0"/>
              <a:t>властивістю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на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/>
              <a:t>свідомого</a:t>
            </a:r>
            <a:r>
              <a:rPr lang="ru-RU" dirty="0"/>
              <a:t> і </a:t>
            </a:r>
            <a:r>
              <a:rPr lang="ru-RU" dirty="0" err="1"/>
              <a:t>підсвідомого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/>
              <a:t>мови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/>
              <a:t>усвідомлене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як </a:t>
            </a:r>
            <a:r>
              <a:rPr lang="ru-RU" dirty="0" err="1"/>
              <a:t>скарбниці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про </a:t>
            </a:r>
            <a:r>
              <a:rPr lang="ru-RU" dirty="0" err="1"/>
              <a:t>людину</a:t>
            </a:r>
            <a:r>
              <a:rPr lang="ru-RU" dirty="0"/>
              <a:t> і </a:t>
            </a:r>
            <a:r>
              <a:rPr lang="ru-RU" dirty="0" err="1"/>
              <a:t>світ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закарбовані</a:t>
            </a:r>
            <a:r>
              <a:rPr lang="ru-RU" dirty="0"/>
              <a:t> в </a:t>
            </a:r>
            <a:r>
              <a:rPr lang="ru-RU" dirty="0" err="1"/>
              <a:t>лексиці</a:t>
            </a:r>
            <a:r>
              <a:rPr lang="ru-RU" dirty="0"/>
              <a:t>, </a:t>
            </a:r>
            <a:r>
              <a:rPr lang="ru-RU" dirty="0" err="1"/>
              <a:t>фразеології</a:t>
            </a:r>
            <a:r>
              <a:rPr lang="ru-RU" dirty="0"/>
              <a:t>, </a:t>
            </a:r>
            <a:r>
              <a:rPr lang="ru-RU" dirty="0" err="1"/>
              <a:t>граматиці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способах </a:t>
            </a:r>
            <a:r>
              <a:rPr lang="ru-RU" dirty="0" err="1"/>
              <a:t>мовного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 і </a:t>
            </a:r>
            <a:r>
              <a:rPr lang="ru-RU" dirty="0" smtClean="0"/>
              <a:t>культур.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33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/>
              <a:t>міжкультурної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600" dirty="0" err="1" smtClean="0"/>
              <a:t>формування</a:t>
            </a:r>
            <a:r>
              <a:rPr lang="ru-RU" sz="3600" dirty="0" smtClean="0"/>
              <a:t> </a:t>
            </a:r>
            <a:r>
              <a:rPr lang="ru-RU" sz="3600" dirty="0" err="1"/>
              <a:t>міжкультурної</a:t>
            </a:r>
            <a:r>
              <a:rPr lang="ru-RU" sz="3600" dirty="0"/>
              <a:t> </a:t>
            </a:r>
            <a:r>
              <a:rPr lang="ru-RU" sz="3600" dirty="0" err="1"/>
              <a:t>компетентності</a:t>
            </a:r>
            <a:r>
              <a:rPr lang="ru-RU" sz="3600" dirty="0"/>
              <a:t>, </a:t>
            </a:r>
            <a:r>
              <a:rPr lang="ru-RU" sz="3600" dirty="0" err="1"/>
              <a:t>необхідних</a:t>
            </a:r>
            <a:r>
              <a:rPr lang="ru-RU" sz="3600" dirty="0"/>
              <a:t> </a:t>
            </a:r>
            <a:r>
              <a:rPr lang="ru-RU" sz="3600" dirty="0" err="1"/>
              <a:t>знань</a:t>
            </a:r>
            <a:r>
              <a:rPr lang="ru-RU" sz="3600" dirty="0"/>
              <a:t> про </a:t>
            </a:r>
            <a:r>
              <a:rPr lang="ru-RU" sz="3600" dirty="0" err="1"/>
              <a:t>різні</a:t>
            </a:r>
            <a:r>
              <a:rPr lang="ru-RU" sz="3600" dirty="0"/>
              <a:t> народи та </a:t>
            </a:r>
            <a:r>
              <a:rPr lang="ru-RU" sz="3600" dirty="0" err="1"/>
              <a:t>культури</a:t>
            </a:r>
            <a:r>
              <a:rPr lang="ru-RU" sz="3600" dirty="0"/>
              <a:t> з метою </a:t>
            </a:r>
            <a:r>
              <a:rPr lang="ru-RU" sz="3600" dirty="0" err="1"/>
              <a:t>уникнення</a:t>
            </a:r>
            <a:r>
              <a:rPr lang="ru-RU" sz="3600" dirty="0"/>
              <a:t> </a:t>
            </a:r>
            <a:r>
              <a:rPr lang="ru-RU" sz="3600" dirty="0" err="1"/>
              <a:t>міжетнічних</a:t>
            </a:r>
            <a:r>
              <a:rPr lang="ru-RU" sz="3600" dirty="0"/>
              <a:t> і </a:t>
            </a:r>
            <a:r>
              <a:rPr lang="ru-RU" sz="3600" dirty="0" err="1"/>
              <a:t>міжкультурних</a:t>
            </a:r>
            <a:r>
              <a:rPr lang="ru-RU" sz="3600" dirty="0"/>
              <a:t> </a:t>
            </a:r>
            <a:r>
              <a:rPr lang="ru-RU" sz="3600" dirty="0" err="1"/>
              <a:t>конфліктів</a:t>
            </a:r>
            <a:r>
              <a:rPr lang="ru-RU" sz="3600" dirty="0"/>
              <a:t> та </a:t>
            </a:r>
            <a:r>
              <a:rPr lang="ru-RU" sz="3600" dirty="0" err="1"/>
              <a:t>встановлення</a:t>
            </a:r>
            <a:r>
              <a:rPr lang="ru-RU" sz="3600" dirty="0"/>
              <a:t> </a:t>
            </a:r>
            <a:r>
              <a:rPr lang="ru-RU" sz="3600" dirty="0" err="1"/>
              <a:t>комфортних</a:t>
            </a:r>
            <a:r>
              <a:rPr lang="ru-RU" sz="3600" dirty="0"/>
              <a:t> умов </a:t>
            </a:r>
            <a:r>
              <a:rPr lang="ru-RU" sz="3600" dirty="0" err="1"/>
              <a:t>спілкування</a:t>
            </a:r>
            <a:r>
              <a:rPr lang="ru-RU" sz="3600" dirty="0"/>
              <a:t> в </a:t>
            </a:r>
            <a:r>
              <a:rPr lang="ru-RU" sz="3600" dirty="0" err="1"/>
              <a:t>різних</a:t>
            </a:r>
            <a:r>
              <a:rPr lang="ru-RU" sz="3600" dirty="0"/>
              <a:t> сферах та </a:t>
            </a:r>
            <a:r>
              <a:rPr lang="ru-RU" sz="3600" dirty="0" err="1"/>
              <a:t>життєвих</a:t>
            </a:r>
            <a:r>
              <a:rPr lang="ru-RU" sz="3600" dirty="0"/>
              <a:t> </a:t>
            </a:r>
            <a:r>
              <a:rPr lang="ru-RU" sz="3600" dirty="0" err="1"/>
              <a:t>ситуаціях</a:t>
            </a:r>
            <a:r>
              <a:rPr lang="ru-RU" sz="3600" dirty="0"/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6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434" y="1757501"/>
            <a:ext cx="8208912" cy="45243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sz="4800" dirty="0" err="1" smtClean="0"/>
              <a:t>Культурологічний</a:t>
            </a:r>
            <a:r>
              <a:rPr lang="ru-RU" sz="4800" dirty="0" smtClean="0"/>
              <a:t>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sz="4800" dirty="0" err="1"/>
              <a:t>Л</a:t>
            </a:r>
            <a:r>
              <a:rPr lang="ru-RU" sz="4800" dirty="0" err="1" smtClean="0"/>
              <a:t>інгвістичний</a:t>
            </a:r>
            <a:r>
              <a:rPr lang="ru-RU" sz="4800" dirty="0" smtClean="0"/>
              <a:t>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sz="4800" dirty="0" err="1" smtClean="0"/>
              <a:t>Етичний</a:t>
            </a:r>
            <a:endParaRPr lang="ru-RU" sz="4800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sz="4800" dirty="0" err="1"/>
              <a:t>С</a:t>
            </a:r>
            <a:r>
              <a:rPr lang="ru-RU" sz="4800" dirty="0" err="1" smtClean="0"/>
              <a:t>оціально-комунікативний</a:t>
            </a:r>
            <a:endParaRPr lang="ru-RU" sz="4800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sz="4800" dirty="0" err="1" smtClean="0"/>
              <a:t>Психологічний</a:t>
            </a:r>
            <a:endParaRPr lang="ru-RU" sz="4800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sz="4800" dirty="0" smtClean="0"/>
              <a:t> </a:t>
            </a:r>
            <a:r>
              <a:rPr lang="ru-RU" sz="4800" dirty="0" err="1"/>
              <a:t>П</a:t>
            </a:r>
            <a:r>
              <a:rPr lang="ru-RU" sz="4800" dirty="0" err="1" smtClean="0"/>
              <a:t>рофесійно-прикладний</a:t>
            </a:r>
            <a:endParaRPr lang="en-US" sz="4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Аспекти міжкультурної комунікації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6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1031</Words>
  <Application>Microsoft Office PowerPoint</Application>
  <PresentationFormat>Екран (4:3)</PresentationFormat>
  <Paragraphs>124</Paragraphs>
  <Slides>30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Тема Office</vt:lpstr>
      <vt:lpstr>Теорія межкультурної комуникації як наука</vt:lpstr>
      <vt:lpstr>План Лекции 1</vt:lpstr>
      <vt:lpstr>Сутність, об’єкт і предмет міжкультурної комунікації</vt:lpstr>
      <vt:lpstr>Презентація PowerPoint</vt:lpstr>
      <vt:lpstr>Особливості розширення взаимозв’язку та взіємозалежності країн та культур</vt:lpstr>
      <vt:lpstr>Презентація PowerPoint</vt:lpstr>
      <vt:lpstr>В центрі уваги міжкультурної комунікації завжди перебуває мова</vt:lpstr>
      <vt:lpstr>Завдання міжкультурної комунікації </vt:lpstr>
      <vt:lpstr>Презентація PowerPoint</vt:lpstr>
      <vt:lpstr>Культурологічний аспект</vt:lpstr>
      <vt:lpstr>Едвард Холл (1914—2009), </vt:lpstr>
      <vt:lpstr> </vt:lpstr>
      <vt:lpstr>Презентація PowerPoint</vt:lpstr>
      <vt:lpstr>Становлення міжкультурної комунікації як науки</vt:lpstr>
      <vt:lpstr>Вильгельм фон Гумбольдт (1767-1835) </vt:lpstr>
      <vt:lpstr>Олександр Опанасович Потебня (1835-1891)</vt:lpstr>
      <vt:lpstr>Гіпотеза лінгвистичної відносності </vt:lpstr>
      <vt:lpstr>Эдвард Холл</vt:lpstr>
      <vt:lpstr>Основні поняття</vt:lpstr>
      <vt:lpstr>Презентація PowerPoint</vt:lpstr>
      <vt:lpstr>Инкультурация</vt:lpstr>
      <vt:lpstr>Аккультурация </vt:lpstr>
      <vt:lpstr>Центральные категории</vt:lpstr>
      <vt:lpstr>Межкультурная компетенция личности</vt:lpstr>
      <vt:lpstr>Концепт </vt:lpstr>
      <vt:lpstr>Дискурс</vt:lpstr>
      <vt:lpstr>Презентація PowerPoint</vt:lpstr>
      <vt:lpstr>подходы</vt:lpstr>
      <vt:lpstr>Методы</vt:lpstr>
      <vt:lpstr>Актуальность вопросов межкультурной коммуникации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теорию межкультурной коммуникации</dc:title>
  <dc:creator>user2</dc:creator>
  <cp:lastModifiedBy>Ирина</cp:lastModifiedBy>
  <cp:revision>48</cp:revision>
  <dcterms:created xsi:type="dcterms:W3CDTF">2018-09-05T16:13:08Z</dcterms:created>
  <dcterms:modified xsi:type="dcterms:W3CDTF">2022-09-03T12:22:43Z</dcterms:modified>
</cp:coreProperties>
</file>