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C6EFB-5C48-4DCE-A2FA-5ADF0D70D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BA9ABE-FEF1-4850-9BC0-6375C8E90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CFB44-3088-453A-B9B2-12FE3841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ACDCA-CDC5-4EF9-9951-CF524188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92A15-38BB-4DC9-BB74-1C82F771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B27CA-5100-487B-B016-E3B702E7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A9C5D2-16D1-4BDC-9C22-5B3152EC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32BC1-8252-487F-A8AA-4C4AB28B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866EE-4987-4313-8A2A-C04B5B3C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2AAD8-9089-4C76-BDD7-5320B1B6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7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0F9C0D-BA45-49A5-BD0C-B7E01D419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78E645-3DBF-4A99-96E6-136D92909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B8DB3-1FF6-4757-9E52-2DC9DEAD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A9BB4-B7EE-44E7-8521-23E98A9C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99951-ACAE-4560-8A23-809C48C7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2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27B-D71F-4292-92D1-BFDC8935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FB10F-FF39-4051-A5DA-1A2C50DF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E69C8-BD3D-4793-B237-B7491B08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2E604-8870-4B7C-AD49-A873C44C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A63C8-C927-45DE-95EB-4FBB9987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7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C654B-7EC3-46A7-B8D7-8DB79E5F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19778-2692-46A5-B39A-6EB1C6878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77734-F2C2-486E-A623-75DB9781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BAFF3-1044-4E32-9044-BCFB20A0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1DA32-8306-40DB-B141-7F09ADAE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C04DB-8122-4738-9615-E7AD0158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811BF-E35B-43FC-8DA3-DCF91BB4E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CAD635-CB6C-415D-A4A6-79B549116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0C583-D88E-4053-958F-AA77BDAA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6D1CB-D3C2-453D-9038-057F18CE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03D27-8951-44F3-BEDD-81C404FB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7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70BBF-AA9E-43A4-84B8-9E9C5956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DA1EC-37B0-4011-8E36-B19BFDB0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2E68A0-3F06-4DBD-B63B-BF598DC6D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DA5523-D4E2-4479-A180-6D09BF4FA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80D73E-90EC-4FB4-926C-53D07B08F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0CAFCC-15B9-42E5-9276-0EBE437E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6B01A1-F605-4CD1-B641-0440AA84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E6786-CE62-4C6D-9119-B69B827B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5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4CFD7-E870-42CD-A67F-BC8C35F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185B9A-A471-4B2A-A8B3-ECABE301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0880A5-36DF-45FB-A63D-1DBF601B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DAD54F-584F-484D-AC43-7D0409CD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7037CA-E585-4754-BFCB-769F630C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A2F010-2128-4EB0-A1CF-521157C0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C9EEDC-711F-4FE7-80B4-E2EDFD7E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9ED90-4274-499A-A817-36554BF5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BB4B5-7039-447E-BB83-A78E8202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CA2B5-AD67-4C3B-A033-66C27E837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5060D-AC87-4C34-B87E-1F8BCCA2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256A27-BFE4-4AC9-9636-661FD161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E8016-BC01-47FE-9C1E-D79CED30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2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BEB28-77A2-4C77-856E-C7D3CB53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DBA785-12FC-4B70-807B-7926C336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3D962-D510-4033-BD9E-DDAF29788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2C2059-C3FA-49A9-9F94-0DAD74B3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244E5B-7EE2-4394-A1EC-E5A18FC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2A398D-4F76-476F-913B-3E3E75B2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9E7BB-06ED-48FE-BA12-F6D4E5A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601120-C055-4434-A9C1-6DECB6784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0CFB3-AB2A-4FDF-B742-5F57D082B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2E8BD-BAAC-4B00-AF88-241C700FFE6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1FCCD-C1C1-4FCB-AFFA-1518D2493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595E1-D7A3-4028-86A4-568EF588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C703-C768-480D-8A06-916AF6A94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KlkwLXh6sE" TargetMode="External"/><Relationship Id="rId3" Type="http://schemas.openxmlformats.org/officeDocument/2006/relationships/hyperlink" Target="https://www.youtube.com/watch?v=dTmDUXXySnI" TargetMode="External"/><Relationship Id="rId7" Type="http://schemas.openxmlformats.org/officeDocument/2006/relationships/hyperlink" Target="https://www.youtube.com/watch?v=tAnMWKKlaUY" TargetMode="External"/><Relationship Id="rId2" Type="http://schemas.openxmlformats.org/officeDocument/2006/relationships/hyperlink" Target="https://www.youtube.com/watch?v=3ZmYeJ5_oN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k8vLWjtpiGg" TargetMode="External"/><Relationship Id="rId5" Type="http://schemas.openxmlformats.org/officeDocument/2006/relationships/hyperlink" Target="https://www.youtube.com/watch?v=zMsjk8IzSzQ" TargetMode="External"/><Relationship Id="rId4" Type="http://schemas.openxmlformats.org/officeDocument/2006/relationships/hyperlink" Target="https://www.youtube.com/watch?v=Aa7vEHq36Sk" TargetMode="External"/><Relationship Id="rId9" Type="http://schemas.openxmlformats.org/officeDocument/2006/relationships/hyperlink" Target="https://www.youtube.com/watch?v=5YVjoSRK7j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9S_vqc_KE" TargetMode="External"/><Relationship Id="rId2" Type="http://schemas.openxmlformats.org/officeDocument/2006/relationships/hyperlink" Target="https://www.youtube.com/watch?v=iDIAdg8HiR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pNBNBmspM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>
              <a:lnSpc>
                <a:spcPct val="100000"/>
              </a:lnSpc>
            </a:pPr>
            <a:r>
              <a:rPr lang="uk-UA" dirty="0"/>
              <a:t>Тема: Сучасні матеріали і вироби з мінеральних розплавів (МР)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Матеріали з мінеральних розплавів  - це матеріали, які отримують шляхом синтезу силікатів лужних та лужноземельних </a:t>
            </a:r>
            <a:r>
              <a:rPr lang="uk-UA" sz="2000" dirty="0" err="1"/>
              <a:t>маталів</a:t>
            </a:r>
            <a:r>
              <a:rPr lang="uk-UA" sz="2000" dirty="0"/>
              <a:t> при високій температурі (стан розплаву) з послідуючим цілеспрямованим формуванням трьох різних структур.</a:t>
            </a:r>
          </a:p>
          <a:p>
            <a:pPr indent="457200" algn="just">
              <a:lnSpc>
                <a:spcPct val="100000"/>
              </a:lnSpc>
            </a:pPr>
            <a:endParaRPr lang="ru-RU" sz="2000" dirty="0"/>
          </a:p>
          <a:p>
            <a:pPr indent="457200" algn="just">
              <a:lnSpc>
                <a:spcPct val="100000"/>
              </a:lnSpc>
            </a:pPr>
            <a:endParaRPr lang="ru-RU" sz="2000" dirty="0"/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/>
              <a:t>Скло                                                                                Ситали                                                                    </a:t>
            </a:r>
            <a:r>
              <a:rPr lang="uk-UA" sz="2000" dirty="0" err="1"/>
              <a:t>Кам’янолиті</a:t>
            </a:r>
            <a:endParaRPr lang="uk-UA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/>
              <a:t>(аморфна, скляниста структура)            (кристалічна, скляниста структура)                            (кристалічна структура)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 з температурою 25° підняти до 1000°, утворюється розплав, відбувається процес утворення силікатів металів або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лужноцементних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металів. Потім температуру підіймають до 1650°С – дегазація.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того, як отримали розплав, його охолоджують одним з трьох різних параметрів: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12EB680-07EF-4893-8901-21EEAC02E3F4}"/>
              </a:ext>
            </a:extLst>
          </p:cNvPr>
          <p:cNvCxnSpPr/>
          <p:nvPr/>
        </p:nvCxnSpPr>
        <p:spPr>
          <a:xfrm flipH="1">
            <a:off x="858129" y="1969477"/>
            <a:ext cx="956603" cy="87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C1EB00A-B13B-42A3-A891-77982222FFCD}"/>
              </a:ext>
            </a:extLst>
          </p:cNvPr>
          <p:cNvCxnSpPr/>
          <p:nvPr/>
        </p:nvCxnSpPr>
        <p:spPr>
          <a:xfrm>
            <a:off x="5908431" y="1927274"/>
            <a:ext cx="0" cy="900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A03D94C-EE53-4760-9A27-CA4A68B2058C}"/>
              </a:ext>
            </a:extLst>
          </p:cNvPr>
          <p:cNvCxnSpPr/>
          <p:nvPr/>
        </p:nvCxnSpPr>
        <p:spPr>
          <a:xfrm>
            <a:off x="9115865" y="1800665"/>
            <a:ext cx="1378633" cy="87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9553D53-27DD-4628-88C5-C51C9C509DAA}"/>
              </a:ext>
            </a:extLst>
          </p:cNvPr>
          <p:cNvCxnSpPr/>
          <p:nvPr/>
        </p:nvCxnSpPr>
        <p:spPr>
          <a:xfrm>
            <a:off x="4135902" y="2194560"/>
            <a:ext cx="0" cy="450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CAE552C-BF5F-4ED5-8CB9-F55E18E3AF2D}"/>
              </a:ext>
            </a:extLst>
          </p:cNvPr>
          <p:cNvCxnSpPr>
            <a:cxnSpLocks/>
          </p:cNvCxnSpPr>
          <p:nvPr/>
        </p:nvCxnSpPr>
        <p:spPr>
          <a:xfrm>
            <a:off x="8131126" y="2194560"/>
            <a:ext cx="0" cy="448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950714B-C511-4974-82F4-D8B8C0D06243}"/>
              </a:ext>
            </a:extLst>
          </p:cNvPr>
          <p:cNvSpPr txBox="1"/>
          <p:nvPr/>
        </p:nvSpPr>
        <p:spPr>
          <a:xfrm>
            <a:off x="4304721" y="5065006"/>
            <a:ext cx="372323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 до температури 920°С до часткового твердіння, утворення багатьох твердих дрібних кристалів, потім швидко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86CEE-13EF-4F92-9564-1C2DE3413F92}"/>
              </a:ext>
            </a:extLst>
          </p:cNvPr>
          <p:cNvSpPr txBox="1"/>
          <p:nvPr/>
        </p:nvSpPr>
        <p:spPr>
          <a:xfrm>
            <a:off x="159438" y="5065006"/>
            <a:ext cx="389205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до температури 750°С,                      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повільно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39E6A3-2FCB-405E-A199-E22C85A94062}"/>
              </a:ext>
            </a:extLst>
          </p:cNvPr>
          <p:cNvSpPr txBox="1"/>
          <p:nvPr/>
        </p:nvSpPr>
        <p:spPr>
          <a:xfrm>
            <a:off x="8243677" y="5065006"/>
            <a:ext cx="378888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 при температурі 920°С до повного твердіння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5175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Г) відновлення бетонів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3074" name="Picture 2" descr="Сухие строительные смеси для ремонта и восстановления бетона в Днепре от  компании &amp;quot;Строительная компания ЛиК&amp;quot;.">
            <a:extLst>
              <a:ext uri="{FF2B5EF4-FFF2-40B4-BE49-F238E27FC236}">
                <a16:creationId xmlns:a16="http://schemas.microsoft.com/office/drawing/2014/main" id="{6F10329D-0728-4268-B456-DD4D8882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1" y="387229"/>
            <a:ext cx="2838308" cy="30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монт бетонных конструкций: технология и этапы работ">
            <a:extLst>
              <a:ext uri="{FF2B5EF4-FFF2-40B4-BE49-F238E27FC236}">
                <a16:creationId xmlns:a16="http://schemas.microsoft.com/office/drawing/2014/main" id="{1E64566D-BE55-429F-B711-23B0DB25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3333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монт и восстановление бетона">
            <a:extLst>
              <a:ext uri="{FF2B5EF4-FFF2-40B4-BE49-F238E27FC236}">
                <a16:creationId xmlns:a16="http://schemas.microsoft.com/office/drawing/2014/main" id="{3C9B968C-381A-478F-9E7B-A7CC1935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81" y="0"/>
            <a:ext cx="4251361" cy="482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D67595-86D7-4CC9-80B4-E5FB1EDFB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09" y="3407555"/>
            <a:ext cx="8259333" cy="34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Штукатурні суміші: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Внутрішня штукатурка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4098" name="Picture 2" descr="Виды сухих штукатурных смесей: состав и функциональные особенности">
            <a:extLst>
              <a:ext uri="{FF2B5EF4-FFF2-40B4-BE49-F238E27FC236}">
                <a16:creationId xmlns:a16="http://schemas.microsoft.com/office/drawing/2014/main" id="{D74C1A94-1E78-4A59-804B-8CED535C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446"/>
            <a:ext cx="33813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Штукатурки – BUDMAJSTER">
            <a:extLst>
              <a:ext uri="{FF2B5EF4-FFF2-40B4-BE49-F238E27FC236}">
                <a16:creationId xmlns:a16="http://schemas.microsoft.com/office/drawing/2014/main" id="{9C0027D6-A64F-410E-9C39-9481B6F8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06" y="0"/>
            <a:ext cx="4631495" cy="46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ᐉ Купить сухие смеси для утепления фасада в Харькове, Северодонецке | Цена  на клей для теплоизоляции в магазине BauMax">
            <a:extLst>
              <a:ext uri="{FF2B5EF4-FFF2-40B4-BE49-F238E27FC236}">
                <a16:creationId xmlns:a16="http://schemas.microsoft.com/office/drawing/2014/main" id="{259A9AFD-531D-4FB7-A573-6E35CF3D7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/>
          <a:stretch/>
        </p:blipFill>
        <p:spPr bwMode="auto">
          <a:xfrm>
            <a:off x="3689794" y="0"/>
            <a:ext cx="5120833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B814BC-0A40-4B18-85CA-5C5AE82E8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2778955"/>
            <a:ext cx="4079045" cy="40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1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Зовнішня штукатурка</a:t>
            </a:r>
          </a:p>
        </p:txBody>
      </p:sp>
      <p:pic>
        <p:nvPicPr>
          <p:cNvPr id="5122" name="Picture 2" descr="ШТУКАТУРНЫЕ СМЕСИ ЕКАТЕРИНОДАРСКИЕ СУХИЕ СТРОИТЕЛЬНЫЕ СМЕСИ">
            <a:extLst>
              <a:ext uri="{FF2B5EF4-FFF2-40B4-BE49-F238E27FC236}">
                <a16:creationId xmlns:a16="http://schemas.microsoft.com/office/drawing/2014/main" id="{6B1073C9-AB5A-40C3-9175-E6AC2537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33"/>
            <a:ext cx="2571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ыгодно продать сухие смеси. Быстрая скупка штукатурки и цемента в Москве">
            <a:extLst>
              <a:ext uri="{FF2B5EF4-FFF2-40B4-BE49-F238E27FC236}">
                <a16:creationId xmlns:a16="http://schemas.microsoft.com/office/drawing/2014/main" id="{27C267FF-622C-45F4-B18A-777BF21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26" y="0"/>
            <a:ext cx="5127674" cy="51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8EDF6-57E6-4D10-9157-C3F624A04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25" y="3982035"/>
            <a:ext cx="7434775" cy="27880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A52FCA-E290-4642-90C9-4ED13229F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094" y="355437"/>
            <a:ext cx="4888963" cy="32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sterEmaco P 5000 AP | Master Builders Solutions Россия">
            <a:extLst>
              <a:ext uri="{FF2B5EF4-FFF2-40B4-BE49-F238E27FC236}">
                <a16:creationId xmlns:a16="http://schemas.microsoft.com/office/drawing/2014/main" id="{FBDBD2BC-F809-4347-B725-4416695E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014"/>
            <a:ext cx="4319954" cy="43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СБС для захисту арматури залізобетонних конструкцій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6146" name="Picture 2" descr="Ремонтный раствор для создания адгезионного слоя и защиты арматуры от  коррозии BUDMIX KR CMT 500CP: продажа, цена все регионы. строительные  ремонтные смеси от &amp;quot;РОТИС ПЛЮС&amp;quot; - 1340078727">
            <a:extLst>
              <a:ext uri="{FF2B5EF4-FFF2-40B4-BE49-F238E27FC236}">
                <a16:creationId xmlns:a16="http://schemas.microsoft.com/office/drawing/2014/main" id="{CCD78234-BC4A-4BE3-916C-C4BEA2EE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79"/>
            <a:ext cx="4726745" cy="39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тикоррозионная защита арматуры Sika Sika MonoTop-910 N 25 кг, цена 1782  грн - Prom.ua (ID#723840803)">
            <a:extLst>
              <a:ext uri="{FF2B5EF4-FFF2-40B4-BE49-F238E27FC236}">
                <a16:creationId xmlns:a16="http://schemas.microsoft.com/office/drawing/2014/main" id="{68F1468F-1C3D-4FCE-8059-05143B18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438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DA9F45-5111-406A-9D66-1AB3E731F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831" y="-1438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7170" name="Picture 2" descr="Сухие смеси - презентация онлайн">
            <a:extLst>
              <a:ext uri="{FF2B5EF4-FFF2-40B4-BE49-F238E27FC236}">
                <a16:creationId xmlns:a16="http://schemas.microsoft.com/office/drawing/2014/main" id="{668BE4C5-0635-43ED-A0C3-1BAFD936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2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Сухі суміші для шпаклювання 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Внутрішні </a:t>
            </a:r>
            <a:r>
              <a:rPr lang="en-US" sz="2000" dirty="0"/>
              <a:t>KNAUF </a:t>
            </a:r>
            <a:r>
              <a:rPr lang="uk-UA" sz="2000" dirty="0"/>
              <a:t>ГШ-1 (фінішна), ГШ-2 (стартова)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Зовнішні морозостійкі</a:t>
            </a:r>
          </a:p>
          <a:p>
            <a:pPr indent="457200" algn="just">
              <a:lnSpc>
                <a:spcPct val="100000"/>
              </a:lnSpc>
            </a:pPr>
            <a:r>
              <a:rPr lang="en-US" sz="2000" dirty="0"/>
              <a:t>MAXQVICK, MAXMORTER, CONCRESEAL (DRIZORO), </a:t>
            </a:r>
            <a:r>
              <a:rPr lang="uk-UA" sz="2000" dirty="0"/>
              <a:t>ТОКАН-2, ТОКАН-2С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8196" name="Picture 4" descr="Knauf HP Start штукатурка 30 кг купить, цена в Киеве | ClubMasterov">
            <a:extLst>
              <a:ext uri="{FF2B5EF4-FFF2-40B4-BE49-F238E27FC236}">
                <a16:creationId xmlns:a16="http://schemas.microsoft.com/office/drawing/2014/main" id="{D32A9BD3-3FC5-48D1-8340-A6194252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99" y="188742"/>
            <a:ext cx="3602501" cy="36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Сухие строительные смеси Кнауф в Украине. Сравнить цены и поставщиков  промышленных товаров на маркетплейсе Prom.ua">
            <a:extLst>
              <a:ext uri="{FF2B5EF4-FFF2-40B4-BE49-F238E27FC236}">
                <a16:creationId xmlns:a16="http://schemas.microsoft.com/office/drawing/2014/main" id="{69DCDD29-4AF6-4EFD-9766-CA8C86A4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42" y="3791243"/>
            <a:ext cx="2935458" cy="32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Смесь штукатурная сухая – Смесь для штукатурки стен: разновидности,  технология приготовления - ТеплоЭнергоРемонт">
            <a:extLst>
              <a:ext uri="{FF2B5EF4-FFF2-40B4-BE49-F238E27FC236}">
                <a16:creationId xmlns:a16="http://schemas.microsoft.com/office/drawing/2014/main" id="{B541E059-0966-48FA-A492-F68911F3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2" y="1630826"/>
            <a:ext cx="6969847" cy="4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7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Для керамічних підлог і мармурних плит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9218" name="Picture 2" descr="Сухие строительные смеси: цена, какие лучшие">
            <a:extLst>
              <a:ext uri="{FF2B5EF4-FFF2-40B4-BE49-F238E27FC236}">
                <a16:creationId xmlns:a16="http://schemas.microsoft.com/office/drawing/2014/main" id="{88DFE5D4-E934-436E-832C-0879699E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49"/>
            <a:ext cx="2565388" cy="30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ухие строительные смеси">
            <a:extLst>
              <a:ext uri="{FF2B5EF4-FFF2-40B4-BE49-F238E27FC236}">
                <a16:creationId xmlns:a16="http://schemas.microsoft.com/office/drawing/2014/main" id="{3672741A-D98E-4009-8DCE-BAA85940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0"/>
            <a:ext cx="3946526" cy="558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ЫБОР ПРОФЕССИОНАЛОВ!">
            <a:extLst>
              <a:ext uri="{FF2B5EF4-FFF2-40B4-BE49-F238E27FC236}">
                <a16:creationId xmlns:a16="http://schemas.microsoft.com/office/drawing/2014/main" id="{D850DBEE-9F5D-48C1-8F1C-74FF4F73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93639"/>
            <a:ext cx="2888566" cy="39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Сухие строительные смеси фото - Ogorod.guru">
            <a:extLst>
              <a:ext uri="{FF2B5EF4-FFF2-40B4-BE49-F238E27FC236}">
                <a16:creationId xmlns:a16="http://schemas.microsoft.com/office/drawing/2014/main" id="{DD9F0982-A779-405F-A21F-2A475D505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97"/>
          <a:stretch/>
        </p:blipFill>
        <p:spPr bwMode="auto">
          <a:xfrm>
            <a:off x="3883061" y="363049"/>
            <a:ext cx="2408962" cy="34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4FC217-7A71-4545-9445-69AE88E13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92" y="3278945"/>
            <a:ext cx="3729111" cy="3729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E5B90-0D91-463D-8655-2A5846899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985" y="3932162"/>
            <a:ext cx="2079040" cy="29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2"/>
              </a:rPr>
              <a:t>https://www.youtube.com/watch?v=3ZmYeJ5_oNw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3"/>
              </a:rPr>
              <a:t>https://www.youtube.com/watch?v=dTmDUXXySnI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4"/>
              </a:rPr>
              <a:t>https://www.youtube.com/watch?v=Aa7vEHq36Sk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5"/>
              </a:rPr>
              <a:t>https://www.youtube.com/watch?v=zMsjk8IzSzQ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6"/>
              </a:rPr>
              <a:t>https://www.youtube.com/watch?v=k8vLWjtpiGg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7"/>
              </a:rPr>
              <a:t>https://www.youtube.com/watch?v=tAnMWKKlaUY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8"/>
              </a:rPr>
              <a:t>https://www.youtube.com/watch?v=aKlkwLXh6sE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9"/>
              </a:rPr>
              <a:t>https://www.youtube.com/watch?v=5YVjoSRK7j4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7119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9468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2919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Сировина для мінеральних розплавів: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  </a:t>
            </a:r>
            <a:r>
              <a:rPr lang="en-US" sz="2000" dirty="0"/>
              <a:t>SiO2 (</a:t>
            </a:r>
            <a:r>
              <a:rPr lang="uk-UA" sz="2000" dirty="0"/>
              <a:t>пісок)              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  </a:t>
            </a:r>
            <a:r>
              <a:rPr lang="en-US" sz="2000" dirty="0"/>
              <a:t>Na2CO3 (Na2SO4) (</a:t>
            </a:r>
            <a:r>
              <a:rPr lang="uk-UA" sz="2000" dirty="0"/>
              <a:t>сода)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  глина, вапняк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  </a:t>
            </a:r>
            <a:r>
              <a:rPr lang="en-US" sz="2000" dirty="0"/>
              <a:t>CaCO3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  MgCO3        Fe2O3                     </a:t>
            </a:r>
            <a:r>
              <a:rPr lang="uk-UA" sz="2000" dirty="0"/>
              <a:t>добавки металевих шлаків, зола ТЕС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uk-UA" sz="2000" dirty="0"/>
              <a:t>  </a:t>
            </a:r>
            <a:r>
              <a:rPr lang="en-US" sz="2000" dirty="0"/>
              <a:t>Pb2O3          </a:t>
            </a:r>
            <a:r>
              <a:rPr lang="en-US" sz="2000" dirty="0" err="1"/>
              <a:t>CuO</a:t>
            </a:r>
            <a:endParaRPr lang="en-US" sz="2000" dirty="0"/>
          </a:p>
          <a:p>
            <a:pPr indent="457200"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  P2O3            </a:t>
            </a:r>
            <a:r>
              <a:rPr lang="en-US" sz="2000" dirty="0" err="1"/>
              <a:t>NaF</a:t>
            </a:r>
            <a:endParaRPr lang="en-US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СИТАЛИ.</a:t>
            </a:r>
          </a:p>
          <a:p>
            <a:pPr indent="457200" algn="just">
              <a:lnSpc>
                <a:spcPct val="100000"/>
              </a:lnSpc>
            </a:pPr>
            <a:endParaRPr lang="ru-RU" sz="2000" dirty="0"/>
          </a:p>
          <a:p>
            <a:pPr indent="457200" algn="just">
              <a:lnSpc>
                <a:spcPct val="100000"/>
              </a:lnSpc>
            </a:pPr>
            <a:r>
              <a:rPr lang="ru-RU" sz="2000" dirty="0"/>
              <a:t>                                                                                   </a:t>
            </a:r>
            <a:r>
              <a:rPr lang="uk-UA" sz="2000" dirty="0"/>
              <a:t>суцільні кристали – кам’яне литво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                                                                                   </a:t>
            </a:r>
            <a:r>
              <a:rPr lang="uk-UA" sz="2000" dirty="0" err="1"/>
              <a:t>кристали+з’єднувальне</a:t>
            </a:r>
            <a:r>
              <a:rPr lang="uk-UA" sz="2000" dirty="0"/>
              <a:t> в’яжуче – ситали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                                                                                   в’яжуче – скло</a:t>
            </a:r>
          </a:p>
          <a:p>
            <a:pPr indent="457200" algn="just">
              <a:lnSpc>
                <a:spcPct val="100000"/>
              </a:lnSpc>
            </a:pPr>
            <a:endParaRPr lang="ru-RU" sz="2000" dirty="0"/>
          </a:p>
          <a:p>
            <a:pPr indent="457200" algn="just">
              <a:lnSpc>
                <a:spcPct val="100000"/>
              </a:lnSpc>
            </a:pPr>
            <a:endParaRPr lang="ru-RU" sz="2000" dirty="0"/>
          </a:p>
          <a:p>
            <a:pPr indent="457200" algn="just">
              <a:lnSpc>
                <a:spcPct val="100000"/>
              </a:lnSpc>
            </a:pPr>
            <a:endParaRPr lang="ru-RU" sz="2000" dirty="0"/>
          </a:p>
          <a:p>
            <a:pPr indent="457200" algn="just">
              <a:lnSpc>
                <a:spcPct val="100000"/>
              </a:lnSpc>
            </a:pPr>
            <a:r>
              <a:rPr lang="uk-UA" sz="2000" dirty="0" err="1"/>
              <a:t>Шлакокристали</a:t>
            </a:r>
            <a:r>
              <a:rPr lang="uk-UA" sz="2000" dirty="0"/>
              <a:t> – з сировини металургійного шлаку. </a:t>
            </a:r>
            <a:r>
              <a:rPr lang="uk-UA" sz="2000" dirty="0" err="1"/>
              <a:t>Золоситал</a:t>
            </a:r>
            <a:r>
              <a:rPr lang="uk-UA" sz="2000" dirty="0"/>
              <a:t> – </a:t>
            </a:r>
            <a:r>
              <a:rPr lang="uk-UA" sz="2000" dirty="0" err="1"/>
              <a:t>топливні</a:t>
            </a:r>
            <a:r>
              <a:rPr lang="uk-UA" sz="2000" dirty="0"/>
              <a:t> золи ТЕС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87CC971E-0F33-4533-BE91-A93F8BE0AF50}"/>
              </a:ext>
            </a:extLst>
          </p:cNvPr>
          <p:cNvSpPr/>
          <p:nvPr/>
        </p:nvSpPr>
        <p:spPr>
          <a:xfrm>
            <a:off x="3291839" y="436098"/>
            <a:ext cx="126609" cy="7877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1CFA7-216D-42DB-9FCD-CD77709A6655}"/>
              </a:ext>
            </a:extLst>
          </p:cNvPr>
          <p:cNvSpPr txBox="1"/>
          <p:nvPr/>
        </p:nvSpPr>
        <p:spPr>
          <a:xfrm>
            <a:off x="3615396" y="629938"/>
            <a:ext cx="109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cs typeface="Times New Roman" panose="02020603050405020304" pitchFamily="18" charset="0"/>
              </a:rPr>
              <a:t>основа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53E7773-A8E0-48BB-A36F-B733A099BF22}"/>
              </a:ext>
            </a:extLst>
          </p:cNvPr>
          <p:cNvCxnSpPr>
            <a:cxnSpLocks/>
          </p:cNvCxnSpPr>
          <p:nvPr/>
        </p:nvCxnSpPr>
        <p:spPr>
          <a:xfrm>
            <a:off x="451266" y="1223889"/>
            <a:ext cx="147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652A85A-6C1D-4481-A613-9D929581AF11}"/>
              </a:ext>
            </a:extLst>
          </p:cNvPr>
          <p:cNvCxnSpPr>
            <a:cxnSpLocks/>
          </p:cNvCxnSpPr>
          <p:nvPr/>
        </p:nvCxnSpPr>
        <p:spPr>
          <a:xfrm>
            <a:off x="525929" y="1159435"/>
            <a:ext cx="0" cy="137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EF582999-ABC0-462A-BB77-F9828B56EE3A}"/>
              </a:ext>
            </a:extLst>
          </p:cNvPr>
          <p:cNvSpPr/>
          <p:nvPr/>
        </p:nvSpPr>
        <p:spPr>
          <a:xfrm>
            <a:off x="3294181" y="1492009"/>
            <a:ext cx="126609" cy="161614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5177417-572B-49AE-9340-928ECFFD8AF8}"/>
              </a:ext>
            </a:extLst>
          </p:cNvPr>
          <p:cNvSpPr/>
          <p:nvPr/>
        </p:nvSpPr>
        <p:spPr>
          <a:xfrm rot="19724851">
            <a:off x="1052793" y="4252558"/>
            <a:ext cx="655093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5DD90B-9606-44D3-861F-E90F4D9B11D9}"/>
              </a:ext>
            </a:extLst>
          </p:cNvPr>
          <p:cNvSpPr/>
          <p:nvPr/>
        </p:nvSpPr>
        <p:spPr>
          <a:xfrm rot="19724851">
            <a:off x="1372896" y="4780891"/>
            <a:ext cx="655093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7E818EF-CA4F-4242-8546-992852A9E9AD}"/>
              </a:ext>
            </a:extLst>
          </p:cNvPr>
          <p:cNvSpPr/>
          <p:nvPr/>
        </p:nvSpPr>
        <p:spPr>
          <a:xfrm rot="3568326">
            <a:off x="1665675" y="4116216"/>
            <a:ext cx="867087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169C787-78F6-4917-8B27-5985FFA1C70A}"/>
              </a:ext>
            </a:extLst>
          </p:cNvPr>
          <p:cNvCxnSpPr>
            <a:cxnSpLocks/>
          </p:cNvCxnSpPr>
          <p:nvPr/>
        </p:nvCxnSpPr>
        <p:spPr>
          <a:xfrm flipV="1">
            <a:off x="1249922" y="4586883"/>
            <a:ext cx="600738" cy="364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95D86B4-529C-4E0E-ABA9-333E84B52555}"/>
              </a:ext>
            </a:extLst>
          </p:cNvPr>
          <p:cNvCxnSpPr>
            <a:cxnSpLocks/>
          </p:cNvCxnSpPr>
          <p:nvPr/>
        </p:nvCxnSpPr>
        <p:spPr>
          <a:xfrm>
            <a:off x="1583824" y="4111668"/>
            <a:ext cx="536286" cy="89769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66F30FE-1866-45F6-A37C-44799CBB8C1E}"/>
              </a:ext>
            </a:extLst>
          </p:cNvPr>
          <p:cNvCxnSpPr/>
          <p:nvPr/>
        </p:nvCxnSpPr>
        <p:spPr>
          <a:xfrm flipV="1">
            <a:off x="2414337" y="4215064"/>
            <a:ext cx="661737" cy="371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19C92174-649B-406B-A0B1-70FF2415E8B4}"/>
              </a:ext>
            </a:extLst>
          </p:cNvPr>
          <p:cNvCxnSpPr>
            <a:cxnSpLocks/>
          </p:cNvCxnSpPr>
          <p:nvPr/>
        </p:nvCxnSpPr>
        <p:spPr>
          <a:xfrm>
            <a:off x="1552074" y="5431813"/>
            <a:ext cx="298586" cy="49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99137B4-6BA9-4CA3-9BD1-35298565AED1}"/>
              </a:ext>
            </a:extLst>
          </p:cNvPr>
          <p:cNvCxnSpPr>
            <a:cxnSpLocks/>
          </p:cNvCxnSpPr>
          <p:nvPr/>
        </p:nvCxnSpPr>
        <p:spPr>
          <a:xfrm>
            <a:off x="2114990" y="5094572"/>
            <a:ext cx="299347" cy="495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72A34D8-AE64-48F3-A83D-EB1D728BD640}"/>
              </a:ext>
            </a:extLst>
          </p:cNvPr>
          <p:cNvCxnSpPr>
            <a:cxnSpLocks/>
          </p:cNvCxnSpPr>
          <p:nvPr/>
        </p:nvCxnSpPr>
        <p:spPr>
          <a:xfrm>
            <a:off x="2085474" y="4880688"/>
            <a:ext cx="400050" cy="671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D0BE91F-6163-4A38-8140-43664F6A3B56}"/>
              </a:ext>
            </a:extLst>
          </p:cNvPr>
          <p:cNvCxnSpPr/>
          <p:nvPr/>
        </p:nvCxnSpPr>
        <p:spPr>
          <a:xfrm>
            <a:off x="1794887" y="5807042"/>
            <a:ext cx="0" cy="116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E95A95D-0AF3-4CEC-9B59-CA2AFEB30602}"/>
              </a:ext>
            </a:extLst>
          </p:cNvPr>
          <p:cNvCxnSpPr/>
          <p:nvPr/>
        </p:nvCxnSpPr>
        <p:spPr>
          <a:xfrm>
            <a:off x="2386464" y="5487002"/>
            <a:ext cx="0" cy="64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AB9AC06-DEC1-4678-8014-CEE076C9C6F7}"/>
              </a:ext>
            </a:extLst>
          </p:cNvPr>
          <p:cNvCxnSpPr/>
          <p:nvPr/>
        </p:nvCxnSpPr>
        <p:spPr>
          <a:xfrm>
            <a:off x="2455044" y="5431813"/>
            <a:ext cx="0" cy="93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A6EA31D-7DE3-47BA-B2B6-D405761EC40E}"/>
              </a:ext>
            </a:extLst>
          </p:cNvPr>
          <p:cNvSpPr txBox="1"/>
          <p:nvPr/>
        </p:nvSpPr>
        <p:spPr>
          <a:xfrm>
            <a:off x="3076074" y="3803979"/>
            <a:ext cx="156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кристалічні включення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8C2B3EF-A5BE-4945-90CA-7149901E8F46}"/>
              </a:ext>
            </a:extLst>
          </p:cNvPr>
          <p:cNvCxnSpPr/>
          <p:nvPr/>
        </p:nvCxnSpPr>
        <p:spPr>
          <a:xfrm flipV="1">
            <a:off x="1770954" y="5430255"/>
            <a:ext cx="800230" cy="4438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FAE96A4-C816-4C99-AFC9-FD335E746E3A}"/>
              </a:ext>
            </a:extLst>
          </p:cNvPr>
          <p:cNvSpPr txBox="1"/>
          <p:nvPr/>
        </p:nvSpPr>
        <p:spPr>
          <a:xfrm rot="19881708">
            <a:off x="1939079" y="5596359"/>
            <a:ext cx="57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2…3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DDD246-AFCB-4754-80AD-C65B60CD2682}"/>
              </a:ext>
            </a:extLst>
          </p:cNvPr>
          <p:cNvSpPr txBox="1"/>
          <p:nvPr/>
        </p:nvSpPr>
        <p:spPr>
          <a:xfrm rot="19796131">
            <a:off x="2436392" y="5335602"/>
            <a:ext cx="84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1…2 мікрона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5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4083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Сучасна технологія виробництва ситалів дозволяє регулювати процеси утворення і росту кристалів, а також регулювати їх властивості з використанням спеціальних способів термообробки.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Матеріали :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uk-UA" sz="2000" dirty="0" err="1"/>
              <a:t>Сигран</a:t>
            </a:r>
            <a:r>
              <a:rPr lang="uk-UA" sz="2000" dirty="0"/>
              <a:t> – для отримання плитки 300х300х12мм. Особливістю є можливість полірувати поверхню і отримувати вироби, які імітують любі різновиди граніту.</a:t>
            </a: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2000" dirty="0" err="1"/>
              <a:t>Неопер’я</a:t>
            </a:r>
            <a:r>
              <a:rPr lang="uk-UA" sz="2000" dirty="0"/>
              <a:t> – головною особливістю є здатність матеріалу при підвищенні температури підвергатися згину та іншим деформаціям за рахунок чого отримують вироби аркової форми, </a:t>
            </a:r>
            <a:r>
              <a:rPr lang="uk-UA" sz="2000" dirty="0" err="1"/>
              <a:t>стовбчатої</a:t>
            </a:r>
            <a:r>
              <a:rPr lang="uk-UA" sz="2000" dirty="0"/>
              <a:t>, виробів малих архітектурних форм. Підвергається шліфуванню, поліруванню, як наслідок вироби отримують вид полірованого мармуру.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en-US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uk-UA" sz="2000" dirty="0"/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uk-UA" sz="2000" dirty="0"/>
          </a:p>
        </p:txBody>
      </p:sp>
      <p:pic>
        <p:nvPicPr>
          <p:cNvPr id="1026" name="Picture 2" descr="2-oboi-1 Стеклокристаллические отделочные материалы. Сигран, стеклоблоки, стеклопрофилит, ковровая мозаика, смальта">
            <a:extLst>
              <a:ext uri="{FF2B5EF4-FFF2-40B4-BE49-F238E27FC236}">
                <a16:creationId xmlns:a16="http://schemas.microsoft.com/office/drawing/2014/main" id="{A82D7ED7-1378-4FE4-9C0E-7BE1A58F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4" y="1854200"/>
            <a:ext cx="5572534" cy="352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8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2"/>
              </a:rPr>
              <a:t>https://www.youtube.com/watch?v=iDIAdg8HiR4</a:t>
            </a:r>
            <a:endParaRPr lang="en-US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://www.youtube.com/watch?v=3x9S_vqc_KE</a:t>
            </a:r>
            <a:endParaRPr lang="en-US" sz="2000" dirty="0"/>
          </a:p>
          <a:p>
            <a:pPr indent="457200" algn="just">
              <a:lnSpc>
                <a:spcPct val="100000"/>
              </a:lnSpc>
            </a:pPr>
            <a:r>
              <a:rPr lang="en-US" sz="2000" dirty="0">
                <a:hlinkClick r:id="rId4"/>
              </a:rPr>
              <a:t>https://www.youtube.com/watch?v=GpNBNBmspMA</a:t>
            </a:r>
            <a:endParaRPr lang="en-US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02167-5857-4089-8082-1218E23D6314}"/>
              </a:ext>
            </a:extLst>
          </p:cNvPr>
          <p:cNvSpPr txBox="1"/>
          <p:nvPr/>
        </p:nvSpPr>
        <p:spPr>
          <a:xfrm>
            <a:off x="1556084" y="2326105"/>
            <a:ext cx="87750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Na2O · m SiO2;   - </a:t>
            </a:r>
            <a:r>
              <a:rPr lang="uk-UA" dirty="0"/>
              <a:t>рідке скло</a:t>
            </a:r>
            <a:endParaRPr lang="en-US" dirty="0"/>
          </a:p>
          <a:p>
            <a:r>
              <a:rPr lang="en-US" dirty="0"/>
              <a:t> </a:t>
            </a:r>
            <a:r>
              <a:rPr lang="uk-UA" dirty="0"/>
              <a:t>К</a:t>
            </a:r>
            <a:r>
              <a:rPr lang="uk-UA" baseline="-25000" dirty="0"/>
              <a:t>2</a:t>
            </a:r>
            <a:r>
              <a:rPr lang="en-US" dirty="0"/>
              <a:t>O·</a:t>
            </a:r>
            <a:r>
              <a:rPr lang="uk-UA" dirty="0"/>
              <a:t>  </a:t>
            </a:r>
            <a:r>
              <a:rPr lang="en-US" dirty="0"/>
              <a:t>m </a:t>
            </a:r>
            <a:r>
              <a:rPr lang="en-US" dirty="0" err="1"/>
              <a:t>SiO</a:t>
            </a:r>
            <a:r>
              <a:rPr lang="uk-UA" baseline="-25000" dirty="0"/>
              <a:t>2 </a:t>
            </a:r>
          </a:p>
          <a:p>
            <a:endParaRPr lang="uk-UA" baseline="-25000" dirty="0"/>
          </a:p>
          <a:p>
            <a:endParaRPr lang="uk-UA" baseline="-25000" dirty="0"/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Виробляють плити з розмірами 115×185, 400×400мм і значно більшими, труби, лотки, різні фасонні вироби.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43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indent="457200">
              <a:lnSpc>
                <a:spcPct val="100000"/>
              </a:lnSpc>
            </a:pPr>
            <a:r>
              <a:rPr lang="uk-UA" dirty="0"/>
              <a:t>Тема: Сухі будівельні суміші (СБС)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СБС – це багатокомпонентні матеріали на основі неорганічних в’яжучих речовинах із </a:t>
            </a:r>
            <a:r>
              <a:rPr lang="uk-UA" sz="2000" dirty="0" err="1"/>
              <a:t>всеможливими</a:t>
            </a:r>
            <a:r>
              <a:rPr lang="uk-UA" sz="2000" dirty="0"/>
              <a:t> добавками, які регулюють потрібні властивості.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uk-UA" sz="2000" dirty="0"/>
              <a:t>СБС можуть включати декілька видів добавок (компонентів). Багато з них входять в незначній кількості і приготувати такі суміші в умовах будівництва неможливо.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uk-UA" sz="2000" dirty="0"/>
              <a:t>СБС доставляють до місця використання в упаковці незначної ваги. Для їх використання необхідно добавка води. Звідси СБС використовують без відходів.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uk-UA" sz="2000" dirty="0"/>
              <a:t>СБС мають ті чи інші добавки, що дозволяють їх використовувати строго </a:t>
            </a:r>
            <a:r>
              <a:rPr lang="uk-UA" sz="2000" dirty="0" err="1"/>
              <a:t>ціленаправлено</a:t>
            </a:r>
            <a:r>
              <a:rPr lang="uk-UA" sz="2000" dirty="0"/>
              <a:t>, в тому числі для виконання одного виду робіт можуть використовуватись дві чи більше різновидів СБС.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В склад СБС входять основа і добавки: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гідравлічні в’яжучі речовини: портландцемент, ШПЦ, ППЦ, ГЦ(глиноземний цемент), гіпсові в’яжучі. Забезпечують склеювання, цементацію і приклеювання до потрібної поверхні.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 err="1"/>
              <a:t>тонкодисперсні</a:t>
            </a:r>
            <a:r>
              <a:rPr lang="uk-UA" sz="2000" dirty="0"/>
              <a:t> наповнювачі, які виконують структуроутворення. Функції – підвищують пластичність і технологічність суміші, знижують вартість. Наприклад мармурна мука.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 err="1"/>
              <a:t>коротковолокнисті</a:t>
            </a:r>
            <a:r>
              <a:rPr lang="uk-UA" sz="2000" dirty="0"/>
              <a:t> </a:t>
            </a:r>
            <a:r>
              <a:rPr lang="uk-UA" sz="2000" dirty="0" err="1"/>
              <a:t>армуючі</a:t>
            </a:r>
            <a:r>
              <a:rPr lang="uk-UA" sz="2000" dirty="0"/>
              <a:t> добавки – поліпропілен, аеросил, кремнеземистий пил.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водорозчинні полімери – ПВА, акрилові, </a:t>
            </a:r>
            <a:r>
              <a:rPr lang="uk-UA" sz="2000" dirty="0" err="1"/>
              <a:t>нітроцелюлозні</a:t>
            </a:r>
            <a:r>
              <a:rPr lang="uk-UA" sz="2000" dirty="0"/>
              <a:t> та інші. Функції – </a:t>
            </a:r>
            <a:r>
              <a:rPr lang="uk-UA" sz="2000" dirty="0" err="1"/>
              <a:t>півищення</a:t>
            </a:r>
            <a:r>
              <a:rPr lang="uk-UA" sz="2000" dirty="0"/>
              <a:t> адгезії, міцності,</a:t>
            </a:r>
          </a:p>
        </p:txBody>
      </p:sp>
    </p:spTree>
    <p:extLst>
      <p:ext uri="{BB962C8B-B14F-4D97-AF65-F5344CB8AC3E}">
        <p14:creationId xmlns:p14="http://schemas.microsoft.com/office/powerpoint/2010/main" val="229598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000" dirty="0"/>
              <a:t>підвищення водонепроникності, морозостійкості, хімічної стійкості, тріщиностійкості, захист арматури від корозії.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гідрофобні добавки, </a:t>
            </a:r>
            <a:r>
              <a:rPr lang="uk-UA" sz="2000" dirty="0" err="1"/>
              <a:t>пластифікуючі</a:t>
            </a:r>
            <a:r>
              <a:rPr lang="uk-UA" sz="2000" dirty="0"/>
              <a:t>, регулятори строків схватування та твердіння.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стабілізатори, </a:t>
            </a:r>
            <a:r>
              <a:rPr lang="uk-UA" sz="2000" dirty="0" err="1"/>
              <a:t>піногасителі</a:t>
            </a:r>
            <a:r>
              <a:rPr lang="uk-UA" sz="2000" dirty="0"/>
              <a:t> та ін.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заповнювачі пісок мілко та </a:t>
            </a:r>
            <a:r>
              <a:rPr lang="uk-UA" sz="2000" dirty="0" err="1"/>
              <a:t>крупнозерновий</a:t>
            </a:r>
            <a:r>
              <a:rPr lang="uk-UA" sz="2000" dirty="0"/>
              <a:t>.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b="1" dirty="0"/>
              <a:t>Виробники: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«</a:t>
            </a:r>
            <a:r>
              <a:rPr lang="uk-UA" sz="2000" dirty="0" err="1"/>
              <a:t>Технобуд</a:t>
            </a:r>
            <a:r>
              <a:rPr lang="uk-UA" sz="2000" dirty="0"/>
              <a:t>» (м. Київ та інші співробітники з фірмою </a:t>
            </a:r>
            <a:r>
              <a:rPr lang="en-US" sz="2000" dirty="0"/>
              <a:t>DRIZORO</a:t>
            </a:r>
            <a:r>
              <a:rPr lang="uk-UA" sz="2000" dirty="0"/>
              <a:t>, Іспанія)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«</a:t>
            </a:r>
            <a:r>
              <a:rPr lang="uk-UA" sz="2000" dirty="0" err="1"/>
              <a:t>Укрросеско</a:t>
            </a:r>
            <a:r>
              <a:rPr lang="uk-UA" sz="2000" dirty="0"/>
              <a:t>» (м. Київ, </a:t>
            </a:r>
            <a:r>
              <a:rPr lang="en-US" sz="2000" dirty="0"/>
              <a:t>ISOMAT</a:t>
            </a:r>
            <a:r>
              <a:rPr lang="uk-UA" sz="2000" dirty="0"/>
              <a:t> - Австрія)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«</a:t>
            </a:r>
            <a:r>
              <a:rPr lang="uk-UA" sz="2000" dirty="0" err="1"/>
              <a:t>Хенкель</a:t>
            </a:r>
            <a:r>
              <a:rPr lang="uk-UA" sz="2000" dirty="0"/>
              <a:t> </a:t>
            </a:r>
            <a:r>
              <a:rPr lang="uk-UA" sz="2000" dirty="0" err="1"/>
              <a:t>Бауттехнік</a:t>
            </a:r>
            <a:r>
              <a:rPr lang="uk-UA" sz="2000" dirty="0"/>
              <a:t>» </a:t>
            </a:r>
            <a:r>
              <a:rPr lang="en-US" sz="2000" dirty="0"/>
              <a:t>(</a:t>
            </a:r>
            <a:r>
              <a:rPr lang="uk-UA" sz="2000" dirty="0"/>
              <a:t>м. Київ, </a:t>
            </a:r>
            <a:r>
              <a:rPr lang="en-US" sz="2000" dirty="0"/>
              <a:t>HENKEL </a:t>
            </a:r>
            <a:r>
              <a:rPr lang="en-US" sz="2000" dirty="0" err="1"/>
              <a:t>Bauttexhuc</a:t>
            </a:r>
            <a:r>
              <a:rPr lang="ru-RU" sz="2000" dirty="0"/>
              <a:t> – </a:t>
            </a:r>
            <a:r>
              <a:rPr lang="uk-UA" sz="2000" dirty="0"/>
              <a:t>Німеччина)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ТЗОВ «</a:t>
            </a:r>
            <a:r>
              <a:rPr lang="uk-UA" sz="2000" dirty="0" err="1"/>
              <a:t>Альпі-Лвів</a:t>
            </a:r>
            <a:r>
              <a:rPr lang="uk-UA" sz="2000" dirty="0"/>
              <a:t>» (м. Львів, Київ, </a:t>
            </a:r>
            <a:r>
              <a:rPr lang="en-US" sz="2000" dirty="0"/>
              <a:t>WORMANN</a:t>
            </a:r>
            <a:r>
              <a:rPr lang="uk-UA" sz="2000" dirty="0"/>
              <a:t> – Німеччина)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Харківський завод СБС марка «ТОКАН»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dirty="0" err="1"/>
              <a:t>Gemite</a:t>
            </a:r>
            <a:r>
              <a:rPr lang="en-US" sz="2000" dirty="0"/>
              <a:t> Ukraine LTD </a:t>
            </a:r>
            <a:r>
              <a:rPr lang="uk-UA" sz="2000" dirty="0"/>
              <a:t>(м. Київ, </a:t>
            </a:r>
            <a:r>
              <a:rPr lang="en-US" sz="2000" dirty="0" err="1"/>
              <a:t>Gemite</a:t>
            </a:r>
            <a:r>
              <a:rPr lang="uk-UA" sz="2000" dirty="0"/>
              <a:t> – Канада, США)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ЮНІС (Росія)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dirty="0"/>
              <a:t>DEITERMANN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«</a:t>
            </a:r>
            <a:r>
              <a:rPr lang="uk-UA" sz="2000" dirty="0" err="1"/>
              <a:t>Бумайстер</a:t>
            </a:r>
            <a:r>
              <a:rPr lang="uk-UA" sz="2000" dirty="0"/>
              <a:t>» (м. Павлоград)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uk-UA" sz="2000" dirty="0"/>
              <a:t>«</a:t>
            </a:r>
            <a:r>
              <a:rPr lang="en-US" sz="2000" dirty="0"/>
              <a:t>KNAUF</a:t>
            </a:r>
            <a:r>
              <a:rPr lang="uk-UA" sz="2000" dirty="0"/>
              <a:t>» (Німеччина)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96D267-B73B-4CE6-A342-7DA69959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88" y="4403188"/>
            <a:ext cx="5690701" cy="2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177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Приклади СБС за їх призначенням:</a:t>
            </a:r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А) влаштування наливних підлог (</a:t>
            </a:r>
            <a:r>
              <a:rPr lang="uk-UA" sz="2000" dirty="0" err="1"/>
              <a:t>самовирівнююча</a:t>
            </a:r>
            <a:r>
              <a:rPr lang="uk-UA" sz="2000" dirty="0"/>
              <a:t>) з добавкою декоративних цементів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  <a:p>
            <a:pPr indent="457200" algn="just">
              <a:lnSpc>
                <a:spcPct val="100000"/>
              </a:lnSpc>
            </a:pPr>
            <a:r>
              <a:rPr lang="uk-UA" sz="2000" dirty="0"/>
              <a:t>                                                                                                             </a:t>
            </a:r>
          </a:p>
        </p:txBody>
      </p:sp>
      <p:pic>
        <p:nvPicPr>
          <p:cNvPr id="1026" name="Picture 2" descr="Смесь для стяжки пола: виды материала на основе гипса и цемента">
            <a:extLst>
              <a:ext uri="{FF2B5EF4-FFF2-40B4-BE49-F238E27FC236}">
                <a16:creationId xmlns:a16="http://schemas.microsoft.com/office/drawing/2014/main" id="{9E62FF8D-5100-4674-B6CD-4C597EBE6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8" y="835855"/>
            <a:ext cx="9525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меси для стяжки пола как выбрать? - Профессиональное строительство">
            <a:extLst>
              <a:ext uri="{FF2B5EF4-FFF2-40B4-BE49-F238E27FC236}">
                <a16:creationId xmlns:a16="http://schemas.microsoft.com/office/drawing/2014/main" id="{6F9087C5-93BD-4936-8940-1E2F228D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8" y="3614370"/>
            <a:ext cx="6641526" cy="31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ухая смесь для стяжки пола: 7 советов по выбору и расчету - Строительный  блог Вити Петрова">
            <a:extLst>
              <a:ext uri="{FF2B5EF4-FFF2-40B4-BE49-F238E27FC236}">
                <a16:creationId xmlns:a16="http://schemas.microsoft.com/office/drawing/2014/main" id="{B0DF2C2E-90A5-4725-BED6-0109145A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598105"/>
            <a:ext cx="54006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ᐉГотовая смесь для стяжки пола купить по лучшей цене -ТЕВИС">
            <a:extLst>
              <a:ext uri="{FF2B5EF4-FFF2-40B4-BE49-F238E27FC236}">
                <a16:creationId xmlns:a16="http://schemas.microsoft.com/office/drawing/2014/main" id="{C97FC5D3-BA6E-4D4A-9DB7-CAC378AE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36" y="612677"/>
            <a:ext cx="1857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8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Б) влаштування і ремонт промислових підлог, </a:t>
            </a:r>
            <a:r>
              <a:rPr lang="uk-UA" sz="2000" dirty="0" err="1"/>
              <a:t>дорожних</a:t>
            </a:r>
            <a:r>
              <a:rPr lang="uk-UA" sz="2000" dirty="0"/>
              <a:t> покриттів, тротуарів</a:t>
            </a:r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1026" name="Picture 2" descr="Смесь для промышленных полов в Украине. Цены на смесь для промышленных полов  на Prom.ua">
            <a:extLst>
              <a:ext uri="{FF2B5EF4-FFF2-40B4-BE49-F238E27FC236}">
                <a16:creationId xmlns:a16="http://schemas.microsoft.com/office/drawing/2014/main" id="{4A26D265-9D6B-4BBD-9CF5-8DB9E6A0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" y="418074"/>
            <a:ext cx="4106061" cy="48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меси для ремонта и восстановления — CeramaX">
            <a:extLst>
              <a:ext uri="{FF2B5EF4-FFF2-40B4-BE49-F238E27FC236}">
                <a16:creationId xmlns:a16="http://schemas.microsoft.com/office/drawing/2014/main" id="{D622D9A6-5416-4EED-9659-3FC49D2F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4450764" cy="59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месь Siltek B-25 универсальная «Сухой бетон», 25 кг - купить в Киеве.  Наливные полы в магазине Alkiv">
            <a:extLst>
              <a:ext uri="{FF2B5EF4-FFF2-40B4-BE49-F238E27FC236}">
                <a16:creationId xmlns:a16="http://schemas.microsoft.com/office/drawing/2014/main" id="{AF128245-241A-42D4-AAF2-82C08609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14" y="418074"/>
            <a:ext cx="4839286" cy="48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8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17CB2-B2B4-4511-954E-8BC367709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7200" algn="just">
              <a:lnSpc>
                <a:spcPct val="100000"/>
              </a:lnSpc>
            </a:pPr>
            <a:r>
              <a:rPr lang="uk-UA" sz="2000" dirty="0"/>
              <a:t>В) гідроізоляційне влаштування конструкції з </a:t>
            </a:r>
            <a:r>
              <a:rPr lang="uk-UA" sz="2000" dirty="0" err="1"/>
              <a:t>парогазопроникністю</a:t>
            </a:r>
            <a:endParaRPr lang="uk-UA" sz="2000" dirty="0"/>
          </a:p>
          <a:p>
            <a:pPr indent="457200" algn="just">
              <a:lnSpc>
                <a:spcPct val="100000"/>
              </a:lnSpc>
            </a:pPr>
            <a:endParaRPr lang="uk-UA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14CCBD-4FB7-4075-8EE3-C1DC6B8B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3" y="492369"/>
            <a:ext cx="2768856" cy="49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ᐉ Гидроизоляционная смесь Гидрозит тип B 25 кг • Купить в Киеве, Украине •  Лучшая цена в Эпицентре">
            <a:extLst>
              <a:ext uri="{FF2B5EF4-FFF2-40B4-BE49-F238E27FC236}">
                <a16:creationId xmlns:a16="http://schemas.microsoft.com/office/drawing/2014/main" id="{D2BD6AA4-D21D-4F5F-9B36-0C963088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18" y="438956"/>
            <a:ext cx="3145081" cy="50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QUAMAT Полимерцементная гидросмесь для гидроизоляции Цена 52.22 грн Купить  в Днепре фото, отзывы 63544 GIPO">
            <a:extLst>
              <a:ext uri="{FF2B5EF4-FFF2-40B4-BE49-F238E27FC236}">
                <a16:creationId xmlns:a16="http://schemas.microsoft.com/office/drawing/2014/main" id="{6842100E-63A7-43B1-87FD-AC8E0C29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91" y="438956"/>
            <a:ext cx="4625295" cy="48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49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784</Words>
  <Application>Microsoft Office PowerPoint</Application>
  <PresentationFormat>Широкоэкранный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Екатерина</cp:lastModifiedBy>
  <cp:revision>15</cp:revision>
  <dcterms:created xsi:type="dcterms:W3CDTF">2022-02-20T10:08:08Z</dcterms:created>
  <dcterms:modified xsi:type="dcterms:W3CDTF">2024-02-19T15:22:18Z</dcterms:modified>
</cp:coreProperties>
</file>