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92" r:id="rId17"/>
    <p:sldId id="271" r:id="rId18"/>
    <p:sldId id="293"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4A9C2C6B-FC42-435D-B462-3248BC78FD3B}" type="datetimeFigureOut">
              <a:rPr lang="uk-UA" smtClean="0"/>
              <a:t>06.11.2020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D5BA599-73C6-4563-90DB-0016CB34FFB8}" type="slidenum">
              <a:rPr lang="uk-UA" smtClean="0"/>
              <a:t>‹#›</a:t>
            </a:fld>
            <a:endParaRPr lang="uk-UA"/>
          </a:p>
        </p:txBody>
      </p:sp>
    </p:spTree>
    <p:extLst>
      <p:ext uri="{BB962C8B-B14F-4D97-AF65-F5344CB8AC3E}">
        <p14:creationId xmlns:p14="http://schemas.microsoft.com/office/powerpoint/2010/main" val="2996292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4A9C2C6B-FC42-435D-B462-3248BC78FD3B}" type="datetimeFigureOut">
              <a:rPr lang="uk-UA" smtClean="0"/>
              <a:t>06.11.2020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D5BA599-73C6-4563-90DB-0016CB34FFB8}" type="slidenum">
              <a:rPr lang="uk-UA" smtClean="0"/>
              <a:t>‹#›</a:t>
            </a:fld>
            <a:endParaRPr lang="uk-UA"/>
          </a:p>
        </p:txBody>
      </p:sp>
    </p:spTree>
    <p:extLst>
      <p:ext uri="{BB962C8B-B14F-4D97-AF65-F5344CB8AC3E}">
        <p14:creationId xmlns:p14="http://schemas.microsoft.com/office/powerpoint/2010/main" val="2390385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4A9C2C6B-FC42-435D-B462-3248BC78FD3B}" type="datetimeFigureOut">
              <a:rPr lang="uk-UA" smtClean="0"/>
              <a:t>06.11.2020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D5BA599-73C6-4563-90DB-0016CB34FFB8}" type="slidenum">
              <a:rPr lang="uk-UA" smtClean="0"/>
              <a:t>‹#›</a:t>
            </a:fld>
            <a:endParaRPr lang="uk-UA"/>
          </a:p>
        </p:txBody>
      </p:sp>
    </p:spTree>
    <p:extLst>
      <p:ext uri="{BB962C8B-B14F-4D97-AF65-F5344CB8AC3E}">
        <p14:creationId xmlns:p14="http://schemas.microsoft.com/office/powerpoint/2010/main" val="1137075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4A9C2C6B-FC42-435D-B462-3248BC78FD3B}" type="datetimeFigureOut">
              <a:rPr lang="uk-UA" smtClean="0"/>
              <a:t>06.11.2020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D5BA599-73C6-4563-90DB-0016CB34FFB8}" type="slidenum">
              <a:rPr lang="uk-UA" smtClean="0"/>
              <a:t>‹#›</a:t>
            </a:fld>
            <a:endParaRPr lang="uk-UA"/>
          </a:p>
        </p:txBody>
      </p:sp>
    </p:spTree>
    <p:extLst>
      <p:ext uri="{BB962C8B-B14F-4D97-AF65-F5344CB8AC3E}">
        <p14:creationId xmlns:p14="http://schemas.microsoft.com/office/powerpoint/2010/main" val="1105858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A9C2C6B-FC42-435D-B462-3248BC78FD3B}" type="datetimeFigureOut">
              <a:rPr lang="uk-UA" smtClean="0"/>
              <a:t>06.11.2020</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D5BA599-73C6-4563-90DB-0016CB34FFB8}" type="slidenum">
              <a:rPr lang="uk-UA" smtClean="0"/>
              <a:t>‹#›</a:t>
            </a:fld>
            <a:endParaRPr lang="uk-UA"/>
          </a:p>
        </p:txBody>
      </p:sp>
    </p:spTree>
    <p:extLst>
      <p:ext uri="{BB962C8B-B14F-4D97-AF65-F5344CB8AC3E}">
        <p14:creationId xmlns:p14="http://schemas.microsoft.com/office/powerpoint/2010/main" val="2834974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4A9C2C6B-FC42-435D-B462-3248BC78FD3B}" type="datetimeFigureOut">
              <a:rPr lang="uk-UA" smtClean="0"/>
              <a:t>06.11.2020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CD5BA599-73C6-4563-90DB-0016CB34FFB8}" type="slidenum">
              <a:rPr lang="uk-UA" smtClean="0"/>
              <a:t>‹#›</a:t>
            </a:fld>
            <a:endParaRPr lang="uk-UA"/>
          </a:p>
        </p:txBody>
      </p:sp>
    </p:spTree>
    <p:extLst>
      <p:ext uri="{BB962C8B-B14F-4D97-AF65-F5344CB8AC3E}">
        <p14:creationId xmlns:p14="http://schemas.microsoft.com/office/powerpoint/2010/main" val="4242386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4A9C2C6B-FC42-435D-B462-3248BC78FD3B}" type="datetimeFigureOut">
              <a:rPr lang="uk-UA" smtClean="0"/>
              <a:t>06.11.2020</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CD5BA599-73C6-4563-90DB-0016CB34FFB8}" type="slidenum">
              <a:rPr lang="uk-UA" smtClean="0"/>
              <a:t>‹#›</a:t>
            </a:fld>
            <a:endParaRPr lang="uk-UA"/>
          </a:p>
        </p:txBody>
      </p:sp>
    </p:spTree>
    <p:extLst>
      <p:ext uri="{BB962C8B-B14F-4D97-AF65-F5344CB8AC3E}">
        <p14:creationId xmlns:p14="http://schemas.microsoft.com/office/powerpoint/2010/main" val="3062897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4A9C2C6B-FC42-435D-B462-3248BC78FD3B}" type="datetimeFigureOut">
              <a:rPr lang="uk-UA" smtClean="0"/>
              <a:t>06.11.2020</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CD5BA599-73C6-4563-90DB-0016CB34FFB8}" type="slidenum">
              <a:rPr lang="uk-UA" smtClean="0"/>
              <a:t>‹#›</a:t>
            </a:fld>
            <a:endParaRPr lang="uk-UA"/>
          </a:p>
        </p:txBody>
      </p:sp>
    </p:spTree>
    <p:extLst>
      <p:ext uri="{BB962C8B-B14F-4D97-AF65-F5344CB8AC3E}">
        <p14:creationId xmlns:p14="http://schemas.microsoft.com/office/powerpoint/2010/main" val="3356792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A9C2C6B-FC42-435D-B462-3248BC78FD3B}" type="datetimeFigureOut">
              <a:rPr lang="uk-UA" smtClean="0"/>
              <a:t>06.11.2020</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CD5BA599-73C6-4563-90DB-0016CB34FFB8}" type="slidenum">
              <a:rPr lang="uk-UA" smtClean="0"/>
              <a:t>‹#›</a:t>
            </a:fld>
            <a:endParaRPr lang="uk-UA"/>
          </a:p>
        </p:txBody>
      </p:sp>
    </p:spTree>
    <p:extLst>
      <p:ext uri="{BB962C8B-B14F-4D97-AF65-F5344CB8AC3E}">
        <p14:creationId xmlns:p14="http://schemas.microsoft.com/office/powerpoint/2010/main" val="4255956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A9C2C6B-FC42-435D-B462-3248BC78FD3B}" type="datetimeFigureOut">
              <a:rPr lang="uk-UA" smtClean="0"/>
              <a:t>06.11.2020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CD5BA599-73C6-4563-90DB-0016CB34FFB8}" type="slidenum">
              <a:rPr lang="uk-UA" smtClean="0"/>
              <a:t>‹#›</a:t>
            </a:fld>
            <a:endParaRPr lang="uk-UA"/>
          </a:p>
        </p:txBody>
      </p:sp>
    </p:spTree>
    <p:extLst>
      <p:ext uri="{BB962C8B-B14F-4D97-AF65-F5344CB8AC3E}">
        <p14:creationId xmlns:p14="http://schemas.microsoft.com/office/powerpoint/2010/main" val="3779525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A9C2C6B-FC42-435D-B462-3248BC78FD3B}" type="datetimeFigureOut">
              <a:rPr lang="uk-UA" smtClean="0"/>
              <a:t>06.11.2020</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CD5BA599-73C6-4563-90DB-0016CB34FFB8}" type="slidenum">
              <a:rPr lang="uk-UA" smtClean="0"/>
              <a:t>‹#›</a:t>
            </a:fld>
            <a:endParaRPr lang="uk-UA"/>
          </a:p>
        </p:txBody>
      </p:sp>
    </p:spTree>
    <p:extLst>
      <p:ext uri="{BB962C8B-B14F-4D97-AF65-F5344CB8AC3E}">
        <p14:creationId xmlns:p14="http://schemas.microsoft.com/office/powerpoint/2010/main" val="3068640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C2C6B-FC42-435D-B462-3248BC78FD3B}" type="datetimeFigureOut">
              <a:rPr lang="uk-UA" smtClean="0"/>
              <a:t>06.11.2020</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5BA599-73C6-4563-90DB-0016CB34FFB8}" type="slidenum">
              <a:rPr lang="uk-UA" smtClean="0"/>
              <a:t>‹#›</a:t>
            </a:fld>
            <a:endParaRPr lang="uk-UA"/>
          </a:p>
        </p:txBody>
      </p:sp>
    </p:spTree>
    <p:extLst>
      <p:ext uri="{BB962C8B-B14F-4D97-AF65-F5344CB8AC3E}">
        <p14:creationId xmlns:p14="http://schemas.microsoft.com/office/powerpoint/2010/main" val="3265769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sz="12800" b="1" dirty="0" err="1" smtClean="0"/>
              <a:t>Біржа</a:t>
            </a:r>
            <a:r>
              <a:rPr lang="ru-RU" sz="12800" b="1" dirty="0" smtClean="0"/>
              <a:t>:</a:t>
            </a:r>
            <a:r>
              <a:rPr lang="ru-RU" dirty="0" smtClean="0"/>
              <a:t/>
            </a:r>
            <a:br>
              <a:rPr lang="ru-RU" dirty="0" smtClean="0"/>
            </a:br>
            <a:r>
              <a:rPr lang="ru-RU" dirty="0" err="1" smtClean="0"/>
              <a:t>виникнення</a:t>
            </a:r>
            <a:r>
              <a:rPr lang="ru-RU" dirty="0" smtClean="0"/>
              <a:t/>
            </a:r>
            <a:br>
              <a:rPr lang="ru-RU" dirty="0" smtClean="0"/>
            </a:br>
            <a:r>
              <a:rPr lang="ru-RU" dirty="0" err="1" smtClean="0"/>
              <a:t>поняття</a:t>
            </a:r>
            <a:r>
              <a:rPr lang="ru-RU" dirty="0" smtClean="0"/>
              <a:t/>
            </a:r>
            <a:br>
              <a:rPr lang="ru-RU" dirty="0" smtClean="0"/>
            </a:br>
            <a:r>
              <a:rPr lang="ru-RU" dirty="0" err="1" smtClean="0"/>
              <a:t>сутність</a:t>
            </a:r>
            <a:r>
              <a:rPr lang="ru-RU" dirty="0" smtClean="0"/>
              <a:t/>
            </a:r>
            <a:br>
              <a:rPr lang="ru-RU" dirty="0" smtClean="0"/>
            </a:br>
            <a:r>
              <a:rPr lang="ru-RU" dirty="0" err="1" smtClean="0"/>
              <a:t>класифікація</a:t>
            </a:r>
            <a:endParaRPr lang="uk-UA" dirty="0"/>
          </a:p>
        </p:txBody>
      </p:sp>
    </p:spTree>
    <p:extLst>
      <p:ext uri="{BB962C8B-B14F-4D97-AF65-F5344CB8AC3E}">
        <p14:creationId xmlns:p14="http://schemas.microsoft.com/office/powerpoint/2010/main" val="3029594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92500" lnSpcReduction="20000"/>
          </a:bodyPr>
          <a:lstStyle/>
          <a:p>
            <a:pPr algn="just"/>
            <a:r>
              <a:rPr lang="uk-UA" dirty="0" smtClean="0"/>
              <a:t>Поняття організованого ринку – тобто впорядкованого ринку, який характеризується такими ознаками:</a:t>
            </a:r>
          </a:p>
          <a:p>
            <a:pPr marL="0" indent="0" algn="just">
              <a:buNone/>
            </a:pPr>
            <a:r>
              <a:rPr lang="uk-UA" dirty="0" smtClean="0"/>
              <a:t>- наявність організації, яка керує ринком;</a:t>
            </a:r>
          </a:p>
          <a:p>
            <a:pPr marL="0" indent="0" algn="just">
              <a:buNone/>
            </a:pPr>
            <a:r>
              <a:rPr lang="uk-UA" dirty="0" smtClean="0"/>
              <a:t>- концентрація попиту і пропозиції в просторі та часі;</a:t>
            </a:r>
          </a:p>
          <a:p>
            <a:pPr marL="0" indent="0" algn="just">
              <a:buNone/>
            </a:pPr>
            <a:r>
              <a:rPr lang="uk-UA" dirty="0" smtClean="0"/>
              <a:t>- наявність правил торгівлі щодо укладання угод і розрахунків за ними;</a:t>
            </a:r>
          </a:p>
          <a:p>
            <a:pPr marL="0" indent="0" algn="just">
              <a:buNone/>
            </a:pPr>
            <a:r>
              <a:rPr lang="uk-UA" dirty="0" smtClean="0"/>
              <a:t>- регулювання з боку держави та саморегулювання.</a:t>
            </a:r>
            <a:endParaRPr lang="uk-UA" dirty="0"/>
          </a:p>
        </p:txBody>
      </p:sp>
    </p:spTree>
    <p:extLst>
      <p:ext uri="{BB962C8B-B14F-4D97-AF65-F5344CB8AC3E}">
        <p14:creationId xmlns:p14="http://schemas.microsoft.com/office/powerpoint/2010/main" val="2514157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698" y="1919288"/>
            <a:ext cx="6726316" cy="3957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61829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47500" lnSpcReduction="20000"/>
          </a:bodyPr>
          <a:lstStyle/>
          <a:p>
            <a:pPr algn="just"/>
            <a:r>
              <a:rPr lang="uk-UA" dirty="0" smtClean="0"/>
              <a:t>рисами середньовічної ярмарки були принципи саморегулювання та арбітражу, а також формалізовані торговельні процеси. </a:t>
            </a:r>
          </a:p>
          <a:p>
            <a:pPr algn="just"/>
            <a:r>
              <a:rPr lang="uk-UA" dirty="0" smtClean="0"/>
              <a:t>У середньовічній Англії законодавство визначало стандарти (правила, вимоги) поведінки, що влаштовували місцеву владу. Ці вимоги були мінімальними, але вони становили основу загальноприйнятої практики оформлення угод, торговельних рахунків, фрахтових, складських розписок і квитанцій, акредитивів, актів про передачу та інших торговельних документів.</a:t>
            </a:r>
          </a:p>
          <a:p>
            <a:pPr algn="just"/>
            <a:r>
              <a:rPr lang="uk-UA" dirty="0" smtClean="0"/>
              <a:t>Усі ці атрибути сприяли організації бірж. Суперечки і конфліктні ситуації розглядав ярмарковий суд або суд “людей із запорошеними стопами”, так званий арбітраж.</a:t>
            </a:r>
          </a:p>
          <a:p>
            <a:pPr algn="just"/>
            <a:r>
              <a:rPr lang="uk-UA" dirty="0" smtClean="0"/>
              <a:t> З розвитком міст регіональні ярмарки втратили своє значення. Виникли спеціалізовані торговельні центри, своєрідні гуртові магазини, які отримали назву “бурса”. За звичай вони розташовувалися у готелях або чайних закладах, а потім перебазувалися на постійне місце в спеціальні споруди.</a:t>
            </a:r>
          </a:p>
          <a:p>
            <a:pPr algn="just"/>
            <a:r>
              <a:rPr lang="uk-UA" dirty="0" smtClean="0"/>
              <a:t>не була проста заміна приміщень = змінився торговельний процес, тобто метод поєднання попиту та пропозиції, зведення покупця з продавцем. У найпростішій формі ринкової торгівлі, що називалася базаром, процес був організований у елементарний спосіб: продавці з одним або кількома товарами чекають покупців, які обходять ряди і знаходять потрібну річ. Попит таким способом зустрічається з пропозицією. Базар — справді зародкова форма вільної торгівлі, вона вижила навіть у період соціалізму</a:t>
            </a:r>
            <a:endParaRPr lang="uk-UA" dirty="0"/>
          </a:p>
        </p:txBody>
      </p:sp>
    </p:spTree>
    <p:extLst>
      <p:ext uri="{BB962C8B-B14F-4D97-AF65-F5344CB8AC3E}">
        <p14:creationId xmlns:p14="http://schemas.microsoft.com/office/powerpoint/2010/main" val="328290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70000" lnSpcReduction="20000"/>
          </a:bodyPr>
          <a:lstStyle/>
          <a:p>
            <a:pPr algn="just"/>
            <a:r>
              <a:rPr lang="uk-UA" dirty="0" smtClean="0"/>
              <a:t>Багаторазове збільшення операцій перетворило ярмарок на біржові структури, постійні торговельні місця.</a:t>
            </a:r>
          </a:p>
          <a:p>
            <a:pPr algn="just"/>
            <a:r>
              <a:rPr lang="uk-UA" dirty="0" smtClean="0"/>
              <a:t>Порівняно з ярмарком, який покладається на екстенсивне охоплення розгалуженою пропозицією потоку попиту, що рухається, біржа є інтенсивним потоком, своєрідним поєднанням попиту і пропозиції. Вони перебувають у безпосередній близькості і змінюють одне одного. </a:t>
            </a:r>
          </a:p>
          <a:p>
            <a:pPr algn="just"/>
            <a:r>
              <a:rPr lang="uk-UA" dirty="0" smtClean="0"/>
              <a:t>В ідеалі біржа — це ринок, на якому продавець і покупець не залишаються без угод. Придбавши один товар, можна тут же продати інший і так далі.</a:t>
            </a:r>
          </a:p>
          <a:p>
            <a:pPr algn="just"/>
            <a:r>
              <a:rPr lang="uk-UA" dirty="0" smtClean="0"/>
              <a:t>Тобто біржа з самого початку свого зародження є організованою торгівлею, її створювала особлива організація, яка отримала назву “біржа”.</a:t>
            </a:r>
            <a:endParaRPr lang="uk-UA" dirty="0"/>
          </a:p>
        </p:txBody>
      </p:sp>
    </p:spTree>
    <p:extLst>
      <p:ext uri="{BB962C8B-B14F-4D97-AF65-F5344CB8AC3E}">
        <p14:creationId xmlns:p14="http://schemas.microsoft.com/office/powerpoint/2010/main" val="15994861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77500" lnSpcReduction="20000"/>
          </a:bodyPr>
          <a:lstStyle/>
          <a:p>
            <a:pPr algn="just"/>
            <a:r>
              <a:rPr lang="uk-UA" dirty="0" smtClean="0"/>
              <a:t>Підвищена цінова нестабільність впродовж року призводила до масових банкрутств фермерів, плантаторів, землевласників, елеваторників, переробних фірм і гуртових торговців. Саме ці учасники товарних ринків були зацікавлені в організації постійно діючої торгівлі, де можна було щодня знати поточні ціни. </a:t>
            </a:r>
          </a:p>
          <a:p>
            <a:pPr algn="just"/>
            <a:r>
              <a:rPr lang="uk-UA" dirty="0" smtClean="0"/>
              <a:t>Головна причина виникнення бірж – розвиток масового виробництва, для якого потрібен ринок, здатний реалізувати значні партії товару на регулярній основі, виходячи із реального співвідношення попиту та пропозиції. Від ярмарку біржу відрізняла форма торгівлі: публічні торги, які відбувалися у визначений час, у конкретному приміщенні.</a:t>
            </a:r>
            <a:endParaRPr lang="uk-UA" dirty="0"/>
          </a:p>
        </p:txBody>
      </p:sp>
    </p:spTree>
    <p:extLst>
      <p:ext uri="{BB962C8B-B14F-4D97-AF65-F5344CB8AC3E}">
        <p14:creationId xmlns:p14="http://schemas.microsoft.com/office/powerpoint/2010/main" val="38328619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77500" lnSpcReduction="20000"/>
          </a:bodyPr>
          <a:lstStyle/>
          <a:p>
            <a:pPr algn="just"/>
            <a:r>
              <a:rPr lang="uk-UA" dirty="0" smtClean="0"/>
              <a:t>Під час торгів визначалася справедлива ціна, яка підкріплювалася авторитетом біржових зборів. Ціна доводилася до відому всіх учасників ринку через реєстрацію та офіційну публікацію у біржових бюлетенях, пізніше в засобах масової інформації. Процес визначення справедливої ціни назвали котируванням цін, а біржу визначили як ринок чистої конкуренції, на якому присутні багато продавців та покупців, які у будь-який момент можуть мінятися ролями, а торгівля відбувається одним видом товару. Наприклад, у величезній операційній залі Чиказької торговельної палати (</a:t>
            </a:r>
            <a:r>
              <a:rPr lang="en-US" dirty="0" smtClean="0"/>
              <a:t>CBOT) </a:t>
            </a:r>
            <a:r>
              <a:rPr lang="uk-UA" dirty="0" smtClean="0"/>
              <a:t>торгівля ф’ючерсним контрактом на кукурудзу проводиться лише в одному </a:t>
            </a:r>
            <a:r>
              <a:rPr lang="uk-UA" dirty="0" err="1" smtClean="0"/>
              <a:t>піті</a:t>
            </a:r>
            <a:r>
              <a:rPr lang="uk-UA" dirty="0" smtClean="0"/>
              <a:t> (ямі).</a:t>
            </a:r>
            <a:endParaRPr lang="uk-UA" dirty="0"/>
          </a:p>
        </p:txBody>
      </p:sp>
    </p:spTree>
    <p:extLst>
      <p:ext uri="{BB962C8B-B14F-4D97-AF65-F5344CB8AC3E}">
        <p14:creationId xmlns:p14="http://schemas.microsoft.com/office/powerpoint/2010/main" val="2243236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479850235"/>
              </p:ext>
            </p:extLst>
          </p:nvPr>
        </p:nvGraphicFramePr>
        <p:xfrm>
          <a:off x="323530" y="332656"/>
          <a:ext cx="8568950" cy="6234871"/>
        </p:xfrm>
        <a:graphic>
          <a:graphicData uri="http://schemas.openxmlformats.org/drawingml/2006/table">
            <a:tbl>
              <a:tblPr firstRow="1" firstCol="1" lastRow="1" lastCol="1" bandRow="1" bandCol="1">
                <a:tableStyleId>{2D5ABB26-0587-4C30-8999-92F81FD0307C}</a:tableStyleId>
              </a:tblPr>
              <a:tblGrid>
                <a:gridCol w="1713790"/>
                <a:gridCol w="1713790"/>
                <a:gridCol w="1713790"/>
                <a:gridCol w="1713790"/>
                <a:gridCol w="1713790"/>
              </a:tblGrid>
              <a:tr h="289456">
                <a:tc>
                  <a:txBody>
                    <a:bodyPr/>
                    <a:lstStyle/>
                    <a:p>
                      <a:pPr algn="ctr">
                        <a:lnSpc>
                          <a:spcPct val="150000"/>
                        </a:lnSpc>
                        <a:spcAft>
                          <a:spcPts val="0"/>
                        </a:spcAft>
                      </a:pPr>
                      <a:r>
                        <a:rPr lang="uk-UA" sz="1200" b="1" dirty="0">
                          <a:effectLst/>
                          <a:latin typeface="Times New Roman" pitchFamily="18" charset="0"/>
                          <a:cs typeface="Times New Roman" pitchFamily="18" charset="0"/>
                        </a:rPr>
                        <a:t>Форма оптової торгівлі</a:t>
                      </a:r>
                      <a:endParaRPr lang="uk-UA" sz="1200" b="1" dirty="0">
                        <a:effectLst/>
                        <a:latin typeface="Times New Roman" pitchFamily="18" charset="0"/>
                        <a:ea typeface="Times New Roman"/>
                        <a:cs typeface="Times New Roman" pitchFamily="18" charset="0"/>
                      </a:endParaRPr>
                    </a:p>
                  </a:txBody>
                  <a:tcPr marL="68031" marR="6803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200" b="1" dirty="0">
                          <a:effectLst/>
                          <a:latin typeface="Times New Roman" pitchFamily="18" charset="0"/>
                          <a:cs typeface="Times New Roman" pitchFamily="18" charset="0"/>
                        </a:rPr>
                        <a:t>Локальний ринок (базар)</a:t>
                      </a:r>
                      <a:endParaRPr lang="uk-UA" sz="1200" b="1" dirty="0">
                        <a:effectLst/>
                        <a:latin typeface="Times New Roman" pitchFamily="18" charset="0"/>
                        <a:ea typeface="Times New Roman"/>
                        <a:cs typeface="Times New Roman" pitchFamily="18" charset="0"/>
                      </a:endParaRPr>
                    </a:p>
                  </a:txBody>
                  <a:tcPr marL="68031" marR="680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200" b="1" dirty="0">
                          <a:effectLst/>
                          <a:latin typeface="Times New Roman" pitchFamily="18" charset="0"/>
                          <a:cs typeface="Times New Roman" pitchFamily="18" charset="0"/>
                        </a:rPr>
                        <a:t>Ярмарок</a:t>
                      </a:r>
                      <a:endParaRPr lang="uk-UA" sz="1200" b="1" dirty="0">
                        <a:effectLst/>
                        <a:latin typeface="Times New Roman" pitchFamily="18" charset="0"/>
                        <a:ea typeface="Times New Roman"/>
                        <a:cs typeface="Times New Roman" pitchFamily="18" charset="0"/>
                      </a:endParaRPr>
                    </a:p>
                  </a:txBody>
                  <a:tcPr marL="68031" marR="680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200" b="1">
                          <a:effectLst/>
                          <a:latin typeface="Times New Roman" pitchFamily="18" charset="0"/>
                          <a:cs typeface="Times New Roman" pitchFamily="18" charset="0"/>
                        </a:rPr>
                        <a:t>Аукціон</a:t>
                      </a:r>
                      <a:endParaRPr lang="uk-UA" sz="1200" b="1">
                        <a:effectLst/>
                        <a:latin typeface="Times New Roman" pitchFamily="18" charset="0"/>
                        <a:ea typeface="Times New Roman"/>
                        <a:cs typeface="Times New Roman" pitchFamily="18" charset="0"/>
                      </a:endParaRPr>
                    </a:p>
                  </a:txBody>
                  <a:tcPr marL="68031" marR="680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200" b="1" dirty="0">
                          <a:effectLst/>
                          <a:latin typeface="Times New Roman" pitchFamily="18" charset="0"/>
                          <a:cs typeface="Times New Roman" pitchFamily="18" charset="0"/>
                        </a:rPr>
                        <a:t>Біржа</a:t>
                      </a:r>
                      <a:endParaRPr lang="uk-UA" sz="1200" b="1" dirty="0">
                        <a:effectLst/>
                        <a:latin typeface="Times New Roman" pitchFamily="18" charset="0"/>
                        <a:ea typeface="Times New Roman"/>
                        <a:cs typeface="Times New Roman" pitchFamily="18" charset="0"/>
                      </a:endParaRPr>
                    </a:p>
                  </a:txBody>
                  <a:tcPr marL="68031" marR="680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9456">
                <a:tc>
                  <a:txBody>
                    <a:bodyPr/>
                    <a:lstStyle/>
                    <a:p>
                      <a:pPr algn="ctr">
                        <a:lnSpc>
                          <a:spcPct val="150000"/>
                        </a:lnSpc>
                        <a:spcAft>
                          <a:spcPts val="0"/>
                        </a:spcAft>
                      </a:pPr>
                      <a:r>
                        <a:rPr lang="uk-UA" sz="1200" dirty="0">
                          <a:effectLst/>
                          <a:latin typeface="Times New Roman" pitchFamily="18" charset="0"/>
                          <a:cs typeface="Times New Roman" pitchFamily="18" charset="0"/>
                        </a:rPr>
                        <a:t>1</a:t>
                      </a:r>
                      <a:endParaRPr lang="uk-UA" sz="1200" dirty="0">
                        <a:effectLst/>
                        <a:latin typeface="Times New Roman" pitchFamily="18" charset="0"/>
                        <a:ea typeface="Times New Roman"/>
                        <a:cs typeface="Times New Roman" pitchFamily="18" charset="0"/>
                      </a:endParaRPr>
                    </a:p>
                  </a:txBody>
                  <a:tcPr marL="68031" marR="6803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200" dirty="0">
                          <a:effectLst/>
                          <a:latin typeface="Times New Roman" pitchFamily="18" charset="0"/>
                          <a:cs typeface="Times New Roman" pitchFamily="18" charset="0"/>
                        </a:rPr>
                        <a:t>2</a:t>
                      </a:r>
                      <a:endParaRPr lang="uk-UA" sz="1200" dirty="0">
                        <a:effectLst/>
                        <a:latin typeface="Times New Roman" pitchFamily="18" charset="0"/>
                        <a:ea typeface="Times New Roman"/>
                        <a:cs typeface="Times New Roman" pitchFamily="18" charset="0"/>
                      </a:endParaRPr>
                    </a:p>
                  </a:txBody>
                  <a:tcPr marL="68031" marR="680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200" dirty="0">
                          <a:effectLst/>
                          <a:latin typeface="Times New Roman" pitchFamily="18" charset="0"/>
                          <a:cs typeface="Times New Roman" pitchFamily="18" charset="0"/>
                        </a:rPr>
                        <a:t>3</a:t>
                      </a:r>
                      <a:endParaRPr lang="uk-UA" sz="1200" dirty="0">
                        <a:effectLst/>
                        <a:latin typeface="Times New Roman" pitchFamily="18" charset="0"/>
                        <a:ea typeface="Times New Roman"/>
                        <a:cs typeface="Times New Roman" pitchFamily="18" charset="0"/>
                      </a:endParaRPr>
                    </a:p>
                  </a:txBody>
                  <a:tcPr marL="68031" marR="680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200" dirty="0">
                          <a:effectLst/>
                          <a:latin typeface="Times New Roman" pitchFamily="18" charset="0"/>
                          <a:cs typeface="Times New Roman" pitchFamily="18" charset="0"/>
                        </a:rPr>
                        <a:t>4</a:t>
                      </a:r>
                      <a:endParaRPr lang="uk-UA" sz="1200" dirty="0">
                        <a:effectLst/>
                        <a:latin typeface="Times New Roman" pitchFamily="18" charset="0"/>
                        <a:ea typeface="Times New Roman"/>
                        <a:cs typeface="Times New Roman" pitchFamily="18" charset="0"/>
                      </a:endParaRPr>
                    </a:p>
                  </a:txBody>
                  <a:tcPr marL="68031" marR="680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200" dirty="0">
                          <a:effectLst/>
                          <a:latin typeface="Times New Roman" pitchFamily="18" charset="0"/>
                          <a:cs typeface="Times New Roman" pitchFamily="18" charset="0"/>
                        </a:rPr>
                        <a:t>5</a:t>
                      </a:r>
                      <a:endParaRPr lang="uk-UA" sz="1200" dirty="0">
                        <a:effectLst/>
                        <a:latin typeface="Times New Roman" pitchFamily="18" charset="0"/>
                        <a:ea typeface="Times New Roman"/>
                        <a:cs typeface="Times New Roman" pitchFamily="18" charset="0"/>
                      </a:endParaRPr>
                    </a:p>
                  </a:txBody>
                  <a:tcPr marL="68031" marR="680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8910">
                <a:tc>
                  <a:txBody>
                    <a:bodyPr/>
                    <a:lstStyle/>
                    <a:p>
                      <a:pPr algn="just">
                        <a:lnSpc>
                          <a:spcPct val="150000"/>
                        </a:lnSpc>
                        <a:spcAft>
                          <a:spcPts val="0"/>
                        </a:spcAft>
                      </a:pPr>
                      <a:r>
                        <a:rPr lang="uk-UA" sz="1200" dirty="0">
                          <a:effectLst/>
                          <a:latin typeface="Times New Roman" pitchFamily="18" charset="0"/>
                          <a:cs typeface="Times New Roman" pitchFamily="18" charset="0"/>
                        </a:rPr>
                        <a:t>1.Наявність постійного місця для торгівлі</a:t>
                      </a:r>
                      <a:endParaRPr lang="uk-UA" sz="1200" dirty="0">
                        <a:effectLst/>
                        <a:latin typeface="Times New Roman" pitchFamily="18" charset="0"/>
                        <a:ea typeface="Times New Roman"/>
                        <a:cs typeface="Times New Roman" pitchFamily="18" charset="0"/>
                      </a:endParaRPr>
                    </a:p>
                  </a:txBody>
                  <a:tcPr marL="68031" marR="6803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200" dirty="0">
                          <a:effectLst/>
                          <a:latin typeface="Times New Roman" pitchFamily="18" charset="0"/>
                          <a:cs typeface="Times New Roman" pitchFamily="18" charset="0"/>
                          <a:sym typeface="Symbol"/>
                        </a:rPr>
                        <a:t></a:t>
                      </a:r>
                      <a:endParaRPr lang="uk-UA" sz="1200" dirty="0">
                        <a:effectLst/>
                        <a:latin typeface="Times New Roman" pitchFamily="18" charset="0"/>
                        <a:ea typeface="Times New Roman"/>
                        <a:cs typeface="Times New Roman" pitchFamily="18" charset="0"/>
                      </a:endParaRPr>
                    </a:p>
                  </a:txBody>
                  <a:tcPr marL="68031" marR="680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200">
                          <a:effectLst/>
                          <a:latin typeface="Times New Roman" pitchFamily="18" charset="0"/>
                          <a:cs typeface="Times New Roman" pitchFamily="18" charset="0"/>
                          <a:sym typeface="Symbol"/>
                        </a:rPr>
                        <a:t></a:t>
                      </a:r>
                      <a:endParaRPr lang="uk-UA" sz="1200">
                        <a:effectLst/>
                        <a:latin typeface="Times New Roman" pitchFamily="18" charset="0"/>
                        <a:ea typeface="Times New Roman"/>
                        <a:cs typeface="Times New Roman" pitchFamily="18" charset="0"/>
                      </a:endParaRPr>
                    </a:p>
                  </a:txBody>
                  <a:tcPr marL="68031" marR="680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200">
                          <a:effectLst/>
                          <a:latin typeface="Times New Roman" pitchFamily="18" charset="0"/>
                          <a:cs typeface="Times New Roman" pitchFamily="18" charset="0"/>
                          <a:sym typeface="Symbol"/>
                        </a:rPr>
                        <a:t></a:t>
                      </a:r>
                      <a:endParaRPr lang="uk-UA" sz="1200">
                        <a:effectLst/>
                        <a:latin typeface="Times New Roman" pitchFamily="18" charset="0"/>
                        <a:ea typeface="Times New Roman"/>
                        <a:cs typeface="Times New Roman" pitchFamily="18" charset="0"/>
                      </a:endParaRPr>
                    </a:p>
                  </a:txBody>
                  <a:tcPr marL="68031" marR="680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200">
                          <a:effectLst/>
                          <a:latin typeface="Times New Roman" pitchFamily="18" charset="0"/>
                          <a:cs typeface="Times New Roman" pitchFamily="18" charset="0"/>
                          <a:sym typeface="Symbol"/>
                        </a:rPr>
                        <a:t></a:t>
                      </a:r>
                      <a:endParaRPr lang="uk-UA" sz="1200">
                        <a:effectLst/>
                        <a:latin typeface="Times New Roman" pitchFamily="18" charset="0"/>
                        <a:ea typeface="Times New Roman"/>
                        <a:cs typeface="Times New Roman" pitchFamily="18" charset="0"/>
                      </a:endParaRPr>
                    </a:p>
                  </a:txBody>
                  <a:tcPr marL="68031" marR="680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8910">
                <a:tc>
                  <a:txBody>
                    <a:bodyPr/>
                    <a:lstStyle/>
                    <a:p>
                      <a:pPr algn="just">
                        <a:lnSpc>
                          <a:spcPct val="150000"/>
                        </a:lnSpc>
                        <a:spcAft>
                          <a:spcPts val="0"/>
                        </a:spcAft>
                      </a:pPr>
                      <a:r>
                        <a:rPr lang="uk-UA" sz="1200">
                          <a:effectLst/>
                          <a:latin typeface="Times New Roman" pitchFamily="18" charset="0"/>
                          <a:cs typeface="Times New Roman" pitchFamily="18" charset="0"/>
                        </a:rPr>
                        <a:t>2.Режим роботи</a:t>
                      </a:r>
                      <a:endParaRPr lang="uk-UA" sz="1200">
                        <a:effectLst/>
                        <a:latin typeface="Times New Roman" pitchFamily="18" charset="0"/>
                        <a:ea typeface="Times New Roman"/>
                        <a:cs typeface="Times New Roman" pitchFamily="18" charset="0"/>
                      </a:endParaRPr>
                    </a:p>
                  </a:txBody>
                  <a:tcPr marL="68031" marR="6803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200" dirty="0">
                          <a:effectLst/>
                          <a:latin typeface="Times New Roman" pitchFamily="18" charset="0"/>
                          <a:cs typeface="Times New Roman" pitchFamily="18" charset="0"/>
                        </a:rPr>
                        <a:t>Не</a:t>
                      </a:r>
                    </a:p>
                    <a:p>
                      <a:pPr algn="ctr">
                        <a:lnSpc>
                          <a:spcPct val="150000"/>
                        </a:lnSpc>
                        <a:spcAft>
                          <a:spcPts val="0"/>
                        </a:spcAft>
                      </a:pPr>
                      <a:r>
                        <a:rPr lang="uk-UA" sz="1200" dirty="0">
                          <a:effectLst/>
                          <a:latin typeface="Times New Roman" pitchFamily="18" charset="0"/>
                          <a:cs typeface="Times New Roman" pitchFamily="18" charset="0"/>
                        </a:rPr>
                        <a:t> регламентується</a:t>
                      </a:r>
                      <a:endParaRPr lang="uk-UA" sz="1200" dirty="0">
                        <a:effectLst/>
                        <a:latin typeface="Times New Roman" pitchFamily="18" charset="0"/>
                        <a:ea typeface="Times New Roman"/>
                        <a:cs typeface="Times New Roman" pitchFamily="18" charset="0"/>
                      </a:endParaRPr>
                    </a:p>
                  </a:txBody>
                  <a:tcPr marL="68031" marR="680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200" dirty="0">
                          <a:effectLst/>
                          <a:latin typeface="Times New Roman" pitchFamily="18" charset="0"/>
                          <a:cs typeface="Times New Roman" pitchFamily="18" charset="0"/>
                        </a:rPr>
                        <a:t>Сезонний</a:t>
                      </a:r>
                      <a:endParaRPr lang="uk-UA" sz="1200" dirty="0">
                        <a:effectLst/>
                        <a:latin typeface="Times New Roman" pitchFamily="18" charset="0"/>
                        <a:ea typeface="Times New Roman"/>
                        <a:cs typeface="Times New Roman" pitchFamily="18" charset="0"/>
                      </a:endParaRPr>
                    </a:p>
                  </a:txBody>
                  <a:tcPr marL="68031" marR="680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200">
                          <a:effectLst/>
                          <a:latin typeface="Times New Roman" pitchFamily="18" charset="0"/>
                          <a:cs typeface="Times New Roman" pitchFamily="18" charset="0"/>
                        </a:rPr>
                        <a:t>Не регламентується</a:t>
                      </a:r>
                      <a:endParaRPr lang="uk-UA" sz="1200">
                        <a:effectLst/>
                        <a:latin typeface="Times New Roman" pitchFamily="18" charset="0"/>
                        <a:ea typeface="Times New Roman"/>
                        <a:cs typeface="Times New Roman" pitchFamily="18" charset="0"/>
                      </a:endParaRPr>
                    </a:p>
                  </a:txBody>
                  <a:tcPr marL="68031" marR="680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200">
                          <a:effectLst/>
                          <a:latin typeface="Times New Roman" pitchFamily="18" charset="0"/>
                          <a:cs typeface="Times New Roman" pitchFamily="18" charset="0"/>
                        </a:rPr>
                        <a:t>Не регламентується</a:t>
                      </a:r>
                      <a:endParaRPr lang="uk-UA" sz="1200">
                        <a:effectLst/>
                        <a:latin typeface="Times New Roman" pitchFamily="18" charset="0"/>
                        <a:ea typeface="Times New Roman"/>
                        <a:cs typeface="Times New Roman" pitchFamily="18" charset="0"/>
                      </a:endParaRPr>
                    </a:p>
                  </a:txBody>
                  <a:tcPr marL="68031" marR="680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68366">
                <a:tc>
                  <a:txBody>
                    <a:bodyPr/>
                    <a:lstStyle/>
                    <a:p>
                      <a:pPr algn="just">
                        <a:lnSpc>
                          <a:spcPct val="150000"/>
                        </a:lnSpc>
                        <a:spcAft>
                          <a:spcPts val="0"/>
                        </a:spcAft>
                      </a:pPr>
                      <a:r>
                        <a:rPr lang="uk-UA" sz="1200">
                          <a:effectLst/>
                          <a:latin typeface="Times New Roman" pitchFamily="18" charset="0"/>
                          <a:cs typeface="Times New Roman" pitchFamily="18" charset="0"/>
                        </a:rPr>
                        <a:t>3.Наявність правил торгівлі, що затверджуються</a:t>
                      </a:r>
                      <a:endParaRPr lang="uk-UA" sz="1200">
                        <a:effectLst/>
                        <a:latin typeface="Times New Roman" pitchFamily="18" charset="0"/>
                        <a:ea typeface="Times New Roman"/>
                        <a:cs typeface="Times New Roman" pitchFamily="18" charset="0"/>
                      </a:endParaRPr>
                    </a:p>
                  </a:txBody>
                  <a:tcPr marL="68031" marR="6803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200">
                          <a:effectLst/>
                          <a:latin typeface="Times New Roman" pitchFamily="18" charset="0"/>
                          <a:cs typeface="Times New Roman" pitchFamily="18" charset="0"/>
                        </a:rPr>
                        <a:t>-</a:t>
                      </a:r>
                      <a:endParaRPr lang="uk-UA" sz="1200">
                        <a:effectLst/>
                        <a:latin typeface="Times New Roman" pitchFamily="18" charset="0"/>
                        <a:ea typeface="Times New Roman"/>
                        <a:cs typeface="Times New Roman" pitchFamily="18" charset="0"/>
                      </a:endParaRPr>
                    </a:p>
                  </a:txBody>
                  <a:tcPr marL="68031" marR="680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200" dirty="0">
                          <a:effectLst/>
                          <a:latin typeface="Times New Roman" pitchFamily="18" charset="0"/>
                          <a:cs typeface="Times New Roman" pitchFamily="18" charset="0"/>
                        </a:rPr>
                        <a:t>-</a:t>
                      </a:r>
                      <a:endParaRPr lang="uk-UA" sz="1200" dirty="0">
                        <a:effectLst/>
                        <a:latin typeface="Times New Roman" pitchFamily="18" charset="0"/>
                        <a:ea typeface="Times New Roman"/>
                        <a:cs typeface="Times New Roman" pitchFamily="18" charset="0"/>
                      </a:endParaRPr>
                    </a:p>
                  </a:txBody>
                  <a:tcPr marL="68031" marR="680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200" dirty="0">
                          <a:effectLst/>
                          <a:latin typeface="Times New Roman" pitchFamily="18" charset="0"/>
                          <a:cs typeface="Times New Roman" pitchFamily="18" charset="0"/>
                        </a:rPr>
                        <a:t>-</a:t>
                      </a:r>
                      <a:endParaRPr lang="uk-UA" sz="1200" dirty="0">
                        <a:effectLst/>
                        <a:latin typeface="Times New Roman" pitchFamily="18" charset="0"/>
                        <a:ea typeface="Times New Roman"/>
                        <a:cs typeface="Times New Roman" pitchFamily="18" charset="0"/>
                      </a:endParaRPr>
                    </a:p>
                  </a:txBody>
                  <a:tcPr marL="68031" marR="680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200">
                          <a:effectLst/>
                          <a:latin typeface="Times New Roman" pitchFamily="18" charset="0"/>
                          <a:cs typeface="Times New Roman" pitchFamily="18" charset="0"/>
                        </a:rPr>
                        <a:t>+</a:t>
                      </a:r>
                      <a:endParaRPr lang="uk-UA" sz="1200">
                        <a:effectLst/>
                        <a:latin typeface="Times New Roman" pitchFamily="18" charset="0"/>
                        <a:ea typeface="Times New Roman"/>
                        <a:cs typeface="Times New Roman" pitchFamily="18" charset="0"/>
                      </a:endParaRPr>
                    </a:p>
                  </a:txBody>
                  <a:tcPr marL="68031" marR="6803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8910">
                <a:tc>
                  <a:txBody>
                    <a:bodyPr/>
                    <a:lstStyle/>
                    <a:p>
                      <a:pPr algn="just">
                        <a:lnSpc>
                          <a:spcPct val="150000"/>
                        </a:lnSpc>
                        <a:spcAft>
                          <a:spcPts val="0"/>
                        </a:spcAft>
                      </a:pPr>
                      <a:r>
                        <a:rPr lang="uk-UA" sz="1200">
                          <a:effectLst/>
                          <a:latin typeface="Times New Roman" pitchFamily="18" charset="0"/>
                          <a:cs typeface="Times New Roman" pitchFamily="18" charset="0"/>
                        </a:rPr>
                        <a:t>4.Наявність товару під час укладання угоди</a:t>
                      </a:r>
                      <a:endParaRPr lang="uk-UA" sz="1200">
                        <a:effectLst/>
                        <a:latin typeface="Times New Roman" pitchFamily="18" charset="0"/>
                        <a:ea typeface="Times New Roman"/>
                        <a:cs typeface="Times New Roman" pitchFamily="18" charset="0"/>
                      </a:endParaRPr>
                    </a:p>
                  </a:txBody>
                  <a:tcPr marL="68031" marR="6803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200">
                          <a:effectLst/>
                          <a:latin typeface="Times New Roman" pitchFamily="18" charset="0"/>
                          <a:cs typeface="Times New Roman" pitchFamily="18" charset="0"/>
                        </a:rPr>
                        <a:t>Присутній</a:t>
                      </a:r>
                      <a:endParaRPr lang="uk-UA" sz="1200">
                        <a:effectLst/>
                        <a:latin typeface="Times New Roman" pitchFamily="18" charset="0"/>
                        <a:ea typeface="Times New Roman"/>
                        <a:cs typeface="Times New Roman" pitchFamily="18" charset="0"/>
                      </a:endParaRPr>
                    </a:p>
                  </a:txBody>
                  <a:tcPr marL="68031" marR="6803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200">
                          <a:effectLst/>
                          <a:latin typeface="Times New Roman" pitchFamily="18" charset="0"/>
                          <a:cs typeface="Times New Roman" pitchFamily="18" charset="0"/>
                        </a:rPr>
                        <a:t>Присутній</a:t>
                      </a:r>
                      <a:endParaRPr lang="uk-UA" sz="1200">
                        <a:effectLst/>
                        <a:latin typeface="Times New Roman" pitchFamily="18" charset="0"/>
                        <a:ea typeface="Times New Roman"/>
                        <a:cs typeface="Times New Roman" pitchFamily="18" charset="0"/>
                      </a:endParaRPr>
                    </a:p>
                  </a:txBody>
                  <a:tcPr marL="68031" marR="6803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200" dirty="0">
                          <a:effectLst/>
                          <a:latin typeface="Times New Roman" pitchFamily="18" charset="0"/>
                          <a:cs typeface="Times New Roman" pitchFamily="18" charset="0"/>
                        </a:rPr>
                        <a:t>Присутній</a:t>
                      </a:r>
                      <a:endParaRPr lang="uk-UA" sz="1200" dirty="0">
                        <a:effectLst/>
                        <a:latin typeface="Times New Roman" pitchFamily="18" charset="0"/>
                        <a:ea typeface="Times New Roman"/>
                        <a:cs typeface="Times New Roman" pitchFamily="18" charset="0"/>
                      </a:endParaRPr>
                    </a:p>
                  </a:txBody>
                  <a:tcPr marL="68031" marR="6803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200" dirty="0">
                          <a:effectLst/>
                          <a:latin typeface="Times New Roman" pitchFamily="18" charset="0"/>
                          <a:cs typeface="Times New Roman" pitchFamily="18" charset="0"/>
                        </a:rPr>
                        <a:t>Відсутній</a:t>
                      </a:r>
                      <a:endParaRPr lang="uk-UA" sz="1200" dirty="0">
                        <a:effectLst/>
                        <a:latin typeface="Times New Roman" pitchFamily="18" charset="0"/>
                        <a:ea typeface="Times New Roman"/>
                        <a:cs typeface="Times New Roman" pitchFamily="18" charset="0"/>
                      </a:endParaRPr>
                    </a:p>
                  </a:txBody>
                  <a:tcPr marL="68031" marR="6803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78910">
                <a:tc>
                  <a:txBody>
                    <a:bodyPr/>
                    <a:lstStyle/>
                    <a:p>
                      <a:pPr algn="just">
                        <a:lnSpc>
                          <a:spcPct val="150000"/>
                        </a:lnSpc>
                        <a:spcAft>
                          <a:spcPts val="0"/>
                        </a:spcAft>
                      </a:pPr>
                      <a:r>
                        <a:rPr lang="uk-UA" sz="1200">
                          <a:effectLst/>
                          <a:latin typeface="Times New Roman" pitchFamily="18" charset="0"/>
                          <a:cs typeface="Times New Roman" pitchFamily="18" charset="0"/>
                        </a:rPr>
                        <a:t>5.Розмір партії товару, що продається</a:t>
                      </a:r>
                      <a:endParaRPr lang="uk-UA" sz="1200">
                        <a:effectLst/>
                        <a:latin typeface="Times New Roman" pitchFamily="18" charset="0"/>
                        <a:ea typeface="Times New Roman"/>
                        <a:cs typeface="Times New Roman" pitchFamily="18" charset="0"/>
                      </a:endParaRPr>
                    </a:p>
                  </a:txBody>
                  <a:tcPr marL="68031" marR="6803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200">
                          <a:effectLst/>
                          <a:latin typeface="Times New Roman" pitchFamily="18" charset="0"/>
                          <a:cs typeface="Times New Roman" pitchFamily="18" charset="0"/>
                        </a:rPr>
                        <a:t>Не регламентується</a:t>
                      </a:r>
                      <a:endParaRPr lang="uk-UA" sz="1200">
                        <a:effectLst/>
                        <a:latin typeface="Times New Roman" pitchFamily="18" charset="0"/>
                        <a:ea typeface="Times New Roman"/>
                        <a:cs typeface="Times New Roman" pitchFamily="18" charset="0"/>
                      </a:endParaRPr>
                    </a:p>
                  </a:txBody>
                  <a:tcPr marL="68031" marR="6803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200">
                          <a:effectLst/>
                          <a:latin typeface="Times New Roman" pitchFamily="18" charset="0"/>
                          <a:cs typeface="Times New Roman" pitchFamily="18" charset="0"/>
                        </a:rPr>
                        <a:t>Не регламентується</a:t>
                      </a:r>
                      <a:endParaRPr lang="uk-UA" sz="1200">
                        <a:effectLst/>
                        <a:latin typeface="Times New Roman" pitchFamily="18" charset="0"/>
                        <a:ea typeface="Times New Roman"/>
                        <a:cs typeface="Times New Roman" pitchFamily="18" charset="0"/>
                      </a:endParaRPr>
                    </a:p>
                  </a:txBody>
                  <a:tcPr marL="68031" marR="6803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200" dirty="0">
                          <a:effectLst/>
                          <a:latin typeface="Times New Roman" pitchFamily="18" charset="0"/>
                          <a:cs typeface="Times New Roman" pitchFamily="18" charset="0"/>
                        </a:rPr>
                        <a:t>Не регламентується</a:t>
                      </a:r>
                      <a:endParaRPr lang="uk-UA" sz="1200" dirty="0">
                        <a:effectLst/>
                        <a:latin typeface="Times New Roman" pitchFamily="18" charset="0"/>
                        <a:ea typeface="Times New Roman"/>
                        <a:cs typeface="Times New Roman" pitchFamily="18" charset="0"/>
                      </a:endParaRPr>
                    </a:p>
                  </a:txBody>
                  <a:tcPr marL="68031" marR="6803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200">
                          <a:effectLst/>
                          <a:latin typeface="Times New Roman" pitchFamily="18" charset="0"/>
                          <a:cs typeface="Times New Roman" pitchFamily="18" charset="0"/>
                        </a:rPr>
                        <a:t>Кратний біржовій одиниці</a:t>
                      </a:r>
                      <a:endParaRPr lang="uk-UA" sz="1200">
                        <a:effectLst/>
                        <a:latin typeface="Times New Roman" pitchFamily="18" charset="0"/>
                        <a:ea typeface="Times New Roman"/>
                        <a:cs typeface="Times New Roman" pitchFamily="18" charset="0"/>
                      </a:endParaRPr>
                    </a:p>
                  </a:txBody>
                  <a:tcPr marL="68031" marR="6803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6849">
                <a:tc>
                  <a:txBody>
                    <a:bodyPr/>
                    <a:lstStyle/>
                    <a:p>
                      <a:pPr algn="just">
                        <a:lnSpc>
                          <a:spcPct val="150000"/>
                        </a:lnSpc>
                        <a:spcAft>
                          <a:spcPts val="0"/>
                        </a:spcAft>
                      </a:pPr>
                      <a:r>
                        <a:rPr lang="uk-UA" sz="1200">
                          <a:effectLst/>
                          <a:latin typeface="Times New Roman" pitchFamily="18" charset="0"/>
                          <a:cs typeface="Times New Roman" pitchFamily="18" charset="0"/>
                        </a:rPr>
                        <a:t>6. Характер торгів</a:t>
                      </a:r>
                      <a:endParaRPr lang="uk-UA" sz="1200">
                        <a:effectLst/>
                        <a:latin typeface="Times New Roman" pitchFamily="18" charset="0"/>
                        <a:ea typeface="Times New Roman"/>
                        <a:cs typeface="Times New Roman" pitchFamily="18" charset="0"/>
                      </a:endParaRPr>
                    </a:p>
                  </a:txBody>
                  <a:tcPr marL="68031" marR="6803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200">
                          <a:effectLst/>
                          <a:latin typeface="Times New Roman" pitchFamily="18" charset="0"/>
                          <a:cs typeface="Times New Roman" pitchFamily="18" charset="0"/>
                        </a:rPr>
                        <a:t>Поодинокий</a:t>
                      </a:r>
                      <a:endParaRPr lang="uk-UA" sz="1200">
                        <a:effectLst/>
                        <a:latin typeface="Times New Roman" pitchFamily="18" charset="0"/>
                        <a:ea typeface="Times New Roman"/>
                        <a:cs typeface="Times New Roman" pitchFamily="18" charset="0"/>
                      </a:endParaRPr>
                    </a:p>
                  </a:txBody>
                  <a:tcPr marL="68031" marR="6803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200">
                          <a:effectLst/>
                          <a:latin typeface="Times New Roman" pitchFamily="18" charset="0"/>
                          <a:cs typeface="Times New Roman" pitchFamily="18" charset="0"/>
                        </a:rPr>
                        <a:t>Поодинокий, публічний</a:t>
                      </a:r>
                      <a:endParaRPr lang="uk-UA" sz="1200">
                        <a:effectLst/>
                        <a:latin typeface="Times New Roman" pitchFamily="18" charset="0"/>
                        <a:ea typeface="Times New Roman"/>
                        <a:cs typeface="Times New Roman" pitchFamily="18" charset="0"/>
                      </a:endParaRPr>
                    </a:p>
                  </a:txBody>
                  <a:tcPr marL="68031" marR="6803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200" dirty="0">
                          <a:effectLst/>
                          <a:latin typeface="Times New Roman" pitchFamily="18" charset="0"/>
                          <a:cs typeface="Times New Roman" pitchFamily="18" charset="0"/>
                        </a:rPr>
                        <a:t>Публічний , гласний</a:t>
                      </a:r>
                      <a:endParaRPr lang="uk-UA" sz="1200" dirty="0">
                        <a:effectLst/>
                        <a:latin typeface="Times New Roman" pitchFamily="18" charset="0"/>
                        <a:ea typeface="Times New Roman"/>
                        <a:cs typeface="Times New Roman" pitchFamily="18" charset="0"/>
                      </a:endParaRPr>
                    </a:p>
                  </a:txBody>
                  <a:tcPr marL="68031" marR="6803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200">
                          <a:effectLst/>
                          <a:latin typeface="Times New Roman" pitchFamily="18" charset="0"/>
                          <a:cs typeface="Times New Roman" pitchFamily="18" charset="0"/>
                        </a:rPr>
                        <a:t>Публічний , гласний</a:t>
                      </a:r>
                      <a:endParaRPr lang="uk-UA" sz="1200">
                        <a:effectLst/>
                        <a:latin typeface="Times New Roman" pitchFamily="18" charset="0"/>
                        <a:ea typeface="Times New Roman"/>
                        <a:cs typeface="Times New Roman" pitchFamily="18" charset="0"/>
                      </a:endParaRPr>
                    </a:p>
                  </a:txBody>
                  <a:tcPr marL="68031" marR="6803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47276">
                <a:tc>
                  <a:txBody>
                    <a:bodyPr/>
                    <a:lstStyle/>
                    <a:p>
                      <a:pPr algn="just">
                        <a:lnSpc>
                          <a:spcPct val="150000"/>
                        </a:lnSpc>
                        <a:spcAft>
                          <a:spcPts val="0"/>
                        </a:spcAft>
                      </a:pPr>
                      <a:r>
                        <a:rPr lang="uk-UA" sz="1200" dirty="0">
                          <a:effectLst/>
                          <a:latin typeface="Times New Roman" pitchFamily="18" charset="0"/>
                          <a:cs typeface="Times New Roman" pitchFamily="18" charset="0"/>
                        </a:rPr>
                        <a:t>7. Учасники торгів</a:t>
                      </a:r>
                      <a:endParaRPr lang="uk-UA" sz="1200" dirty="0">
                        <a:effectLst/>
                        <a:latin typeface="Times New Roman" pitchFamily="18" charset="0"/>
                        <a:ea typeface="Times New Roman"/>
                        <a:cs typeface="Times New Roman" pitchFamily="18" charset="0"/>
                      </a:endParaRPr>
                    </a:p>
                  </a:txBody>
                  <a:tcPr marL="68031" marR="6803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200" dirty="0">
                          <a:effectLst/>
                          <a:latin typeface="Times New Roman" pitchFamily="18" charset="0"/>
                          <a:cs typeface="Times New Roman" pitchFamily="18" charset="0"/>
                        </a:rPr>
                        <a:t> Найчастіше: покупець є споживачем</a:t>
                      </a:r>
                      <a:endParaRPr lang="uk-UA" sz="1200" dirty="0">
                        <a:effectLst/>
                        <a:latin typeface="Times New Roman" pitchFamily="18" charset="0"/>
                        <a:ea typeface="Times New Roman"/>
                        <a:cs typeface="Times New Roman" pitchFamily="18" charset="0"/>
                      </a:endParaRPr>
                    </a:p>
                  </a:txBody>
                  <a:tcPr marL="68031" marR="6803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200">
                          <a:effectLst/>
                          <a:latin typeface="Times New Roman" pitchFamily="18" charset="0"/>
                          <a:cs typeface="Times New Roman" pitchFamily="18" charset="0"/>
                        </a:rPr>
                        <a:t>Покупець є посередником </a:t>
                      </a:r>
                      <a:endParaRPr lang="uk-UA" sz="1200">
                        <a:effectLst/>
                        <a:latin typeface="Times New Roman" pitchFamily="18" charset="0"/>
                        <a:ea typeface="Times New Roman"/>
                        <a:cs typeface="Times New Roman" pitchFamily="18" charset="0"/>
                      </a:endParaRPr>
                    </a:p>
                  </a:txBody>
                  <a:tcPr marL="68031" marR="6803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200" dirty="0">
                          <a:effectLst/>
                          <a:latin typeface="Times New Roman" pitchFamily="18" charset="0"/>
                          <a:cs typeface="Times New Roman" pitchFamily="18" charset="0"/>
                        </a:rPr>
                        <a:t>Покупець є посередником</a:t>
                      </a:r>
                      <a:endParaRPr lang="uk-UA" sz="1200" dirty="0">
                        <a:effectLst/>
                        <a:latin typeface="Times New Roman" pitchFamily="18" charset="0"/>
                        <a:ea typeface="Times New Roman"/>
                        <a:cs typeface="Times New Roman" pitchFamily="18" charset="0"/>
                      </a:endParaRPr>
                    </a:p>
                  </a:txBody>
                  <a:tcPr marL="68031" marR="6803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200" dirty="0">
                          <a:effectLst/>
                          <a:latin typeface="Times New Roman" pitchFamily="18" charset="0"/>
                          <a:cs typeface="Times New Roman" pitchFamily="18" charset="0"/>
                        </a:rPr>
                        <a:t>Біржові посередники , які</a:t>
                      </a:r>
                      <a:br>
                        <a:rPr lang="uk-UA" sz="1200" dirty="0">
                          <a:effectLst/>
                          <a:latin typeface="Times New Roman" pitchFamily="18" charset="0"/>
                          <a:cs typeface="Times New Roman" pitchFamily="18" charset="0"/>
                        </a:rPr>
                      </a:br>
                      <a:r>
                        <a:rPr lang="uk-UA" sz="1200" dirty="0">
                          <a:effectLst/>
                          <a:latin typeface="Times New Roman" pitchFamily="18" charset="0"/>
                          <a:cs typeface="Times New Roman" pitchFamily="18" charset="0"/>
                        </a:rPr>
                        <a:t>можуть виступати від імені і в інтересах товаровиробників або</a:t>
                      </a:r>
                      <a:br>
                        <a:rPr lang="uk-UA" sz="1200" dirty="0">
                          <a:effectLst/>
                          <a:latin typeface="Times New Roman" pitchFamily="18" charset="0"/>
                          <a:cs typeface="Times New Roman" pitchFamily="18" charset="0"/>
                        </a:rPr>
                      </a:br>
                      <a:r>
                        <a:rPr lang="uk-UA" sz="1200" dirty="0">
                          <a:effectLst/>
                          <a:latin typeface="Times New Roman" pitchFamily="18" charset="0"/>
                          <a:cs typeface="Times New Roman" pitchFamily="18" charset="0"/>
                        </a:rPr>
                        <a:t>споживачів товару</a:t>
                      </a:r>
                      <a:endParaRPr lang="uk-UA" sz="1200" dirty="0">
                        <a:effectLst/>
                        <a:latin typeface="Times New Roman" pitchFamily="18" charset="0"/>
                        <a:ea typeface="Times New Roman"/>
                        <a:cs typeface="Times New Roman" pitchFamily="18" charset="0"/>
                      </a:endParaRPr>
                    </a:p>
                  </a:txBody>
                  <a:tcPr marL="68031" marR="6803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403567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85000" lnSpcReduction="20000"/>
          </a:bodyPr>
          <a:lstStyle/>
          <a:p>
            <a:pPr algn="just"/>
            <a:r>
              <a:rPr lang="uk-UA" dirty="0" smtClean="0"/>
              <a:t>Отже, біржа – це постійно діючий ринок масових замінних цінностей, який функціонує за визначеними правилами, у конкретному місці та призначений час.</a:t>
            </a:r>
          </a:p>
          <a:p>
            <a:pPr algn="just"/>
            <a:r>
              <a:rPr lang="uk-UA" b="1" u="sng" dirty="0" smtClean="0"/>
              <a:t>Біржа</a:t>
            </a:r>
            <a:r>
              <a:rPr lang="uk-UA" dirty="0" smtClean="0"/>
              <a:t> – це ринок, на якому товари продаються у великій кількості, у приміщенні, де відбуваються публічні торги за допомогою голосу та жестів або через комп’ютерні мережі, створюючи особливу атмосферу ринку чистої конкуренції. Біржа володіє своєю мовою, знання якої означає знайомство із структурою й організаційними елементами, Статутом і Правилами біржової торгівлі та Кодексом честі біржовиків</a:t>
            </a:r>
            <a:endParaRPr lang="uk-UA" dirty="0"/>
          </a:p>
        </p:txBody>
      </p:sp>
    </p:spTree>
    <p:extLst>
      <p:ext uri="{BB962C8B-B14F-4D97-AF65-F5344CB8AC3E}">
        <p14:creationId xmlns:p14="http://schemas.microsoft.com/office/powerpoint/2010/main" val="40637838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3200" b="1" dirty="0">
                <a:latin typeface="Times New Roman" pitchFamily="18" charset="0"/>
                <a:cs typeface="Times New Roman" pitchFamily="18" charset="0"/>
              </a:rPr>
              <a:t>Основні етапі розвитку світової біржової торгівлі</a:t>
            </a:r>
          </a:p>
        </p:txBody>
      </p:sp>
      <p:graphicFrame>
        <p:nvGraphicFramePr>
          <p:cNvPr id="4" name="Таблица 3"/>
          <p:cNvGraphicFramePr>
            <a:graphicFrameLocks noGrp="1"/>
          </p:cNvGraphicFramePr>
          <p:nvPr>
            <p:extLst>
              <p:ext uri="{D42A27DB-BD31-4B8C-83A1-F6EECF244321}">
                <p14:modId xmlns:p14="http://schemas.microsoft.com/office/powerpoint/2010/main" val="35586576"/>
              </p:ext>
            </p:extLst>
          </p:nvPr>
        </p:nvGraphicFramePr>
        <p:xfrm>
          <a:off x="899592" y="1484784"/>
          <a:ext cx="7632848" cy="4750961"/>
        </p:xfrm>
        <a:graphic>
          <a:graphicData uri="http://schemas.openxmlformats.org/drawingml/2006/table">
            <a:tbl>
              <a:tblPr firstRow="1" firstCol="1" lastRow="1" lastCol="1" bandRow="1" bandCol="1">
                <a:tableStyleId>{2D5ABB26-0587-4C30-8999-92F81FD0307C}</a:tableStyleId>
              </a:tblPr>
              <a:tblGrid>
                <a:gridCol w="1840091"/>
                <a:gridCol w="2480122"/>
                <a:gridCol w="3312635"/>
              </a:tblGrid>
              <a:tr h="226298">
                <a:tc>
                  <a:txBody>
                    <a:bodyPr/>
                    <a:lstStyle/>
                    <a:p>
                      <a:pPr algn="ctr">
                        <a:lnSpc>
                          <a:spcPct val="150000"/>
                        </a:lnSpc>
                        <a:spcAft>
                          <a:spcPts val="0"/>
                        </a:spcAft>
                      </a:pPr>
                      <a:r>
                        <a:rPr lang="uk-UA" sz="1050" b="1" spc="10" dirty="0">
                          <a:effectLst/>
                          <a:latin typeface="Times New Roman" pitchFamily="18" charset="0"/>
                          <a:cs typeface="Times New Roman" pitchFamily="18" charset="0"/>
                        </a:rPr>
                        <a:t>Етап розвитку біржової торгівлі</a:t>
                      </a:r>
                      <a:endParaRPr lang="uk-UA" sz="800" b="1" dirty="0">
                        <a:effectLst/>
                        <a:latin typeface="Times New Roman" pitchFamily="18" charset="0"/>
                        <a:ea typeface="Times New Roman"/>
                        <a:cs typeface="Times New Roman" pitchFamily="18" charset="0"/>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050" b="1" spc="10" dirty="0">
                          <a:effectLst/>
                          <a:latin typeface="Times New Roman" pitchFamily="18" charset="0"/>
                          <a:cs typeface="Times New Roman" pitchFamily="18" charset="0"/>
                        </a:rPr>
                        <a:t>Часовий проміжок</a:t>
                      </a:r>
                      <a:endParaRPr lang="uk-UA" sz="800" b="1" dirty="0">
                        <a:effectLst/>
                        <a:latin typeface="Times New Roman" pitchFamily="18" charset="0"/>
                        <a:ea typeface="Times New Roman"/>
                        <a:cs typeface="Times New Roman" pitchFamily="18" charset="0"/>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050" b="1" spc="10" dirty="0">
                          <a:effectLst/>
                          <a:latin typeface="Times New Roman" pitchFamily="18" charset="0"/>
                          <a:cs typeface="Times New Roman" pitchFamily="18" charset="0"/>
                        </a:rPr>
                        <a:t>Стисла характеристика</a:t>
                      </a:r>
                      <a:endParaRPr lang="uk-UA" sz="800" b="1" dirty="0">
                        <a:effectLst/>
                        <a:latin typeface="Times New Roman" pitchFamily="18" charset="0"/>
                        <a:ea typeface="Times New Roman"/>
                        <a:cs typeface="Times New Roman" pitchFamily="18" charset="0"/>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05193">
                <a:tc>
                  <a:txBody>
                    <a:bodyPr/>
                    <a:lstStyle/>
                    <a:p>
                      <a:pPr algn="ctr">
                        <a:lnSpc>
                          <a:spcPct val="150000"/>
                        </a:lnSpc>
                        <a:spcAft>
                          <a:spcPts val="0"/>
                        </a:spcAft>
                      </a:pPr>
                      <a:r>
                        <a:rPr lang="uk-UA" sz="1050" spc="10" dirty="0">
                          <a:effectLst/>
                          <a:latin typeface="Times New Roman" pitchFamily="18" charset="0"/>
                          <a:cs typeface="Times New Roman" pitchFamily="18" charset="0"/>
                        </a:rPr>
                        <a:t>1 етап</a:t>
                      </a:r>
                      <a:endParaRPr lang="uk-UA" sz="800" dirty="0">
                        <a:effectLst/>
                        <a:latin typeface="Times New Roman" pitchFamily="18" charset="0"/>
                        <a:ea typeface="Times New Roman"/>
                        <a:cs typeface="Times New Roman" pitchFamily="18" charset="0"/>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050" spc="10" dirty="0">
                          <a:effectLst/>
                          <a:latin typeface="Times New Roman" pitchFamily="18" charset="0"/>
                          <a:cs typeface="Times New Roman" pitchFamily="18" charset="0"/>
                        </a:rPr>
                        <a:t>2-га половина  </a:t>
                      </a:r>
                      <a:r>
                        <a:rPr lang="uk-UA" sz="1050" spc="-5" dirty="0">
                          <a:effectLst/>
                          <a:latin typeface="Times New Roman" pitchFamily="18" charset="0"/>
                          <a:cs typeface="Times New Roman" pitchFamily="18" charset="0"/>
                        </a:rPr>
                        <a:t>Х</a:t>
                      </a:r>
                      <a:r>
                        <a:rPr lang="en-US" sz="1050" spc="-5" dirty="0">
                          <a:effectLst/>
                          <a:latin typeface="Times New Roman" pitchFamily="18" charset="0"/>
                          <a:cs typeface="Times New Roman" pitchFamily="18" charset="0"/>
                        </a:rPr>
                        <a:t>VI</a:t>
                      </a:r>
                      <a:r>
                        <a:rPr lang="uk-UA" sz="1050" spc="-5" dirty="0">
                          <a:effectLst/>
                          <a:latin typeface="Times New Roman" pitchFamily="18" charset="0"/>
                          <a:cs typeface="Times New Roman" pitchFamily="18" charset="0"/>
                        </a:rPr>
                        <a:t> ст.</a:t>
                      </a:r>
                      <a:endParaRPr lang="uk-UA" sz="800" dirty="0">
                        <a:effectLst/>
                        <a:latin typeface="Times New Roman" pitchFamily="18" charset="0"/>
                        <a:cs typeface="Times New Roman" pitchFamily="18" charset="0"/>
                      </a:endParaRPr>
                    </a:p>
                    <a:p>
                      <a:pPr algn="ctr">
                        <a:lnSpc>
                          <a:spcPct val="150000"/>
                        </a:lnSpc>
                        <a:spcAft>
                          <a:spcPts val="0"/>
                        </a:spcAft>
                      </a:pPr>
                      <a:r>
                        <a:rPr lang="uk-UA" sz="1050" spc="-5" dirty="0">
                          <a:effectLst/>
                          <a:latin typeface="Times New Roman" pitchFamily="18" charset="0"/>
                          <a:cs typeface="Times New Roman" pitchFamily="18" charset="0"/>
                        </a:rPr>
                        <a:t>( з 1531 р.)</a:t>
                      </a:r>
                      <a:endParaRPr lang="uk-UA" sz="800" dirty="0">
                        <a:effectLst/>
                        <a:latin typeface="Times New Roman" pitchFamily="18" charset="0"/>
                        <a:ea typeface="Times New Roman"/>
                        <a:cs typeface="Times New Roman" pitchFamily="18" charset="0"/>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uk-UA" sz="1050" spc="10">
                          <a:effectLst/>
                          <a:latin typeface="Times New Roman" pitchFamily="18" charset="0"/>
                          <a:cs typeface="Times New Roman" pitchFamily="18" charset="0"/>
                        </a:rPr>
                        <a:t>Зародження перших товарних бірж, на яких укладають угоди на реальний товар з негайною поставкою.</a:t>
                      </a:r>
                      <a:endParaRPr lang="uk-UA" sz="800">
                        <a:effectLst/>
                        <a:latin typeface="Times New Roman" pitchFamily="18" charset="0"/>
                        <a:ea typeface="Times New Roman"/>
                        <a:cs typeface="Times New Roman" pitchFamily="18" charset="0"/>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05193">
                <a:tc>
                  <a:txBody>
                    <a:bodyPr/>
                    <a:lstStyle/>
                    <a:p>
                      <a:pPr algn="ctr">
                        <a:lnSpc>
                          <a:spcPct val="150000"/>
                        </a:lnSpc>
                        <a:spcAft>
                          <a:spcPts val="0"/>
                        </a:spcAft>
                        <a:tabLst>
                          <a:tab pos="1342390" algn="l"/>
                        </a:tabLst>
                      </a:pPr>
                      <a:r>
                        <a:rPr lang="uk-UA" sz="1050" spc="10">
                          <a:effectLst/>
                          <a:latin typeface="Times New Roman" pitchFamily="18" charset="0"/>
                          <a:cs typeface="Times New Roman" pitchFamily="18" charset="0"/>
                        </a:rPr>
                        <a:t>2 етап</a:t>
                      </a:r>
                      <a:endParaRPr lang="uk-UA" sz="800">
                        <a:effectLst/>
                        <a:latin typeface="Times New Roman" pitchFamily="18" charset="0"/>
                        <a:ea typeface="Times New Roman"/>
                        <a:cs typeface="Times New Roman" pitchFamily="18" charset="0"/>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050" spc="10" dirty="0">
                          <a:effectLst/>
                          <a:latin typeface="Times New Roman" pitchFamily="18" charset="0"/>
                          <a:cs typeface="Times New Roman" pitchFamily="18" charset="0"/>
                        </a:rPr>
                        <a:t>1-ша половина</a:t>
                      </a:r>
                      <a:endParaRPr lang="uk-UA" sz="800" dirty="0">
                        <a:effectLst/>
                        <a:latin typeface="Times New Roman" pitchFamily="18" charset="0"/>
                        <a:cs typeface="Times New Roman" pitchFamily="18" charset="0"/>
                      </a:endParaRPr>
                    </a:p>
                    <a:p>
                      <a:pPr algn="ctr">
                        <a:lnSpc>
                          <a:spcPct val="150000"/>
                        </a:lnSpc>
                        <a:spcAft>
                          <a:spcPts val="0"/>
                        </a:spcAft>
                      </a:pPr>
                      <a:r>
                        <a:rPr lang="uk-UA" sz="1050" spc="-5" dirty="0">
                          <a:effectLst/>
                          <a:latin typeface="Times New Roman" pitchFamily="18" charset="0"/>
                          <a:cs typeface="Times New Roman" pitchFamily="18" charset="0"/>
                        </a:rPr>
                        <a:t>Х</a:t>
                      </a:r>
                      <a:r>
                        <a:rPr lang="en-US" sz="1050" spc="-5" dirty="0">
                          <a:effectLst/>
                          <a:latin typeface="Times New Roman" pitchFamily="18" charset="0"/>
                          <a:cs typeface="Times New Roman" pitchFamily="18" charset="0"/>
                        </a:rPr>
                        <a:t>I</a:t>
                      </a:r>
                      <a:r>
                        <a:rPr lang="uk-UA" sz="1050" spc="-5" dirty="0">
                          <a:effectLst/>
                          <a:latin typeface="Times New Roman" pitchFamily="18" charset="0"/>
                          <a:cs typeface="Times New Roman" pitchFamily="18" charset="0"/>
                        </a:rPr>
                        <a:t>Х ст.</a:t>
                      </a:r>
                      <a:endParaRPr lang="uk-UA" sz="800" dirty="0">
                        <a:effectLst/>
                        <a:latin typeface="Times New Roman" pitchFamily="18" charset="0"/>
                        <a:cs typeface="Times New Roman" pitchFamily="18" charset="0"/>
                      </a:endParaRPr>
                    </a:p>
                    <a:p>
                      <a:pPr algn="ctr">
                        <a:lnSpc>
                          <a:spcPct val="150000"/>
                        </a:lnSpc>
                        <a:spcAft>
                          <a:spcPts val="0"/>
                        </a:spcAft>
                      </a:pPr>
                      <a:r>
                        <a:rPr lang="uk-UA" sz="1050" spc="-5" dirty="0">
                          <a:effectLst/>
                          <a:latin typeface="Times New Roman" pitchFamily="18" charset="0"/>
                          <a:cs typeface="Times New Roman" pitchFamily="18" charset="0"/>
                        </a:rPr>
                        <a:t>( з 1730 р.)</a:t>
                      </a:r>
                      <a:endParaRPr lang="uk-UA" sz="800" dirty="0">
                        <a:effectLst/>
                        <a:latin typeface="Times New Roman" pitchFamily="18" charset="0"/>
                        <a:ea typeface="Times New Roman"/>
                        <a:cs typeface="Times New Roman" pitchFamily="18" charset="0"/>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uk-UA" sz="1050" spc="10" dirty="0">
                          <a:effectLst/>
                          <a:latin typeface="Times New Roman" pitchFamily="18" charset="0"/>
                          <a:cs typeface="Times New Roman" pitchFamily="18" charset="0"/>
                        </a:rPr>
                        <a:t>Початок укладання на товарних біржах угод на реальний товар з поставкою у майбутньому періоді.</a:t>
                      </a:r>
                      <a:endParaRPr lang="uk-UA" sz="800" dirty="0">
                        <a:effectLst/>
                        <a:latin typeface="Times New Roman" pitchFamily="18" charset="0"/>
                        <a:ea typeface="Times New Roman"/>
                        <a:cs typeface="Times New Roman" pitchFamily="18" charset="0"/>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78894">
                <a:tc>
                  <a:txBody>
                    <a:bodyPr/>
                    <a:lstStyle/>
                    <a:p>
                      <a:pPr algn="ctr">
                        <a:lnSpc>
                          <a:spcPct val="150000"/>
                        </a:lnSpc>
                        <a:spcAft>
                          <a:spcPts val="0"/>
                        </a:spcAft>
                      </a:pPr>
                      <a:r>
                        <a:rPr lang="uk-UA" sz="1050" spc="10">
                          <a:effectLst/>
                          <a:latin typeface="Times New Roman" pitchFamily="18" charset="0"/>
                          <a:cs typeface="Times New Roman" pitchFamily="18" charset="0"/>
                        </a:rPr>
                        <a:t>3 етап</a:t>
                      </a:r>
                      <a:endParaRPr lang="uk-UA" sz="800">
                        <a:effectLst/>
                        <a:latin typeface="Times New Roman" pitchFamily="18" charset="0"/>
                        <a:ea typeface="Times New Roman"/>
                        <a:cs typeface="Times New Roman" pitchFamily="18" charset="0"/>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050" spc="10">
                          <a:effectLst/>
                          <a:latin typeface="Times New Roman" pitchFamily="18" charset="0"/>
                          <a:cs typeface="Times New Roman" pitchFamily="18" charset="0"/>
                        </a:rPr>
                        <a:t>2 –га половина  </a:t>
                      </a:r>
                      <a:r>
                        <a:rPr lang="uk-UA" sz="1050" spc="-5">
                          <a:effectLst/>
                          <a:latin typeface="Times New Roman" pitchFamily="18" charset="0"/>
                          <a:cs typeface="Times New Roman" pitchFamily="18" charset="0"/>
                        </a:rPr>
                        <a:t>Х</a:t>
                      </a:r>
                      <a:r>
                        <a:rPr lang="en-US" sz="1050" spc="-5">
                          <a:effectLst/>
                          <a:latin typeface="Times New Roman" pitchFamily="18" charset="0"/>
                          <a:cs typeface="Times New Roman" pitchFamily="18" charset="0"/>
                        </a:rPr>
                        <a:t>I</a:t>
                      </a:r>
                      <a:r>
                        <a:rPr lang="uk-UA" sz="1050" spc="-5">
                          <a:effectLst/>
                          <a:latin typeface="Times New Roman" pitchFamily="18" charset="0"/>
                          <a:cs typeface="Times New Roman" pitchFamily="18" charset="0"/>
                        </a:rPr>
                        <a:t>Х ст.</a:t>
                      </a:r>
                      <a:endParaRPr lang="uk-UA" sz="800">
                        <a:effectLst/>
                        <a:latin typeface="Times New Roman" pitchFamily="18" charset="0"/>
                        <a:cs typeface="Times New Roman" pitchFamily="18" charset="0"/>
                      </a:endParaRPr>
                    </a:p>
                    <a:p>
                      <a:pPr algn="just">
                        <a:lnSpc>
                          <a:spcPct val="150000"/>
                        </a:lnSpc>
                        <a:spcAft>
                          <a:spcPts val="0"/>
                        </a:spcAft>
                      </a:pPr>
                      <a:r>
                        <a:rPr lang="uk-UA" sz="1050" spc="-5">
                          <a:effectLst/>
                          <a:latin typeface="Times New Roman" pitchFamily="18" charset="0"/>
                          <a:cs typeface="Times New Roman" pitchFamily="18" charset="0"/>
                        </a:rPr>
                        <a:t>( з 1865 р.)</a:t>
                      </a:r>
                      <a:endParaRPr lang="uk-UA" sz="800">
                        <a:effectLst/>
                        <a:latin typeface="Times New Roman" pitchFamily="18" charset="0"/>
                        <a:ea typeface="Times New Roman"/>
                        <a:cs typeface="Times New Roman" pitchFamily="18" charset="0"/>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uk-UA" sz="1050" spc="10" dirty="0">
                          <a:effectLst/>
                          <a:latin typeface="Times New Roman" pitchFamily="18" charset="0"/>
                          <a:cs typeface="Times New Roman" pitchFamily="18" charset="0"/>
                        </a:rPr>
                        <a:t>Виникнення на товарних біржах ф’ючерсних контрактів і початок укладання угод на термін.</a:t>
                      </a:r>
                      <a:endParaRPr lang="uk-UA" sz="800" dirty="0">
                        <a:effectLst/>
                        <a:latin typeface="Times New Roman" pitchFamily="18" charset="0"/>
                        <a:ea typeface="Times New Roman"/>
                        <a:cs typeface="Times New Roman" pitchFamily="18" charset="0"/>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05193">
                <a:tc>
                  <a:txBody>
                    <a:bodyPr/>
                    <a:lstStyle/>
                    <a:p>
                      <a:pPr algn="ctr">
                        <a:lnSpc>
                          <a:spcPct val="150000"/>
                        </a:lnSpc>
                        <a:spcAft>
                          <a:spcPts val="0"/>
                        </a:spcAft>
                      </a:pPr>
                      <a:r>
                        <a:rPr lang="uk-UA" sz="1050" spc="10">
                          <a:effectLst/>
                          <a:latin typeface="Times New Roman" pitchFamily="18" charset="0"/>
                          <a:cs typeface="Times New Roman" pitchFamily="18" charset="0"/>
                        </a:rPr>
                        <a:t>4 етап</a:t>
                      </a:r>
                      <a:endParaRPr lang="uk-UA" sz="800">
                        <a:effectLst/>
                        <a:latin typeface="Times New Roman" pitchFamily="18" charset="0"/>
                        <a:ea typeface="Times New Roman"/>
                        <a:cs typeface="Times New Roman" pitchFamily="18" charset="0"/>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050" spc="10">
                          <a:effectLst/>
                          <a:latin typeface="Times New Roman" pitchFamily="18" charset="0"/>
                          <a:cs typeface="Times New Roman" pitchFamily="18" charset="0"/>
                        </a:rPr>
                        <a:t>1-ша половина</a:t>
                      </a:r>
                      <a:endParaRPr lang="uk-UA" sz="800">
                        <a:effectLst/>
                        <a:latin typeface="Times New Roman" pitchFamily="18" charset="0"/>
                        <a:cs typeface="Times New Roman" pitchFamily="18" charset="0"/>
                      </a:endParaRPr>
                    </a:p>
                    <a:p>
                      <a:pPr algn="ctr">
                        <a:lnSpc>
                          <a:spcPct val="150000"/>
                        </a:lnSpc>
                        <a:spcAft>
                          <a:spcPts val="0"/>
                        </a:spcAft>
                      </a:pPr>
                      <a:r>
                        <a:rPr lang="uk-UA" sz="1050" spc="-5">
                          <a:effectLst/>
                          <a:latin typeface="Times New Roman" pitchFamily="18" charset="0"/>
                          <a:cs typeface="Times New Roman" pitchFamily="18" charset="0"/>
                        </a:rPr>
                        <a:t>ХХ ст.</a:t>
                      </a:r>
                      <a:endParaRPr lang="uk-UA" sz="800">
                        <a:effectLst/>
                        <a:latin typeface="Times New Roman" pitchFamily="18" charset="0"/>
                        <a:cs typeface="Times New Roman" pitchFamily="18" charset="0"/>
                      </a:endParaRPr>
                    </a:p>
                    <a:p>
                      <a:pPr algn="just">
                        <a:lnSpc>
                          <a:spcPct val="150000"/>
                        </a:lnSpc>
                        <a:spcAft>
                          <a:spcPts val="0"/>
                        </a:spcAft>
                      </a:pPr>
                      <a:r>
                        <a:rPr lang="uk-UA" sz="1050" spc="-5">
                          <a:effectLst/>
                          <a:latin typeface="Times New Roman" pitchFamily="18" charset="0"/>
                          <a:cs typeface="Times New Roman" pitchFamily="18" charset="0"/>
                        </a:rPr>
                        <a:t>( з 1920 р.)</a:t>
                      </a:r>
                      <a:endParaRPr lang="uk-UA" sz="800">
                        <a:effectLst/>
                        <a:latin typeface="Times New Roman" pitchFamily="18" charset="0"/>
                        <a:ea typeface="Times New Roman"/>
                        <a:cs typeface="Times New Roman" pitchFamily="18" charset="0"/>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uk-UA" sz="1050" spc="10" dirty="0">
                          <a:effectLst/>
                          <a:latin typeface="Times New Roman" pitchFamily="18" charset="0"/>
                          <a:cs typeface="Times New Roman" pitchFamily="18" charset="0"/>
                        </a:rPr>
                        <a:t>Розробка механізму страхування цінового ризику і початок здійснення на товарних біржах операцій </a:t>
                      </a:r>
                      <a:r>
                        <a:rPr lang="uk-UA" sz="1050" spc="10" dirty="0" err="1">
                          <a:effectLst/>
                          <a:latin typeface="Times New Roman" pitchFamily="18" charset="0"/>
                          <a:cs typeface="Times New Roman" pitchFamily="18" charset="0"/>
                        </a:rPr>
                        <a:t>хеджування</a:t>
                      </a:r>
                      <a:r>
                        <a:rPr lang="uk-UA" sz="1050" spc="10" dirty="0">
                          <a:effectLst/>
                          <a:latin typeface="Times New Roman" pitchFamily="18" charset="0"/>
                          <a:cs typeface="Times New Roman" pitchFamily="18" charset="0"/>
                        </a:rPr>
                        <a:t>.</a:t>
                      </a:r>
                      <a:endParaRPr lang="uk-UA" sz="800" dirty="0">
                        <a:effectLst/>
                        <a:latin typeface="Times New Roman" pitchFamily="18" charset="0"/>
                        <a:ea typeface="Times New Roman"/>
                        <a:cs typeface="Times New Roman" pitchFamily="18" charset="0"/>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05193">
                <a:tc>
                  <a:txBody>
                    <a:bodyPr/>
                    <a:lstStyle/>
                    <a:p>
                      <a:pPr algn="ctr">
                        <a:lnSpc>
                          <a:spcPct val="150000"/>
                        </a:lnSpc>
                        <a:spcAft>
                          <a:spcPts val="0"/>
                        </a:spcAft>
                      </a:pPr>
                      <a:r>
                        <a:rPr lang="uk-UA" sz="1050" spc="10">
                          <a:effectLst/>
                          <a:latin typeface="Times New Roman" pitchFamily="18" charset="0"/>
                          <a:cs typeface="Times New Roman" pitchFamily="18" charset="0"/>
                        </a:rPr>
                        <a:t>5 етап</a:t>
                      </a:r>
                      <a:endParaRPr lang="uk-UA" sz="800">
                        <a:effectLst/>
                        <a:latin typeface="Times New Roman" pitchFamily="18" charset="0"/>
                        <a:ea typeface="Times New Roman"/>
                        <a:cs typeface="Times New Roman" pitchFamily="18" charset="0"/>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50000"/>
                        </a:lnSpc>
                        <a:spcAft>
                          <a:spcPts val="0"/>
                        </a:spcAft>
                      </a:pPr>
                      <a:r>
                        <a:rPr lang="uk-UA" sz="1050" spc="10">
                          <a:effectLst/>
                          <a:latin typeface="Times New Roman" pitchFamily="18" charset="0"/>
                          <a:cs typeface="Times New Roman" pitchFamily="18" charset="0"/>
                        </a:rPr>
                        <a:t>2-га половина  </a:t>
                      </a:r>
                      <a:r>
                        <a:rPr lang="uk-UA" sz="1050" spc="-5">
                          <a:effectLst/>
                          <a:latin typeface="Times New Roman" pitchFamily="18" charset="0"/>
                          <a:cs typeface="Times New Roman" pitchFamily="18" charset="0"/>
                        </a:rPr>
                        <a:t>ХХ ст.</a:t>
                      </a:r>
                      <a:endParaRPr lang="uk-UA" sz="800">
                        <a:effectLst/>
                        <a:latin typeface="Times New Roman" pitchFamily="18" charset="0"/>
                        <a:cs typeface="Times New Roman" pitchFamily="18" charset="0"/>
                      </a:endParaRPr>
                    </a:p>
                    <a:p>
                      <a:pPr algn="just">
                        <a:lnSpc>
                          <a:spcPct val="150000"/>
                        </a:lnSpc>
                        <a:spcAft>
                          <a:spcPts val="0"/>
                        </a:spcAft>
                      </a:pPr>
                      <a:r>
                        <a:rPr lang="uk-UA" sz="1050" spc="-5">
                          <a:effectLst/>
                          <a:latin typeface="Times New Roman" pitchFamily="18" charset="0"/>
                          <a:cs typeface="Times New Roman" pitchFamily="18" charset="0"/>
                        </a:rPr>
                        <a:t>( з 1980 р.)</a:t>
                      </a:r>
                      <a:endParaRPr lang="uk-UA" sz="800">
                        <a:effectLst/>
                        <a:latin typeface="Times New Roman" pitchFamily="18" charset="0"/>
                        <a:ea typeface="Times New Roman"/>
                        <a:cs typeface="Times New Roman" pitchFamily="18" charset="0"/>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50000"/>
                        </a:lnSpc>
                        <a:spcAft>
                          <a:spcPts val="0"/>
                        </a:spcAft>
                      </a:pPr>
                      <a:r>
                        <a:rPr lang="uk-UA" sz="1050" spc="10" dirty="0">
                          <a:effectLst/>
                          <a:latin typeface="Times New Roman" pitchFamily="18" charset="0"/>
                          <a:cs typeface="Times New Roman" pitchFamily="18" charset="0"/>
                        </a:rPr>
                        <a:t>Виникнення на товарних біржах опціонних контрактів і початок торгівлі опціонами на реальний товар і ф’ючерсні контракти.</a:t>
                      </a:r>
                      <a:endParaRPr lang="uk-UA" sz="800" dirty="0">
                        <a:effectLst/>
                        <a:latin typeface="Times New Roman" pitchFamily="18" charset="0"/>
                        <a:ea typeface="Times New Roman"/>
                        <a:cs typeface="Times New Roman" pitchFamily="18" charset="0"/>
                      </a:endParaRPr>
                    </a:p>
                  </a:txBody>
                  <a:tcPr marL="48492" marR="48492"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670041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3600" b="1" dirty="0" smtClean="0"/>
              <a:t/>
            </a:r>
            <a:br>
              <a:rPr lang="uk-UA" sz="3600" b="1" dirty="0" smtClean="0"/>
            </a:br>
            <a:r>
              <a:rPr lang="uk-UA" sz="3600" b="1" dirty="0" smtClean="0"/>
              <a:t>Отже, економічна сутність біржі полягає в наступному:</a:t>
            </a:r>
            <a:br>
              <a:rPr lang="uk-UA" sz="3600" b="1" dirty="0" smtClean="0"/>
            </a:br>
            <a:endParaRPr lang="uk-UA" b="1" dirty="0"/>
          </a:p>
        </p:txBody>
      </p:sp>
      <p:sp>
        <p:nvSpPr>
          <p:cNvPr id="3" name="Объект 2"/>
          <p:cNvSpPr>
            <a:spLocks noGrp="1"/>
          </p:cNvSpPr>
          <p:nvPr>
            <p:ph idx="1"/>
          </p:nvPr>
        </p:nvSpPr>
        <p:spPr/>
        <p:txBody>
          <a:bodyPr>
            <a:normAutofit fontScale="85000" lnSpcReduction="20000"/>
          </a:bodyPr>
          <a:lstStyle/>
          <a:p>
            <a:r>
              <a:rPr lang="uk-UA" dirty="0" smtClean="0"/>
              <a:t>ринок замінних цінностей;</a:t>
            </a:r>
          </a:p>
          <a:p>
            <a:r>
              <a:rPr lang="uk-UA" dirty="0" smtClean="0"/>
              <a:t>організація;</a:t>
            </a:r>
          </a:p>
          <a:p>
            <a:r>
              <a:rPr lang="uk-UA" dirty="0" smtClean="0"/>
              <a:t>реалізація власної вигоди учасниками біржової торгівлі;</a:t>
            </a:r>
          </a:p>
          <a:p>
            <a:r>
              <a:rPr lang="uk-UA" dirty="0" smtClean="0"/>
              <a:t>офіційне котирування цін;</a:t>
            </a:r>
          </a:p>
          <a:p>
            <a:r>
              <a:rPr lang="uk-UA" dirty="0" smtClean="0"/>
              <a:t>специфічний біржовий товар;</a:t>
            </a:r>
          </a:p>
          <a:p>
            <a:r>
              <a:rPr lang="uk-UA" dirty="0" smtClean="0"/>
              <a:t>страхування цінових та курсових ризиків;</a:t>
            </a:r>
          </a:p>
          <a:p>
            <a:r>
              <a:rPr lang="uk-UA" dirty="0" smtClean="0"/>
              <a:t>цифровий вираз попиту і пропозиції;</a:t>
            </a:r>
          </a:p>
          <a:p>
            <a:r>
              <a:rPr lang="uk-UA" dirty="0" smtClean="0"/>
              <a:t>розміщення товарів у просторі й часі;</a:t>
            </a:r>
          </a:p>
          <a:p>
            <a:r>
              <a:rPr lang="uk-UA" dirty="0" smtClean="0"/>
              <a:t>встановлення об’єктивних цін та курсів, в основному майбутніх.</a:t>
            </a:r>
            <a:endParaRPr lang="uk-UA" dirty="0"/>
          </a:p>
        </p:txBody>
      </p:sp>
    </p:spTree>
    <p:extLst>
      <p:ext uri="{BB962C8B-B14F-4D97-AF65-F5344CB8AC3E}">
        <p14:creationId xmlns:p14="http://schemas.microsoft.com/office/powerpoint/2010/main" val="1001601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92500" lnSpcReduction="20000"/>
          </a:bodyPr>
          <a:lstStyle/>
          <a:p>
            <a:pPr algn="just"/>
            <a:r>
              <a:rPr lang="uk-UA" dirty="0" smtClean="0"/>
              <a:t>Стародавні Греція та Рим започаткували формалізовану торгівлю з</a:t>
            </a:r>
            <a:r>
              <a:rPr lang="en-US" dirty="0" smtClean="0"/>
              <a:t> </a:t>
            </a:r>
            <a:r>
              <a:rPr lang="uk-UA" dirty="0" smtClean="0"/>
              <a:t>фіксацією часу та місця, центрального ринкового закладу, із загальними</a:t>
            </a:r>
            <a:r>
              <a:rPr lang="en-US" dirty="0" smtClean="0"/>
              <a:t> </a:t>
            </a:r>
            <a:r>
              <a:rPr lang="uk-UA" dirty="0" smtClean="0"/>
              <a:t>товарообмінними операціями та грошовими системами. Вже тоді практикувалося укладання контрактів на поставку товарів в обумовлені строки.</a:t>
            </a:r>
          </a:p>
          <a:p>
            <a:pPr algn="just"/>
            <a:r>
              <a:rPr lang="uk-UA" dirty="0" smtClean="0"/>
              <a:t>В період розквіту Римської імперії торговельні центри під назвою “</a:t>
            </a:r>
            <a:r>
              <a:rPr lang="en-US" dirty="0" smtClean="0"/>
              <a:t>for a </a:t>
            </a:r>
            <a:r>
              <a:rPr lang="en-US" dirty="0" err="1" smtClean="0"/>
              <a:t>vendal</a:t>
            </a:r>
            <a:r>
              <a:rPr lang="uk-UA" dirty="0" smtClean="0"/>
              <a:t>і</a:t>
            </a:r>
            <a:r>
              <a:rPr lang="en-US" dirty="0" smtClean="0"/>
              <a:t>a” – </a:t>
            </a:r>
            <a:r>
              <a:rPr lang="uk-UA" dirty="0" smtClean="0"/>
              <a:t>ринок розпродажу – стають місцями, куди римляни звозили</a:t>
            </a:r>
            <a:r>
              <a:rPr lang="en-US" dirty="0" smtClean="0"/>
              <a:t> </a:t>
            </a:r>
            <a:r>
              <a:rPr lang="uk-UA" dirty="0" smtClean="0"/>
              <a:t>товари з усього завойованого світу.</a:t>
            </a:r>
            <a:endParaRPr lang="uk-UA" dirty="0"/>
          </a:p>
        </p:txBody>
      </p:sp>
    </p:spTree>
    <p:extLst>
      <p:ext uri="{BB962C8B-B14F-4D97-AF65-F5344CB8AC3E}">
        <p14:creationId xmlns:p14="http://schemas.microsoft.com/office/powerpoint/2010/main" val="15949697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042" y="188640"/>
            <a:ext cx="7212293" cy="3168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62482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Функції та ознаки </a:t>
            </a:r>
            <a:r>
              <a:rPr lang="uk-UA" dirty="0" smtClean="0"/>
              <a:t>біржі</a:t>
            </a:r>
            <a:endParaRPr lang="uk-UA" dirty="0"/>
          </a:p>
        </p:txBody>
      </p:sp>
      <p:sp>
        <p:nvSpPr>
          <p:cNvPr id="3" name="Объект 2"/>
          <p:cNvSpPr>
            <a:spLocks noGrp="1"/>
          </p:cNvSpPr>
          <p:nvPr>
            <p:ph idx="1"/>
          </p:nvPr>
        </p:nvSpPr>
        <p:spPr/>
        <p:txBody>
          <a:bodyPr>
            <a:normAutofit fontScale="55000" lnSpcReduction="20000"/>
          </a:bodyPr>
          <a:lstStyle/>
          <a:p>
            <a:pPr marL="0" indent="0">
              <a:buNone/>
            </a:pPr>
            <a:r>
              <a:rPr lang="uk-UA" b="1" dirty="0" smtClean="0"/>
              <a:t>риси:</a:t>
            </a:r>
          </a:p>
          <a:p>
            <a:r>
              <a:rPr lang="uk-UA" dirty="0" smtClean="0"/>
              <a:t>концентрується у місцях економічної активності, у потужних виробничих та фінансових світових центрах, столицях, портах тощо;</a:t>
            </a:r>
          </a:p>
          <a:p>
            <a:r>
              <a:rPr lang="uk-UA" dirty="0" smtClean="0"/>
              <a:t>ведеться великими партіями товарів або значними за обсягами фінансовими інструментами;</a:t>
            </a:r>
          </a:p>
          <a:p>
            <a:r>
              <a:rPr lang="uk-UA" dirty="0" smtClean="0"/>
              <a:t>реалізуються реальні активи з негайною поставкою та поставкою в майбутньому, зобов’язання постачання-приймання, права тощо;</a:t>
            </a:r>
          </a:p>
          <a:p>
            <a:r>
              <a:rPr lang="uk-UA" dirty="0" smtClean="0"/>
              <a:t>проводиться регулярно, концентруючи попит і пропозицію у часі й просторі;</a:t>
            </a:r>
          </a:p>
          <a:p>
            <a:r>
              <a:rPr lang="uk-UA" dirty="0" smtClean="0"/>
              <a:t>характеризується гласністю, прозорістю діяльності, доступністю інформації для широкого загалу учасників ринків;</a:t>
            </a:r>
          </a:p>
          <a:p>
            <a:r>
              <a:rPr lang="uk-UA" dirty="0" smtClean="0"/>
              <a:t>має організаційну, економічну та правову основи;</a:t>
            </a:r>
          </a:p>
          <a:p>
            <a:r>
              <a:rPr lang="uk-UA" dirty="0" smtClean="0"/>
              <a:t>виробляє стандарти щодо якісних і кількісних параметрів товарів та фінансових інструментів;</a:t>
            </a:r>
          </a:p>
          <a:p>
            <a:r>
              <a:rPr lang="uk-UA" dirty="0" smtClean="0"/>
              <a:t>ведеться біржовими посередниками, брокерами та дилерами, сама біржа угод не укладає;</a:t>
            </a:r>
          </a:p>
          <a:p>
            <a:r>
              <a:rPr lang="uk-UA" dirty="0" smtClean="0"/>
              <a:t>виробляє власні правила торгівлі та слідкує за їх дотриманням;</a:t>
            </a:r>
          </a:p>
          <a:p>
            <a:r>
              <a:rPr lang="uk-UA" dirty="0" smtClean="0"/>
              <a:t>активно використовує методи електронного трейдингу.</a:t>
            </a:r>
            <a:endParaRPr lang="uk-UA" dirty="0"/>
          </a:p>
        </p:txBody>
      </p:sp>
    </p:spTree>
    <p:extLst>
      <p:ext uri="{BB962C8B-B14F-4D97-AF65-F5344CB8AC3E}">
        <p14:creationId xmlns:p14="http://schemas.microsoft.com/office/powerpoint/2010/main" val="42865988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 функції</a:t>
            </a:r>
            <a:endParaRPr lang="uk-UA"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484783"/>
            <a:ext cx="7586954" cy="4096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91890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Функції біржі</a:t>
            </a:r>
            <a:endParaRPr lang="uk-UA" dirty="0"/>
          </a:p>
        </p:txBody>
      </p:sp>
      <p:sp>
        <p:nvSpPr>
          <p:cNvPr id="3" name="Объект 2"/>
          <p:cNvSpPr>
            <a:spLocks noGrp="1"/>
          </p:cNvSpPr>
          <p:nvPr>
            <p:ph idx="1"/>
          </p:nvPr>
        </p:nvSpPr>
        <p:spPr/>
        <p:txBody>
          <a:bodyPr>
            <a:normAutofit fontScale="62500" lnSpcReduction="20000"/>
          </a:bodyPr>
          <a:lstStyle/>
          <a:p>
            <a:pPr algn="just"/>
            <a:r>
              <a:rPr lang="uk-UA" b="1" dirty="0" smtClean="0"/>
              <a:t>організаційну</a:t>
            </a:r>
            <a:r>
              <a:rPr lang="uk-UA" dirty="0" smtClean="0"/>
              <a:t> (організація біржових торгів, вироблення правил, матеріально-технічне забезпечення торгів, забезпечення висококваліфікованим персоналом);</a:t>
            </a:r>
          </a:p>
          <a:p>
            <a:pPr algn="just"/>
            <a:r>
              <a:rPr lang="uk-UA" b="1" dirty="0" smtClean="0"/>
              <a:t>вироблення біржових контрактів </a:t>
            </a:r>
            <a:r>
              <a:rPr lang="uk-UA" dirty="0" smtClean="0"/>
              <a:t>(стандартизація якісних параметрів, визначення розмірів партій, процедур розрахунків та забезпечення ліквідності);</a:t>
            </a:r>
          </a:p>
          <a:p>
            <a:pPr algn="just"/>
            <a:r>
              <a:rPr lang="uk-UA" b="1" dirty="0" smtClean="0"/>
              <a:t>розв’язання суперечок </a:t>
            </a:r>
            <a:r>
              <a:rPr lang="uk-UA" dirty="0" smtClean="0"/>
              <a:t>між членами біржі й учасниками біржових операцій;</a:t>
            </a:r>
          </a:p>
          <a:p>
            <a:pPr algn="just"/>
            <a:r>
              <a:rPr lang="uk-UA" b="1" dirty="0" smtClean="0"/>
              <a:t>реєстрації та публікації біржових цін</a:t>
            </a:r>
            <a:r>
              <a:rPr lang="uk-UA" dirty="0" smtClean="0"/>
              <a:t> (котирування);</a:t>
            </a:r>
          </a:p>
          <a:p>
            <a:pPr algn="just"/>
            <a:r>
              <a:rPr lang="uk-UA" b="1" dirty="0" smtClean="0"/>
              <a:t>страхування</a:t>
            </a:r>
            <a:r>
              <a:rPr lang="uk-UA" dirty="0" smtClean="0"/>
              <a:t> цінових та курсових ризиків (</a:t>
            </a:r>
            <a:r>
              <a:rPr lang="uk-UA" dirty="0" err="1" smtClean="0"/>
              <a:t>хеджування</a:t>
            </a:r>
            <a:r>
              <a:rPr lang="uk-UA" dirty="0" smtClean="0"/>
              <a:t>);</a:t>
            </a:r>
          </a:p>
          <a:p>
            <a:pPr algn="just"/>
            <a:r>
              <a:rPr lang="uk-UA" b="1" dirty="0" smtClean="0"/>
              <a:t>гарантування</a:t>
            </a:r>
            <a:r>
              <a:rPr lang="uk-UA" dirty="0" smtClean="0"/>
              <a:t> виконання біржових угод (через організацію розрахунково-клірингової діяльності);</a:t>
            </a:r>
          </a:p>
          <a:p>
            <a:pPr algn="just"/>
            <a:r>
              <a:rPr lang="uk-UA" b="1" dirty="0" smtClean="0"/>
              <a:t>інформаційну</a:t>
            </a:r>
            <a:r>
              <a:rPr lang="uk-UA" dirty="0" smtClean="0"/>
              <a:t> (збір і реєстрація біржових цін з подальшою їх публікацією, наданням клієнтам, зацікавленим організаціям, пресі, радіо, телебаченню, комп’ютерним мережам та І</a:t>
            </a:r>
            <a:r>
              <a:rPr lang="en-US" dirty="0" err="1" smtClean="0"/>
              <a:t>nternet</a:t>
            </a:r>
            <a:r>
              <a:rPr lang="en-US" dirty="0" smtClean="0"/>
              <a:t> </a:t>
            </a:r>
            <a:r>
              <a:rPr lang="uk-UA" dirty="0" smtClean="0"/>
              <a:t>інформації про рівень і динаміку світових цін та курсів на основні активи.</a:t>
            </a:r>
            <a:endParaRPr lang="uk-UA" dirty="0"/>
          </a:p>
        </p:txBody>
      </p:sp>
    </p:spTree>
    <p:extLst>
      <p:ext uri="{BB962C8B-B14F-4D97-AF65-F5344CB8AC3E}">
        <p14:creationId xmlns:p14="http://schemas.microsoft.com/office/powerpoint/2010/main" val="11987901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Класифікація бірж</a:t>
            </a:r>
            <a:endParaRPr lang="uk-UA" dirty="0"/>
          </a:p>
        </p:txBody>
      </p:sp>
      <p:sp>
        <p:nvSpPr>
          <p:cNvPr id="3" name="Объект 2"/>
          <p:cNvSpPr>
            <a:spLocks noGrp="1"/>
          </p:cNvSpPr>
          <p:nvPr>
            <p:ph idx="1"/>
          </p:nvPr>
        </p:nvSpPr>
        <p:spPr/>
        <p:txBody>
          <a:bodyPr>
            <a:normAutofit/>
          </a:bodyPr>
          <a:lstStyle/>
          <a:p>
            <a:r>
              <a:rPr lang="uk-UA" dirty="0" smtClean="0"/>
              <a:t>Біржі класифікують за видами біржових товарів, принципами організації, правовим статусом, формою участі торговців у біржових торгах, асортиментом товарів, роллю та місцем у світовій торгівлі, сферою діяльності, видами угод</a:t>
            </a:r>
            <a:endParaRPr lang="uk-UA" dirty="0"/>
          </a:p>
        </p:txBody>
      </p:sp>
    </p:spTree>
    <p:extLst>
      <p:ext uri="{BB962C8B-B14F-4D97-AF65-F5344CB8AC3E}">
        <p14:creationId xmlns:p14="http://schemas.microsoft.com/office/powerpoint/2010/main" val="4512253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60647"/>
            <a:ext cx="5256584" cy="645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097807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85000" lnSpcReduction="10000"/>
          </a:bodyPr>
          <a:lstStyle/>
          <a:p>
            <a:pPr algn="just"/>
            <a:r>
              <a:rPr lang="uk-UA" dirty="0" smtClean="0"/>
              <a:t>Згідно першої ознаки біржі класифікують на товарні, товарно-сировинні (в Україні до цього виду відносять аграрні, фондові та валютні).</a:t>
            </a:r>
          </a:p>
          <a:p>
            <a:pPr algn="just"/>
            <a:r>
              <a:rPr lang="uk-UA" dirty="0" smtClean="0"/>
              <a:t>Згідно ЗУ “Про товарну біржу” “…товарна біржа є організацією, котра об’єднує юридичних та фізичних осіб, які здійснюють виробничу та комерційну діяльність, і має за мету надання послуг в укладанні біржових угод, виявленні товарних цін, попиту та пропозиції на товари, вивчення, впорядкування та спрощення товарообороту і пов’язаних з ним торговельних операцій”</a:t>
            </a:r>
            <a:endParaRPr lang="uk-UA" dirty="0"/>
          </a:p>
        </p:txBody>
      </p:sp>
    </p:spTree>
    <p:extLst>
      <p:ext uri="{BB962C8B-B14F-4D97-AF65-F5344CB8AC3E}">
        <p14:creationId xmlns:p14="http://schemas.microsoft.com/office/powerpoint/2010/main" val="37324623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92500" lnSpcReduction="20000"/>
          </a:bodyPr>
          <a:lstStyle/>
          <a:p>
            <a:pPr algn="just"/>
            <a:r>
              <a:rPr lang="uk-UA" dirty="0" smtClean="0"/>
              <a:t>На фондових біржах здійснюються операції з </a:t>
            </a:r>
            <a:r>
              <a:rPr lang="uk-UA" dirty="0" err="1" smtClean="0"/>
              <a:t>найліквіднішими</a:t>
            </a:r>
            <a:r>
              <a:rPr lang="uk-UA" dirty="0" smtClean="0"/>
              <a:t> масовими цінними паперами, які за умовами емісії мають вторинне обертання, як-от, акції акціонерних товариств відкритого типу, державні облігації, казначейські зобов’язання та векселі тощо.</a:t>
            </a:r>
          </a:p>
          <a:p>
            <a:pPr algn="just"/>
            <a:r>
              <a:rPr lang="uk-UA" dirty="0" smtClean="0"/>
              <a:t>На валютних біржах, яких до речі на світових ринках майже немає, за виключенням бірж у постсоціалістичних країнах, торгують значними за обсягами контрактами з іноземною валютою.</a:t>
            </a:r>
            <a:endParaRPr lang="uk-UA" dirty="0"/>
          </a:p>
        </p:txBody>
      </p:sp>
    </p:spTree>
    <p:extLst>
      <p:ext uri="{BB962C8B-B14F-4D97-AF65-F5344CB8AC3E}">
        <p14:creationId xmlns:p14="http://schemas.microsoft.com/office/powerpoint/2010/main" val="30392214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lstStyle/>
          <a:p>
            <a:r>
              <a:rPr lang="ru-RU" dirty="0" smtClean="0"/>
              <a:t>За другою </a:t>
            </a:r>
            <a:r>
              <a:rPr lang="ru-RU" dirty="0" err="1" smtClean="0"/>
              <a:t>ознакою</a:t>
            </a:r>
            <a:r>
              <a:rPr lang="ru-RU" dirty="0" smtClean="0"/>
              <a:t>, яка </a:t>
            </a:r>
            <a:r>
              <a:rPr lang="ru-RU" dirty="0" err="1" smtClean="0"/>
              <a:t>характеризується</a:t>
            </a:r>
            <a:r>
              <a:rPr lang="ru-RU" dirty="0" smtClean="0"/>
              <a:t> </a:t>
            </a:r>
            <a:r>
              <a:rPr lang="ru-RU" dirty="0" err="1" smtClean="0"/>
              <a:t>ступенем</a:t>
            </a:r>
            <a:r>
              <a:rPr lang="ru-RU" dirty="0" smtClean="0"/>
              <a:t> </a:t>
            </a:r>
            <a:r>
              <a:rPr lang="ru-RU" dirty="0" err="1" smtClean="0"/>
              <a:t>участі</a:t>
            </a:r>
            <a:r>
              <a:rPr lang="ru-RU" dirty="0" smtClean="0"/>
              <a:t> </a:t>
            </a:r>
            <a:r>
              <a:rPr lang="ru-RU" dirty="0" err="1" smtClean="0"/>
              <a:t>держави</a:t>
            </a:r>
            <a:r>
              <a:rPr lang="ru-RU" dirty="0" smtClean="0"/>
              <a:t> у </a:t>
            </a:r>
            <a:r>
              <a:rPr lang="ru-RU" dirty="0" err="1" smtClean="0"/>
              <a:t>біржовій</a:t>
            </a:r>
            <a:r>
              <a:rPr lang="ru-RU" dirty="0" smtClean="0"/>
              <a:t> </a:t>
            </a:r>
            <a:r>
              <a:rPr lang="ru-RU" dirty="0" err="1" smtClean="0"/>
              <a:t>торгівлі</a:t>
            </a:r>
            <a:r>
              <a:rPr lang="ru-RU" dirty="0" smtClean="0"/>
              <a:t>, </a:t>
            </a:r>
            <a:r>
              <a:rPr lang="ru-RU" dirty="0" err="1" smtClean="0"/>
              <a:t>біржі</a:t>
            </a:r>
            <a:r>
              <a:rPr lang="ru-RU" dirty="0" smtClean="0"/>
              <a:t> </a:t>
            </a:r>
            <a:r>
              <a:rPr lang="ru-RU" dirty="0" err="1" smtClean="0"/>
              <a:t>поділяють</a:t>
            </a:r>
            <a:r>
              <a:rPr lang="ru-RU" dirty="0" smtClean="0"/>
              <a:t> на три </a:t>
            </a:r>
            <a:r>
              <a:rPr lang="ru-RU" dirty="0" err="1" smtClean="0"/>
              <a:t>види</a:t>
            </a:r>
            <a:r>
              <a:rPr lang="ru-RU" dirty="0" smtClean="0"/>
              <a:t>:</a:t>
            </a:r>
          </a:p>
          <a:p>
            <a:pPr marL="0" indent="0">
              <a:buNone/>
            </a:pPr>
            <a:r>
              <a:rPr lang="ru-RU" dirty="0" smtClean="0"/>
              <a:t>1) </a:t>
            </a:r>
            <a:r>
              <a:rPr lang="ru-RU" dirty="0" err="1" smtClean="0"/>
              <a:t>публічні</a:t>
            </a:r>
            <a:r>
              <a:rPr lang="ru-RU" dirty="0" smtClean="0"/>
              <a:t> (</a:t>
            </a:r>
            <a:r>
              <a:rPr lang="ru-RU" dirty="0" err="1" smtClean="0"/>
              <a:t>державні</a:t>
            </a:r>
            <a:r>
              <a:rPr lang="ru-RU" dirty="0" smtClean="0"/>
              <a:t>);</a:t>
            </a:r>
          </a:p>
          <a:p>
            <a:pPr marL="0" indent="0">
              <a:buNone/>
            </a:pPr>
            <a:r>
              <a:rPr lang="ru-RU" dirty="0" smtClean="0"/>
              <a:t>2) </a:t>
            </a:r>
            <a:r>
              <a:rPr lang="ru-RU" dirty="0" err="1" smtClean="0"/>
              <a:t>приватні</a:t>
            </a:r>
            <a:r>
              <a:rPr lang="ru-RU" dirty="0" smtClean="0"/>
              <a:t> </a:t>
            </a:r>
            <a:r>
              <a:rPr lang="ru-RU" dirty="0" err="1" smtClean="0"/>
              <a:t>організації</a:t>
            </a:r>
            <a:r>
              <a:rPr lang="ru-RU" dirty="0" smtClean="0"/>
              <a:t> </a:t>
            </a:r>
            <a:r>
              <a:rPr lang="ru-RU" dirty="0" err="1" smtClean="0"/>
              <a:t>торговців</a:t>
            </a:r>
            <a:r>
              <a:rPr lang="ru-RU" dirty="0" smtClean="0"/>
              <a:t>;</a:t>
            </a:r>
          </a:p>
          <a:p>
            <a:pPr marL="0" indent="0">
              <a:buNone/>
            </a:pPr>
            <a:r>
              <a:rPr lang="ru-RU" dirty="0" smtClean="0"/>
              <a:t>3) </a:t>
            </a:r>
            <a:r>
              <a:rPr lang="ru-RU" dirty="0" err="1" smtClean="0"/>
              <a:t>змішані</a:t>
            </a:r>
            <a:r>
              <a:rPr lang="ru-RU" dirty="0" smtClean="0"/>
              <a:t>.</a:t>
            </a:r>
            <a:endParaRPr lang="uk-UA" dirty="0"/>
          </a:p>
        </p:txBody>
      </p:sp>
    </p:spTree>
    <p:extLst>
      <p:ext uri="{BB962C8B-B14F-4D97-AF65-F5344CB8AC3E}">
        <p14:creationId xmlns:p14="http://schemas.microsoft.com/office/powerpoint/2010/main" val="10531474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Державні біржі </a:t>
            </a:r>
            <a:endParaRPr lang="uk-UA" dirty="0"/>
          </a:p>
        </p:txBody>
      </p:sp>
      <p:sp>
        <p:nvSpPr>
          <p:cNvPr id="3" name="Объект 2"/>
          <p:cNvSpPr>
            <a:spLocks noGrp="1"/>
          </p:cNvSpPr>
          <p:nvPr>
            <p:ph idx="1"/>
          </p:nvPr>
        </p:nvSpPr>
        <p:spPr/>
        <p:txBody>
          <a:bodyPr>
            <a:normAutofit fontScale="77500" lnSpcReduction="20000"/>
          </a:bodyPr>
          <a:lstStyle/>
          <a:p>
            <a:pPr algn="just"/>
            <a:r>
              <a:rPr lang="uk-UA" dirty="0" smtClean="0"/>
              <a:t>засновуються органами державної влади (товарні Міністерством економіки, фондові – Міністерством фінансів тощо).</a:t>
            </a:r>
          </a:p>
          <a:p>
            <a:pPr algn="just"/>
            <a:r>
              <a:rPr lang="uk-UA" dirty="0" smtClean="0"/>
              <a:t>Такі біржі розповсюджені в Європі: у Франції, Нідерландах, Бельгії.</a:t>
            </a:r>
          </a:p>
          <a:p>
            <a:pPr algn="just"/>
            <a:r>
              <a:rPr lang="uk-UA" dirty="0" smtClean="0"/>
              <a:t>Щодо Франції, то після сумнозвісного краху фінансової системи за часів Джона </a:t>
            </a:r>
            <a:r>
              <a:rPr lang="uk-UA" dirty="0" err="1" smtClean="0"/>
              <a:t>Ло</a:t>
            </a:r>
            <a:r>
              <a:rPr lang="uk-UA" dirty="0" smtClean="0"/>
              <a:t> (1719 р.) Кодексом Наполеона були заборонені приватні біржі.</a:t>
            </a:r>
          </a:p>
          <a:p>
            <a:pPr algn="just"/>
            <a:r>
              <a:rPr lang="uk-UA" dirty="0" smtClean="0"/>
              <a:t>Державні біржі є загальнодоступними для всіх бажаючих укласти біржову угоду. Для цього вони повинні звернутися до службовців біржі. Біржова діяльність регламентується законодавством і знаходиться під контролем держави.</a:t>
            </a:r>
            <a:endParaRPr lang="uk-UA" dirty="0"/>
          </a:p>
        </p:txBody>
      </p:sp>
    </p:spTree>
    <p:extLst>
      <p:ext uri="{BB962C8B-B14F-4D97-AF65-F5344CB8AC3E}">
        <p14:creationId xmlns:p14="http://schemas.microsoft.com/office/powerpoint/2010/main" val="3912031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77500" lnSpcReduction="20000"/>
          </a:bodyPr>
          <a:lstStyle/>
          <a:p>
            <a:pPr algn="just"/>
            <a:r>
              <a:rPr lang="uk-UA" dirty="0" smtClean="0"/>
              <a:t>Є свідчення, що приміщення Форуму в Римі будувалося як торговельний ярмарок, а Акрополь в Афінах служив комерційним центром. В Японії прообраз біржової торгівлі існував ще у І-му ст. до Р.Х. Основоположні принципи центральної ринкової структури цих цивілізацій збереглися до нашого часу. </a:t>
            </a:r>
          </a:p>
          <a:p>
            <a:pPr algn="just"/>
            <a:r>
              <a:rPr lang="uk-UA" dirty="0" smtClean="0"/>
              <a:t>Витоки біржі слід шукати на середньовічних ринках та ярмарках, що постійно влаштовувалися у торгових центрах Європи. У </a:t>
            </a:r>
            <a:r>
              <a:rPr lang="uk-UA" dirty="0" err="1" smtClean="0"/>
              <a:t>Брюгге</a:t>
            </a:r>
            <a:r>
              <a:rPr lang="uk-UA" dirty="0" smtClean="0"/>
              <a:t>, Антверпені, Генуї, Венеції, Ліоні, </a:t>
            </a:r>
            <a:r>
              <a:rPr lang="uk-UA" dirty="0" err="1" smtClean="0"/>
              <a:t>Нюрнбергу</a:t>
            </a:r>
            <a:r>
              <a:rPr lang="uk-UA" dirty="0" smtClean="0"/>
              <a:t> на центральних площах регулярно збиралися англійські, фламандські, іспанські, французькі купці для обміну інформацією про ціни і товари, а також для укладання торговельних угод. Зібрання купців згадуються з ХІІІ-го століття.</a:t>
            </a:r>
            <a:endParaRPr lang="uk-UA" dirty="0"/>
          </a:p>
        </p:txBody>
      </p:sp>
    </p:spTree>
    <p:extLst>
      <p:ext uri="{BB962C8B-B14F-4D97-AF65-F5344CB8AC3E}">
        <p14:creationId xmlns:p14="http://schemas.microsoft.com/office/powerpoint/2010/main" val="15187196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Приватні біржі </a:t>
            </a:r>
            <a:endParaRPr lang="uk-UA" dirty="0"/>
          </a:p>
        </p:txBody>
      </p:sp>
      <p:sp>
        <p:nvSpPr>
          <p:cNvPr id="3" name="Объект 2"/>
          <p:cNvSpPr>
            <a:spLocks noGrp="1"/>
          </p:cNvSpPr>
          <p:nvPr>
            <p:ph idx="1"/>
          </p:nvPr>
        </p:nvSpPr>
        <p:spPr/>
        <p:txBody>
          <a:bodyPr>
            <a:normAutofit fontScale="70000" lnSpcReduction="20000"/>
          </a:bodyPr>
          <a:lstStyle/>
          <a:p>
            <a:pPr algn="just"/>
            <a:r>
              <a:rPr lang="uk-UA" dirty="0" smtClean="0"/>
              <a:t>засновуються торговцями, які створюють біржову корпорацію, лише вони мають доступ до торгівлі, всі інші повинні укладати угоди через посередництво членів біржі. Якщо перший вид бірж прийнято називати європейським, то другий – англо-американським, оскільки такі біржі працюють у Англії та США.</a:t>
            </a:r>
          </a:p>
          <a:p>
            <a:pPr algn="just"/>
            <a:r>
              <a:rPr lang="uk-UA" dirty="0" smtClean="0"/>
              <a:t>Сьогодні майже не залишилося приватних бірж, які працюють на принципах саморегулювання, і у їх діяльність втручаються держави через прийняття відповідного законодавства та запровадження спеціальних органів для контролю за їх діяльністю. Тому можна говорити про існування змішаного типу організації біржової торгівлі.</a:t>
            </a:r>
          </a:p>
          <a:p>
            <a:pPr algn="just"/>
            <a:r>
              <a:rPr lang="ru-RU" b="1" dirty="0" smtClean="0"/>
              <a:t>Закон </a:t>
            </a:r>
            <a:r>
              <a:rPr lang="ru-RU" b="1" dirty="0" err="1" smtClean="0"/>
              <a:t>України</a:t>
            </a:r>
            <a:r>
              <a:rPr lang="ru-RU" b="1" dirty="0" smtClean="0"/>
              <a:t> “Про </a:t>
            </a:r>
            <a:r>
              <a:rPr lang="ru-RU" b="1" dirty="0" err="1" smtClean="0"/>
              <a:t>цінні</a:t>
            </a:r>
            <a:r>
              <a:rPr lang="ru-RU" b="1" dirty="0" smtClean="0"/>
              <a:t> </a:t>
            </a:r>
            <a:r>
              <a:rPr lang="ru-RU" b="1" dirty="0" err="1" smtClean="0"/>
              <a:t>папери</a:t>
            </a:r>
            <a:r>
              <a:rPr lang="ru-RU" b="1" dirty="0" smtClean="0"/>
              <a:t> та </a:t>
            </a:r>
            <a:r>
              <a:rPr lang="ru-RU" b="1" dirty="0" err="1" smtClean="0"/>
              <a:t>фондовий</a:t>
            </a:r>
            <a:r>
              <a:rPr lang="ru-RU" b="1" dirty="0" smtClean="0"/>
              <a:t> </a:t>
            </a:r>
            <a:r>
              <a:rPr lang="ru-RU" b="1" dirty="0" err="1" smtClean="0"/>
              <a:t>ринок</a:t>
            </a:r>
            <a:r>
              <a:rPr lang="ru-RU" b="1" dirty="0" smtClean="0"/>
              <a:t>”. </a:t>
            </a:r>
            <a:r>
              <a:rPr lang="ru-RU" b="1" dirty="0" err="1" smtClean="0"/>
              <a:t>Отже</a:t>
            </a:r>
            <a:r>
              <a:rPr lang="ru-RU" b="1" dirty="0" smtClean="0"/>
              <a:t>, </a:t>
            </a:r>
            <a:r>
              <a:rPr lang="ru-RU" b="1" dirty="0" err="1" smtClean="0"/>
              <a:t>біржі</a:t>
            </a:r>
            <a:r>
              <a:rPr lang="ru-RU" b="1" dirty="0" smtClean="0"/>
              <a:t> в </a:t>
            </a:r>
            <a:r>
              <a:rPr lang="ru-RU" b="1" dirty="0" err="1" smtClean="0"/>
              <a:t>Україні</a:t>
            </a:r>
            <a:r>
              <a:rPr lang="ru-RU" b="1" dirty="0" smtClean="0"/>
              <a:t> </a:t>
            </a:r>
            <a:r>
              <a:rPr lang="ru-RU" b="1" dirty="0" err="1" smtClean="0"/>
              <a:t>можна</a:t>
            </a:r>
            <a:r>
              <a:rPr lang="ru-RU" b="1" dirty="0" smtClean="0"/>
              <a:t> </a:t>
            </a:r>
            <a:r>
              <a:rPr lang="ru-RU" b="1" dirty="0" err="1" smtClean="0"/>
              <a:t>віднести</a:t>
            </a:r>
            <a:r>
              <a:rPr lang="ru-RU" b="1" dirty="0" smtClean="0"/>
              <a:t> до </a:t>
            </a:r>
            <a:r>
              <a:rPr lang="ru-RU" b="1" dirty="0" err="1" smtClean="0"/>
              <a:t>змішаного</a:t>
            </a:r>
            <a:r>
              <a:rPr lang="ru-RU" b="1" dirty="0" smtClean="0"/>
              <a:t> типу</a:t>
            </a:r>
            <a:endParaRPr lang="uk-UA" b="1" dirty="0"/>
          </a:p>
        </p:txBody>
      </p:sp>
    </p:spTree>
    <p:extLst>
      <p:ext uri="{BB962C8B-B14F-4D97-AF65-F5344CB8AC3E}">
        <p14:creationId xmlns:p14="http://schemas.microsoft.com/office/powerpoint/2010/main" val="37164267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62500" lnSpcReduction="20000"/>
          </a:bodyPr>
          <a:lstStyle/>
          <a:p>
            <a:pPr algn="just"/>
            <a:r>
              <a:rPr lang="uk-UA" dirty="0" smtClean="0"/>
              <a:t>За третьою ознакою біржі поділяться на акціонерні товариства і некомерційні організації, хоча законодавча невизначеність в Україні призвела до того, що у 1991-1992 рр., коли реєструвалася більшість бірж, вони створювалися з яким завгодно правовим статусом, навіть як приватні підприємства.</a:t>
            </a:r>
          </a:p>
          <a:p>
            <a:pPr algn="just"/>
            <a:r>
              <a:rPr lang="uk-UA" dirty="0" smtClean="0"/>
              <a:t> До речі, це питання в Україні є досі невизначеним. Згідно нового Закону України “Про цінні папери та фондовий ринок” фондова біржа утворюється та діє в організаційно-правовій формі товариства (крім повного, командитного товариства і товариства з додатковою відповідальністю) або дочірнього підприємства об’єднання торговців цінними паперами, та провадить свою діяльність відповідно до Цивільного кодексу України, законів, що регулюють питання утворення, діяльності та припинення юридичних осіб, з особливостями, визначеними цим Законом. Прибуток фондової біржі спрямовується на її розвиток та не підлягає розподілу між її засновниками (учасниками).</a:t>
            </a:r>
            <a:endParaRPr lang="uk-UA" dirty="0"/>
          </a:p>
        </p:txBody>
      </p:sp>
    </p:spTree>
    <p:extLst>
      <p:ext uri="{BB962C8B-B14F-4D97-AF65-F5344CB8AC3E}">
        <p14:creationId xmlns:p14="http://schemas.microsoft.com/office/powerpoint/2010/main" val="29838576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77500" lnSpcReduction="20000"/>
          </a:bodyPr>
          <a:lstStyle/>
          <a:p>
            <a:pPr algn="just"/>
            <a:r>
              <a:rPr lang="uk-UA" dirty="0" smtClean="0"/>
              <a:t>За четвертою ознакою біржі поділять на відкриті та закриті. В торгах на закритих біржах приймають участь лише члени бірж;</a:t>
            </a:r>
          </a:p>
          <a:p>
            <a:pPr algn="just"/>
            <a:r>
              <a:rPr lang="uk-UA" dirty="0" smtClean="0"/>
              <a:t> в Україні більшість бірж є закритими. Відкриті біржі є двох типів: чисто відкриті, на яких клієнти можуть укласти угоди самостійно та змішані, де відвідувачі укладають угоди за допомогою брокерів, які в свою чергу укладають угоди від імені та за рахунок клієнта, і дилерів, які працюють від власного імені й за власні кошти. Історія еволюційного розвитку бірж показала, що закриті біржі мають значні переваги, оскільки члени бірж беруть на себе зобов’язання щодо фінансових гарантій за укладеними угодами та розрахунків за цими угодами.</a:t>
            </a:r>
            <a:endParaRPr lang="uk-UA" dirty="0"/>
          </a:p>
        </p:txBody>
      </p:sp>
    </p:spTree>
    <p:extLst>
      <p:ext uri="{BB962C8B-B14F-4D97-AF65-F5344CB8AC3E}">
        <p14:creationId xmlns:p14="http://schemas.microsoft.com/office/powerpoint/2010/main" val="12715204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85000" lnSpcReduction="20000"/>
          </a:bodyPr>
          <a:lstStyle/>
          <a:p>
            <a:pPr algn="just"/>
            <a:r>
              <a:rPr lang="uk-UA" dirty="0" smtClean="0"/>
              <a:t>За п’ятою ознакою біржі поділяються на універсальні та спеціалізовані. Спеціалізовані біржі мають </a:t>
            </a:r>
            <a:r>
              <a:rPr lang="uk-UA" dirty="0" err="1" smtClean="0"/>
              <a:t>потоварну</a:t>
            </a:r>
            <a:r>
              <a:rPr lang="uk-UA" dirty="0" smtClean="0"/>
              <a:t> спеціалізацію або спеціалізацію на групах товарів. Наприклад, Нью-Йоркська біржа кави, цукру і какао, Лондонська біржа металів, </a:t>
            </a:r>
            <a:r>
              <a:rPr lang="uk-UA" dirty="0" err="1" smtClean="0"/>
              <a:t>Канзас-Сіті</a:t>
            </a:r>
            <a:r>
              <a:rPr lang="uk-UA" dirty="0" smtClean="0"/>
              <a:t> </a:t>
            </a:r>
            <a:r>
              <a:rPr lang="uk-UA" dirty="0" err="1" smtClean="0"/>
              <a:t>Борд</a:t>
            </a:r>
            <a:r>
              <a:rPr lang="uk-UA" dirty="0" smtClean="0"/>
              <a:t> </a:t>
            </a:r>
            <a:r>
              <a:rPr lang="uk-UA" dirty="0" err="1" smtClean="0"/>
              <a:t>оф</a:t>
            </a:r>
            <a:r>
              <a:rPr lang="uk-UA" dirty="0" smtClean="0"/>
              <a:t> </a:t>
            </a:r>
            <a:r>
              <a:rPr lang="uk-UA" dirty="0" err="1" smtClean="0"/>
              <a:t>Трейд</a:t>
            </a:r>
            <a:r>
              <a:rPr lang="uk-UA" dirty="0" smtClean="0"/>
              <a:t> (лише пшениця) тощо.</a:t>
            </a:r>
          </a:p>
          <a:p>
            <a:pPr algn="just"/>
            <a:r>
              <a:rPr lang="uk-UA" dirty="0" smtClean="0"/>
              <a:t>Універсальні біржі мають широко диверсифіковану номенклатуру, наприклад, на Чикаго </a:t>
            </a:r>
            <a:r>
              <a:rPr lang="uk-UA" dirty="0" err="1" smtClean="0"/>
              <a:t>Борд</a:t>
            </a:r>
            <a:r>
              <a:rPr lang="uk-UA" dirty="0" smtClean="0"/>
              <a:t> </a:t>
            </a:r>
            <a:r>
              <a:rPr lang="uk-UA" dirty="0" err="1" smtClean="0"/>
              <a:t>оф</a:t>
            </a:r>
            <a:r>
              <a:rPr lang="uk-UA" dirty="0" smtClean="0"/>
              <a:t> </a:t>
            </a:r>
            <a:r>
              <a:rPr lang="uk-UA" dirty="0" err="1" smtClean="0"/>
              <a:t>Трейд</a:t>
            </a:r>
            <a:r>
              <a:rPr lang="uk-UA" dirty="0" smtClean="0"/>
              <a:t> котируються контракти на зернові культури, довгострокові казначейські облігації, векселі, комерційні папери, на Лондонській біржі фінансових ф’ючерсів котируються і контракти на зернові культури.</a:t>
            </a:r>
            <a:endParaRPr lang="uk-UA" dirty="0"/>
          </a:p>
        </p:txBody>
      </p:sp>
    </p:spTree>
    <p:extLst>
      <p:ext uri="{BB962C8B-B14F-4D97-AF65-F5344CB8AC3E}">
        <p14:creationId xmlns:p14="http://schemas.microsoft.com/office/powerpoint/2010/main" val="28867665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77500" lnSpcReduction="20000"/>
          </a:bodyPr>
          <a:lstStyle/>
          <a:p>
            <a:pPr algn="just"/>
            <a:r>
              <a:rPr lang="uk-UA" dirty="0" smtClean="0"/>
              <a:t>За шостою ознакою біржі поділяються на міжнародні, національні та регіональні, в залежності від ролі та місця бірж у світовій, національній і регіональній торгівлі. Міжнародні біржі зосереджені у таких трьох країнах, як США, Англія та Японія, де створено умови вільного переміщення прибутку, отриманого від біржової діяльності.</a:t>
            </a:r>
          </a:p>
          <a:p>
            <a:pPr algn="just"/>
            <a:r>
              <a:rPr lang="uk-UA" dirty="0" smtClean="0"/>
              <a:t>Національні біржі діють в межах однієї країни. До національних відносяться більшість товарних бірж країн континентальної Європи. </a:t>
            </a:r>
          </a:p>
          <a:p>
            <a:pPr algn="just"/>
            <a:r>
              <a:rPr lang="uk-UA" dirty="0" smtClean="0"/>
              <a:t>Регіональні діють в межах регіону, наприклад, Тернопільська товарна біржа обслуговує західний регіон України тощо.</a:t>
            </a:r>
            <a:endParaRPr lang="uk-UA" dirty="0"/>
          </a:p>
        </p:txBody>
      </p:sp>
    </p:spTree>
    <p:extLst>
      <p:ext uri="{BB962C8B-B14F-4D97-AF65-F5344CB8AC3E}">
        <p14:creationId xmlns:p14="http://schemas.microsoft.com/office/powerpoint/2010/main" val="37117136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92500" lnSpcReduction="20000"/>
          </a:bodyPr>
          <a:lstStyle/>
          <a:p>
            <a:pPr algn="just"/>
            <a:r>
              <a:rPr lang="uk-UA" dirty="0" smtClean="0"/>
              <a:t>За сьомою ознакою біржі в Україні можна поділити на центральні, міжрегіональні та регіональні. До центральних відносяться біржі Києва та Харкова, до міжрегіональних – Одеська, Львівська товарні біржі, до локальних (регіональних) – наприклад, Чернівецька товарна біржа.</a:t>
            </a:r>
          </a:p>
          <a:p>
            <a:pPr algn="just"/>
            <a:r>
              <a:rPr lang="uk-UA" dirty="0" smtClean="0"/>
              <a:t>За восьмою ознакою біржі поділяють на біржі реальних товарів або фінансових інструментів, ф’ючерсні, опціонні та змішані залежно від видів контрактів, які на них укладаються.</a:t>
            </a:r>
            <a:endParaRPr lang="uk-UA" dirty="0"/>
          </a:p>
        </p:txBody>
      </p:sp>
    </p:spTree>
    <p:extLst>
      <p:ext uri="{BB962C8B-B14F-4D97-AF65-F5344CB8AC3E}">
        <p14:creationId xmlns:p14="http://schemas.microsoft.com/office/powerpoint/2010/main" val="3819868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Типізація товарних бірж</a:t>
            </a:r>
            <a:endParaRPr lang="uk-UA"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772816"/>
            <a:ext cx="6291763" cy="3628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470018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Товарна біржа має право:</a:t>
            </a:r>
            <a:br>
              <a:rPr lang="uk-UA" dirty="0" smtClean="0"/>
            </a:br>
            <a:endParaRPr lang="uk-UA" dirty="0"/>
          </a:p>
        </p:txBody>
      </p:sp>
      <p:sp>
        <p:nvSpPr>
          <p:cNvPr id="3" name="Объект 2"/>
          <p:cNvSpPr>
            <a:spLocks noGrp="1"/>
          </p:cNvSpPr>
          <p:nvPr>
            <p:ph idx="1"/>
          </p:nvPr>
        </p:nvSpPr>
        <p:spPr>
          <a:xfrm>
            <a:off x="467544" y="1196752"/>
            <a:ext cx="8229600" cy="4525963"/>
          </a:xfrm>
        </p:spPr>
        <p:txBody>
          <a:bodyPr>
            <a:noAutofit/>
          </a:bodyPr>
          <a:lstStyle/>
          <a:p>
            <a:pPr algn="just"/>
            <a:endParaRPr lang="uk-UA" sz="1100" dirty="0" smtClean="0"/>
          </a:p>
          <a:p>
            <a:pPr marL="0" algn="just">
              <a:lnSpc>
                <a:spcPct val="120000"/>
              </a:lnSpc>
              <a:spcBef>
                <a:spcPts val="0"/>
              </a:spcBef>
            </a:pPr>
            <a:r>
              <a:rPr lang="uk-UA" sz="1800" dirty="0" smtClean="0"/>
              <a:t>встановлювати відповідно до законодавства власні правила біржової торгівлі та біржового арбітражу, які є обов’язковими для всіх учасників торгів;</a:t>
            </a:r>
          </a:p>
          <a:p>
            <a:pPr marL="0" algn="just">
              <a:lnSpc>
                <a:spcPct val="120000"/>
              </a:lnSpc>
              <a:spcBef>
                <a:spcPts val="0"/>
              </a:spcBef>
            </a:pPr>
            <a:r>
              <a:rPr lang="uk-UA" sz="1800" dirty="0" smtClean="0"/>
              <a:t>встановлювати вступні та періодичні внески для членів біржі, розмір плати за послуги, що надаються біржею; встановлювати інші грошові збори;</a:t>
            </a:r>
          </a:p>
          <a:p>
            <a:pPr marL="0" algn="just">
              <a:lnSpc>
                <a:spcPct val="120000"/>
              </a:lnSpc>
              <a:spcBef>
                <a:spcPts val="0"/>
              </a:spcBef>
            </a:pPr>
            <a:r>
              <a:rPr lang="uk-UA" sz="1800" dirty="0" smtClean="0"/>
              <a:t>встановлювати і стягувати відповідно до статуту біржі плату за реєстрацію угод на біржі, штрафи та інші санкції за порушення статуту біржі та біржових правил;</a:t>
            </a:r>
          </a:p>
          <a:p>
            <a:pPr marL="0" algn="just">
              <a:lnSpc>
                <a:spcPct val="120000"/>
              </a:lnSpc>
              <a:spcBef>
                <a:spcPts val="0"/>
              </a:spcBef>
            </a:pPr>
            <a:r>
              <a:rPr lang="uk-UA" sz="1800" dirty="0" smtClean="0"/>
              <a:t>створювати підрозділи біржі та затверджувати положення про них;</a:t>
            </a:r>
          </a:p>
          <a:p>
            <a:pPr marL="0" algn="just">
              <a:lnSpc>
                <a:spcPct val="120000"/>
              </a:lnSpc>
              <a:spcBef>
                <a:spcPts val="0"/>
              </a:spcBef>
            </a:pPr>
            <a:r>
              <a:rPr lang="uk-UA" sz="1800" dirty="0" smtClean="0"/>
              <a:t>засновувати арбітражні комісії для розв’язання спорів у торговельних угодах;</a:t>
            </a:r>
          </a:p>
          <a:p>
            <a:pPr marL="0" algn="just">
              <a:lnSpc>
                <a:spcPct val="120000"/>
              </a:lnSpc>
              <a:spcBef>
                <a:spcPts val="0"/>
              </a:spcBef>
            </a:pPr>
            <a:r>
              <a:rPr lang="uk-UA" sz="1800" dirty="0" smtClean="0"/>
              <a:t>розробляти власні стандарти і типові контракти з урахуванням державних стандартів;</a:t>
            </a:r>
          </a:p>
          <a:p>
            <a:pPr marL="0" algn="just">
              <a:lnSpc>
                <a:spcPct val="120000"/>
              </a:lnSpc>
              <a:spcBef>
                <a:spcPts val="0"/>
              </a:spcBef>
            </a:pPr>
            <a:r>
              <a:rPr lang="uk-UA" sz="1800" dirty="0" smtClean="0"/>
              <a:t>укладати угоди з іншими біржами, мати своїх представників на біржах, зокрема й розташованих за межами України;</a:t>
            </a:r>
          </a:p>
          <a:p>
            <a:pPr marL="0" algn="just">
              <a:lnSpc>
                <a:spcPct val="120000"/>
              </a:lnSpc>
              <a:spcBef>
                <a:spcPts val="0"/>
              </a:spcBef>
            </a:pPr>
            <a:r>
              <a:rPr lang="uk-UA" sz="1800" dirty="0" smtClean="0"/>
              <a:t>видавати біржові бюлетені, довідники та інші інформаційні й рекламні видання;</a:t>
            </a:r>
          </a:p>
          <a:p>
            <a:pPr marL="0" algn="just">
              <a:lnSpc>
                <a:spcPct val="120000"/>
              </a:lnSpc>
              <a:spcBef>
                <a:spcPts val="0"/>
              </a:spcBef>
            </a:pPr>
            <a:r>
              <a:rPr lang="uk-UA" sz="1800" dirty="0" smtClean="0"/>
              <a:t>вирішувати інші питання, передбачені законом.</a:t>
            </a:r>
            <a:endParaRPr lang="uk-UA" sz="1800" dirty="0"/>
          </a:p>
        </p:txBody>
      </p:sp>
    </p:spTree>
    <p:extLst>
      <p:ext uri="{BB962C8B-B14F-4D97-AF65-F5344CB8AC3E}">
        <p14:creationId xmlns:p14="http://schemas.microsoft.com/office/powerpoint/2010/main" val="20970831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3600" dirty="0" smtClean="0"/>
              <a:t>До обов’язків товарної біржі належать:</a:t>
            </a:r>
            <a:br>
              <a:rPr lang="uk-UA" sz="3600" dirty="0" smtClean="0"/>
            </a:br>
            <a:endParaRPr lang="uk-UA" dirty="0"/>
          </a:p>
        </p:txBody>
      </p:sp>
      <p:sp>
        <p:nvSpPr>
          <p:cNvPr id="3" name="Объект 2"/>
          <p:cNvSpPr>
            <a:spLocks noGrp="1"/>
          </p:cNvSpPr>
          <p:nvPr>
            <p:ph idx="1"/>
          </p:nvPr>
        </p:nvSpPr>
        <p:spPr>
          <a:xfrm>
            <a:off x="457200" y="1268760"/>
            <a:ext cx="8229600" cy="4857403"/>
          </a:xfrm>
        </p:spPr>
        <p:txBody>
          <a:bodyPr>
            <a:normAutofit fontScale="70000" lnSpcReduction="20000"/>
          </a:bodyPr>
          <a:lstStyle/>
          <a:p>
            <a:endParaRPr lang="uk-UA" dirty="0" smtClean="0"/>
          </a:p>
          <a:p>
            <a:r>
              <a:rPr lang="uk-UA" dirty="0" smtClean="0"/>
              <a:t>створення умов для проведення біржової торгівлі;</a:t>
            </a:r>
          </a:p>
          <a:p>
            <a:endParaRPr lang="uk-UA" dirty="0" smtClean="0"/>
          </a:p>
          <a:p>
            <a:r>
              <a:rPr lang="uk-UA" dirty="0" smtClean="0"/>
              <a:t>регулювання біржових операцій;</a:t>
            </a:r>
          </a:p>
          <a:p>
            <a:endParaRPr lang="uk-UA" dirty="0" smtClean="0"/>
          </a:p>
          <a:p>
            <a:r>
              <a:rPr lang="uk-UA" dirty="0" smtClean="0"/>
              <a:t>регулювання цін на підставі співвідношення попиту і пропозиції на товари, що допускаються до обігу на біржі;</a:t>
            </a:r>
          </a:p>
          <a:p>
            <a:endParaRPr lang="uk-UA" dirty="0" smtClean="0"/>
          </a:p>
          <a:p>
            <a:r>
              <a:rPr lang="uk-UA" dirty="0" smtClean="0"/>
              <a:t>надання членам і відвідувачам біржі організаційних та інших послуг;</a:t>
            </a:r>
          </a:p>
          <a:p>
            <a:endParaRPr lang="uk-UA" dirty="0" smtClean="0"/>
          </a:p>
          <a:p>
            <a:r>
              <a:rPr lang="uk-UA" dirty="0" smtClean="0"/>
              <a:t>збирання, обробка і поширення інформації, пов’язаної із кон’юнктурою ринку.</a:t>
            </a:r>
            <a:endParaRPr lang="uk-UA" dirty="0"/>
          </a:p>
        </p:txBody>
      </p:sp>
    </p:spTree>
    <p:extLst>
      <p:ext uri="{BB962C8B-B14F-4D97-AF65-F5344CB8AC3E}">
        <p14:creationId xmlns:p14="http://schemas.microsoft.com/office/powerpoint/2010/main" val="355309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70000" lnSpcReduction="20000"/>
          </a:bodyPr>
          <a:lstStyle/>
          <a:p>
            <a:pPr algn="just"/>
            <a:r>
              <a:rPr lang="uk-UA" dirty="0" smtClean="0"/>
              <a:t>Перше письмове свідчення про такі торги зустрічається у книзі “Сума арифметики, геометрії, вчення про пропорції і відношення”, що складалася з 12-ти трактатів і була опублікована у 1494 р. У четвертому трактаті, який називався “Про векселі та вексельні угоди”, її автор </a:t>
            </a:r>
            <a:r>
              <a:rPr lang="uk-UA" dirty="0"/>
              <a:t> </a:t>
            </a:r>
            <a:r>
              <a:rPr lang="uk-UA" dirty="0" smtClean="0"/>
              <a:t>Лука </a:t>
            </a:r>
            <a:r>
              <a:rPr lang="uk-UA" dirty="0" err="1" smtClean="0"/>
              <a:t>Пачолі</a:t>
            </a:r>
            <a:r>
              <a:rPr lang="uk-UA" dirty="0" smtClean="0"/>
              <a:t> – писав: “Якщо запитаєш мене, як взнати ціну векселя, то відповім, що у Венеції можна обговорити ціну на площі </a:t>
            </a:r>
            <a:r>
              <a:rPr lang="uk-UA" dirty="0" err="1" smtClean="0"/>
              <a:t>Риальто</a:t>
            </a:r>
            <a:r>
              <a:rPr lang="uk-UA" dirty="0" smtClean="0"/>
              <a:t>, а у Флоренції – на Новому ринку”.</a:t>
            </a:r>
          </a:p>
          <a:p>
            <a:pPr algn="just"/>
            <a:r>
              <a:rPr lang="uk-UA" dirty="0" smtClean="0"/>
              <a:t>У Севільї (Іспанія) купці щодня збиралися на сходах кафедрального собору; у Лісабоні – на Новій вулиці, яка на той час була найбільшою та найширшою в місті; в Генії – на Банківській вулиці; в </a:t>
            </a:r>
            <a:r>
              <a:rPr lang="uk-UA" dirty="0" err="1" smtClean="0"/>
              <a:t>Ла-Рошелі</a:t>
            </a:r>
            <a:r>
              <a:rPr lang="uk-UA" dirty="0"/>
              <a:t> </a:t>
            </a:r>
            <a:r>
              <a:rPr lang="uk-UA" dirty="0" smtClean="0"/>
              <a:t>(Франція) – між вулицями </a:t>
            </a:r>
            <a:r>
              <a:rPr lang="uk-UA" dirty="0" err="1" smtClean="0"/>
              <a:t>Пті-Бак</a:t>
            </a:r>
            <a:r>
              <a:rPr lang="uk-UA" dirty="0" smtClean="0"/>
              <a:t> та </a:t>
            </a:r>
            <a:r>
              <a:rPr lang="uk-UA" dirty="0" err="1" smtClean="0"/>
              <a:t>Адміро</a:t>
            </a:r>
            <a:r>
              <a:rPr lang="uk-UA" dirty="0" smtClean="0"/>
              <a:t>, на місці, яке називали “кантон фламандців”. У Лейпцигу негоціанти збиралися під аркадами біля ярмаркових лавок або під великим годинником; у Дюнкерку – </a:t>
            </a:r>
            <a:r>
              <a:rPr lang="uk-UA" dirty="0" err="1" smtClean="0"/>
              <a:t>по-</a:t>
            </a:r>
            <a:r>
              <a:rPr lang="uk-UA" dirty="0"/>
              <a:t> </a:t>
            </a:r>
            <a:r>
              <a:rPr lang="uk-UA" dirty="0" smtClean="0"/>
              <a:t>полудні на площі перед ратушею.</a:t>
            </a:r>
            <a:endParaRPr lang="uk-UA" dirty="0"/>
          </a:p>
        </p:txBody>
      </p:sp>
    </p:spTree>
    <p:extLst>
      <p:ext uri="{BB962C8B-B14F-4D97-AF65-F5344CB8AC3E}">
        <p14:creationId xmlns:p14="http://schemas.microsoft.com/office/powerpoint/2010/main" val="1345571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8229600" cy="5793507"/>
          </a:xfrm>
        </p:spPr>
        <p:txBody>
          <a:bodyPr>
            <a:normAutofit fontScale="77500" lnSpcReduction="20000"/>
          </a:bodyPr>
          <a:lstStyle/>
          <a:p>
            <a:pPr algn="just"/>
            <a:r>
              <a:rPr lang="uk-UA" dirty="0" smtClean="0"/>
              <a:t>В історичному ракурсі ф’ючерсним угодам передував певний вид угод, що їх укладали на середньовічних ярмарках Фландрії та Шотландії у ХІІ-му ст. Ці угоди мали назву “</a:t>
            </a:r>
            <a:r>
              <a:rPr lang="en-US" dirty="0" err="1" smtClean="0"/>
              <a:t>lettres</a:t>
            </a:r>
            <a:r>
              <a:rPr lang="en-US" dirty="0" smtClean="0"/>
              <a:t> de </a:t>
            </a:r>
            <a:r>
              <a:rPr lang="en-US" dirty="0" err="1" smtClean="0"/>
              <a:t>fa</a:t>
            </a:r>
            <a:r>
              <a:rPr lang="uk-UA" dirty="0" smtClean="0"/>
              <a:t>і</a:t>
            </a:r>
            <a:r>
              <a:rPr lang="en-US" dirty="0" smtClean="0"/>
              <a:t>re” </a:t>
            </a:r>
            <a:r>
              <a:rPr lang="uk-UA" dirty="0" smtClean="0"/>
              <a:t>і, за наявністю взірців, укладалися на всю партію товару. </a:t>
            </a:r>
          </a:p>
          <a:p>
            <a:pPr algn="just"/>
            <a:r>
              <a:rPr lang="uk-UA" dirty="0" smtClean="0"/>
              <a:t>Досі невідоме точне пояснення походження слова біржа. Серед науковців поширені дві версії.</a:t>
            </a:r>
          </a:p>
          <a:p>
            <a:pPr algn="just"/>
            <a:r>
              <a:rPr lang="uk-UA" dirty="0" smtClean="0"/>
              <a:t>Етимологічно поняття біржа походить від грецького слова “</a:t>
            </a:r>
            <a:r>
              <a:rPr lang="en-US" dirty="0" err="1" smtClean="0"/>
              <a:t>byrza</a:t>
            </a:r>
            <a:r>
              <a:rPr lang="en-US" dirty="0" smtClean="0"/>
              <a:t>”,</a:t>
            </a:r>
            <a:r>
              <a:rPr lang="ru-RU" dirty="0" smtClean="0"/>
              <a:t> </a:t>
            </a:r>
            <a:r>
              <a:rPr lang="uk-UA" dirty="0" smtClean="0"/>
              <a:t>що в перекладі означає с</a:t>
            </a:r>
            <a:r>
              <a:rPr lang="en-US" dirty="0" smtClean="0"/>
              <a:t>ý</a:t>
            </a:r>
            <a:r>
              <a:rPr lang="uk-UA" dirty="0" err="1" smtClean="0"/>
              <a:t>ма</a:t>
            </a:r>
            <a:r>
              <a:rPr lang="uk-UA" dirty="0" smtClean="0"/>
              <a:t>, гаманець. Згідно з першою версією, витоки його лежать у </a:t>
            </a:r>
            <a:r>
              <a:rPr lang="uk-UA" dirty="0" err="1" smtClean="0"/>
              <a:t>новолатинському</a:t>
            </a:r>
            <a:r>
              <a:rPr lang="uk-UA" dirty="0" smtClean="0"/>
              <a:t> слові “</a:t>
            </a:r>
            <a:r>
              <a:rPr lang="en-US" dirty="0" smtClean="0"/>
              <a:t>bursa” — </a:t>
            </a:r>
            <a:r>
              <a:rPr lang="uk-UA" dirty="0" smtClean="0"/>
              <a:t>шкіряний гаманець, але це одночасно і студентська стипендія, і, власне, біржа. Подібність кореневих основ простежується у німецькому “</a:t>
            </a:r>
            <a:r>
              <a:rPr lang="en-US" dirty="0" err="1" smtClean="0"/>
              <a:t>borse</a:t>
            </a:r>
            <a:r>
              <a:rPr lang="en-US" dirty="0" smtClean="0"/>
              <a:t>”, </a:t>
            </a:r>
            <a:r>
              <a:rPr lang="uk-UA" dirty="0" smtClean="0"/>
              <a:t>французькому “</a:t>
            </a:r>
            <a:r>
              <a:rPr lang="en-US" dirty="0" smtClean="0"/>
              <a:t>bourse”, </a:t>
            </a:r>
            <a:r>
              <a:rPr lang="uk-UA" dirty="0" smtClean="0"/>
              <a:t>італійському “</a:t>
            </a:r>
            <a:r>
              <a:rPr lang="en-US" dirty="0" err="1" smtClean="0"/>
              <a:t>borsa</a:t>
            </a:r>
            <a:r>
              <a:rPr lang="en-US" dirty="0" smtClean="0"/>
              <a:t>”. </a:t>
            </a:r>
            <a:r>
              <a:rPr lang="uk-UA" dirty="0" smtClean="0"/>
              <a:t>Однак в англійській мові вживається слово “</a:t>
            </a:r>
            <a:r>
              <a:rPr lang="en-US" dirty="0" smtClean="0"/>
              <a:t>exchange”, </a:t>
            </a:r>
            <a:r>
              <a:rPr lang="uk-UA" dirty="0" smtClean="0"/>
              <a:t>буквально обмін, і лише додавання прикметників “</a:t>
            </a:r>
            <a:r>
              <a:rPr lang="en-US" dirty="0" err="1" smtClean="0"/>
              <a:t>commod</a:t>
            </a:r>
            <a:r>
              <a:rPr lang="uk-UA" dirty="0" smtClean="0"/>
              <a:t>і</a:t>
            </a:r>
            <a:r>
              <a:rPr lang="en-US" dirty="0" err="1" smtClean="0"/>
              <a:t>ty</a:t>
            </a:r>
            <a:r>
              <a:rPr lang="en-US" dirty="0" smtClean="0"/>
              <a:t>”</a:t>
            </a:r>
            <a:r>
              <a:rPr lang="ru-RU" dirty="0" smtClean="0"/>
              <a:t> </a:t>
            </a:r>
            <a:r>
              <a:rPr lang="uk-UA" dirty="0" smtClean="0"/>
              <a:t>і “</a:t>
            </a:r>
            <a:r>
              <a:rPr lang="en-US" dirty="0" smtClean="0"/>
              <a:t>stock” </a:t>
            </a:r>
            <a:r>
              <a:rPr lang="uk-UA" dirty="0" smtClean="0"/>
              <a:t>дозволяє зрозуміти, що мова йтиме про товарну і фондову біржі.</a:t>
            </a:r>
            <a:endParaRPr lang="uk-UA" dirty="0"/>
          </a:p>
        </p:txBody>
      </p:sp>
    </p:spTree>
    <p:extLst>
      <p:ext uri="{BB962C8B-B14F-4D97-AF65-F5344CB8AC3E}">
        <p14:creationId xmlns:p14="http://schemas.microsoft.com/office/powerpoint/2010/main" val="4137795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85000" lnSpcReduction="20000"/>
          </a:bodyPr>
          <a:lstStyle/>
          <a:p>
            <a:pPr algn="just"/>
            <a:r>
              <a:rPr lang="uk-UA" dirty="0" smtClean="0"/>
              <a:t>Згідно з іншою версією сама назва пов’язується з іменем бельгійського купця Ван дер </a:t>
            </a:r>
            <a:r>
              <a:rPr lang="uk-UA" dirty="0" err="1" smtClean="0"/>
              <a:t>Бурсе</a:t>
            </a:r>
            <a:r>
              <a:rPr lang="uk-UA" dirty="0" smtClean="0"/>
              <a:t>, який мешкав у м. </a:t>
            </a:r>
            <a:r>
              <a:rPr lang="uk-UA" dirty="0" err="1" smtClean="0"/>
              <a:t>Брюгге</a:t>
            </a:r>
            <a:r>
              <a:rPr lang="uk-UA" dirty="0" smtClean="0"/>
              <a:t> і мав на своєму родовому гербі зображення трьох гаманців. Місце розташування його будинку було зручним для зібрань торговців, здебільшого грошових міняйл. Багатий купець використав свій шанс. Він віддав у розпорядження торговців свій будинок, який став першою офіційною біржовою спорудою. Вирощуючи тюльпани на подвір’ї свого будинку, він справно отримував дохід у вигляді орендної плати від біржовик</a:t>
            </a:r>
            <a:endParaRPr lang="uk-UA" dirty="0"/>
          </a:p>
        </p:txBody>
      </p:sp>
    </p:spTree>
    <p:extLst>
      <p:ext uri="{BB962C8B-B14F-4D97-AF65-F5344CB8AC3E}">
        <p14:creationId xmlns:p14="http://schemas.microsoft.com/office/powerpoint/2010/main" val="878110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92500"/>
          </a:bodyPr>
          <a:lstStyle/>
          <a:p>
            <a:pPr algn="just"/>
            <a:r>
              <a:rPr lang="ru-RU" dirty="0" smtClean="0"/>
              <a:t>В </a:t>
            </a:r>
            <a:r>
              <a:rPr lang="ru-RU" dirty="0" err="1" smtClean="0"/>
              <a:t>російській</a:t>
            </a:r>
            <a:r>
              <a:rPr lang="ru-RU" dirty="0" smtClean="0"/>
              <a:t> </a:t>
            </a:r>
            <a:r>
              <a:rPr lang="ru-RU" dirty="0" err="1" smtClean="0"/>
              <a:t>мові</a:t>
            </a:r>
            <a:r>
              <a:rPr lang="ru-RU" dirty="0" smtClean="0"/>
              <a:t> </a:t>
            </a:r>
            <a:r>
              <a:rPr lang="ru-RU" dirty="0" err="1" smtClean="0"/>
              <a:t>це</a:t>
            </a:r>
            <a:r>
              <a:rPr lang="ru-RU" dirty="0" smtClean="0"/>
              <a:t> слово </a:t>
            </a:r>
            <a:r>
              <a:rPr lang="ru-RU" dirty="0" err="1" smtClean="0"/>
              <a:t>також</a:t>
            </a:r>
            <a:r>
              <a:rPr lang="ru-RU" dirty="0" smtClean="0"/>
              <a:t> </a:t>
            </a:r>
            <a:r>
              <a:rPr lang="ru-RU" dirty="0" err="1" smtClean="0"/>
              <a:t>цікаво</a:t>
            </a:r>
            <a:r>
              <a:rPr lang="ru-RU" dirty="0" smtClean="0"/>
              <a:t> </a:t>
            </a:r>
            <a:r>
              <a:rPr lang="ru-RU" dirty="0" err="1" smtClean="0"/>
              <a:t>трактується</a:t>
            </a:r>
            <a:r>
              <a:rPr lang="ru-RU" dirty="0" smtClean="0"/>
              <a:t>. У </a:t>
            </a:r>
            <a:r>
              <a:rPr lang="ru-RU" dirty="0" err="1" smtClean="0"/>
              <a:t>відомому</a:t>
            </a:r>
            <a:r>
              <a:rPr lang="ru-RU" dirty="0"/>
              <a:t> </a:t>
            </a:r>
            <a:r>
              <a:rPr lang="ru-RU" dirty="0" smtClean="0"/>
              <a:t>словнику </a:t>
            </a:r>
            <a:r>
              <a:rPr lang="ru-RU" dirty="0" err="1" smtClean="0"/>
              <a:t>Володимира</a:t>
            </a:r>
            <a:r>
              <a:rPr lang="ru-RU" dirty="0" smtClean="0"/>
              <a:t> Даля “Толковый словарь </a:t>
            </a:r>
            <a:r>
              <a:rPr lang="ru-RU" dirty="0" err="1" smtClean="0"/>
              <a:t>живаго</a:t>
            </a:r>
            <a:r>
              <a:rPr lang="ru-RU" dirty="0" smtClean="0"/>
              <a:t> великорусского языка” (</a:t>
            </a:r>
            <a:r>
              <a:rPr lang="ru-RU" dirty="0" err="1" smtClean="0"/>
              <a:t>кінець</a:t>
            </a:r>
            <a:r>
              <a:rPr lang="ru-RU" dirty="0" smtClean="0"/>
              <a:t> ХІХ-</a:t>
            </a:r>
            <a:r>
              <a:rPr lang="ru-RU" dirty="0" err="1" smtClean="0"/>
              <a:t>го</a:t>
            </a:r>
            <a:r>
              <a:rPr lang="ru-RU" dirty="0" smtClean="0"/>
              <a:t> ст.) </a:t>
            </a:r>
            <a:r>
              <a:rPr lang="ru-RU" dirty="0" err="1" smtClean="0"/>
              <a:t>зустрічаємо</a:t>
            </a:r>
            <a:r>
              <a:rPr lang="ru-RU" dirty="0" smtClean="0"/>
              <a:t> </a:t>
            </a:r>
            <a:r>
              <a:rPr lang="ru-RU" dirty="0" err="1" smtClean="0"/>
              <a:t>такі</a:t>
            </a:r>
            <a:r>
              <a:rPr lang="ru-RU" dirty="0" smtClean="0"/>
              <a:t> </a:t>
            </a:r>
            <a:r>
              <a:rPr lang="ru-RU" dirty="0" err="1" smtClean="0"/>
              <a:t>пояснення</a:t>
            </a:r>
            <a:r>
              <a:rPr lang="ru-RU" dirty="0" smtClean="0"/>
              <a:t>:</a:t>
            </a:r>
          </a:p>
          <a:p>
            <a:pPr marL="0" indent="0" algn="just">
              <a:buNone/>
            </a:pPr>
            <a:r>
              <a:rPr lang="ru-RU" dirty="0" smtClean="0"/>
              <a:t>1) </a:t>
            </a:r>
            <a:r>
              <a:rPr lang="ru-RU" dirty="0" err="1" smtClean="0"/>
              <a:t>будівля</a:t>
            </a:r>
            <a:r>
              <a:rPr lang="ru-RU" dirty="0" smtClean="0"/>
              <a:t> </a:t>
            </a:r>
            <a:r>
              <a:rPr lang="ru-RU" dirty="0" err="1" smtClean="0"/>
              <a:t>або</a:t>
            </a:r>
            <a:r>
              <a:rPr lang="ru-RU" dirty="0" smtClean="0"/>
              <a:t> </a:t>
            </a:r>
            <a:r>
              <a:rPr lang="ru-RU" dirty="0" err="1" smtClean="0"/>
              <a:t>місце</a:t>
            </a:r>
            <a:r>
              <a:rPr lang="ru-RU" dirty="0" smtClean="0"/>
              <a:t>, де у </a:t>
            </a:r>
            <a:r>
              <a:rPr lang="ru-RU" dirty="0" err="1" smtClean="0"/>
              <a:t>визначений</a:t>
            </a:r>
            <a:r>
              <a:rPr lang="ru-RU" dirty="0" smtClean="0"/>
              <a:t> час </a:t>
            </a:r>
            <a:r>
              <a:rPr lang="ru-RU" dirty="0" err="1" smtClean="0"/>
              <a:t>збираються</a:t>
            </a:r>
            <a:r>
              <a:rPr lang="ru-RU" dirty="0" smtClean="0"/>
              <a:t> </a:t>
            </a:r>
            <a:r>
              <a:rPr lang="ru-RU" dirty="0" err="1" smtClean="0"/>
              <a:t>купці</a:t>
            </a:r>
            <a:r>
              <a:rPr lang="ru-RU" dirty="0" smtClean="0"/>
              <a:t> за </a:t>
            </a:r>
            <a:r>
              <a:rPr lang="ru-RU" dirty="0" err="1" smtClean="0"/>
              <a:t>торговельними</a:t>
            </a:r>
            <a:r>
              <a:rPr lang="ru-RU" dirty="0"/>
              <a:t> </a:t>
            </a:r>
            <a:r>
              <a:rPr lang="ru-RU" dirty="0" smtClean="0"/>
              <a:t>справами;</a:t>
            </a:r>
          </a:p>
          <a:p>
            <a:pPr marL="0" indent="0" algn="just">
              <a:buNone/>
            </a:pPr>
            <a:r>
              <a:rPr lang="ru-RU" dirty="0" smtClean="0"/>
              <a:t>2) </a:t>
            </a:r>
            <a:r>
              <a:rPr lang="ru-RU" dirty="0" err="1" smtClean="0"/>
              <a:t>саме</a:t>
            </a:r>
            <a:r>
              <a:rPr lang="ru-RU" dirty="0" smtClean="0"/>
              <a:t> </a:t>
            </a:r>
            <a:r>
              <a:rPr lang="ru-RU" dirty="0" err="1" smtClean="0"/>
              <a:t>зібрання</a:t>
            </a:r>
            <a:r>
              <a:rPr lang="ru-RU" dirty="0" smtClean="0"/>
              <a:t>;</a:t>
            </a:r>
          </a:p>
          <a:p>
            <a:pPr marL="0" indent="0" algn="just">
              <a:buNone/>
            </a:pPr>
            <a:r>
              <a:rPr lang="ru-RU" dirty="0" smtClean="0"/>
              <a:t>3) час </a:t>
            </a:r>
            <a:r>
              <a:rPr lang="ru-RU" dirty="0" err="1" smtClean="0"/>
              <a:t>зібрання</a:t>
            </a:r>
            <a:r>
              <a:rPr lang="ru-RU" dirty="0" smtClean="0"/>
              <a:t> </a:t>
            </a:r>
            <a:r>
              <a:rPr lang="ru-RU" dirty="0" err="1" smtClean="0"/>
              <a:t>купців</a:t>
            </a:r>
            <a:r>
              <a:rPr lang="ru-RU" dirty="0" smtClean="0"/>
              <a:t>.</a:t>
            </a:r>
            <a:endParaRPr lang="uk-UA" dirty="0"/>
          </a:p>
        </p:txBody>
      </p:sp>
    </p:spTree>
    <p:extLst>
      <p:ext uri="{BB962C8B-B14F-4D97-AF65-F5344CB8AC3E}">
        <p14:creationId xmlns:p14="http://schemas.microsoft.com/office/powerpoint/2010/main" val="90186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85000" lnSpcReduction="10000"/>
          </a:bodyPr>
          <a:lstStyle/>
          <a:p>
            <a:pPr algn="just"/>
            <a:r>
              <a:rPr lang="uk-UA" dirty="0" smtClean="0"/>
              <a:t>Не будучи економістом і тим більше біржовиком, В.І. Даль зумів коротко і доступно розтлумачити загальноприйняте вживання слова.</a:t>
            </a:r>
          </a:p>
          <a:p>
            <a:pPr algn="just"/>
            <a:r>
              <a:rPr lang="uk-UA" dirty="0" smtClean="0"/>
              <a:t>Сьогодні всі ці пояснення терміну зберігаються, хоча й доповнилися новими тлумаченнями. Найважливішим є те, що і професіонали, і аматори визнають три основних значення біржі:</a:t>
            </a:r>
          </a:p>
          <a:p>
            <a:pPr marL="0" indent="0" algn="just">
              <a:buNone/>
            </a:pPr>
            <a:r>
              <a:rPr lang="uk-UA" dirty="0" smtClean="0"/>
              <a:t>- об’єднання комерційних посередників;</a:t>
            </a:r>
          </a:p>
          <a:p>
            <a:pPr marL="0" indent="0" algn="just">
              <a:buNone/>
            </a:pPr>
            <a:r>
              <a:rPr lang="uk-UA" dirty="0" smtClean="0"/>
              <a:t>- місце торгів;</a:t>
            </a:r>
          </a:p>
          <a:p>
            <a:pPr marL="0" indent="0" algn="just">
              <a:buNone/>
            </a:pPr>
            <a:r>
              <a:rPr lang="uk-UA" dirty="0" smtClean="0"/>
              <a:t> - гуртовий ринок.</a:t>
            </a:r>
            <a:endParaRPr lang="uk-UA" dirty="0"/>
          </a:p>
        </p:txBody>
      </p:sp>
    </p:spTree>
    <p:extLst>
      <p:ext uri="{BB962C8B-B14F-4D97-AF65-F5344CB8AC3E}">
        <p14:creationId xmlns:p14="http://schemas.microsoft.com/office/powerpoint/2010/main" val="1502494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Объект 2"/>
          <p:cNvSpPr>
            <a:spLocks noGrp="1"/>
          </p:cNvSpPr>
          <p:nvPr>
            <p:ph idx="1"/>
          </p:nvPr>
        </p:nvSpPr>
        <p:spPr/>
        <p:txBody>
          <a:bodyPr>
            <a:normAutofit fontScale="92500"/>
          </a:bodyPr>
          <a:lstStyle/>
          <a:p>
            <a:pPr algn="just"/>
            <a:r>
              <a:rPr lang="uk-UA" dirty="0" smtClean="0"/>
              <a:t>Історично початковою формою гуртової торгівлі була караванна, яку пізніше замінила ярмаркова, яку в свою чергу витіснила, хоча й не повністю, біржова. Основна різниця між цими трьома різновидами гуртової торгівлі полягає у їх регулярності. Караванна форма була епізодичною, ярмаркова — періодичною. </a:t>
            </a:r>
          </a:p>
          <a:p>
            <a:pPr algn="just"/>
            <a:r>
              <a:rPr lang="uk-UA" dirty="0" smtClean="0"/>
              <a:t>Біржа ж є стаціонарним торговельним місцем з фіксованими днями та годинами роботи.</a:t>
            </a:r>
            <a:endParaRPr lang="uk-UA" dirty="0"/>
          </a:p>
        </p:txBody>
      </p:sp>
    </p:spTree>
    <p:extLst>
      <p:ext uri="{BB962C8B-B14F-4D97-AF65-F5344CB8AC3E}">
        <p14:creationId xmlns:p14="http://schemas.microsoft.com/office/powerpoint/2010/main" val="171110072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3108</Words>
  <Application>Microsoft Office PowerPoint</Application>
  <PresentationFormat>Экран (4:3)</PresentationFormat>
  <Paragraphs>197</Paragraphs>
  <Slides>38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38</vt:i4>
      </vt:variant>
    </vt:vector>
  </HeadingPairs>
  <TitlesOfParts>
    <vt:vector size="39" baseType="lpstr">
      <vt:lpstr>Тема Office</vt:lpstr>
      <vt:lpstr>Біржа: виникнення поняття сутність класифікація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Основні етапі розвитку світової біржової торгівлі</vt:lpstr>
      <vt:lpstr> Отже, економічна сутність біржі полягає в наступному: </vt:lpstr>
      <vt:lpstr>Презентация PowerPoint</vt:lpstr>
      <vt:lpstr>Функції та ознаки біржі</vt:lpstr>
      <vt:lpstr> функції</vt:lpstr>
      <vt:lpstr>Функції біржі</vt:lpstr>
      <vt:lpstr>Класифікація бірж</vt:lpstr>
      <vt:lpstr>Презентация PowerPoint</vt:lpstr>
      <vt:lpstr>Презентация PowerPoint</vt:lpstr>
      <vt:lpstr>Презентация PowerPoint</vt:lpstr>
      <vt:lpstr>Презентация PowerPoint</vt:lpstr>
      <vt:lpstr>Державні біржі </vt:lpstr>
      <vt:lpstr>Приватні біржі </vt:lpstr>
      <vt:lpstr>Презентация PowerPoint</vt:lpstr>
      <vt:lpstr>Презентация PowerPoint</vt:lpstr>
      <vt:lpstr>Презентация PowerPoint</vt:lpstr>
      <vt:lpstr>Презентация PowerPoint</vt:lpstr>
      <vt:lpstr>Презентация PowerPoint</vt:lpstr>
      <vt:lpstr>Типізація товарних бірж</vt:lpstr>
      <vt:lpstr>Товарна біржа має право: </vt:lpstr>
      <vt:lpstr>До обов’язків товарної біржі належать: </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34</cp:revision>
  <dcterms:created xsi:type="dcterms:W3CDTF">2020-11-06T05:44:16Z</dcterms:created>
  <dcterms:modified xsi:type="dcterms:W3CDTF">2020-11-06T07:30:45Z</dcterms:modified>
</cp:coreProperties>
</file>