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4.xml" ContentType="application/vnd.openxmlformats-officedocument.presentationml.notesSlide+xml"/>
  <Override PartName="/ppt/notesSlides/_rels/notesSlide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9.jpeg" ContentType="image/jpeg"/>
  <Override PartName="/ppt/media/image17.jpeg" ContentType="image/jpeg"/>
  <Override PartName="/ppt/media/image3.png" ContentType="image/png"/>
  <Override PartName="/ppt/media/image53.jpeg" ContentType="image/jpeg"/>
  <Override PartName="/ppt/media/image28.png" ContentType="image/png"/>
  <Override PartName="/ppt/media/image1.jpeg" ContentType="image/jpeg"/>
  <Override PartName="/ppt/media/image2.png" ContentType="image/png"/>
  <Override PartName="/ppt/media/image6.jpeg" ContentType="image/jpeg"/>
  <Override PartName="/ppt/media/image45.jpeg" ContentType="image/jpeg"/>
  <Override PartName="/ppt/media/image4.png" ContentType="image/png"/>
  <Override PartName="/ppt/media/image5.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29.png" ContentType="image/png"/>
  <Override PartName="/ppt/media/image14.jpeg" ContentType="image/jpeg"/>
  <Override PartName="/ppt/media/image15.jpeg" ContentType="image/jpeg"/>
  <Override PartName="/ppt/media/image16.jpeg" ContentType="image/jpeg"/>
  <Override PartName="/ppt/media/image18.jpeg" ContentType="image/jpeg"/>
  <Override PartName="/ppt/media/image22.png" ContentType="image/png"/>
  <Override PartName="/ppt/media/image19.jpeg" ContentType="image/jpeg"/>
  <Override PartName="/ppt/media/image20.jpeg" ContentType="image/jpeg"/>
  <Override PartName="/ppt/media/image54.png" ContentType="image/png"/>
  <Override PartName="/ppt/media/image21.jpeg" ContentType="image/jpeg"/>
  <Override PartName="/ppt/media/image47.jpeg" ContentType="image/jpeg"/>
  <Override PartName="/ppt/media/image23.png" ContentType="image/png"/>
  <Override PartName="/ppt/media/image24.jpeg" ContentType="image/jpeg"/>
  <Override PartName="/ppt/media/image36.jpeg" ContentType="image/jpeg"/>
  <Override PartName="/ppt/media/image25.png" ContentType="image/png"/>
  <Override PartName="/ppt/media/image37.png" ContentType="image/png"/>
  <Override PartName="/ppt/media/image26.jpeg" ContentType="image/jpeg"/>
  <Override PartName="/ppt/media/image27.jpeg" ContentType="image/jpeg"/>
  <Override PartName="/ppt/media/image41.jpeg" ContentType="image/jpeg"/>
  <Override PartName="/ppt/media/image30.png" ContentType="image/png"/>
  <Override PartName="/ppt/media/image42.png" ContentType="image/png"/>
  <Override PartName="/ppt/media/image31.jpeg" ContentType="image/jpeg"/>
  <Override PartName="/ppt/media/image32.png" ContentType="image/png"/>
  <Override PartName="/ppt/media/image33.png" ContentType="image/png"/>
  <Override PartName="/ppt/media/image34.jpeg" ContentType="image/jpeg"/>
  <Override PartName="/ppt/media/image35.jpeg" ContentType="image/jpeg"/>
  <Override PartName="/ppt/media/image38.png" ContentType="image/png"/>
  <Override PartName="/ppt/media/image39.jpeg" ContentType="image/jpeg"/>
  <Override PartName="/ppt/media/image40.jpeg" ContentType="image/jpeg"/>
  <Override PartName="/ppt/media/image49.jpeg" ContentType="image/jpeg"/>
  <Override PartName="/ppt/media/image43.png" ContentType="image/png"/>
  <Override PartName="/ppt/media/image44.jpeg" ContentType="image/jpeg"/>
  <Override PartName="/ppt/media/image46.png" ContentType="image/png"/>
  <Override PartName="/ppt/media/image48.png" ContentType="image/png"/>
  <Override PartName="/ppt/media/image50.jpeg" ContentType="image/jpeg"/>
  <Override PartName="/ppt/media/image51.jpeg" ContentType="image/jpeg"/>
  <Override PartName="/ppt/media/image5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ru-RU" sz="1800" spc="-1" strike="noStrike">
                <a:solidFill>
                  <a:srgbClr val="000000"/>
                </a:solidFill>
                <a:latin typeface="Calibri"/>
              </a:rPr>
              <a:t>Для перемещения страницы щёлкните мышью</a:t>
            </a:r>
            <a:endParaRPr b="0" lang="ru-RU" sz="1800" spc="-1" strike="noStrike">
              <a:solidFill>
                <a:srgbClr val="000000"/>
              </a:solidFill>
              <a:latin typeface="Calibri"/>
            </a:endParaRPr>
          </a:p>
        </p:txBody>
      </p:sp>
      <p:sp>
        <p:nvSpPr>
          <p:cNvPr id="78"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9"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 </a:t>
            </a:r>
            <a:endParaRPr b="0" lang="ru-RU" sz="1400" spc="-1" strike="noStrike">
              <a:latin typeface="Times New Roman"/>
            </a:endParaRPr>
          </a:p>
        </p:txBody>
      </p:sp>
      <p:sp>
        <p:nvSpPr>
          <p:cNvPr id="80"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 </a:t>
            </a:r>
            <a:endParaRPr b="0" lang="ru-RU" sz="1400" spc="-1" strike="noStrike">
              <a:latin typeface="Times New Roman"/>
            </a:endParaRPr>
          </a:p>
        </p:txBody>
      </p:sp>
      <p:sp>
        <p:nvSpPr>
          <p:cNvPr id="81"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 </a:t>
            </a:r>
            <a:endParaRPr b="0" lang="ru-RU" sz="1400" spc="-1" strike="noStrike">
              <a:latin typeface="Times New Roman"/>
            </a:endParaRPr>
          </a:p>
        </p:txBody>
      </p:sp>
      <p:sp>
        <p:nvSpPr>
          <p:cNvPr id="8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5872608-9EB6-48BD-B542-5AF4FFD0426C}" type="slidenum">
              <a:rPr b="0" lang="ru-RU" sz="1400" spc="-1" strike="noStrike">
                <a:latin typeface="Times New Roman"/>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3814920" y="9371160"/>
            <a:ext cx="2915280" cy="489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marL="215640" indent="-210240" algn="r">
              <a:lnSpc>
                <a:spcPct val="100000"/>
              </a:lnSpc>
            </a:pPr>
            <a:fld id="{85E454CD-CB8F-4CC4-BF81-E023828473CA}" type="slidenum">
              <a:rPr b="0" lang="ru-RU" sz="1200" spc="-1" strike="noStrike">
                <a:solidFill>
                  <a:srgbClr val="000000"/>
                </a:solidFill>
                <a:latin typeface="Times New Roman"/>
                <a:ea typeface="Segoe UI"/>
              </a:rPr>
              <a:t>&lt;номер&gt;</a:t>
            </a:fld>
            <a:endParaRPr b="0" lang="ru-RU" sz="1200" spc="-1" strike="noStrike">
              <a:latin typeface="Arial"/>
            </a:endParaRPr>
          </a:p>
        </p:txBody>
      </p:sp>
      <p:sp>
        <p:nvSpPr>
          <p:cNvPr id="179" name="PlaceHolder 2"/>
          <p:cNvSpPr>
            <a:spLocks noGrp="1"/>
          </p:cNvSpPr>
          <p:nvPr>
            <p:ph type="sldImg"/>
          </p:nvPr>
        </p:nvSpPr>
        <p:spPr>
          <a:xfrm>
            <a:off x="901800" y="739800"/>
            <a:ext cx="4929840" cy="3698280"/>
          </a:xfrm>
          <a:prstGeom prst="rect">
            <a:avLst/>
          </a:prstGeom>
        </p:spPr>
      </p:sp>
      <p:sp>
        <p:nvSpPr>
          <p:cNvPr id="180" name="PlaceHolder 3"/>
          <p:cNvSpPr>
            <a:spLocks noGrp="1"/>
          </p:cNvSpPr>
          <p:nvPr>
            <p:ph type="body"/>
          </p:nvPr>
        </p:nvSpPr>
        <p:spPr>
          <a:xfrm>
            <a:off x="673200" y="4499640"/>
            <a:ext cx="5387040" cy="4811040"/>
          </a:xfrm>
          <a:prstGeom prst="rect">
            <a:avLst/>
          </a:prstGeom>
        </p:spPr>
        <p:txBody>
          <a:bodyPr lIns="0" rIns="0" tIns="0" bIns="0" anchor="ctr">
            <a:spAutoFit/>
          </a:bodyPr>
          <a:p>
            <a:endParaRPr b="0" lang="ru-R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53"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8"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69"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71" name="PlaceHolder 2"/>
          <p:cNvSpPr>
            <a:spLocks noGrp="1"/>
          </p:cNvSpPr>
          <p:nvPr>
            <p:ph type="body"/>
          </p:nvPr>
        </p:nvSpPr>
        <p:spPr>
          <a:xfrm>
            <a:off x="45720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72" name="PlaceHolder 3"/>
          <p:cNvSpPr>
            <a:spLocks noGrp="1"/>
          </p:cNvSpPr>
          <p:nvPr>
            <p:ph type="body"/>
          </p:nvPr>
        </p:nvSpPr>
        <p:spPr>
          <a:xfrm>
            <a:off x="323964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73" name="PlaceHolder 4"/>
          <p:cNvSpPr>
            <a:spLocks noGrp="1"/>
          </p:cNvSpPr>
          <p:nvPr>
            <p:ph type="body"/>
          </p:nvPr>
        </p:nvSpPr>
        <p:spPr>
          <a:xfrm>
            <a:off x="6022080" y="160452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74" name="PlaceHolder 5"/>
          <p:cNvSpPr>
            <a:spLocks noGrp="1"/>
          </p:cNvSpPr>
          <p:nvPr>
            <p:ph type="body"/>
          </p:nvPr>
        </p:nvSpPr>
        <p:spPr>
          <a:xfrm>
            <a:off x="45720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75" name="PlaceHolder 6"/>
          <p:cNvSpPr>
            <a:spLocks noGrp="1"/>
          </p:cNvSpPr>
          <p:nvPr>
            <p:ph type="body"/>
          </p:nvPr>
        </p:nvSpPr>
        <p:spPr>
          <a:xfrm>
            <a:off x="323964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
        <p:nvSpPr>
          <p:cNvPr id="76" name="PlaceHolder 7"/>
          <p:cNvSpPr>
            <a:spLocks noGrp="1"/>
          </p:cNvSpPr>
          <p:nvPr>
            <p:ph type="body"/>
          </p:nvPr>
        </p:nvSpPr>
        <p:spPr>
          <a:xfrm>
            <a:off x="6022080" y="3682080"/>
            <a:ext cx="2649600" cy="1896840"/>
          </a:xfrm>
          <a:prstGeom prst="rect">
            <a:avLst/>
          </a:prstGeom>
        </p:spPr>
        <p:txBody>
          <a:bodyPr lIns="0" rIns="0" tIns="0" bIns="0">
            <a:normAutofit fontScale="88000"/>
          </a:bodyPr>
          <a:p>
            <a:endParaRPr b="0" lang="ru-RU"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ru-RU"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336B4993-7EFF-45E3-9627-0027606F3DE1}" type="datetime">
              <a:rPr b="0" lang="ru-RU" sz="1200" spc="-1" strike="noStrike">
                <a:solidFill>
                  <a:srgbClr val="8b8b8b"/>
                </a:solidFill>
                <a:latin typeface="Calibri"/>
              </a:rPr>
              <a:t>3.11.20</a:t>
            </a:fld>
            <a:endParaRPr b="0" lang="ru-RU" sz="1200" spc="-1" strike="noStrike">
              <a:latin typeface="Times New Roman"/>
            </a:endParaRPr>
          </a:p>
        </p:txBody>
      </p:sp>
      <p:sp>
        <p:nvSpPr>
          <p:cNvPr id="1" name="PlaceHolder 2"/>
          <p:cNvSpPr>
            <a:spLocks noGrp="1"/>
          </p:cNvSpPr>
          <p:nvPr>
            <p:ph type="ftr"/>
          </p:nvPr>
        </p:nvSpPr>
        <p:spPr>
          <a:xfrm>
            <a:off x="3124080" y="6356520"/>
            <a:ext cx="2895120" cy="364680"/>
          </a:xfrm>
          <a:prstGeom prst="rect">
            <a:avLst/>
          </a:prstGeom>
        </p:spPr>
        <p:txBody>
          <a:bodyPr anchor="ctr">
            <a:noAutofit/>
          </a:bodyPr>
          <a:p>
            <a:endParaRPr b="0" lang="ru-RU" sz="2400" spc="-1" strike="noStrike">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01AC3D4E-5ABA-4226-8303-5363148944DD}" type="slidenum">
              <a:rPr b="0" lang="ru-RU" sz="1200" spc="-1" strike="noStrike">
                <a:solidFill>
                  <a:srgbClr val="8b8b8b"/>
                </a:solidFill>
                <a:latin typeface="Calibri"/>
              </a:rPr>
              <a:t>&lt;номер&gt;</a:t>
            </a:fld>
            <a:endParaRPr b="0" lang="ru-RU" sz="1200" spc="-1" strike="noStrike">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Calibri"/>
              </a:rPr>
              <a:t>Для правки текста заглавия щёлкните мышью</a:t>
            </a:r>
            <a:endParaRPr b="0" lang="ru-RU" sz="1800" spc="-1" strike="noStrike">
              <a:solidFill>
                <a:srgbClr val="000000"/>
              </a:solidFill>
              <a:latin typeface="Calibri"/>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www.bbc.com/ukrainian/vert-fut-54262827" TargetMode="External"/><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6"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jpeg"/><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eg"/><Relationship Id="rId6"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357120" y="428760"/>
            <a:ext cx="8500680" cy="5087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rPr>
              <a:t>ПРАКТИЧНЕ ЗАНЯТТЯ № 4</a:t>
            </a:r>
            <a:endParaRPr b="0" lang="ru-RU" sz="2800" spc="-1" strike="noStrike">
              <a:latin typeface="Arial"/>
            </a:endParaRPr>
          </a:p>
          <a:p>
            <a:pPr algn="ctr">
              <a:lnSpc>
                <a:spcPct val="100000"/>
              </a:lnSpc>
            </a:pPr>
            <a:endParaRPr b="0" lang="ru-RU" sz="2800" spc="-1" strike="noStrike">
              <a:latin typeface="Arial"/>
            </a:endParaRPr>
          </a:p>
          <a:p>
            <a:pPr algn="ctr">
              <a:lnSpc>
                <a:spcPct val="100000"/>
              </a:lnSpc>
            </a:pPr>
            <a:r>
              <a:rPr b="1" lang="ru-RU" sz="2800" spc="-1" strike="noStrike">
                <a:solidFill>
                  <a:srgbClr val="ff0000"/>
                </a:solidFill>
                <a:latin typeface="Calibri"/>
              </a:rPr>
              <a:t>Тема 7: </a:t>
            </a:r>
            <a:r>
              <a:rPr b="1" lang="ru-RU" sz="2800" spc="-1" strike="noStrike">
                <a:solidFill>
                  <a:srgbClr val="000000"/>
                </a:solidFill>
                <a:latin typeface="Calibri"/>
              </a:rPr>
              <a:t>Шляхи та методи підвищення </a:t>
            </a:r>
            <a:endParaRPr b="0" lang="ru-RU" sz="2800" spc="-1" strike="noStrike">
              <a:latin typeface="Arial"/>
            </a:endParaRPr>
          </a:p>
          <a:p>
            <a:pPr algn="ctr">
              <a:lnSpc>
                <a:spcPct val="100000"/>
              </a:lnSpc>
            </a:pPr>
            <a:r>
              <a:rPr b="1" lang="ru-RU" sz="2800" spc="-1" strike="noStrike">
                <a:solidFill>
                  <a:srgbClr val="000000"/>
                </a:solidFill>
                <a:latin typeface="Calibri"/>
              </a:rPr>
              <a:t>резистентності організму</a:t>
            </a:r>
            <a:endParaRPr b="0" lang="ru-RU" sz="2800" spc="-1" strike="noStrike">
              <a:latin typeface="Arial"/>
            </a:endParaRPr>
          </a:p>
          <a:p>
            <a:pPr algn="ctr">
              <a:lnSpc>
                <a:spcPct val="100000"/>
              </a:lnSpc>
            </a:pPr>
            <a:r>
              <a:rPr b="1" lang="ru-RU" sz="2800" spc="-1" strike="noStrike">
                <a:solidFill>
                  <a:srgbClr val="ff0000"/>
                </a:solidFill>
                <a:latin typeface="Calibri"/>
              </a:rPr>
              <a:t>Тема 8: </a:t>
            </a:r>
            <a:r>
              <a:rPr b="1" lang="ru-RU" sz="2800" spc="-1" strike="noStrike">
                <a:solidFill>
                  <a:srgbClr val="000000"/>
                </a:solidFill>
                <a:latin typeface="Calibri"/>
              </a:rPr>
              <a:t>Тренування основних функціональних систем. </a:t>
            </a:r>
            <a:endParaRPr b="0" lang="ru-RU" sz="2800" spc="-1" strike="noStrike">
              <a:latin typeface="Arial"/>
            </a:endParaRPr>
          </a:p>
          <a:p>
            <a:pPr algn="ctr">
              <a:lnSpc>
                <a:spcPct val="100000"/>
              </a:lnSpc>
            </a:pPr>
            <a:r>
              <a:rPr b="1" lang="ru-RU" sz="2800" spc="-1" strike="noStrike">
                <a:solidFill>
                  <a:srgbClr val="000000"/>
                </a:solidFill>
                <a:latin typeface="Calibri"/>
              </a:rPr>
              <a:t>Загартовування. Гіпоксичне тренування. Фізичне тренування</a:t>
            </a:r>
            <a:endParaRPr b="0" lang="ru-RU" sz="2800" spc="-1" strike="noStrike">
              <a:latin typeface="Arial"/>
            </a:endParaRPr>
          </a:p>
          <a:p>
            <a:pPr algn="ctr">
              <a:lnSpc>
                <a:spcPct val="100000"/>
              </a:lnSpc>
            </a:pPr>
            <a:endParaRPr b="0" lang="ru-RU" sz="2800" spc="-1" strike="noStrike">
              <a:latin typeface="Arial"/>
            </a:endParaRPr>
          </a:p>
          <a:p>
            <a:pPr algn="just">
              <a:lnSpc>
                <a:spcPct val="100000"/>
              </a:lnSpc>
            </a:pPr>
            <a:r>
              <a:rPr b="1" lang="ru-RU" sz="2800" spc="-1" strike="noStrike">
                <a:solidFill>
                  <a:srgbClr val="ff0000"/>
                </a:solidFill>
                <a:latin typeface="Calibri"/>
              </a:rPr>
              <a:t>Мета: </a:t>
            </a:r>
            <a:r>
              <a:rPr b="1" lang="ru-RU" sz="2400" spc="-1" strike="noStrike">
                <a:solidFill>
                  <a:srgbClr val="7030a0"/>
                </a:solidFill>
                <a:latin typeface="Calibri"/>
              </a:rPr>
              <a:t>ознайомитись з основними шляхами та методами підвищення резистентності організму, зокрема загартовування, гіпоксичне та фізичне тренування.</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216000" y="126720"/>
            <a:ext cx="8856000" cy="7001280"/>
          </a:xfrm>
          <a:prstGeom prst="rect">
            <a:avLst/>
          </a:prstGeom>
          <a:noFill/>
          <a:ln>
            <a:noFill/>
          </a:ln>
        </p:spPr>
        <p:txBody>
          <a:bodyPr lIns="90000" rIns="90000" tIns="45000" bIns="45000">
            <a:spAutoFit/>
          </a:bodyPr>
          <a:p>
            <a:pPr algn="ctr"/>
            <a:r>
              <a:rPr b="1" i="1" lang="ru-RU" sz="1800" spc="-1" strike="noStrike">
                <a:latin typeface="Arial"/>
              </a:rPr>
              <a:t>2 питання</a:t>
            </a:r>
            <a:endParaRPr b="0" lang="ru-RU" sz="1800" spc="-1" strike="noStrike">
              <a:latin typeface="Arial"/>
            </a:endParaRPr>
          </a:p>
          <a:p>
            <a:pPr algn="just"/>
            <a:r>
              <a:rPr b="1" i="1" lang="ru-RU" sz="1800" spc="-1" strike="noStrike">
                <a:latin typeface="Arial"/>
              </a:rPr>
              <a:t>Імунопрофілактика</a:t>
            </a:r>
            <a:r>
              <a:rPr b="0" lang="ru-RU" sz="1800" spc="-1" strike="noStrike">
                <a:latin typeface="Arial"/>
              </a:rPr>
              <a:t> – це метод індивідуального чи масового захисту населення від інфекційних хвороб шляхом створення або підсилення імунітету. Вона може бути: 1) </a:t>
            </a:r>
            <a:r>
              <a:rPr b="1" lang="ru-RU" sz="1800" spc="-1" strike="noStrike" u="sng">
                <a:uFillTx/>
                <a:latin typeface="Arial"/>
              </a:rPr>
              <a:t>специфічною (вакцинація/імунізація)</a:t>
            </a:r>
            <a:r>
              <a:rPr b="0" lang="ru-RU" sz="1800" spc="-1" strike="noStrike">
                <a:latin typeface="Arial"/>
              </a:rPr>
              <a:t>, спрямованою проти конкретного збудника, та  2) </a:t>
            </a:r>
            <a:r>
              <a:rPr b="1" lang="ru-RU" sz="1800" spc="-1" strike="noStrike" u="sng">
                <a:uFillTx/>
                <a:latin typeface="Arial"/>
              </a:rPr>
              <a:t>неспецифічною (активація імунної системи в цілому медикаментозними чи немедикаментозними засобами)</a:t>
            </a:r>
            <a:r>
              <a:rPr b="0" lang="ru-RU" sz="1800" spc="-1" strike="noStrike">
                <a:latin typeface="Arial"/>
              </a:rPr>
              <a:t>. </a:t>
            </a:r>
            <a:endParaRPr b="0" lang="ru-RU" sz="1800" spc="-1" strike="noStrike">
              <a:latin typeface="Arial"/>
            </a:endParaRPr>
          </a:p>
          <a:p>
            <a:pPr algn="just"/>
            <a:r>
              <a:rPr b="0" i="1" lang="ru-RU" sz="1800" spc="-1" strike="noStrike">
                <a:latin typeface="Arial"/>
              </a:rPr>
              <a:t>Природна активна імунізація</a:t>
            </a:r>
            <a:r>
              <a:rPr b="0" lang="ru-RU" sz="1800" spc="-1" strike="noStrike">
                <a:latin typeface="Arial"/>
              </a:rPr>
              <a:t> відбувається в результаті контакту з мікроорганізмами під час інфекції, а </a:t>
            </a:r>
            <a:r>
              <a:rPr b="0" i="1" lang="ru-RU" sz="1800" spc="-1" strike="noStrike">
                <a:latin typeface="Arial"/>
              </a:rPr>
              <a:t>природна пасивна імунізація</a:t>
            </a:r>
            <a:r>
              <a:rPr b="0" lang="ru-RU" sz="1800" spc="-1" strike="noStrike">
                <a:latin typeface="Arial"/>
              </a:rPr>
              <a:t> – в разі потрапляння антитіл у плід через плаценту чи в організм новонародженого з молозивом/молоком матері.</a:t>
            </a:r>
            <a:endParaRPr b="0" lang="ru-RU" sz="1800" spc="-1" strike="noStrike">
              <a:latin typeface="Arial"/>
            </a:endParaRPr>
          </a:p>
          <a:p>
            <a:pPr algn="just"/>
            <a:r>
              <a:rPr b="1" i="1" lang="ru-RU" sz="1800" spc="-1" strike="noStrike">
                <a:latin typeface="Arial"/>
              </a:rPr>
              <a:t>Витяг зі статті (</a:t>
            </a:r>
            <a:r>
              <a:rPr b="1" i="1" lang="ru-RU" sz="1800" spc="-1" strike="noStrike">
                <a:latin typeface="Arial"/>
                <a:hlinkClick r:id="rId1"/>
              </a:rPr>
              <a:t>https://www.bbc.com/ukrainian/vert-fut-54262827</a:t>
            </a:r>
            <a:r>
              <a:rPr b="1" i="1" lang="ru-RU" sz="1800" spc="-1" strike="noStrike">
                <a:latin typeface="Arial"/>
              </a:rPr>
              <a:t>, Маловідома побічна дія щеплення, яка може врятувати життя, 27.09.2020): </a:t>
            </a:r>
            <a:endParaRPr b="0" lang="ru-RU" sz="1800" spc="-1" strike="noStrike">
              <a:latin typeface="Arial"/>
            </a:endParaRPr>
          </a:p>
          <a:p>
            <a:pPr algn="just"/>
            <a:r>
              <a:rPr b="0" lang="ru-RU" sz="1800" spc="-1" strike="noStrike">
                <a:latin typeface="Arial"/>
              </a:rPr>
              <a:t>«…Одне з можливих пояснень здатності деяких вакцин захищати нас від інших мікроорганізмів, полягає в тому, що вони мають спільні антигени. Імунна система використовує ці молекули для ідентифікації зовнішніх загарбників. Вакцина БЦЖ, приміром, знайомить організм з певним білком, який також міститься в інших бактеріях та вірусах.</a:t>
            </a:r>
            <a:endParaRPr b="0" lang="ru-RU" sz="1800" spc="-1" strike="noStrike">
              <a:latin typeface="Arial"/>
            </a:endParaRPr>
          </a:p>
          <a:p>
            <a:pPr algn="just"/>
            <a:r>
              <a:rPr b="0" lang="ru-RU" sz="1800" spc="-1" strike="noStrike">
                <a:latin typeface="Arial"/>
              </a:rPr>
              <a:t>Втім, якщо врахувати величезну різноманітність інших інфекцій, від яких ця вакцина може захистити, здається малоймовірним, що всі вони мають однакові антигени. Інша ідея полягає в тому, що вакцини навчають імунну систему більш загальним чином. В одному нещодавньому дослідженні групі молодих людей зробили щеплення БЦЖ. Потім їх піддали впливу інших патогенних мікроорганізмів. Їхня імунна реакція відрізнялася від тієї, яку мали неприщеплені учасники досліду.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51560" y="144000"/>
            <a:ext cx="8776440" cy="6745320"/>
          </a:xfrm>
          <a:prstGeom prst="rect">
            <a:avLst/>
          </a:prstGeom>
          <a:noFill/>
          <a:ln>
            <a:noFill/>
          </a:ln>
        </p:spPr>
        <p:txBody>
          <a:bodyPr lIns="90000" rIns="90000" tIns="45000" bIns="45000">
            <a:spAutoFit/>
          </a:bodyPr>
          <a:p>
            <a:pPr algn="just"/>
            <a:r>
              <a:rPr b="0" lang="ru-RU" sz="1800" spc="-1" strike="noStrike">
                <a:latin typeface="Arial"/>
              </a:rPr>
              <a:t>Такий позитивний ефект пов'язаний не лише з адаптивною імунною системою, тобто тією, яку запускають вакцини, спрямовані на певні патогени, а і з вродженою імунною системою.</a:t>
            </a:r>
            <a:endParaRPr b="0" lang="ru-RU" sz="1800" spc="-1" strike="noStrike">
              <a:latin typeface="Arial"/>
            </a:endParaRPr>
          </a:p>
          <a:p>
            <a:pPr algn="just"/>
            <a:r>
              <a:rPr b="0" lang="ru-RU" sz="1800" spc="-1" strike="noStrike">
                <a:latin typeface="Arial"/>
              </a:rPr>
              <a:t>Це є справжньою несподіванкою, тому що ця більш примітивна загальна оборона, як вважають, не може розвиватися та адаптуватися так само.</a:t>
            </a:r>
            <a:endParaRPr b="0" lang="ru-RU" sz="1800" spc="-1" strike="noStrike">
              <a:latin typeface="Arial"/>
            </a:endParaRPr>
          </a:p>
          <a:p>
            <a:pPr algn="just"/>
            <a:r>
              <a:rPr b="0" lang="ru-RU" sz="1800" spc="-1" strike="noStrike">
                <a:latin typeface="Arial"/>
              </a:rPr>
              <a:t>"Вакцина БЦЖ перепрограмує ДНК імунної системи, - пояснює </a:t>
            </a:r>
            <a:r>
              <a:rPr b="1" i="1" lang="ru-RU" sz="1800" spc="-1" strike="noStrike">
                <a:latin typeface="Arial"/>
              </a:rPr>
              <a:t>Пітер Аабі</a:t>
            </a:r>
            <a:r>
              <a:rPr b="0" lang="ru-RU" sz="1800" spc="-1" strike="noStrike">
                <a:latin typeface="Arial"/>
              </a:rPr>
              <a:t>. - Отже, це означає, що щеплення не лише створило імунітет проти туберкульозу, але також навчило загальну імунну систему".</a:t>
            </a:r>
            <a:endParaRPr b="0" lang="ru-RU" sz="1800" spc="-1" strike="noStrike">
              <a:latin typeface="Arial"/>
            </a:endParaRPr>
          </a:p>
          <a:p>
            <a:pPr algn="just"/>
            <a:r>
              <a:rPr b="0" lang="ru-RU" sz="1800" spc="-1" strike="noStrike">
                <a:latin typeface="Arial"/>
              </a:rPr>
              <a:t>Тепер зрозуміло, чому вакцина може захищати від певних видів раку та деменції, тому що в обох хворобах імунна система відіграє важливу роль. Наші імунні клітини постійно прочісують організм, щоби знищити тканини, які зазнали мутації. Рак набагато частіше трапляється у людей, які отримують імунодепресанти.</a:t>
            </a:r>
            <a:endParaRPr b="0" lang="ru-RU" sz="1800" spc="-1" strike="noStrike">
              <a:latin typeface="Arial"/>
            </a:endParaRPr>
          </a:p>
          <a:p>
            <a:pPr algn="just"/>
            <a:r>
              <a:rPr b="0" lang="ru-RU" sz="1800" spc="-1" strike="noStrike">
                <a:latin typeface="Arial"/>
              </a:rPr>
              <a:t>Причиною хвороби Альцгеймера вважають тривале запалення, яке пов'язане з імунними захворюваннями, як-от хвороба Крона.</a:t>
            </a:r>
            <a:endParaRPr b="0" lang="ru-RU" sz="1800" spc="-1" strike="noStrike">
              <a:latin typeface="Arial"/>
            </a:endParaRPr>
          </a:p>
          <a:p>
            <a:pPr algn="just"/>
            <a:r>
              <a:rPr b="0" lang="ru-RU" sz="1800" spc="-1" strike="noStrike">
                <a:latin typeface="Arial"/>
              </a:rPr>
              <a:t>Хоч як дивно, але БЦЖ наразі є стандартним і одним із найуспішніших методів лікування неінвазивного раку сечового міхура. Пацієнти з раком сечового міхура, які проходили лікування вакциною, також менш сприйнятливі до хвороби Альцгеймера.</a:t>
            </a:r>
            <a:endParaRPr b="0" lang="ru-RU" sz="1800" spc="-1" strike="noStrike">
              <a:latin typeface="Arial"/>
            </a:endParaRPr>
          </a:p>
          <a:p>
            <a:pPr algn="just"/>
            <a:r>
              <a:rPr b="0" lang="ru-RU" sz="1800" spc="-1" strike="noStrike">
                <a:latin typeface="Arial"/>
              </a:rPr>
              <a:t>Наразі проводять клінічні випробування, щоби з'ясувати, чи зменшує БЦЖ кількість аномальних скупчень білка, пов'язаних із захворюванням, у здорових людей.</a:t>
            </a:r>
            <a:endParaRPr b="0" lang="ru-RU" sz="1800" spc="-1" strike="noStrike">
              <a:latin typeface="Arial"/>
            </a:endParaRPr>
          </a:p>
          <a:p>
            <a:pPr algn="just"/>
            <a:r>
              <a:rPr b="0" lang="ru-RU" sz="1800" spc="-1" strike="noStrike">
                <a:latin typeface="Arial"/>
              </a:rPr>
              <a:t>Аабі наголошує, що більше доз вакцини ви отримуєте, то сильнішим є цей загадковий побічний ефект. "</a:t>
            </a:r>
            <a:r>
              <a:rPr b="1" i="1" lang="ru-RU" sz="1800" spc="-1" strike="noStrike">
                <a:latin typeface="Arial"/>
              </a:rPr>
              <a:t>Імунна система якимось чином сприятливо реагує на таку стимуляцію</a:t>
            </a:r>
            <a:r>
              <a:rPr b="0" lang="ru-RU" sz="1800" spc="-1" strike="noStrike">
                <a:latin typeface="Arial"/>
              </a:rPr>
              <a:t>", - каже вчений.</a:t>
            </a:r>
            <a:endParaRPr b="0" lang="ru-RU" sz="1800" spc="-1" strike="noStrike">
              <a:latin typeface="Arial"/>
            </a:endParaRPr>
          </a:p>
          <a:p>
            <a:pPr algn="just"/>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218520" y="326160"/>
            <a:ext cx="8637480" cy="5721480"/>
          </a:xfrm>
          <a:prstGeom prst="rect">
            <a:avLst/>
          </a:prstGeom>
          <a:noFill/>
          <a:ln>
            <a:noFill/>
          </a:ln>
        </p:spPr>
        <p:txBody>
          <a:bodyPr lIns="90000" rIns="90000" tIns="45000" bIns="45000">
            <a:spAutoFit/>
          </a:bodyPr>
          <a:p>
            <a:pPr algn="just"/>
            <a:r>
              <a:rPr b="0" lang="ru-RU" sz="1800" spc="-1" strike="noStrike">
                <a:latin typeface="Arial"/>
              </a:rPr>
              <a:t>Втім, покращують імунітет не лише вакцини. </a:t>
            </a:r>
            <a:r>
              <a:rPr b="1" i="1" lang="ru-RU" sz="1800" spc="-1" strike="noStrike">
                <a:latin typeface="Arial"/>
              </a:rPr>
              <a:t>Люди, які природним чином перенесли інфекційні хвороби, як-от кір, мали кращі шанси на виживання у подальшому житті.</a:t>
            </a:r>
            <a:endParaRPr b="0" lang="ru-RU" sz="1800" spc="-1" strike="noStrike">
              <a:latin typeface="Arial"/>
            </a:endParaRPr>
          </a:p>
          <a:p>
            <a:pPr algn="just"/>
            <a:r>
              <a:rPr b="0" lang="ru-RU" sz="1800" spc="-1" strike="noStrike">
                <a:latin typeface="Arial"/>
              </a:rPr>
              <a:t>Це також пов'язують з імунним тренуванням, яке отримує організм і яке допомагає йому боротися з іншими захворюваннями.</a:t>
            </a:r>
            <a:endParaRPr b="0" lang="ru-RU" sz="1800" spc="-1" strike="noStrike">
              <a:latin typeface="Arial"/>
            </a:endParaRPr>
          </a:p>
          <a:p>
            <a:pPr algn="just"/>
            <a:r>
              <a:rPr b="0" lang="ru-RU" sz="1800" spc="-1" strike="noStrike">
                <a:latin typeface="Arial"/>
              </a:rPr>
              <a:t>Хоча приховані переваги вакцинації вже рятують життя мільйонів людей щороку, Ааабі вважає, що їхній потенціал не використовують повною мірою.</a:t>
            </a:r>
            <a:endParaRPr b="0" lang="ru-RU" sz="1800" spc="-1" strike="noStrike">
              <a:latin typeface="Arial"/>
            </a:endParaRPr>
          </a:p>
          <a:p>
            <a:pPr algn="just"/>
            <a:r>
              <a:rPr b="1" i="1" lang="ru-RU" sz="1800" spc="-1" strike="noStrike">
                <a:latin typeface="Arial"/>
              </a:rPr>
              <a:t>Вчений вважає, що позитивні побічні ефекти щеплення повинні враховуватися при розробці програм вакцинації. Але це непросто, адже не всі вакцини однаково здатні до цього</a:t>
            </a:r>
            <a:r>
              <a:rPr b="0" lang="ru-RU" sz="1800" spc="-1" strike="noStrike">
                <a:latin typeface="Arial"/>
              </a:rPr>
              <a:t>.</a:t>
            </a:r>
            <a:endParaRPr b="0" lang="ru-RU" sz="1800" spc="-1" strike="noStrike">
              <a:latin typeface="Arial"/>
            </a:endParaRPr>
          </a:p>
          <a:p>
            <a:pPr algn="just"/>
            <a:r>
              <a:rPr b="0" lang="ru-RU" sz="1800" spc="-1" strike="noStrike">
                <a:latin typeface="Arial"/>
              </a:rPr>
              <a:t>Дослідження неодноразово показували, що імунна система жінок сильніша за чоловічу. Вони легше переносять інфекції, менш сприйнятливі до раку та більш схильні до надмірних реакцій імунітету, як-от аутоімунні захворювання та алергія.</a:t>
            </a:r>
            <a:endParaRPr b="0" lang="ru-RU" sz="1800" spc="-1" strike="noStrike">
              <a:latin typeface="Arial"/>
            </a:endParaRPr>
          </a:p>
          <a:p>
            <a:pPr algn="just"/>
            <a:r>
              <a:rPr b="0" lang="ru-RU" sz="1800" spc="-1" strike="noStrike">
                <a:latin typeface="Arial"/>
              </a:rPr>
              <a:t>Імунна реакція жінок на щеплення також більш потужна.</a:t>
            </a:r>
            <a:endParaRPr b="0" lang="ru-RU" sz="1800" spc="-1" strike="noStrike">
              <a:latin typeface="Arial"/>
            </a:endParaRPr>
          </a:p>
          <a:p>
            <a:pPr algn="just"/>
            <a:r>
              <a:rPr b="0" lang="ru-RU" sz="1800" spc="-1" strike="noStrike">
                <a:latin typeface="Arial"/>
              </a:rPr>
              <a:t>"</a:t>
            </a:r>
            <a:r>
              <a:rPr b="1" i="1" lang="ru-RU" sz="1800" spc="-1" strike="noStrike">
                <a:latin typeface="Arial"/>
              </a:rPr>
              <a:t>Жіноча імунна система повинна відрізнятися від чоловічої з дуже простих причин, організм жінки має завагітніти і не відторгнути плід. Тому її імунна система має складніший механізм зворотного зв'язку. І він функціонує від самого народження</a:t>
            </a:r>
            <a:r>
              <a:rPr b="0" lang="ru-RU" sz="1800" spc="-1" strike="noStrike">
                <a:latin typeface="Arial"/>
              </a:rPr>
              <a:t>", - пояснює Аабі.</a:t>
            </a:r>
            <a:endParaRPr b="0" lang="ru-RU" sz="1800" spc="-1" strike="noStrike">
              <a:latin typeface="Arial"/>
            </a:endParaRPr>
          </a:p>
          <a:p>
            <a:pPr algn="just"/>
            <a:r>
              <a:rPr b="0" lang="ru-RU" sz="1800" spc="-1" strike="noStrike">
                <a:latin typeface="Arial"/>
              </a:rPr>
              <a:t>Якби програми щеплення враховували додаткові переваги вакцин і те, як ними найкраще скористатися, щороку можна було б запобігти 1,1 мільйона смертей. Але й наслідки ігнорування цього також можуть бути катастрофічними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3868200" y="214200"/>
            <a:ext cx="167472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2800" spc="-1" strike="noStrike">
                <a:solidFill>
                  <a:srgbClr val="000000"/>
                </a:solidFill>
                <a:latin typeface="Calibri"/>
              </a:rPr>
              <a:t>Частина 2</a:t>
            </a:r>
            <a:endParaRPr b="0" lang="ru-RU" sz="2800" spc="-1" strike="noStrike">
              <a:latin typeface="Arial"/>
            </a:endParaRPr>
          </a:p>
        </p:txBody>
      </p:sp>
      <p:sp>
        <p:nvSpPr>
          <p:cNvPr id="99" name="CustomShape 2"/>
          <p:cNvSpPr/>
          <p:nvPr/>
        </p:nvSpPr>
        <p:spPr>
          <a:xfrm>
            <a:off x="357120" y="579240"/>
            <a:ext cx="8572320" cy="606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7030a0"/>
                </a:solidFill>
                <a:latin typeface="Calibri"/>
              </a:rPr>
              <a:t>Завдання 1. Підготуйте коротке повідомлення (на 5-7 хв.) на тему "Загартовування " (</a:t>
            </a:r>
            <a:r>
              <a:rPr b="1" lang="ru-RU" sz="2800" spc="-1" strike="noStrike" u="sng">
                <a:solidFill>
                  <a:srgbClr val="7030a0"/>
                </a:solidFill>
                <a:uFillTx/>
                <a:latin typeface="Calibri"/>
              </a:rPr>
              <a:t>на наступне заняття</a:t>
            </a:r>
            <a:r>
              <a:rPr b="1" lang="ru-RU" sz="2800" spc="-1" strike="noStrike">
                <a:solidFill>
                  <a:srgbClr val="7030a0"/>
                </a:solidFill>
                <a:latin typeface="Calibri"/>
              </a:rPr>
              <a:t>):</a:t>
            </a:r>
            <a:endParaRPr b="0" lang="ru-RU" sz="2800" spc="-1" strike="noStrike">
              <a:latin typeface="Arial"/>
            </a:endParaRPr>
          </a:p>
          <a:p>
            <a:pPr indent="-216000">
              <a:lnSpc>
                <a:spcPct val="100000"/>
              </a:lnSpc>
              <a:buClr>
                <a:srgbClr val="000000"/>
              </a:buClr>
              <a:buFont typeface="Wingdings" charset="2"/>
              <a:buChar char=""/>
            </a:pPr>
            <a:r>
              <a:rPr b="1" i="1" lang="ru-RU" sz="2400" spc="-1" strike="noStrike" cap="all">
                <a:solidFill>
                  <a:srgbClr val="000000"/>
                </a:solidFill>
                <a:latin typeface="Calibri"/>
              </a:rPr>
              <a:t>- режими загартовування.</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ПОВІТРЯМ.</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ВОДОЮ.</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ГАРЯЧОЮ ВОДОЮ .</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ХОДІННЯМ БОСОНІЖ .</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З ВИКОРИСТАННЯМ КУПАННЯ ЗИМОЮ У ВОДІ (МОРЖУВАННЯ).</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НАЙБІЛЬШ ВІДОМІ СИСТЕМИ «МОРЖУВАННЯ».</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ЗАГАРТОВУВАННЯ НА ОСНОВІ ВИКОРИСТАННЯ СЕРЕДНІХ ХОЛОДОВИХ НАВАНТАЖЕНЬ З УРАХУВАННЯМ СЕЗОННИХ РИТМІВ.</a:t>
            </a:r>
            <a:endParaRPr b="0" lang="ru-RU" sz="2400" spc="-1" strike="noStrike">
              <a:latin typeface="Arial"/>
            </a:endParaRPr>
          </a:p>
          <a:p>
            <a:pPr indent="-216000">
              <a:lnSpc>
                <a:spcPct val="100000"/>
              </a:lnSpc>
              <a:buClr>
                <a:srgbClr val="000000"/>
              </a:buClr>
              <a:buFont typeface="Wingdings" charset="2"/>
              <a:buChar char=""/>
            </a:pPr>
            <a:r>
              <a:rPr b="1" i="1" lang="ru-RU" sz="2400" spc="-1" strike="noStrike">
                <a:solidFill>
                  <a:srgbClr val="000000"/>
                </a:solidFill>
                <a:latin typeface="Calibri"/>
              </a:rPr>
              <a:t>- ОСОБЛИВОСТІ ЗАГАРТОВУВАННЯ ДИТЯЧОГО ОРГАНІЗМУ.</a:t>
            </a:r>
            <a:endParaRPr b="0" lang="ru-RU" sz="2400" spc="-1" strike="noStrike">
              <a:latin typeface="Arial"/>
            </a:endParaRPr>
          </a:p>
          <a:p>
            <a:pPr>
              <a:lnSpc>
                <a:spcPct val="100000"/>
              </a:lnSpc>
            </a:pPr>
            <a:r>
              <a:rPr b="1" lang="ru-RU" sz="2400" spc="-1" strike="noStrike">
                <a:solidFill>
                  <a:srgbClr val="7030a0"/>
                </a:solidFill>
                <a:latin typeface="Calibri"/>
              </a:rPr>
              <a:t>Представте інформацію з короткого повідомлення, студенти в групі занотовують основні моменти.</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80360" y="99720"/>
            <a:ext cx="8459640" cy="1484280"/>
          </a:xfrm>
          <a:prstGeom prst="rect">
            <a:avLst/>
          </a:prstGeom>
          <a:noFill/>
          <a:ln>
            <a:noFill/>
          </a:ln>
        </p:spPr>
        <p:txBody>
          <a:bodyPr anchor="ctr">
            <a:noAutofit/>
          </a:bodyPr>
          <a:p>
            <a:pPr algn="ctr"/>
            <a:r>
              <a:rPr b="0" i="1" lang="ru-RU" sz="2400" spc="-1" strike="noStrike">
                <a:solidFill>
                  <a:srgbClr val="0070c0"/>
                </a:solidFill>
                <a:latin typeface="Arial"/>
              </a:rPr>
              <a:t>    </a:t>
            </a:r>
            <a:r>
              <a:rPr b="1" i="1" lang="ru-RU" sz="2400" spc="-1" strike="noStrike">
                <a:solidFill>
                  <a:srgbClr val="0070c0"/>
                </a:solidFill>
                <a:latin typeface="Arial"/>
              </a:rPr>
              <a:t>Загартовування є процедурою, яку застосовують люди протягом багатьох століть. Такі процедури здатні зміцнити здоров’я, зміцнити імунітет, підняти витривалістьорганізму.</a:t>
            </a:r>
            <a:endParaRPr b="0" lang="ru-RU" sz="2400" spc="-1" strike="noStrike">
              <a:latin typeface="Arial"/>
            </a:endParaRPr>
          </a:p>
        </p:txBody>
      </p:sp>
      <p:sp>
        <p:nvSpPr>
          <p:cNvPr id="101" name="CustomShape 2"/>
          <p:cNvSpPr/>
          <p:nvPr/>
        </p:nvSpPr>
        <p:spPr>
          <a:xfrm>
            <a:off x="216000" y="1628640"/>
            <a:ext cx="8459640" cy="423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lnSpc>
                <a:spcPct val="100000"/>
              </a:lnSpc>
            </a:pPr>
            <a:r>
              <a:rPr b="1" i="1" lang="ru-RU" sz="2000" spc="-1" strike="noStrike">
                <a:solidFill>
                  <a:srgbClr val="006699"/>
                </a:solidFill>
                <a:latin typeface="Times New Roman"/>
              </a:rPr>
              <a:t>Цілі і принципи загартовування дітей</a:t>
            </a:r>
            <a:endParaRPr b="0" lang="ru-RU" sz="2000" spc="-1" strike="noStrike">
              <a:solidFill>
                <a:srgbClr val="006699"/>
              </a:solidFill>
              <a:latin typeface="Arial"/>
            </a:endParaRPr>
          </a:p>
          <a:p>
            <a:pPr>
              <a:lnSpc>
                <a:spcPct val="100000"/>
              </a:lnSpc>
            </a:pPr>
            <a:r>
              <a:rPr b="0" i="1" lang="ru-RU" sz="1800" spc="-1" strike="noStrike">
                <a:solidFill>
                  <a:srgbClr val="006699"/>
                </a:solidFill>
                <a:latin typeface="Times New Roman"/>
              </a:rPr>
              <a:t>Правильне загартовування має певні принципи і цілі.</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принципи загартовування:</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Слід враховувати вік людини, її фізичні та психічні особливості.</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Послідовність. Процедури загартовування потрібно проводити послідовно, поступово збільшувати час процедур і навантаження на організм</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Систематичність. Цей принцип нагадує, що загартовування мають свій режим</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Загартовування необхідно проводити тільки при позитивній реакції малюка. Не можна, щоб дитина боявся таких процедур, або проводити їх насильно</a:t>
            </a:r>
            <a:endParaRPr b="0" lang="ru-RU" sz="1800" spc="-1" strike="noStrike">
              <a:solidFill>
                <a:srgbClr val="006699"/>
              </a:solidFill>
              <a:latin typeface="Arial"/>
            </a:endParaRPr>
          </a:p>
          <a:p>
            <a:pPr>
              <a:lnSpc>
                <a:spcPct val="100000"/>
              </a:lnSpc>
            </a:pPr>
            <a:r>
              <a:rPr b="1" i="1" lang="ru-RU" sz="1800" spc="-1" strike="noStrike">
                <a:solidFill>
                  <a:srgbClr val="006699"/>
                </a:solidFill>
                <a:latin typeface="Times New Roman"/>
              </a:rPr>
              <a:t>                                                    </a:t>
            </a:r>
            <a:r>
              <a:rPr b="1" i="1" lang="ru-RU" sz="1800" spc="-1" strike="noStrike">
                <a:solidFill>
                  <a:srgbClr val="006699"/>
                </a:solidFill>
                <a:latin typeface="Times New Roman"/>
              </a:rPr>
              <a:t>Цілі загартовування:</a:t>
            </a:r>
            <a:endParaRPr b="0" lang="ru-RU" sz="1800" spc="-1" strike="noStrike">
              <a:solidFill>
                <a:srgbClr val="006699"/>
              </a:solidFill>
              <a:latin typeface="Arial"/>
            </a:endParaRPr>
          </a:p>
          <a:p>
            <a:pPr>
              <a:lnSpc>
                <a:spcPct val="100000"/>
              </a:lnSpc>
            </a:pP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 </a:t>
            </a:r>
            <a:r>
              <a:rPr b="0" i="1" lang="ru-RU" sz="1800" spc="-1" strike="noStrike">
                <a:solidFill>
                  <a:srgbClr val="006699"/>
                </a:solidFill>
                <a:latin typeface="Times New Roman"/>
              </a:rPr>
              <a:t>- Зміцнює імунну систему</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 </a:t>
            </a:r>
            <a:r>
              <a:rPr b="0" i="1" lang="ru-RU" sz="1800" spc="-1" strike="noStrike">
                <a:solidFill>
                  <a:srgbClr val="006699"/>
                </a:solidFill>
                <a:latin typeface="Times New Roman"/>
              </a:rPr>
              <a:t>- Тримає тіло в тонусі</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 </a:t>
            </a:r>
            <a:r>
              <a:rPr b="0" i="1" lang="ru-RU" sz="1800" spc="-1" strike="noStrike">
                <a:solidFill>
                  <a:srgbClr val="006699"/>
                </a:solidFill>
                <a:latin typeface="Times New Roman"/>
              </a:rPr>
              <a:t>- Зміцнює серцево-судинну систему</a:t>
            </a:r>
            <a:endParaRPr b="0" lang="ru-RU" sz="1800" spc="-1" strike="noStrike">
              <a:solidFill>
                <a:srgbClr val="006699"/>
              </a:solidFill>
              <a:latin typeface="Arial"/>
            </a:endParaRPr>
          </a:p>
          <a:p>
            <a:pPr>
              <a:lnSpc>
                <a:spcPct val="100000"/>
              </a:lnSpc>
            </a:pPr>
            <a:r>
              <a:rPr b="0" i="1" lang="ru-RU" sz="1800" spc="-1" strike="noStrike">
                <a:solidFill>
                  <a:srgbClr val="006699"/>
                </a:solidFill>
                <a:latin typeface="Times New Roman"/>
              </a:rPr>
              <a:t> </a:t>
            </a:r>
            <a:r>
              <a:rPr b="0" i="1" lang="ru-RU" sz="1800" spc="-1" strike="noStrike">
                <a:solidFill>
                  <a:srgbClr val="006699"/>
                </a:solidFill>
                <a:latin typeface="Times New Roman"/>
              </a:rPr>
              <a:t>- Підвищує настрій дитини, позитивно впливає на психіку.</a:t>
            </a:r>
            <a:endParaRPr b="0" lang="ru-RU" sz="1800" spc="-1" strike="noStrike">
              <a:solidFill>
                <a:srgbClr val="006699"/>
              </a:solidFill>
              <a:latin typeface="Arial"/>
            </a:endParaRPr>
          </a:p>
        </p:txBody>
      </p:sp>
      <p:pic>
        <p:nvPicPr>
          <p:cNvPr id="102" name="Рисунок 4" descr="52599351_571960449939711_3034149976625119232_n.jpg"/>
          <p:cNvPicPr/>
          <p:nvPr/>
        </p:nvPicPr>
        <p:blipFill>
          <a:blip r:embed="rId1"/>
          <a:stretch/>
        </p:blipFill>
        <p:spPr>
          <a:xfrm>
            <a:off x="6804000" y="4724280"/>
            <a:ext cx="2090880" cy="184968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0"/>
                                  </p:stCondLst>
                                  <p:childTnLst>
                                    <p:set>
                                      <p:cBhvr>
                                        <p:cTn id="6" dur="1" fill="hold">
                                          <p:stCondLst>
                                            <p:cond delay="0"/>
                                          </p:stCondLst>
                                        </p:cTn>
                                        <p:tgtEl>
                                          <p:spTgt spid="100"/>
                                        </p:tgtEl>
                                        <p:attrNameLst>
                                          <p:attrName>style.visibility</p:attrName>
                                        </p:attrNameLst>
                                      </p:cBhvr>
                                      <p:to>
                                        <p:strVal val="visible"/>
                                      </p:to>
                                    </p:set>
                                    <p:animEffect filter="fade" transition="in">
                                      <p:cBhvr additive="repl">
                                        <p:cTn id="7" dur="1000"/>
                                        <p:tgtEl>
                                          <p:spTgt spid="100"/>
                                        </p:tgtEl>
                                      </p:cBhvr>
                                    </p:animEffect>
                                    <p:anim calcmode="lin" valueType="num">
                                      <p:cBhvr additive="repl">
                                        <p:cTn id="8" dur="1000" fill="hold"/>
                                        <p:tgtEl>
                                          <p:spTgt spid="100"/>
                                        </p:tgtEl>
                                        <p:attrNameLst>
                                          <p:attrName>ppt_x</p:attrName>
                                        </p:attrNameLst>
                                      </p:cBhvr>
                                      <p:tavLst>
                                        <p:tav tm="0">
                                          <p:val>
                                            <p:strVal val="#ppt_x"/>
                                          </p:val>
                                        </p:tav>
                                        <p:tav tm="100000">
                                          <p:val>
                                            <p:strVal val="#ppt_x"/>
                                          </p:val>
                                        </p:tav>
                                      </p:tavLst>
                                    </p:anim>
                                    <p:anim calcmode="lin" valueType="num">
                                      <p:cBhvr additive="repl">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684360" y="162360"/>
            <a:ext cx="8030880" cy="1862280"/>
          </a:xfrm>
          <a:prstGeom prst="rect">
            <a:avLst/>
          </a:prstGeom>
          <a:noFill/>
          <a:ln>
            <a:noFill/>
          </a:ln>
        </p:spPr>
        <p:txBody>
          <a:bodyPr lIns="0" rIns="0" tIns="0" bIns="0" anchor="ctr">
            <a:spAutoFit/>
          </a:bodyPr>
          <a:p>
            <a:pPr algn="ctr"/>
            <a:endParaRPr b="0" lang="ru-RU" sz="4400" spc="-1" strike="noStrike">
              <a:latin typeface="Arial"/>
            </a:endParaRPr>
          </a:p>
        </p:txBody>
      </p:sp>
      <p:pic>
        <p:nvPicPr>
          <p:cNvPr id="104" name="Рисунок 4" descr="-3-638.jpg"/>
          <p:cNvPicPr/>
          <p:nvPr/>
        </p:nvPicPr>
        <p:blipFill>
          <a:blip r:embed="rId1"/>
          <a:stretch/>
        </p:blipFill>
        <p:spPr>
          <a:xfrm>
            <a:off x="611280" y="0"/>
            <a:ext cx="4951440" cy="3716280"/>
          </a:xfrm>
          <a:prstGeom prst="rect">
            <a:avLst/>
          </a:prstGeom>
          <a:ln>
            <a:noFill/>
          </a:ln>
        </p:spPr>
      </p:pic>
      <p:pic>
        <p:nvPicPr>
          <p:cNvPr id="105" name="Рисунок 5" descr="-4-638.jpg"/>
          <p:cNvPicPr/>
          <p:nvPr/>
        </p:nvPicPr>
        <p:blipFill>
          <a:blip r:embed="rId2"/>
          <a:stretch/>
        </p:blipFill>
        <p:spPr>
          <a:xfrm>
            <a:off x="3995640" y="2992320"/>
            <a:ext cx="5148360" cy="3865680"/>
          </a:xfrm>
          <a:prstGeom prst="rect">
            <a:avLst/>
          </a:prstGeom>
          <a:ln>
            <a:noFill/>
          </a:ln>
        </p:spPr>
      </p:pic>
      <p:pic>
        <p:nvPicPr>
          <p:cNvPr id="106" name="Рисунок 7" descr="5d606d8c0b33.jpg"/>
          <p:cNvPicPr/>
          <p:nvPr/>
        </p:nvPicPr>
        <p:blipFill>
          <a:blip r:embed="rId3"/>
          <a:stretch/>
        </p:blipFill>
        <p:spPr>
          <a:xfrm>
            <a:off x="611280" y="3017880"/>
            <a:ext cx="3360600" cy="3840120"/>
          </a:xfrm>
          <a:prstGeom prst="rect">
            <a:avLst/>
          </a:prstGeom>
          <a:ln>
            <a:noFill/>
          </a:ln>
        </p:spPr>
      </p:pic>
      <p:pic>
        <p:nvPicPr>
          <p:cNvPr id="107" name="Рисунок 8" descr="277331a01785e418d63c2514fb88db2b.jpg"/>
          <p:cNvPicPr/>
          <p:nvPr/>
        </p:nvPicPr>
        <p:blipFill>
          <a:blip r:embed="rId4"/>
          <a:stretch/>
        </p:blipFill>
        <p:spPr>
          <a:xfrm>
            <a:off x="5580000" y="0"/>
            <a:ext cx="3564000" cy="29973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314360" y="-124920"/>
            <a:ext cx="8229600" cy="1250280"/>
          </a:xfrm>
          <a:prstGeom prst="rect">
            <a:avLst/>
          </a:prstGeom>
          <a:noFill/>
          <a:ln>
            <a:noFill/>
          </a:ln>
        </p:spPr>
        <p:txBody>
          <a:bodyPr lIns="0" rIns="0" tIns="0" bIns="0" anchor="ctr">
            <a:spAutoFit/>
          </a:bodyPr>
          <a:p>
            <a:pPr algn="ctr"/>
            <a:endParaRPr b="0" lang="ru-RU" sz="4400" spc="-1" strike="noStrike">
              <a:latin typeface="Arial"/>
            </a:endParaRPr>
          </a:p>
        </p:txBody>
      </p:sp>
      <p:pic>
        <p:nvPicPr>
          <p:cNvPr id="109" name="Рисунок 5" descr="-8-638.jpg"/>
          <p:cNvPicPr/>
          <p:nvPr/>
        </p:nvPicPr>
        <p:blipFill>
          <a:blip r:embed="rId1"/>
          <a:stretch/>
        </p:blipFill>
        <p:spPr>
          <a:xfrm>
            <a:off x="611280" y="0"/>
            <a:ext cx="4608360" cy="3460680"/>
          </a:xfrm>
          <a:prstGeom prst="rect">
            <a:avLst/>
          </a:prstGeom>
          <a:ln>
            <a:noFill/>
          </a:ln>
        </p:spPr>
      </p:pic>
      <p:pic>
        <p:nvPicPr>
          <p:cNvPr id="110" name="Рисунок 7" descr="-12-638.jpg"/>
          <p:cNvPicPr/>
          <p:nvPr/>
        </p:nvPicPr>
        <p:blipFill>
          <a:blip r:embed="rId2"/>
          <a:stretch/>
        </p:blipFill>
        <p:spPr>
          <a:xfrm>
            <a:off x="3924360" y="2938320"/>
            <a:ext cx="5219640" cy="3919680"/>
          </a:xfrm>
          <a:prstGeom prst="rect">
            <a:avLst/>
          </a:prstGeom>
          <a:ln>
            <a:noFill/>
          </a:ln>
        </p:spPr>
      </p:pic>
      <p:pic>
        <p:nvPicPr>
          <p:cNvPr id="111" name="Рисунок 9" descr="images.jpg"/>
          <p:cNvPicPr/>
          <p:nvPr/>
        </p:nvPicPr>
        <p:blipFill>
          <a:blip r:embed="rId3"/>
          <a:stretch/>
        </p:blipFill>
        <p:spPr>
          <a:xfrm>
            <a:off x="5219640" y="0"/>
            <a:ext cx="3924360" cy="2924280"/>
          </a:xfrm>
          <a:prstGeom prst="rect">
            <a:avLst/>
          </a:prstGeom>
          <a:ln>
            <a:noFill/>
          </a:ln>
        </p:spPr>
      </p:pic>
      <p:pic>
        <p:nvPicPr>
          <p:cNvPr id="112" name="Рисунок 10" descr="polza-zakalivaniya-oblivanie-holodnoj-vodoj-ukreplenie-zdorovya_7.jpg"/>
          <p:cNvPicPr/>
          <p:nvPr/>
        </p:nvPicPr>
        <p:blipFill>
          <a:blip r:embed="rId4"/>
          <a:stretch/>
        </p:blipFill>
        <p:spPr>
          <a:xfrm>
            <a:off x="0" y="3429000"/>
            <a:ext cx="3924360" cy="3429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2631960" y="-47520"/>
            <a:ext cx="8229600" cy="1250280"/>
          </a:xfrm>
          <a:prstGeom prst="rect">
            <a:avLst/>
          </a:prstGeom>
          <a:noFill/>
          <a:ln>
            <a:noFill/>
          </a:ln>
        </p:spPr>
        <p:txBody>
          <a:bodyPr lIns="0" rIns="0" tIns="0" bIns="0" anchor="ctr">
            <a:spAutoFit/>
          </a:bodyPr>
          <a:p>
            <a:pPr algn="ctr"/>
            <a:endParaRPr b="0" lang="ru-RU" sz="4400" spc="-1" strike="noStrike">
              <a:latin typeface="Arial"/>
            </a:endParaRPr>
          </a:p>
        </p:txBody>
      </p:sp>
      <p:pic>
        <p:nvPicPr>
          <p:cNvPr id="114" name="Содержимое 8" descr="-9-638.jpg"/>
          <p:cNvPicPr/>
          <p:nvPr/>
        </p:nvPicPr>
        <p:blipFill>
          <a:blip r:embed="rId1"/>
          <a:stretch/>
        </p:blipFill>
        <p:spPr>
          <a:xfrm>
            <a:off x="611280" y="0"/>
            <a:ext cx="5046480" cy="3789360"/>
          </a:xfrm>
          <a:prstGeom prst="rect">
            <a:avLst/>
          </a:prstGeom>
          <a:ln>
            <a:noFill/>
          </a:ln>
        </p:spPr>
      </p:pic>
      <p:pic>
        <p:nvPicPr>
          <p:cNvPr id="115" name="Рисунок 11" descr="06078628.jpg"/>
          <p:cNvPicPr/>
          <p:nvPr/>
        </p:nvPicPr>
        <p:blipFill>
          <a:blip r:embed="rId2"/>
          <a:stretch/>
        </p:blipFill>
        <p:spPr>
          <a:xfrm>
            <a:off x="4500720" y="3054240"/>
            <a:ext cx="4643280" cy="3803760"/>
          </a:xfrm>
          <a:prstGeom prst="rect">
            <a:avLst/>
          </a:prstGeom>
          <a:ln>
            <a:noFill/>
          </a:ln>
        </p:spPr>
      </p:pic>
      <p:pic>
        <p:nvPicPr>
          <p:cNvPr id="116" name="Рисунок 12" descr=""/>
          <p:cNvPicPr/>
          <p:nvPr/>
        </p:nvPicPr>
        <p:blipFill>
          <a:blip r:embed="rId3"/>
          <a:stretch/>
        </p:blipFill>
        <p:spPr>
          <a:xfrm>
            <a:off x="611280" y="3789360"/>
            <a:ext cx="3889440" cy="3068640"/>
          </a:xfrm>
          <a:prstGeom prst="rect">
            <a:avLst/>
          </a:prstGeom>
          <a:ln>
            <a:noFill/>
          </a:ln>
        </p:spPr>
      </p:pic>
      <p:pic>
        <p:nvPicPr>
          <p:cNvPr id="117" name="Рисунок 13" descr="depositphotos_91533028-stock-illustration-cartoon-doctor-with-happy-little.jpg"/>
          <p:cNvPicPr/>
          <p:nvPr/>
        </p:nvPicPr>
        <p:blipFill>
          <a:blip r:embed="rId4"/>
          <a:stretch/>
        </p:blipFill>
        <p:spPr>
          <a:xfrm>
            <a:off x="5651640" y="0"/>
            <a:ext cx="3492360" cy="3041640"/>
          </a:xfrm>
          <a:prstGeom prst="rect">
            <a:avLst/>
          </a:prstGeom>
          <a:ln>
            <a:noFill/>
          </a:ln>
        </p:spPr>
      </p:pic>
    </p:spTree>
  </p:cSld>
  <mc:AlternateContent>
    <mc:Choice Requires="p14">
      <p:transition spd="slow" p14:dur="2000"/>
    </mc:Choice>
    <mc:Fallback>
      <p:transition spd="slow"/>
    </mc:Fallback>
  </mc:AlternateContent>
  <p:timing>
    <p:tnLst>
      <p:par>
        <p:cTn id="10" dur="indefinite" restart="never" nodeType="tmRoot">
          <p:childTnLst>
            <p:seq>
              <p:cTn id="11" dur="indefinite" nodeType="mainSeq">
                <p:childTnLst>
                  <p:par>
                    <p:cTn id="12" fill="hold">
                      <p:stCondLst>
                        <p:cond delay="indefinite"/>
                      </p:stCondLst>
                      <p:childTnLst>
                        <p:par>
                          <p:cTn id="13" fill="hold">
                            <p:stCondLst>
                              <p:cond delay="0"/>
                            </p:stCondLst>
                            <p:childTnLst>
                              <p:par>
                                <p:cTn id="14" nodeType="clickEffect" fill="hold" presetClass="entr" presetID="31">
                                  <p:stCondLst>
                                    <p:cond delay="0"/>
                                  </p:stCondLst>
                                  <p:iterate type="lt">
                                    <p:tmAbs val="50"/>
                                  </p:iterate>
                                  <p:childTnLst>
                                    <p:set>
                                      <p:cBhvr>
                                        <p:cTn id="15" dur="1" fill="hold">
                                          <p:stCondLst>
                                            <p:cond delay="0"/>
                                          </p:stCondLst>
                                        </p:cTn>
                                        <p:tgtEl>
                                          <p:spTgt spid="116"/>
                                        </p:tgtEl>
                                        <p:attrNameLst>
                                          <p:attrName>style.visibility</p:attrName>
                                        </p:attrNameLst>
                                      </p:cBhvr>
                                      <p:to>
                                        <p:strVal val="visible"/>
                                      </p:to>
                                    </p:set>
                                    <p:anim calcmode="lin" valueType="num">
                                      <p:cBhvr additive="repl">
                                        <p:cTn id="16" dur="1000" fill="hold"/>
                                        <p:tgtEl>
                                          <p:spTgt spid="116"/>
                                        </p:tgtEl>
                                        <p:attrNameLst>
                                          <p:attrName>ppt_w</p:attrName>
                                        </p:attrNameLst>
                                      </p:cBhvr>
                                      <p:tavLst>
                                        <p:tav tm="0">
                                          <p:val>
                                            <p:fltVal val="0"/>
                                          </p:val>
                                        </p:tav>
                                        <p:tav tm="100000">
                                          <p:val>
                                            <p:strVal val="#ppt_w"/>
                                          </p:val>
                                        </p:tav>
                                      </p:tavLst>
                                    </p:anim>
                                    <p:anim calcmode="lin" valueType="num">
                                      <p:cBhvr additive="repl">
                                        <p:cTn id="17" dur="1000" fill="hold"/>
                                        <p:tgtEl>
                                          <p:spTgt spid="116"/>
                                        </p:tgtEl>
                                        <p:attrNameLst>
                                          <p:attrName>ppt_h</p:attrName>
                                        </p:attrNameLst>
                                      </p:cBhvr>
                                      <p:tavLst>
                                        <p:tav tm="0">
                                          <p:val>
                                            <p:fltVal val="0"/>
                                          </p:val>
                                        </p:tav>
                                        <p:tav tm="100000">
                                          <p:val>
                                            <p:strVal val="#ppt_h"/>
                                          </p:val>
                                        </p:tav>
                                      </p:tavLst>
                                    </p:anim>
                                    <p:anim calcmode="lin" valueType="num">
                                      <p:cBhvr additive="repl">
                                        <p:cTn id="18" dur="1000" fill="hold"/>
                                        <p:tgtEl>
                                          <p:spTgt spid="116"/>
                                        </p:tgtEl>
                                        <p:attrNameLst>
                                          <p:attrName>r</p:attrName>
                                        </p:attrNameLst>
                                      </p:cBhvr>
                                      <p:tavLst>
                                        <p:tav tm="0">
                                          <p:val>
                                            <p:strVal val="90"/>
                                          </p:val>
                                        </p:tav>
                                        <p:tav tm="100000">
                                          <p:val>
                                            <p:strVal val="0"/>
                                          </p:val>
                                        </p:tav>
                                      </p:tavLst>
                                    </p:anim>
                                    <p:animEffect filter="fade" transition="in">
                                      <p:cBhvr additive="repl">
                                        <p:cTn id="19" dur="100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2627280" y="-54000"/>
            <a:ext cx="7772400" cy="1250280"/>
          </a:xfrm>
          <a:prstGeom prst="rect">
            <a:avLst/>
          </a:prstGeom>
          <a:noFill/>
          <a:ln>
            <a:noFill/>
          </a:ln>
        </p:spPr>
        <p:txBody>
          <a:bodyPr lIns="0" rIns="0" tIns="0" bIns="0" anchor="ctr">
            <a:spAutoFit/>
          </a:bodyPr>
          <a:p>
            <a:pPr algn="ctr"/>
            <a:endParaRPr b="0" lang="ru-RU" sz="4400" spc="-1" strike="noStrike">
              <a:latin typeface="Arial"/>
            </a:endParaRPr>
          </a:p>
        </p:txBody>
      </p:sp>
      <p:pic>
        <p:nvPicPr>
          <p:cNvPr id="119" name="Содержимое 6" descr="-11-638.jpg"/>
          <p:cNvPicPr/>
          <p:nvPr/>
        </p:nvPicPr>
        <p:blipFill>
          <a:blip r:embed="rId1"/>
          <a:stretch/>
        </p:blipFill>
        <p:spPr>
          <a:xfrm>
            <a:off x="611280" y="0"/>
            <a:ext cx="4321080" cy="3716280"/>
          </a:xfrm>
          <a:prstGeom prst="rect">
            <a:avLst/>
          </a:prstGeom>
          <a:ln>
            <a:noFill/>
          </a:ln>
        </p:spPr>
      </p:pic>
      <p:pic>
        <p:nvPicPr>
          <p:cNvPr id="120" name="Рисунок 7" descr="-10-638.jpg"/>
          <p:cNvPicPr/>
          <p:nvPr/>
        </p:nvPicPr>
        <p:blipFill>
          <a:blip r:embed="rId2"/>
          <a:stretch/>
        </p:blipFill>
        <p:spPr>
          <a:xfrm>
            <a:off x="4716360" y="2992320"/>
            <a:ext cx="4427640" cy="3865680"/>
          </a:xfrm>
          <a:prstGeom prst="rect">
            <a:avLst/>
          </a:prstGeom>
          <a:ln>
            <a:noFill/>
          </a:ln>
        </p:spPr>
      </p:pic>
      <p:pic>
        <p:nvPicPr>
          <p:cNvPr id="121" name="Рисунок 8" descr="IMAG8628.jpg"/>
          <p:cNvPicPr/>
          <p:nvPr/>
        </p:nvPicPr>
        <p:blipFill>
          <a:blip r:embed="rId3"/>
          <a:stretch/>
        </p:blipFill>
        <p:spPr>
          <a:xfrm>
            <a:off x="611280" y="2997360"/>
            <a:ext cx="4105080" cy="3860640"/>
          </a:xfrm>
          <a:prstGeom prst="rect">
            <a:avLst/>
          </a:prstGeom>
          <a:ln>
            <a:noFill/>
          </a:ln>
        </p:spPr>
      </p:pic>
      <p:pic>
        <p:nvPicPr>
          <p:cNvPr id="122" name="Рисунок 9" descr="P1040957.jpg"/>
          <p:cNvPicPr/>
          <p:nvPr/>
        </p:nvPicPr>
        <p:blipFill>
          <a:blip r:embed="rId4"/>
          <a:stretch/>
        </p:blipFill>
        <p:spPr>
          <a:xfrm>
            <a:off x="4932360" y="0"/>
            <a:ext cx="4211640" cy="299736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000080" y="333360"/>
            <a:ext cx="7643880" cy="1008000"/>
          </a:xfrm>
          <a:custGeom>
            <a:avLst/>
            <a:gdLst/>
            <a:ahLst/>
            <a:rect l="0" t="0" r="r" b="b"/>
            <a:pathLst>
              <a:path w="21235" h="3724">
                <a:moveTo>
                  <a:pt x="0" y="642"/>
                </a:moveTo>
                <a:cubicBezTo>
                  <a:pt x="7078" y="0"/>
                  <a:pt x="14156" y="1285"/>
                  <a:pt x="21234" y="642"/>
                </a:cubicBezTo>
                <a:moveTo>
                  <a:pt x="0" y="3080"/>
                </a:moveTo>
                <a:cubicBezTo>
                  <a:pt x="7078" y="2437"/>
                  <a:pt x="14156" y="3723"/>
                  <a:pt x="21234" y="3080"/>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a:r>
              <a:rPr b="1" lang="ru-RU" sz="1800" spc="1" strike="noStrike">
                <a:solidFill>
                  <a:srgbClr val="006699"/>
                </a:solidFill>
                <a:latin typeface="Times New Roman"/>
              </a:rPr>
              <a:t>Загартовування - це</a:t>
            </a:r>
            <a:endParaRPr b="1" lang="ru-RU" sz="1800" spc="1" strike="noStrike">
              <a:solidFill>
                <a:srgbClr val="006699"/>
              </a:solidFill>
              <a:latin typeface="Times New Roman"/>
              <a:ea typeface="Times New Roman"/>
            </a:endParaRPr>
          </a:p>
        </p:txBody>
      </p:sp>
      <p:sp>
        <p:nvSpPr>
          <p:cNvPr id="124" name="CustomShape 2"/>
          <p:cNvSpPr/>
          <p:nvPr/>
        </p:nvSpPr>
        <p:spPr>
          <a:xfrm>
            <a:off x="4859280" y="1700280"/>
            <a:ext cx="4032360" cy="478656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a:lnSpc>
                <a:spcPct val="100000"/>
              </a:lnSpc>
              <a:spcBef>
                <a:spcPts val="1749"/>
              </a:spcBef>
            </a:pPr>
            <a:r>
              <a:rPr b="1" i="1" lang="uk-UA" sz="2800" spc="-1" strike="noStrike">
                <a:solidFill>
                  <a:srgbClr val="006699"/>
                </a:solidFill>
                <a:latin typeface="Times New Roman"/>
              </a:rPr>
              <a:t>система спеціального тренування терморегуляторних</a:t>
            </a:r>
            <a:br/>
            <a:r>
              <a:rPr b="1" i="1" lang="uk-UA" sz="2800" spc="-1" strike="noStrike">
                <a:solidFill>
                  <a:srgbClr val="006699"/>
                </a:solidFill>
                <a:latin typeface="Times New Roman"/>
              </a:rPr>
              <a:t>процесів організму, що включає в себе процедури,</a:t>
            </a:r>
            <a:br/>
            <a:r>
              <a:rPr b="1" i="1" lang="uk-UA" sz="2800" spc="-1" strike="noStrike">
                <a:solidFill>
                  <a:srgbClr val="006699"/>
                </a:solidFill>
                <a:latin typeface="Times New Roman"/>
              </a:rPr>
              <a:t>дія яких спрямована на підвищення стійкості організму до переохолодження або перегрівання.</a:t>
            </a:r>
            <a:r>
              <a:rPr b="1" i="1" lang="ru-RU" sz="2800" spc="-1" strike="noStrike">
                <a:solidFill>
                  <a:srgbClr val="006699"/>
                </a:solidFill>
                <a:latin typeface="Times New Roman"/>
              </a:rPr>
              <a:t> </a:t>
            </a:r>
            <a:endParaRPr b="0" lang="ru-RU" sz="2800" spc="-1" strike="noStrike">
              <a:solidFill>
                <a:srgbClr val="006699"/>
              </a:solidFill>
              <a:latin typeface="Arial"/>
            </a:endParaRPr>
          </a:p>
        </p:txBody>
      </p:sp>
      <p:pic>
        <p:nvPicPr>
          <p:cNvPr id="125" name="Picture 11" descr="MC900432589"/>
          <p:cNvPicPr/>
          <p:nvPr/>
        </p:nvPicPr>
        <p:blipFill>
          <a:blip r:embed="rId1"/>
          <a:stretch/>
        </p:blipFill>
        <p:spPr>
          <a:xfrm>
            <a:off x="0" y="928800"/>
            <a:ext cx="1828800" cy="1828800"/>
          </a:xfrm>
          <a:prstGeom prst="rect">
            <a:avLst/>
          </a:prstGeom>
          <a:ln>
            <a:noFill/>
          </a:ln>
        </p:spPr>
      </p:pic>
      <p:pic>
        <p:nvPicPr>
          <p:cNvPr id="126" name="Picture 10" descr="MC900432590"/>
          <p:cNvPicPr/>
          <p:nvPr/>
        </p:nvPicPr>
        <p:blipFill>
          <a:blip r:embed="rId2"/>
          <a:stretch/>
        </p:blipFill>
        <p:spPr>
          <a:xfrm>
            <a:off x="1214280" y="785880"/>
            <a:ext cx="1828800" cy="1828800"/>
          </a:xfrm>
          <a:prstGeom prst="rect">
            <a:avLst/>
          </a:prstGeom>
          <a:ln>
            <a:noFill/>
          </a:ln>
        </p:spPr>
      </p:pic>
      <p:pic>
        <p:nvPicPr>
          <p:cNvPr id="127" name="Рисунок 1" descr=""/>
          <p:cNvPicPr/>
          <p:nvPr/>
        </p:nvPicPr>
        <p:blipFill>
          <a:blip r:embed="rId3"/>
          <a:stretch/>
        </p:blipFill>
        <p:spPr>
          <a:xfrm>
            <a:off x="1454040" y="2357280"/>
            <a:ext cx="3046680" cy="4365720"/>
          </a:xfrm>
          <a:prstGeom prst="rect">
            <a:avLst/>
          </a:prstGeom>
          <a:ln>
            <a:noFill/>
          </a:ln>
        </p:spPr>
      </p:pic>
    </p:spTree>
  </p:cSld>
  <mc:AlternateContent>
    <mc:Choice Requires="p14">
      <p:transition spd="slow" p14:dur="2000"/>
    </mc:Choice>
    <mc:Fallback>
      <p:transition spd="slow"/>
    </mc:Fallback>
  </mc:AlternateContent>
  <p:timing>
    <p:tnLst>
      <p:par>
        <p:cTn id="20" dur="indefinite" restart="never" nodeType="tmRoot">
          <p:childTnLst>
            <p:seq>
              <p:cTn id="21" dur="indefinite" nodeType="mainSeq">
                <p:childTnLst>
                  <p:par>
                    <p:cTn id="22" fill="hold">
                      <p:stCondLst>
                        <p:cond delay="indefinite"/>
                      </p:stCondLst>
                      <p:childTnLst>
                        <p:par>
                          <p:cTn id="23" fill="hold">
                            <p:stCondLst>
                              <p:cond delay="0"/>
                            </p:stCondLst>
                            <p:childTnLst>
                              <p:par>
                                <p:cTn id="24" nodeType="clickEffect" fill="hold" presetClass="entr" presetID="47">
                                  <p:stCondLst>
                                    <p:cond delay="0"/>
                                  </p:stCondLst>
                                  <p:childTnLst>
                                    <p:set>
                                      <p:cBhvr>
                                        <p:cTn id="25" dur="1" fill="hold">
                                          <p:stCondLst>
                                            <p:cond delay="0"/>
                                          </p:stCondLst>
                                        </p:cTn>
                                        <p:tgtEl>
                                          <p:spTgt spid="125"/>
                                        </p:tgtEl>
                                        <p:attrNameLst>
                                          <p:attrName>style.visibility</p:attrName>
                                        </p:attrNameLst>
                                      </p:cBhvr>
                                      <p:to>
                                        <p:strVal val="visible"/>
                                      </p:to>
                                    </p:set>
                                    <p:animEffect filter="fade" transition="in">
                                      <p:cBhvr additive="repl">
                                        <p:cTn id="26" dur="1000"/>
                                        <p:tgtEl>
                                          <p:spTgt spid="125"/>
                                        </p:tgtEl>
                                      </p:cBhvr>
                                    </p:animEffect>
                                    <p:anim calcmode="lin" valueType="num">
                                      <p:cBhvr additive="repl">
                                        <p:cTn id="27" dur="1000" fill="hold"/>
                                        <p:tgtEl>
                                          <p:spTgt spid="125"/>
                                        </p:tgtEl>
                                        <p:attrNameLst>
                                          <p:attrName>ppt_x</p:attrName>
                                        </p:attrNameLst>
                                      </p:cBhvr>
                                      <p:tavLst>
                                        <p:tav tm="0">
                                          <p:val>
                                            <p:strVal val="#ppt_x"/>
                                          </p:val>
                                        </p:tav>
                                        <p:tav tm="100000">
                                          <p:val>
                                            <p:strVal val="#ppt_x"/>
                                          </p:val>
                                        </p:tav>
                                      </p:tavLst>
                                    </p:anim>
                                    <p:anim calcmode="lin" valueType="num">
                                      <p:cBhvr additive="repl">
                                        <p:cTn id="28"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47">
                                  <p:stCondLst>
                                    <p:cond delay="0"/>
                                  </p:stCondLst>
                                  <p:childTnLst>
                                    <p:set>
                                      <p:cBhvr>
                                        <p:cTn id="32" dur="1" fill="hold">
                                          <p:stCondLst>
                                            <p:cond delay="0"/>
                                          </p:stCondLst>
                                        </p:cTn>
                                        <p:tgtEl>
                                          <p:spTgt spid="126"/>
                                        </p:tgtEl>
                                        <p:attrNameLst>
                                          <p:attrName>style.visibility</p:attrName>
                                        </p:attrNameLst>
                                      </p:cBhvr>
                                      <p:to>
                                        <p:strVal val="visible"/>
                                      </p:to>
                                    </p:set>
                                    <p:animEffect filter="fade" transition="in">
                                      <p:cBhvr additive="repl">
                                        <p:cTn id="33" dur="1000"/>
                                        <p:tgtEl>
                                          <p:spTgt spid="126"/>
                                        </p:tgtEl>
                                      </p:cBhvr>
                                    </p:animEffect>
                                    <p:anim calcmode="lin" valueType="num">
                                      <p:cBhvr additive="repl">
                                        <p:cTn id="34" dur="1000" fill="hold"/>
                                        <p:tgtEl>
                                          <p:spTgt spid="126"/>
                                        </p:tgtEl>
                                        <p:attrNameLst>
                                          <p:attrName>ppt_x</p:attrName>
                                        </p:attrNameLst>
                                      </p:cBhvr>
                                      <p:tavLst>
                                        <p:tav tm="0">
                                          <p:val>
                                            <p:strVal val="#ppt_x"/>
                                          </p:val>
                                        </p:tav>
                                        <p:tav tm="100000">
                                          <p:val>
                                            <p:strVal val="#ppt_x"/>
                                          </p:val>
                                        </p:tav>
                                      </p:tavLst>
                                    </p:anim>
                                    <p:anim calcmode="lin" valueType="num">
                                      <p:cBhvr additive="repl">
                                        <p:cTn id="35"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fill="hold" presetClass="entr" presetID="55">
                                  <p:stCondLst>
                                    <p:cond delay="0"/>
                                  </p:stCondLst>
                                  <p:childTnLst>
                                    <p:set>
                                      <p:cBhvr>
                                        <p:cTn id="39" dur="1" fill="hold">
                                          <p:stCondLst>
                                            <p:cond delay="0"/>
                                          </p:stCondLst>
                                        </p:cTn>
                                        <p:tgtEl>
                                          <p:spTgt spid="127"/>
                                        </p:tgtEl>
                                        <p:attrNameLst>
                                          <p:attrName>style.visibility</p:attrName>
                                        </p:attrNameLst>
                                      </p:cBhvr>
                                      <p:to>
                                        <p:strVal val="visible"/>
                                      </p:to>
                                    </p:set>
                                    <p:anim calcmode="lin" valueType="num">
                                      <p:cBhvr additive="repl">
                                        <p:cTn id="40" dur="1000" fill="hold"/>
                                        <p:tgtEl>
                                          <p:spTgt spid="127"/>
                                        </p:tgtEl>
                                        <p:attrNameLst>
                                          <p:attrName>ppt_w</p:attrName>
                                        </p:attrNameLst>
                                      </p:cBhvr>
                                      <p:tavLst>
                                        <p:tav tm="0">
                                          <p:val>
                                            <p:strVal val="#ppt_w*0.70"/>
                                          </p:val>
                                        </p:tav>
                                        <p:tav tm="100000">
                                          <p:val>
                                            <p:strVal val="#ppt_w"/>
                                          </p:val>
                                        </p:tav>
                                      </p:tavLst>
                                    </p:anim>
                                    <p:anim calcmode="lin" valueType="num">
                                      <p:cBhvr additive="repl">
                                        <p:cTn id="41" dur="1000" fill="hold"/>
                                        <p:tgtEl>
                                          <p:spTgt spid="127"/>
                                        </p:tgtEl>
                                        <p:attrNameLst>
                                          <p:attrName>ppt_h</p:attrName>
                                        </p:attrNameLst>
                                      </p:cBhvr>
                                      <p:tavLst>
                                        <p:tav tm="0">
                                          <p:val>
                                            <p:strVal val="#ppt_h"/>
                                          </p:val>
                                        </p:tav>
                                        <p:tav tm="100000">
                                          <p:val>
                                            <p:strVal val="#ppt_h"/>
                                          </p:val>
                                        </p:tav>
                                      </p:tavLst>
                                    </p:anim>
                                    <p:animEffect filter="fade" transition="in">
                                      <p:cBhvr additive="repl">
                                        <p:cTn id="42" dur="1000"/>
                                        <p:tgtEl>
                                          <p:spTgt spid="127"/>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27">
                                  <p:stCondLst>
                                    <p:cond delay="0"/>
                                  </p:stCondLst>
                                  <p:iterate type="lt">
                                    <p:tmAbs val="40"/>
                                  </p:iterate>
                                  <p:childTnLst>
                                    <p:set>
                                      <p:cBhvr>
                                        <p:cTn id="46" dur="1" fill="hold">
                                          <p:stCondLst>
                                            <p:cond delay="0"/>
                                          </p:stCondLst>
                                        </p:cTn>
                                        <p:tgtEl>
                                          <p:spTgt spid="123"/>
                                        </p:tgtEl>
                                        <p:attrNameLst>
                                          <p:attrName>style.visibility</p:attrName>
                                        </p:attrNameLst>
                                      </p:cBhvr>
                                      <p:to>
                                        <p:strVal val="visible"/>
                                      </p:to>
                                    </p:set>
                                    <p:anim calcmode="discrete" valueType="clr">
                                      <p:cBhvr additive="repl">
                                        <p:cTn id="47" dur="80"/>
                                        <p:tgtEl>
                                          <p:spTgt spid="123"/>
                                        </p:tgtEl>
                                        <p:attrNameLst>
                                          <p:attrName>style.color</p:attrName>
                                        </p:attrNameLst>
                                      </p:cBhvr>
                                      <p:tavLst>
                                        <p:tav tm="0">
                                          <p:val>
                                            <p:strVal val="rgb(-103,102,102)"/>
                                          </p:val>
                                        </p:tav>
                                        <p:tav tm="50000">
                                          <p:val>
                                            <p:strVal val="rgb(0,51,-103)"/>
                                          </p:val>
                                        </p:tav>
                                      </p:tavLst>
                                    </p:anim>
                                    <p:anim calcmode="discrete" valueType="clr">
                                      <p:cBhvr additive="repl">
                                        <p:cTn id="48" dur="80"/>
                                        <p:tgtEl>
                                          <p:spTgt spid="123"/>
                                        </p:tgtEl>
                                        <p:attrNameLst>
                                          <p:attrName>fillcolor</p:attrName>
                                        </p:attrNameLst>
                                      </p:cBhvr>
                                      <p:tavLst>
                                        <p:tav tm="0">
                                          <p:val>
                                            <p:strVal val="rgb(-103,102,102)"/>
                                          </p:val>
                                        </p:tav>
                                        <p:tav tm="50000">
                                          <p:val>
                                            <p:strVal val="rgb(0,51,-103)"/>
                                          </p:val>
                                        </p:tav>
                                      </p:tavLst>
                                    </p:anim>
                                    <p:set>
                                      <p:cBhvr>
                                        <p:cTn id="49" dur="80"/>
                                        <p:tgtEl>
                                          <p:spTgt spid="123"/>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27">
                                  <p:stCondLst>
                                    <p:cond delay="0"/>
                                  </p:stCondLst>
                                  <p:iterate type="lt">
                                    <p:tmAbs val="40"/>
                                  </p:iterate>
                                  <p:childTnLst>
                                    <p:set>
                                      <p:cBhvr>
                                        <p:cTn id="53" dur="1" fill="hold">
                                          <p:stCondLst>
                                            <p:cond delay="0"/>
                                          </p:stCondLst>
                                        </p:cTn>
                                        <p:tgtEl>
                                          <p:spTgt spid="124">
                                            <p:txEl>
                                              <p:pRg st="0" end="0"/>
                                            </p:txEl>
                                          </p:spTgt>
                                        </p:tgtEl>
                                        <p:attrNameLst>
                                          <p:attrName>style.visibility</p:attrName>
                                        </p:attrNameLst>
                                      </p:cBhvr>
                                      <p:to>
                                        <p:strVal val="visible"/>
                                      </p:to>
                                    </p:set>
                                    <p:anim calcmode="discrete" valueType="clr">
                                      <p:cBhvr additive="repl">
                                        <p:cTn id="54" dur="80"/>
                                        <p:tgtEl>
                                          <p:spTgt spid="124">
                                            <p:txEl>
                                              <p:pRg st="0" end="0"/>
                                            </p:txEl>
                                          </p:spTgt>
                                        </p:tgtEl>
                                        <p:attrNameLst>
                                          <p:attrName>style.color</p:attrName>
                                        </p:attrNameLst>
                                      </p:cBhvr>
                                      <p:tavLst>
                                        <p:tav tm="0">
                                          <p:val>
                                            <p:strVal val="rgb(-103,102,102)"/>
                                          </p:val>
                                        </p:tav>
                                        <p:tav tm="50000">
                                          <p:val>
                                            <p:strVal val="rgb(0,51,-103)"/>
                                          </p:val>
                                        </p:tav>
                                      </p:tavLst>
                                    </p:anim>
                                    <p:anim calcmode="discrete" valueType="clr">
                                      <p:cBhvr additive="repl">
                                        <p:cTn id="55" dur="80"/>
                                        <p:tgtEl>
                                          <p:spTgt spid="124">
                                            <p:txEl>
                                              <p:pRg st="0" end="0"/>
                                            </p:txEl>
                                          </p:spTgt>
                                        </p:tgtEl>
                                        <p:attrNameLst>
                                          <p:attrName>fillcolor</p:attrName>
                                        </p:attrNameLst>
                                      </p:cBhvr>
                                      <p:tavLst>
                                        <p:tav tm="0">
                                          <p:val>
                                            <p:strVal val="rgb(-103,102,102)"/>
                                          </p:val>
                                        </p:tav>
                                        <p:tav tm="50000">
                                          <p:val>
                                            <p:strVal val="rgb(0,51,-103)"/>
                                          </p:val>
                                        </p:tav>
                                      </p:tavLst>
                                    </p:anim>
                                    <p:set>
                                      <p:cBhvr>
                                        <p:cTn id="56" dur="80"/>
                                        <p:tgtEl>
                                          <p:spTgt spid="124">
                                            <p:txEl>
                                              <p:pRg st="0" end="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214200" y="214200"/>
            <a:ext cx="8715240" cy="6641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000000"/>
                </a:solidFill>
                <a:latin typeface="Calibri"/>
              </a:rPr>
              <a:t>ПЛАН</a:t>
            </a:r>
            <a:endParaRPr b="0" lang="ru-RU" sz="3600" spc="-1" strike="noStrike">
              <a:latin typeface="Arial"/>
            </a:endParaRPr>
          </a:p>
          <a:p>
            <a:pPr algn="just">
              <a:lnSpc>
                <a:spcPct val="100000"/>
              </a:lnSpc>
            </a:pPr>
            <a:r>
              <a:rPr b="1" lang="ru-RU" sz="2200" spc="-1" strike="noStrike">
                <a:solidFill>
                  <a:srgbClr val="000000"/>
                </a:solidFill>
                <a:latin typeface="Calibri"/>
              </a:rPr>
              <a:t>1. Методи впливу, що знижують активність процесів життєдіяльності та підвищують пасивну резистентність організму: наркоз, гіпотермія, зимова сплячка тощо. </a:t>
            </a:r>
            <a:endParaRPr b="0" lang="ru-RU" sz="2200" spc="-1" strike="noStrike">
              <a:latin typeface="Arial"/>
            </a:endParaRPr>
          </a:p>
          <a:p>
            <a:pPr algn="just">
              <a:lnSpc>
                <a:spcPct val="100000"/>
              </a:lnSpc>
            </a:pPr>
            <a:r>
              <a:rPr b="1" lang="ru-RU" sz="2200" spc="-1" strike="noStrike">
                <a:solidFill>
                  <a:srgbClr val="000000"/>
                </a:solidFill>
                <a:latin typeface="Calibri"/>
              </a:rPr>
              <a:t>2. Прийоми підвищення резистентності організму при збереженні чи підвищенні рівня життєдіяльності організму: тренування основних функціональних систем (фізичне тренування, загартовування низькими температурами, гіпоксичне тренування), зміна функції регуляторних систем (аутогенне тренування, гіпноз, словесне навіювання, рефлексотерапія), неспецифічна терапія (бальнеотерапія, курортотерапія, аутогемотерапія, неспецифічна вакцинація, фармакологічні засоби </a:t>
            </a:r>
            <a:r>
              <a:rPr b="1" lang="ru-RU" sz="2200" spc="-1" strike="noStrike">
                <a:solidFill>
                  <a:srgbClr val="000000"/>
                </a:solidFill>
                <a:latin typeface="Symbol"/>
              </a:rPr>
              <a:t></a:t>
            </a:r>
            <a:r>
              <a:rPr b="1" lang="ru-RU" sz="2200" spc="-1" strike="noStrike">
                <a:solidFill>
                  <a:srgbClr val="000000"/>
                </a:solidFill>
                <a:latin typeface="Calibri"/>
              </a:rPr>
              <a:t> фітонциди, інтерферон, адаптогени (женьшень, елеутерокок, дибазол, вітамін B12) тощо.</a:t>
            </a:r>
            <a:endParaRPr b="0" lang="ru-RU" sz="2200" spc="-1" strike="noStrike">
              <a:latin typeface="Arial"/>
            </a:endParaRPr>
          </a:p>
          <a:p>
            <a:pPr algn="just">
              <a:lnSpc>
                <a:spcPct val="100000"/>
              </a:lnSpc>
            </a:pPr>
            <a:r>
              <a:rPr b="1" lang="ru-RU" sz="2200" spc="-1" strike="noStrike">
                <a:solidFill>
                  <a:srgbClr val="000000"/>
                </a:solidFill>
                <a:latin typeface="Calibri"/>
              </a:rPr>
              <a:t>3. Загартовування низькими температурами. </a:t>
            </a:r>
            <a:endParaRPr b="0" lang="ru-RU" sz="2200" spc="-1" strike="noStrike">
              <a:latin typeface="Arial"/>
            </a:endParaRPr>
          </a:p>
          <a:p>
            <a:pPr algn="just">
              <a:lnSpc>
                <a:spcPct val="100000"/>
              </a:lnSpc>
            </a:pPr>
            <a:r>
              <a:rPr b="1" lang="ru-RU" sz="2200" spc="-1" strike="noStrike">
                <a:solidFill>
                  <a:srgbClr val="000000"/>
                </a:solidFill>
                <a:latin typeface="Calibri"/>
              </a:rPr>
              <a:t>4. Гіпоксичне тренування (під водою, в горах). </a:t>
            </a:r>
            <a:endParaRPr b="0" lang="ru-RU" sz="2200" spc="-1" strike="noStrike">
              <a:latin typeface="Arial"/>
            </a:endParaRPr>
          </a:p>
          <a:p>
            <a:pPr algn="just">
              <a:lnSpc>
                <a:spcPct val="100000"/>
              </a:lnSpc>
            </a:pPr>
            <a:r>
              <a:rPr b="1" lang="ru-RU" sz="2200" spc="-1" strike="noStrike">
                <a:solidFill>
                  <a:srgbClr val="000000"/>
                </a:solidFill>
                <a:latin typeface="Calibri"/>
              </a:rPr>
              <a:t>5. Фізичне тренування. </a:t>
            </a:r>
            <a:endParaRPr b="0" lang="ru-RU" sz="2200" spc="-1" strike="noStrike">
              <a:latin typeface="Arial"/>
            </a:endParaRPr>
          </a:p>
          <a:p>
            <a:pPr algn="just">
              <a:lnSpc>
                <a:spcPct val="100000"/>
              </a:lnSpc>
            </a:pPr>
            <a:r>
              <a:rPr b="1" lang="ru-RU" sz="2200" spc="-1" strike="noStrike">
                <a:solidFill>
                  <a:srgbClr val="000000"/>
                </a:solidFill>
                <a:latin typeface="Calibri"/>
              </a:rPr>
              <a:t>6. Теренкури - піші прогулянки. </a:t>
            </a:r>
            <a:endParaRPr b="0" lang="ru-RU" sz="2200" spc="-1" strike="noStrike">
              <a:latin typeface="Arial"/>
            </a:endParaRPr>
          </a:p>
          <a:p>
            <a:pPr algn="just">
              <a:lnSpc>
                <a:spcPct val="100000"/>
              </a:lnSpc>
            </a:pPr>
            <a:r>
              <a:rPr b="1" lang="ru-RU" sz="2200" spc="-1" strike="noStrike">
                <a:solidFill>
                  <a:srgbClr val="000000"/>
                </a:solidFill>
                <a:latin typeface="Calibri"/>
              </a:rPr>
              <a:t>7. Поняття та загальна характеристика.</a:t>
            </a:r>
            <a:endParaRPr b="0" lang="ru-RU" sz="2200" spc="-1" strike="noStrike">
              <a:latin typeface="Arial"/>
            </a:endParaRPr>
          </a:p>
          <a:p>
            <a:pPr algn="ctr">
              <a:lnSpc>
                <a:spcPct val="100000"/>
              </a:lnSpc>
            </a:pP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000080" y="214200"/>
            <a:ext cx="7604280" cy="1008000"/>
          </a:xfrm>
          <a:custGeom>
            <a:avLst/>
            <a:gdLst/>
            <a:ahLst/>
            <a:rect l="0" t="0" r="r" b="b"/>
            <a:pathLst>
              <a:path w="21125" h="3724">
                <a:moveTo>
                  <a:pt x="0" y="642"/>
                </a:moveTo>
                <a:cubicBezTo>
                  <a:pt x="7041" y="0"/>
                  <a:pt x="14082" y="1285"/>
                  <a:pt x="21124" y="642"/>
                </a:cubicBezTo>
                <a:moveTo>
                  <a:pt x="0" y="3080"/>
                </a:moveTo>
                <a:cubicBezTo>
                  <a:pt x="7041" y="2437"/>
                  <a:pt x="14082" y="3723"/>
                  <a:pt x="21124" y="3080"/>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a:r>
              <a:rPr b="1" lang="ru-RU" sz="1800" spc="1" strike="noStrike">
                <a:solidFill>
                  <a:srgbClr val="006699"/>
                </a:solidFill>
                <a:latin typeface="Times New Roman"/>
              </a:rPr>
              <a:t>Основні принципи загартовування:</a:t>
            </a:r>
            <a:endParaRPr b="1" lang="ru-RU" sz="1800" spc="1" strike="noStrike">
              <a:solidFill>
                <a:srgbClr val="006699"/>
              </a:solidFill>
              <a:latin typeface="Times New Roman"/>
              <a:ea typeface="Times New Roman"/>
            </a:endParaRPr>
          </a:p>
        </p:txBody>
      </p:sp>
      <p:sp>
        <p:nvSpPr>
          <p:cNvPr id="129" name="CustomShape 2"/>
          <p:cNvSpPr/>
          <p:nvPr/>
        </p:nvSpPr>
        <p:spPr>
          <a:xfrm>
            <a:off x="4572000" y="1484280"/>
            <a:ext cx="4103640" cy="505440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marL="342720" indent="-342720">
              <a:lnSpc>
                <a:spcPct val="100000"/>
              </a:lnSpc>
              <a:spcBef>
                <a:spcPts val="1500"/>
              </a:spcBef>
              <a:buClr>
                <a:srgbClr val="006699"/>
              </a:buClr>
              <a:buFont typeface="Times New Roman"/>
              <a:buAutoNum type="arabicPeriod"/>
            </a:pPr>
            <a:r>
              <a:rPr b="1" i="1" lang="uk-UA" sz="2400" spc="-1" strike="noStrike">
                <a:solidFill>
                  <a:srgbClr val="006699"/>
                </a:solidFill>
                <a:latin typeface="Times New Roman"/>
              </a:rPr>
              <a:t>Поступове збільшення дози гартують.</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uk-UA" sz="2400" spc="-1" strike="noStrike">
                <a:solidFill>
                  <a:srgbClr val="006699"/>
                </a:solidFill>
                <a:latin typeface="Times New Roman"/>
              </a:rPr>
              <a:t>Регулярне проведення загартовуючих процедур.</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uk-UA" sz="2400" spc="-1" strike="noStrike">
                <a:solidFill>
                  <a:srgbClr val="006699"/>
                </a:solidFill>
                <a:latin typeface="Times New Roman"/>
              </a:rPr>
              <a:t>Облік індивідуальних особливостей організму при проведенні процедур, що гартують.</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uk-UA" sz="2400" spc="-1" strike="noStrike">
                <a:solidFill>
                  <a:srgbClr val="006699"/>
                </a:solidFill>
                <a:latin typeface="Times New Roman"/>
              </a:rPr>
              <a:t>Використання багатьох фактів впливу при проведенні процедур, що гартують.</a:t>
            </a:r>
            <a:r>
              <a:rPr b="1" i="1" lang="ru-RU" sz="2400" spc="-1" strike="noStrike">
                <a:solidFill>
                  <a:srgbClr val="006699"/>
                </a:solidFill>
                <a:latin typeface="Times New Roman"/>
              </a:rPr>
              <a:t> </a:t>
            </a:r>
            <a:endParaRPr b="0" lang="ru-RU" sz="2400" spc="-1" strike="noStrike">
              <a:solidFill>
                <a:srgbClr val="006699"/>
              </a:solidFill>
              <a:latin typeface="Arial"/>
            </a:endParaRPr>
          </a:p>
        </p:txBody>
      </p:sp>
      <p:pic>
        <p:nvPicPr>
          <p:cNvPr id="130" name="Picture 8" descr="MC900432590"/>
          <p:cNvPicPr/>
          <p:nvPr/>
        </p:nvPicPr>
        <p:blipFill>
          <a:blip r:embed="rId1"/>
          <a:stretch/>
        </p:blipFill>
        <p:spPr>
          <a:xfrm>
            <a:off x="755640" y="620640"/>
            <a:ext cx="1828800" cy="1828800"/>
          </a:xfrm>
          <a:prstGeom prst="rect">
            <a:avLst/>
          </a:prstGeom>
          <a:ln>
            <a:noFill/>
          </a:ln>
        </p:spPr>
      </p:pic>
      <p:pic>
        <p:nvPicPr>
          <p:cNvPr id="131" name="Picture 2" descr="C:\Documents and Settings\Надежда Владимировна\Мои документы\Downloads\s2_resize.jpg"/>
          <p:cNvPicPr/>
          <p:nvPr/>
        </p:nvPicPr>
        <p:blipFill>
          <a:blip r:embed="rId2"/>
          <a:stretch/>
        </p:blipFill>
        <p:spPr>
          <a:xfrm>
            <a:off x="900000" y="2205000"/>
            <a:ext cx="3333960" cy="4437000"/>
          </a:xfrm>
          <a:prstGeom prst="rect">
            <a:avLst/>
          </a:prstGeom>
          <a:ln>
            <a:noFill/>
          </a:ln>
        </p:spPr>
      </p:pic>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47">
                                  <p:stCondLst>
                                    <p:cond delay="0"/>
                                  </p:stCondLst>
                                  <p:childTnLst>
                                    <p:set>
                                      <p:cBhvr>
                                        <p:cTn id="62" dur="1" fill="hold">
                                          <p:stCondLst>
                                            <p:cond delay="0"/>
                                          </p:stCondLst>
                                        </p:cTn>
                                        <p:tgtEl>
                                          <p:spTgt spid="130"/>
                                        </p:tgtEl>
                                        <p:attrNameLst>
                                          <p:attrName>style.visibility</p:attrName>
                                        </p:attrNameLst>
                                      </p:cBhvr>
                                      <p:to>
                                        <p:strVal val="visible"/>
                                      </p:to>
                                    </p:set>
                                    <p:animEffect filter="fade" transition="in">
                                      <p:cBhvr additive="repl">
                                        <p:cTn id="63" dur="1000"/>
                                        <p:tgtEl>
                                          <p:spTgt spid="130"/>
                                        </p:tgtEl>
                                      </p:cBhvr>
                                    </p:animEffect>
                                    <p:anim calcmode="lin" valueType="num">
                                      <p:cBhvr additive="repl">
                                        <p:cTn id="64" dur="1000" fill="hold"/>
                                        <p:tgtEl>
                                          <p:spTgt spid="130"/>
                                        </p:tgtEl>
                                        <p:attrNameLst>
                                          <p:attrName>ppt_x</p:attrName>
                                        </p:attrNameLst>
                                      </p:cBhvr>
                                      <p:tavLst>
                                        <p:tav tm="0">
                                          <p:val>
                                            <p:strVal val="#ppt_x"/>
                                          </p:val>
                                        </p:tav>
                                        <p:tav tm="100000">
                                          <p:val>
                                            <p:strVal val="#ppt_x"/>
                                          </p:val>
                                        </p:tav>
                                      </p:tavLst>
                                    </p:anim>
                                    <p:anim calcmode="lin" valueType="num">
                                      <p:cBhvr additive="repl">
                                        <p:cTn id="65"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27">
                                  <p:stCondLst>
                                    <p:cond delay="0"/>
                                  </p:stCondLst>
                                  <p:iterate type="lt">
                                    <p:tmAbs val="40"/>
                                  </p:iterate>
                                  <p:childTnLst>
                                    <p:set>
                                      <p:cBhvr>
                                        <p:cTn id="69" dur="1" fill="hold">
                                          <p:stCondLst>
                                            <p:cond delay="0"/>
                                          </p:stCondLst>
                                        </p:cTn>
                                        <p:tgtEl>
                                          <p:spTgt spid="128"/>
                                        </p:tgtEl>
                                        <p:attrNameLst>
                                          <p:attrName>style.visibility</p:attrName>
                                        </p:attrNameLst>
                                      </p:cBhvr>
                                      <p:to>
                                        <p:strVal val="visible"/>
                                      </p:to>
                                    </p:set>
                                    <p:anim calcmode="discrete" valueType="clr">
                                      <p:cBhvr additive="repl">
                                        <p:cTn id="70" dur="80"/>
                                        <p:tgtEl>
                                          <p:spTgt spid="128"/>
                                        </p:tgtEl>
                                        <p:attrNameLst>
                                          <p:attrName>style.color</p:attrName>
                                        </p:attrNameLst>
                                      </p:cBhvr>
                                      <p:tavLst>
                                        <p:tav tm="0">
                                          <p:val>
                                            <p:strVal val="rgb(-103,102,102)"/>
                                          </p:val>
                                        </p:tav>
                                        <p:tav tm="50000">
                                          <p:val>
                                            <p:strVal val="rgb(0,51,-103)"/>
                                          </p:val>
                                        </p:tav>
                                      </p:tavLst>
                                    </p:anim>
                                    <p:anim calcmode="discrete" valueType="clr">
                                      <p:cBhvr additive="repl">
                                        <p:cTn id="71" dur="80"/>
                                        <p:tgtEl>
                                          <p:spTgt spid="128"/>
                                        </p:tgtEl>
                                        <p:attrNameLst>
                                          <p:attrName>fillcolor</p:attrName>
                                        </p:attrNameLst>
                                      </p:cBhvr>
                                      <p:tavLst>
                                        <p:tav tm="0">
                                          <p:val>
                                            <p:strVal val="rgb(-103,102,102)"/>
                                          </p:val>
                                        </p:tav>
                                        <p:tav tm="50000">
                                          <p:val>
                                            <p:strVal val="rgb(0,51,-103)"/>
                                          </p:val>
                                        </p:tav>
                                      </p:tavLst>
                                    </p:anim>
                                    <p:set>
                                      <p:cBhvr>
                                        <p:cTn id="72" dur="80"/>
                                        <p:tgtEl>
                                          <p:spTgt spid="128"/>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31">
                                  <p:stCondLst>
                                    <p:cond delay="0"/>
                                  </p:stCondLst>
                                  <p:iterate type="lt">
                                    <p:tmAbs val="50"/>
                                  </p:iterate>
                                  <p:childTnLst>
                                    <p:set>
                                      <p:cBhvr>
                                        <p:cTn id="76" dur="1" fill="hold">
                                          <p:stCondLst>
                                            <p:cond delay="0"/>
                                          </p:stCondLst>
                                        </p:cTn>
                                        <p:tgtEl>
                                          <p:spTgt spid="131"/>
                                        </p:tgtEl>
                                        <p:attrNameLst>
                                          <p:attrName>style.visibility</p:attrName>
                                        </p:attrNameLst>
                                      </p:cBhvr>
                                      <p:to>
                                        <p:strVal val="visible"/>
                                      </p:to>
                                    </p:set>
                                    <p:anim calcmode="lin" valueType="num">
                                      <p:cBhvr additive="repl">
                                        <p:cTn id="77" dur="1000" fill="hold"/>
                                        <p:tgtEl>
                                          <p:spTgt spid="131"/>
                                        </p:tgtEl>
                                        <p:attrNameLst>
                                          <p:attrName>ppt_w</p:attrName>
                                        </p:attrNameLst>
                                      </p:cBhvr>
                                      <p:tavLst>
                                        <p:tav tm="0">
                                          <p:val>
                                            <p:fltVal val="0"/>
                                          </p:val>
                                        </p:tav>
                                        <p:tav tm="100000">
                                          <p:val>
                                            <p:strVal val="#ppt_w"/>
                                          </p:val>
                                        </p:tav>
                                      </p:tavLst>
                                    </p:anim>
                                    <p:anim calcmode="lin" valueType="num">
                                      <p:cBhvr additive="repl">
                                        <p:cTn id="78" dur="1000" fill="hold"/>
                                        <p:tgtEl>
                                          <p:spTgt spid="131"/>
                                        </p:tgtEl>
                                        <p:attrNameLst>
                                          <p:attrName>ppt_h</p:attrName>
                                        </p:attrNameLst>
                                      </p:cBhvr>
                                      <p:tavLst>
                                        <p:tav tm="0">
                                          <p:val>
                                            <p:fltVal val="0"/>
                                          </p:val>
                                        </p:tav>
                                        <p:tav tm="100000">
                                          <p:val>
                                            <p:strVal val="#ppt_h"/>
                                          </p:val>
                                        </p:tav>
                                      </p:tavLst>
                                    </p:anim>
                                    <p:anim calcmode="lin" valueType="num">
                                      <p:cBhvr additive="repl">
                                        <p:cTn id="79" dur="1000" fill="hold"/>
                                        <p:tgtEl>
                                          <p:spTgt spid="131"/>
                                        </p:tgtEl>
                                        <p:attrNameLst>
                                          <p:attrName>r</p:attrName>
                                        </p:attrNameLst>
                                      </p:cBhvr>
                                      <p:tavLst>
                                        <p:tav tm="0">
                                          <p:val>
                                            <p:strVal val="90"/>
                                          </p:val>
                                        </p:tav>
                                        <p:tav tm="100000">
                                          <p:val>
                                            <p:strVal val="0"/>
                                          </p:val>
                                        </p:tav>
                                      </p:tavLst>
                                    </p:anim>
                                    <p:animEffect filter="fade" transition="in">
                                      <p:cBhvr additive="repl">
                                        <p:cTn id="80" dur="1000"/>
                                        <p:tgtEl>
                                          <p:spTgt spid="131"/>
                                        </p:tgtEl>
                                      </p:cBhvr>
                                    </p:animEffec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42">
                                  <p:stCondLst>
                                    <p:cond delay="0"/>
                                  </p:stCondLst>
                                  <p:childTnLst>
                                    <p:set>
                                      <p:cBhvr>
                                        <p:cTn id="84" dur="1" fill="hold">
                                          <p:stCondLst>
                                            <p:cond delay="0"/>
                                          </p:stCondLst>
                                        </p:cTn>
                                        <p:tgtEl>
                                          <p:spTgt spid="129">
                                            <p:txEl>
                                              <p:pRg st="0" end="0"/>
                                            </p:txEl>
                                          </p:spTgt>
                                        </p:tgtEl>
                                        <p:attrNameLst>
                                          <p:attrName>style.visibility</p:attrName>
                                        </p:attrNameLst>
                                      </p:cBhvr>
                                      <p:to>
                                        <p:strVal val="visible"/>
                                      </p:to>
                                    </p:set>
                                    <p:animEffect filter="fade" transition="in">
                                      <p:cBhvr additive="repl">
                                        <p:cTn id="85" dur="1000"/>
                                        <p:tgtEl>
                                          <p:spTgt spid="129">
                                            <p:txEl>
                                              <p:pRg st="0" end="0"/>
                                            </p:txEl>
                                          </p:spTgt>
                                        </p:tgtEl>
                                      </p:cBhvr>
                                    </p:animEffect>
                                    <p:anim calcmode="lin" valueType="num">
                                      <p:cBhvr additive="repl">
                                        <p:cTn id="86" dur="10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repl">
                                        <p:cTn id="87" dur="1000" fill="hold"/>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nodeType="clickEffect" fill="hold" presetClass="entr" presetID="42">
                                  <p:stCondLst>
                                    <p:cond delay="0"/>
                                  </p:stCondLst>
                                  <p:childTnLst>
                                    <p:set>
                                      <p:cBhvr>
                                        <p:cTn id="91" dur="1" fill="hold">
                                          <p:stCondLst>
                                            <p:cond delay="0"/>
                                          </p:stCondLst>
                                        </p:cTn>
                                        <p:tgtEl>
                                          <p:spTgt spid="129">
                                            <p:txEl>
                                              <p:pRg st="1" end="1"/>
                                            </p:txEl>
                                          </p:spTgt>
                                        </p:tgtEl>
                                        <p:attrNameLst>
                                          <p:attrName>style.visibility</p:attrName>
                                        </p:attrNameLst>
                                      </p:cBhvr>
                                      <p:to>
                                        <p:strVal val="visible"/>
                                      </p:to>
                                    </p:set>
                                    <p:animEffect filter="fade" transition="in">
                                      <p:cBhvr additive="repl">
                                        <p:cTn id="92" dur="1000"/>
                                        <p:tgtEl>
                                          <p:spTgt spid="129">
                                            <p:txEl>
                                              <p:pRg st="1" end="1"/>
                                            </p:txEl>
                                          </p:spTgt>
                                        </p:tgtEl>
                                      </p:cBhvr>
                                    </p:animEffect>
                                    <p:anim calcmode="lin" valueType="num">
                                      <p:cBhvr additive="repl">
                                        <p:cTn id="93" dur="10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repl">
                                        <p:cTn id="94" dur="1000" fill="hold"/>
                                        <p:tgtEl>
                                          <p:spTgt spid="1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nodeType="clickEffect" fill="hold" presetClass="entr" presetID="42">
                                  <p:stCondLst>
                                    <p:cond delay="0"/>
                                  </p:stCondLst>
                                  <p:childTnLst>
                                    <p:set>
                                      <p:cBhvr>
                                        <p:cTn id="98" dur="1" fill="hold">
                                          <p:stCondLst>
                                            <p:cond delay="0"/>
                                          </p:stCondLst>
                                        </p:cTn>
                                        <p:tgtEl>
                                          <p:spTgt spid="129">
                                            <p:txEl>
                                              <p:pRg st="2" end="2"/>
                                            </p:txEl>
                                          </p:spTgt>
                                        </p:tgtEl>
                                        <p:attrNameLst>
                                          <p:attrName>style.visibility</p:attrName>
                                        </p:attrNameLst>
                                      </p:cBhvr>
                                      <p:to>
                                        <p:strVal val="visible"/>
                                      </p:to>
                                    </p:set>
                                    <p:animEffect filter="fade" transition="in">
                                      <p:cBhvr additive="repl">
                                        <p:cTn id="99" dur="1000"/>
                                        <p:tgtEl>
                                          <p:spTgt spid="129">
                                            <p:txEl>
                                              <p:pRg st="2" end="2"/>
                                            </p:txEl>
                                          </p:spTgt>
                                        </p:tgtEl>
                                      </p:cBhvr>
                                    </p:animEffect>
                                    <p:anim calcmode="lin" valueType="num">
                                      <p:cBhvr additive="repl">
                                        <p:cTn id="100" dur="10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repl">
                                        <p:cTn id="101" dur="1000" fill="hold"/>
                                        <p:tgtEl>
                                          <p:spTgt spid="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42">
                                  <p:stCondLst>
                                    <p:cond delay="0"/>
                                  </p:stCondLst>
                                  <p:childTnLst>
                                    <p:set>
                                      <p:cBhvr>
                                        <p:cTn id="105" dur="1" fill="hold">
                                          <p:stCondLst>
                                            <p:cond delay="0"/>
                                          </p:stCondLst>
                                        </p:cTn>
                                        <p:tgtEl>
                                          <p:spTgt spid="129">
                                            <p:txEl>
                                              <p:pRg st="3" end="3"/>
                                            </p:txEl>
                                          </p:spTgt>
                                        </p:tgtEl>
                                        <p:attrNameLst>
                                          <p:attrName>style.visibility</p:attrName>
                                        </p:attrNameLst>
                                      </p:cBhvr>
                                      <p:to>
                                        <p:strVal val="visible"/>
                                      </p:to>
                                    </p:set>
                                    <p:animEffect filter="fade" transition="in">
                                      <p:cBhvr additive="repl">
                                        <p:cTn id="106" dur="1000"/>
                                        <p:tgtEl>
                                          <p:spTgt spid="129">
                                            <p:txEl>
                                              <p:pRg st="3" end="3"/>
                                            </p:txEl>
                                          </p:spTgt>
                                        </p:tgtEl>
                                      </p:cBhvr>
                                    </p:animEffect>
                                    <p:anim calcmode="lin" valueType="num">
                                      <p:cBhvr additive="repl">
                                        <p:cTn id="107" dur="1000" fill="hold"/>
                                        <p:tgtEl>
                                          <p:spTgt spid="129">
                                            <p:txEl>
                                              <p:pRg st="3" end="3"/>
                                            </p:txEl>
                                          </p:spTgt>
                                        </p:tgtEl>
                                        <p:attrNameLst>
                                          <p:attrName>ppt_x</p:attrName>
                                        </p:attrNameLst>
                                      </p:cBhvr>
                                      <p:tavLst>
                                        <p:tav tm="0">
                                          <p:val>
                                            <p:strVal val="#ppt_x"/>
                                          </p:val>
                                        </p:tav>
                                        <p:tav tm="100000">
                                          <p:val>
                                            <p:strVal val="#ppt_x"/>
                                          </p:val>
                                        </p:tav>
                                      </p:tavLst>
                                    </p:anim>
                                    <p:anim calcmode="lin" valueType="num">
                                      <p:cBhvr additive="repl">
                                        <p:cTn id="108" dur="1000" fill="hold"/>
                                        <p:tgtEl>
                                          <p:spTgt spid="1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900000" y="333360"/>
            <a:ext cx="7704360" cy="1008000"/>
          </a:xfrm>
          <a:custGeom>
            <a:avLst/>
            <a:gdLst/>
            <a:ahLst/>
            <a:rect l="0" t="0" r="r" b="b"/>
            <a:pathLst>
              <a:path w="21403" h="3724">
                <a:moveTo>
                  <a:pt x="0" y="642"/>
                </a:moveTo>
                <a:cubicBezTo>
                  <a:pt x="7134" y="0"/>
                  <a:pt x="14268" y="1285"/>
                  <a:pt x="21402" y="642"/>
                </a:cubicBezTo>
                <a:moveTo>
                  <a:pt x="0" y="3080"/>
                </a:moveTo>
                <a:cubicBezTo>
                  <a:pt x="7134" y="2437"/>
                  <a:pt x="14268" y="3723"/>
                  <a:pt x="21402" y="3080"/>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a:r>
              <a:rPr b="1" lang="ru-RU" sz="1800" spc="1" strike="noStrike">
                <a:solidFill>
                  <a:srgbClr val="006699"/>
                </a:solidFill>
                <a:latin typeface="Times New Roman"/>
              </a:rPr>
              <a:t>Загартовування водою</a:t>
            </a:r>
            <a:endParaRPr b="1" lang="ru-RU" sz="1800" spc="1" strike="noStrike">
              <a:solidFill>
                <a:srgbClr val="006699"/>
              </a:solidFill>
              <a:latin typeface="Times New Roman"/>
              <a:ea typeface="Times New Roman"/>
            </a:endParaRPr>
          </a:p>
        </p:txBody>
      </p:sp>
      <p:sp>
        <p:nvSpPr>
          <p:cNvPr id="133" name="CustomShape 2"/>
          <p:cNvSpPr/>
          <p:nvPr/>
        </p:nvSpPr>
        <p:spPr>
          <a:xfrm>
            <a:off x="4140360" y="1428840"/>
            <a:ext cx="4752720" cy="580104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marL="342720" indent="-342720">
              <a:lnSpc>
                <a:spcPct val="100000"/>
              </a:lnSpc>
              <a:spcBef>
                <a:spcPts val="1500"/>
              </a:spcBef>
              <a:buClr>
                <a:srgbClr val="006699"/>
              </a:buClr>
              <a:buFont typeface="Times New Roman"/>
              <a:buAutoNum type="arabicPeriod"/>
            </a:pPr>
            <a:r>
              <a:rPr b="1" i="1" lang="ru-RU" sz="2400" spc="-1" strike="noStrike">
                <a:solidFill>
                  <a:srgbClr val="006699"/>
                </a:solidFill>
                <a:latin typeface="Times New Roman"/>
              </a:rPr>
              <a:t>Починай водні процедури поступово. Найкращий час – після ранкової зарядки.</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solidFill>
                  <a:srgbClr val="006699"/>
                </a:solidFill>
                <a:latin typeface="Times New Roman"/>
              </a:rPr>
              <a:t>Обтирання роби  губкою або мокрим рушником.</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solidFill>
                  <a:srgbClr val="006699"/>
                </a:solidFill>
                <a:latin typeface="Times New Roman"/>
              </a:rPr>
              <a:t>Для загартування водою – використовуй душ.</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solidFill>
                  <a:srgbClr val="006699"/>
                </a:solidFill>
                <a:latin typeface="Times New Roman"/>
              </a:rPr>
              <a:t>Чудовий вид загартування – холодні ванни для ніг 1-2 хвилини.</a:t>
            </a:r>
            <a:endParaRPr b="0" lang="ru-RU" sz="2400" spc="-1" strike="noStrike">
              <a:solidFill>
                <a:srgbClr val="006699"/>
              </a:solidFill>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solidFill>
                  <a:srgbClr val="006699"/>
                </a:solidFill>
                <a:latin typeface="Times New Roman"/>
              </a:rPr>
              <a:t>Влітку купайся і плавай у природних водоймах</a:t>
            </a:r>
            <a:endParaRPr b="0" lang="ru-RU" sz="2400" spc="-1" strike="noStrike">
              <a:solidFill>
                <a:srgbClr val="006699"/>
              </a:solidFill>
              <a:latin typeface="Arial"/>
            </a:endParaRPr>
          </a:p>
          <a:p>
            <a:pPr marL="342720" indent="-342720">
              <a:lnSpc>
                <a:spcPct val="100000"/>
              </a:lnSpc>
              <a:spcBef>
                <a:spcPts val="1500"/>
              </a:spcBef>
            </a:pPr>
            <a:endParaRPr b="0" lang="ru-RU" sz="2400" spc="-1" strike="noStrike">
              <a:solidFill>
                <a:srgbClr val="006699"/>
              </a:solidFill>
              <a:latin typeface="Arial"/>
            </a:endParaRPr>
          </a:p>
        </p:txBody>
      </p:sp>
      <p:pic>
        <p:nvPicPr>
          <p:cNvPr id="134" name="Рисунок 1" descr=""/>
          <p:cNvPicPr/>
          <p:nvPr/>
        </p:nvPicPr>
        <p:blipFill>
          <a:blip r:embed="rId1"/>
          <a:stretch/>
        </p:blipFill>
        <p:spPr>
          <a:xfrm>
            <a:off x="857160" y="1928880"/>
            <a:ext cx="3214800" cy="4643280"/>
          </a:xfrm>
          <a:prstGeom prst="rect">
            <a:avLst/>
          </a:prstGeom>
          <a:ln>
            <a:noFill/>
          </a:ln>
        </p:spPr>
      </p:pic>
      <p:pic>
        <p:nvPicPr>
          <p:cNvPr id="135" name="Picture 7" descr="MC900432588"/>
          <p:cNvPicPr/>
          <p:nvPr/>
        </p:nvPicPr>
        <p:blipFill>
          <a:blip r:embed="rId2"/>
          <a:stretch/>
        </p:blipFill>
        <p:spPr>
          <a:xfrm>
            <a:off x="1143000" y="428760"/>
            <a:ext cx="1828800" cy="1828800"/>
          </a:xfrm>
          <a:prstGeom prst="rect">
            <a:avLst/>
          </a:prstGeom>
          <a:ln>
            <a:noFill/>
          </a:ln>
        </p:spPr>
      </p:pic>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47">
                                  <p:stCondLst>
                                    <p:cond delay="0"/>
                                  </p:stCondLst>
                                  <p:childTnLst>
                                    <p:set>
                                      <p:cBhvr>
                                        <p:cTn id="114" dur="1" fill="hold">
                                          <p:stCondLst>
                                            <p:cond delay="0"/>
                                          </p:stCondLst>
                                        </p:cTn>
                                        <p:tgtEl>
                                          <p:spTgt spid="132"/>
                                        </p:tgtEl>
                                        <p:attrNameLst>
                                          <p:attrName>style.visibility</p:attrName>
                                        </p:attrNameLst>
                                      </p:cBhvr>
                                      <p:to>
                                        <p:strVal val="visible"/>
                                      </p:to>
                                    </p:set>
                                    <p:animEffect filter="fade" transition="in">
                                      <p:cBhvr additive="repl">
                                        <p:cTn id="115" dur="1000"/>
                                        <p:tgtEl>
                                          <p:spTgt spid="132"/>
                                        </p:tgtEl>
                                      </p:cBhvr>
                                    </p:animEffect>
                                    <p:anim calcmode="lin" valueType="num">
                                      <p:cBhvr additive="repl">
                                        <p:cTn id="116" dur="1000" fill="hold"/>
                                        <p:tgtEl>
                                          <p:spTgt spid="132"/>
                                        </p:tgtEl>
                                        <p:attrNameLst>
                                          <p:attrName>ppt_x</p:attrName>
                                        </p:attrNameLst>
                                      </p:cBhvr>
                                      <p:tavLst>
                                        <p:tav tm="0">
                                          <p:val>
                                            <p:strVal val="#ppt_x"/>
                                          </p:val>
                                        </p:tav>
                                        <p:tav tm="100000">
                                          <p:val>
                                            <p:strVal val="#ppt_x"/>
                                          </p:val>
                                        </p:tav>
                                      </p:tavLst>
                                    </p:anim>
                                    <p:anim calcmode="lin" valueType="num">
                                      <p:cBhvr additive="repl">
                                        <p:cTn id="117"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47">
                                  <p:stCondLst>
                                    <p:cond delay="0"/>
                                  </p:stCondLst>
                                  <p:childTnLst>
                                    <p:set>
                                      <p:cBhvr>
                                        <p:cTn id="121" dur="1" fill="hold">
                                          <p:stCondLst>
                                            <p:cond delay="0"/>
                                          </p:stCondLst>
                                        </p:cTn>
                                        <p:tgtEl>
                                          <p:spTgt spid="135"/>
                                        </p:tgtEl>
                                        <p:attrNameLst>
                                          <p:attrName>style.visibility</p:attrName>
                                        </p:attrNameLst>
                                      </p:cBhvr>
                                      <p:to>
                                        <p:strVal val="visible"/>
                                      </p:to>
                                    </p:set>
                                    <p:animEffect filter="fade" transition="in">
                                      <p:cBhvr additive="repl">
                                        <p:cTn id="122" dur="1000"/>
                                        <p:tgtEl>
                                          <p:spTgt spid="135"/>
                                        </p:tgtEl>
                                      </p:cBhvr>
                                    </p:animEffect>
                                    <p:anim calcmode="lin" valueType="num">
                                      <p:cBhvr additive="repl">
                                        <p:cTn id="123" dur="1000" fill="hold"/>
                                        <p:tgtEl>
                                          <p:spTgt spid="135"/>
                                        </p:tgtEl>
                                        <p:attrNameLst>
                                          <p:attrName>ppt_x</p:attrName>
                                        </p:attrNameLst>
                                      </p:cBhvr>
                                      <p:tavLst>
                                        <p:tav tm="0">
                                          <p:val>
                                            <p:strVal val="#ppt_x"/>
                                          </p:val>
                                        </p:tav>
                                        <p:tav tm="100000">
                                          <p:val>
                                            <p:strVal val="#ppt_x"/>
                                          </p:val>
                                        </p:tav>
                                      </p:tavLst>
                                    </p:anim>
                                    <p:anim calcmode="lin" valueType="num">
                                      <p:cBhvr additive="repl">
                                        <p:cTn id="1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55">
                                  <p:stCondLst>
                                    <p:cond delay="0"/>
                                  </p:stCondLst>
                                  <p:childTnLst>
                                    <p:set>
                                      <p:cBhvr>
                                        <p:cTn id="128" dur="1" fill="hold">
                                          <p:stCondLst>
                                            <p:cond delay="0"/>
                                          </p:stCondLst>
                                        </p:cTn>
                                        <p:tgtEl>
                                          <p:spTgt spid="134"/>
                                        </p:tgtEl>
                                        <p:attrNameLst>
                                          <p:attrName>style.visibility</p:attrName>
                                        </p:attrNameLst>
                                      </p:cBhvr>
                                      <p:to>
                                        <p:strVal val="visible"/>
                                      </p:to>
                                    </p:set>
                                    <p:anim calcmode="lin" valueType="num">
                                      <p:cBhvr additive="repl">
                                        <p:cTn id="129" dur="1000" fill="hold"/>
                                        <p:tgtEl>
                                          <p:spTgt spid="134"/>
                                        </p:tgtEl>
                                        <p:attrNameLst>
                                          <p:attrName>ppt_w</p:attrName>
                                        </p:attrNameLst>
                                      </p:cBhvr>
                                      <p:tavLst>
                                        <p:tav tm="0">
                                          <p:val>
                                            <p:strVal val="#ppt_w*0.70"/>
                                          </p:val>
                                        </p:tav>
                                        <p:tav tm="100000">
                                          <p:val>
                                            <p:strVal val="#ppt_w"/>
                                          </p:val>
                                        </p:tav>
                                      </p:tavLst>
                                    </p:anim>
                                    <p:anim calcmode="lin" valueType="num">
                                      <p:cBhvr additive="repl">
                                        <p:cTn id="130" dur="1000" fill="hold"/>
                                        <p:tgtEl>
                                          <p:spTgt spid="134"/>
                                        </p:tgtEl>
                                        <p:attrNameLst>
                                          <p:attrName>ppt_h</p:attrName>
                                        </p:attrNameLst>
                                      </p:cBhvr>
                                      <p:tavLst>
                                        <p:tav tm="0">
                                          <p:val>
                                            <p:strVal val="#ppt_h"/>
                                          </p:val>
                                        </p:tav>
                                        <p:tav tm="100000">
                                          <p:val>
                                            <p:strVal val="#ppt_h"/>
                                          </p:val>
                                        </p:tav>
                                      </p:tavLst>
                                    </p:anim>
                                    <p:animEffect filter="fade" transition="in">
                                      <p:cBhvr additive="repl">
                                        <p:cTn id="131" dur="1000"/>
                                        <p:tgtEl>
                                          <p:spTgt spid="134"/>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47">
                                  <p:stCondLst>
                                    <p:cond delay="0"/>
                                  </p:stCondLst>
                                  <p:childTnLst>
                                    <p:set>
                                      <p:cBhvr>
                                        <p:cTn id="135" dur="1" fill="hold">
                                          <p:stCondLst>
                                            <p:cond delay="0"/>
                                          </p:stCondLst>
                                        </p:cTn>
                                        <p:tgtEl>
                                          <p:spTgt spid="133">
                                            <p:txEl>
                                              <p:pRg st="0" end="0"/>
                                            </p:txEl>
                                          </p:spTgt>
                                        </p:tgtEl>
                                        <p:attrNameLst>
                                          <p:attrName>style.visibility</p:attrName>
                                        </p:attrNameLst>
                                      </p:cBhvr>
                                      <p:to>
                                        <p:strVal val="visible"/>
                                      </p:to>
                                    </p:set>
                                    <p:animEffect filter="fade" transition="in">
                                      <p:cBhvr additive="repl">
                                        <p:cTn id="136" dur="1000"/>
                                        <p:tgtEl>
                                          <p:spTgt spid="133">
                                            <p:txEl>
                                              <p:pRg st="0" end="0"/>
                                            </p:txEl>
                                          </p:spTgt>
                                        </p:tgtEl>
                                      </p:cBhvr>
                                    </p:animEffect>
                                    <p:anim calcmode="lin" valueType="num">
                                      <p:cBhvr additive="repl">
                                        <p:cTn id="137"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repl">
                                        <p:cTn id="138" dur="1000" fill="hold"/>
                                        <p:tgtEl>
                                          <p:spTgt spid="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47">
                                  <p:stCondLst>
                                    <p:cond delay="0"/>
                                  </p:stCondLst>
                                  <p:childTnLst>
                                    <p:set>
                                      <p:cBhvr>
                                        <p:cTn id="142" dur="1" fill="hold">
                                          <p:stCondLst>
                                            <p:cond delay="0"/>
                                          </p:stCondLst>
                                        </p:cTn>
                                        <p:tgtEl>
                                          <p:spTgt spid="133">
                                            <p:txEl>
                                              <p:pRg st="1" end="1"/>
                                            </p:txEl>
                                          </p:spTgt>
                                        </p:tgtEl>
                                        <p:attrNameLst>
                                          <p:attrName>style.visibility</p:attrName>
                                        </p:attrNameLst>
                                      </p:cBhvr>
                                      <p:to>
                                        <p:strVal val="visible"/>
                                      </p:to>
                                    </p:set>
                                    <p:animEffect filter="fade" transition="in">
                                      <p:cBhvr additive="repl">
                                        <p:cTn id="143" dur="1000"/>
                                        <p:tgtEl>
                                          <p:spTgt spid="133">
                                            <p:txEl>
                                              <p:pRg st="1" end="1"/>
                                            </p:txEl>
                                          </p:spTgt>
                                        </p:tgtEl>
                                      </p:cBhvr>
                                    </p:animEffect>
                                    <p:anim calcmode="lin" valueType="num">
                                      <p:cBhvr additive="repl">
                                        <p:cTn id="144" dur="1000" fill="hold"/>
                                        <p:tgtEl>
                                          <p:spTgt spid="133">
                                            <p:txEl>
                                              <p:pRg st="1" end="1"/>
                                            </p:txEl>
                                          </p:spTgt>
                                        </p:tgtEl>
                                        <p:attrNameLst>
                                          <p:attrName>ppt_x</p:attrName>
                                        </p:attrNameLst>
                                      </p:cBhvr>
                                      <p:tavLst>
                                        <p:tav tm="0">
                                          <p:val>
                                            <p:strVal val="#ppt_x"/>
                                          </p:val>
                                        </p:tav>
                                        <p:tav tm="100000">
                                          <p:val>
                                            <p:strVal val="#ppt_x"/>
                                          </p:val>
                                        </p:tav>
                                      </p:tavLst>
                                    </p:anim>
                                    <p:anim calcmode="lin" valueType="num">
                                      <p:cBhvr additive="repl">
                                        <p:cTn id="145" dur="1000" fill="hold"/>
                                        <p:tgtEl>
                                          <p:spTgt spid="1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47">
                                  <p:stCondLst>
                                    <p:cond delay="0"/>
                                  </p:stCondLst>
                                  <p:childTnLst>
                                    <p:set>
                                      <p:cBhvr>
                                        <p:cTn id="149" dur="1" fill="hold">
                                          <p:stCondLst>
                                            <p:cond delay="0"/>
                                          </p:stCondLst>
                                        </p:cTn>
                                        <p:tgtEl>
                                          <p:spTgt spid="133">
                                            <p:txEl>
                                              <p:pRg st="2" end="2"/>
                                            </p:txEl>
                                          </p:spTgt>
                                        </p:tgtEl>
                                        <p:attrNameLst>
                                          <p:attrName>style.visibility</p:attrName>
                                        </p:attrNameLst>
                                      </p:cBhvr>
                                      <p:to>
                                        <p:strVal val="visible"/>
                                      </p:to>
                                    </p:set>
                                    <p:animEffect filter="fade" transition="in">
                                      <p:cBhvr additive="repl">
                                        <p:cTn id="150" dur="1000"/>
                                        <p:tgtEl>
                                          <p:spTgt spid="133">
                                            <p:txEl>
                                              <p:pRg st="2" end="2"/>
                                            </p:txEl>
                                          </p:spTgt>
                                        </p:tgtEl>
                                      </p:cBhvr>
                                    </p:animEffect>
                                    <p:anim calcmode="lin" valueType="num">
                                      <p:cBhvr additive="repl">
                                        <p:cTn id="151" dur="10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repl">
                                        <p:cTn id="152" dur="1000" fill="hold"/>
                                        <p:tgtEl>
                                          <p:spTgt spid="1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47">
                                  <p:stCondLst>
                                    <p:cond delay="0"/>
                                  </p:stCondLst>
                                  <p:childTnLst>
                                    <p:set>
                                      <p:cBhvr>
                                        <p:cTn id="156" dur="1" fill="hold">
                                          <p:stCondLst>
                                            <p:cond delay="0"/>
                                          </p:stCondLst>
                                        </p:cTn>
                                        <p:tgtEl>
                                          <p:spTgt spid="133">
                                            <p:txEl>
                                              <p:pRg st="3" end="3"/>
                                            </p:txEl>
                                          </p:spTgt>
                                        </p:tgtEl>
                                        <p:attrNameLst>
                                          <p:attrName>style.visibility</p:attrName>
                                        </p:attrNameLst>
                                      </p:cBhvr>
                                      <p:to>
                                        <p:strVal val="visible"/>
                                      </p:to>
                                    </p:set>
                                    <p:animEffect filter="fade" transition="in">
                                      <p:cBhvr additive="repl">
                                        <p:cTn id="157" dur="1000"/>
                                        <p:tgtEl>
                                          <p:spTgt spid="133">
                                            <p:txEl>
                                              <p:pRg st="3" end="3"/>
                                            </p:txEl>
                                          </p:spTgt>
                                        </p:tgtEl>
                                      </p:cBhvr>
                                    </p:animEffect>
                                    <p:anim calcmode="lin" valueType="num">
                                      <p:cBhvr additive="repl">
                                        <p:cTn id="158" dur="1000" fill="hold"/>
                                        <p:tgtEl>
                                          <p:spTgt spid="133">
                                            <p:txEl>
                                              <p:pRg st="3" end="3"/>
                                            </p:txEl>
                                          </p:spTgt>
                                        </p:tgtEl>
                                        <p:attrNameLst>
                                          <p:attrName>ppt_x</p:attrName>
                                        </p:attrNameLst>
                                      </p:cBhvr>
                                      <p:tavLst>
                                        <p:tav tm="0">
                                          <p:val>
                                            <p:strVal val="#ppt_x"/>
                                          </p:val>
                                        </p:tav>
                                        <p:tav tm="100000">
                                          <p:val>
                                            <p:strVal val="#ppt_x"/>
                                          </p:val>
                                        </p:tav>
                                      </p:tavLst>
                                    </p:anim>
                                    <p:anim calcmode="lin" valueType="num">
                                      <p:cBhvr additive="repl">
                                        <p:cTn id="159" dur="1000" fill="hold"/>
                                        <p:tgtEl>
                                          <p:spTgt spid="1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47">
                                  <p:stCondLst>
                                    <p:cond delay="0"/>
                                  </p:stCondLst>
                                  <p:childTnLst>
                                    <p:set>
                                      <p:cBhvr>
                                        <p:cTn id="163" dur="1" fill="hold">
                                          <p:stCondLst>
                                            <p:cond delay="0"/>
                                          </p:stCondLst>
                                        </p:cTn>
                                        <p:tgtEl>
                                          <p:spTgt spid="133">
                                            <p:txEl>
                                              <p:pRg st="4" end="4"/>
                                            </p:txEl>
                                          </p:spTgt>
                                        </p:tgtEl>
                                        <p:attrNameLst>
                                          <p:attrName>style.visibility</p:attrName>
                                        </p:attrNameLst>
                                      </p:cBhvr>
                                      <p:to>
                                        <p:strVal val="visible"/>
                                      </p:to>
                                    </p:set>
                                    <p:animEffect filter="fade" transition="in">
                                      <p:cBhvr additive="repl">
                                        <p:cTn id="164" dur="1000"/>
                                        <p:tgtEl>
                                          <p:spTgt spid="133">
                                            <p:txEl>
                                              <p:pRg st="4" end="4"/>
                                            </p:txEl>
                                          </p:spTgt>
                                        </p:tgtEl>
                                      </p:cBhvr>
                                    </p:animEffect>
                                    <p:anim calcmode="lin" valueType="num">
                                      <p:cBhvr additive="repl">
                                        <p:cTn id="165" dur="1000" fill="hold"/>
                                        <p:tgtEl>
                                          <p:spTgt spid="133">
                                            <p:txEl>
                                              <p:pRg st="4" end="4"/>
                                            </p:txEl>
                                          </p:spTgt>
                                        </p:tgtEl>
                                        <p:attrNameLst>
                                          <p:attrName>ppt_x</p:attrName>
                                        </p:attrNameLst>
                                      </p:cBhvr>
                                      <p:tavLst>
                                        <p:tav tm="0">
                                          <p:val>
                                            <p:strVal val="#ppt_x"/>
                                          </p:val>
                                        </p:tav>
                                        <p:tav tm="100000">
                                          <p:val>
                                            <p:strVal val="#ppt_x"/>
                                          </p:val>
                                        </p:tav>
                                      </p:tavLst>
                                    </p:anim>
                                    <p:anim calcmode="lin" valueType="num">
                                      <p:cBhvr additive="repl">
                                        <p:cTn id="166" dur="1000" fill="hold"/>
                                        <p:tgtEl>
                                          <p:spTgt spid="1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755640" y="333360"/>
            <a:ext cx="7920000" cy="1008000"/>
          </a:xfrm>
          <a:custGeom>
            <a:avLst/>
            <a:gdLst/>
            <a:ahLst/>
            <a:rect l="0" t="0" r="r" b="b"/>
            <a:pathLst>
              <a:path w="22002" h="3724">
                <a:moveTo>
                  <a:pt x="0" y="642"/>
                </a:moveTo>
                <a:cubicBezTo>
                  <a:pt x="7333" y="0"/>
                  <a:pt x="14667" y="1285"/>
                  <a:pt x="22001" y="642"/>
                </a:cubicBezTo>
                <a:moveTo>
                  <a:pt x="0" y="3080"/>
                </a:moveTo>
                <a:cubicBezTo>
                  <a:pt x="7333" y="2437"/>
                  <a:pt x="14667" y="3723"/>
                  <a:pt x="22001" y="3080"/>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Загартовування повітрям</a:t>
            </a:r>
            <a:endParaRPr b="1" lang="ru-RU" sz="1800" spc="1" strike="noStrike">
              <a:latin typeface="Times New Roman"/>
              <a:ea typeface="Times New Roman"/>
            </a:endParaRPr>
          </a:p>
        </p:txBody>
      </p:sp>
      <p:sp>
        <p:nvSpPr>
          <p:cNvPr id="137" name="CustomShape 2"/>
          <p:cNvSpPr/>
          <p:nvPr/>
        </p:nvSpPr>
        <p:spPr>
          <a:xfrm>
            <a:off x="4859280" y="1628640"/>
            <a:ext cx="3959280" cy="468864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marL="342720" indent="-342720">
              <a:lnSpc>
                <a:spcPct val="100000"/>
              </a:lnSpc>
              <a:spcBef>
                <a:spcPts val="1500"/>
              </a:spcBef>
              <a:buClr>
                <a:srgbClr val="006699"/>
              </a:buClr>
              <a:buFont typeface="Times New Roman"/>
              <a:buAutoNum type="arabicPeriod"/>
            </a:pPr>
            <a:r>
              <a:rPr b="1" i="1" lang="ru-RU" sz="2400" spc="-1" strike="noStrike">
                <a:latin typeface="Times New Roman"/>
              </a:rPr>
              <a:t>Спи з відчиненою кватиркою</a:t>
            </a:r>
            <a:endParaRPr b="0" lang="ru-RU" sz="2400" spc="-1" strike="noStrike">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latin typeface="Times New Roman"/>
              </a:rPr>
              <a:t>Щоденно гуляй і грайся на свіжому повітрі</a:t>
            </a:r>
            <a:endParaRPr b="0" lang="ru-RU" sz="2400" spc="-1" strike="noStrike">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latin typeface="Times New Roman"/>
              </a:rPr>
              <a:t>Роби повітряні ванни влітку – на вулиці, взмику – в кімнаті при відчиненій   кватирці</a:t>
            </a:r>
            <a:endParaRPr b="0" lang="ru-RU" sz="2400" spc="-1" strike="noStrike">
              <a:latin typeface="Arial"/>
            </a:endParaRPr>
          </a:p>
          <a:p>
            <a:pPr marL="342720" indent="-342720">
              <a:lnSpc>
                <a:spcPct val="100000"/>
              </a:lnSpc>
              <a:spcBef>
                <a:spcPts val="1500"/>
              </a:spcBef>
              <a:buClr>
                <a:srgbClr val="006699"/>
              </a:buClr>
              <a:buFont typeface="Times New Roman"/>
              <a:buAutoNum type="arabicPeriod"/>
            </a:pPr>
            <a:r>
              <a:rPr b="1" i="1" lang="ru-RU" sz="2400" spc="-1" strike="noStrike">
                <a:latin typeface="Times New Roman"/>
              </a:rPr>
              <a:t>Одягайся за погодою – не перегрівай свій організм теплим одягом</a:t>
            </a:r>
            <a:endParaRPr b="0" lang="ru-RU" sz="2400" spc="-1" strike="noStrike">
              <a:latin typeface="Arial"/>
            </a:endParaRPr>
          </a:p>
        </p:txBody>
      </p:sp>
      <p:pic>
        <p:nvPicPr>
          <p:cNvPr id="138" name="Picture 7" descr="MC900432587"/>
          <p:cNvPicPr/>
          <p:nvPr/>
        </p:nvPicPr>
        <p:blipFill>
          <a:blip r:embed="rId1"/>
          <a:stretch/>
        </p:blipFill>
        <p:spPr>
          <a:xfrm>
            <a:off x="1357200" y="1071720"/>
            <a:ext cx="1828800" cy="1828800"/>
          </a:xfrm>
          <a:prstGeom prst="rect">
            <a:avLst/>
          </a:prstGeom>
          <a:ln>
            <a:noFill/>
          </a:ln>
        </p:spPr>
      </p:pic>
      <p:pic>
        <p:nvPicPr>
          <p:cNvPr id="139" name="Рисунок 1" descr=""/>
          <p:cNvPicPr/>
          <p:nvPr/>
        </p:nvPicPr>
        <p:blipFill>
          <a:blip r:embed="rId2"/>
          <a:stretch/>
        </p:blipFill>
        <p:spPr>
          <a:xfrm>
            <a:off x="539640" y="2997360"/>
            <a:ext cx="4194360" cy="3238200"/>
          </a:xfrm>
          <a:prstGeom prst="rect">
            <a:avLst/>
          </a:prstGeom>
          <a:ln>
            <a:noFill/>
          </a:ln>
        </p:spPr>
      </p:pic>
    </p:spTree>
  </p:cSld>
  <mc:AlternateContent>
    <mc:Choice Requires="p14">
      <p:transition spd="slow" p14:dur="2000"/>
    </mc:Choice>
    <mc:Fallback>
      <p:transition spd="slow"/>
    </mc:Fallback>
  </mc:AlternateContent>
  <p:timing>
    <p:tnLst>
      <p:par>
        <p:cTn id="167" dur="indefinite" restart="never" nodeType="tmRoot">
          <p:childTnLst>
            <p:seq>
              <p:cTn id="168" dur="indefinite" nodeType="mainSeq">
                <p:childTnLst>
                  <p:par>
                    <p:cTn id="169" fill="hold">
                      <p:stCondLst>
                        <p:cond delay="indefinite"/>
                      </p:stCondLst>
                      <p:childTnLst>
                        <p:par>
                          <p:cTn id="170" fill="hold">
                            <p:stCondLst>
                              <p:cond delay="0"/>
                            </p:stCondLst>
                            <p:childTnLst>
                              <p:par>
                                <p:cTn id="171" nodeType="clickEffect" fill="hold" presetClass="entr" presetID="47">
                                  <p:stCondLst>
                                    <p:cond delay="0"/>
                                  </p:stCondLst>
                                  <p:childTnLst>
                                    <p:set>
                                      <p:cBhvr>
                                        <p:cTn id="172" dur="1" fill="hold">
                                          <p:stCondLst>
                                            <p:cond delay="0"/>
                                          </p:stCondLst>
                                        </p:cTn>
                                        <p:tgtEl>
                                          <p:spTgt spid="136"/>
                                        </p:tgtEl>
                                        <p:attrNameLst>
                                          <p:attrName>style.visibility</p:attrName>
                                        </p:attrNameLst>
                                      </p:cBhvr>
                                      <p:to>
                                        <p:strVal val="visible"/>
                                      </p:to>
                                    </p:set>
                                    <p:animEffect filter="fade" transition="in">
                                      <p:cBhvr additive="repl">
                                        <p:cTn id="173" dur="1000"/>
                                        <p:tgtEl>
                                          <p:spTgt spid="136"/>
                                        </p:tgtEl>
                                      </p:cBhvr>
                                    </p:animEffect>
                                    <p:anim calcmode="lin" valueType="num">
                                      <p:cBhvr additive="repl">
                                        <p:cTn id="174" dur="1000" fill="hold"/>
                                        <p:tgtEl>
                                          <p:spTgt spid="136"/>
                                        </p:tgtEl>
                                        <p:attrNameLst>
                                          <p:attrName>ppt_x</p:attrName>
                                        </p:attrNameLst>
                                      </p:cBhvr>
                                      <p:tavLst>
                                        <p:tav tm="0">
                                          <p:val>
                                            <p:strVal val="#ppt_x"/>
                                          </p:val>
                                        </p:tav>
                                        <p:tav tm="100000">
                                          <p:val>
                                            <p:strVal val="#ppt_x"/>
                                          </p:val>
                                        </p:tav>
                                      </p:tavLst>
                                    </p:anim>
                                    <p:anim calcmode="lin" valueType="num">
                                      <p:cBhvr additive="repl">
                                        <p:cTn id="175"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47">
                                  <p:stCondLst>
                                    <p:cond delay="0"/>
                                  </p:stCondLst>
                                  <p:childTnLst>
                                    <p:set>
                                      <p:cBhvr>
                                        <p:cTn id="179" dur="1" fill="hold">
                                          <p:stCondLst>
                                            <p:cond delay="0"/>
                                          </p:stCondLst>
                                        </p:cTn>
                                        <p:tgtEl>
                                          <p:spTgt spid="138"/>
                                        </p:tgtEl>
                                        <p:attrNameLst>
                                          <p:attrName>style.visibility</p:attrName>
                                        </p:attrNameLst>
                                      </p:cBhvr>
                                      <p:to>
                                        <p:strVal val="visible"/>
                                      </p:to>
                                    </p:set>
                                    <p:animEffect filter="fade" transition="in">
                                      <p:cBhvr additive="repl">
                                        <p:cTn id="180" dur="1000"/>
                                        <p:tgtEl>
                                          <p:spTgt spid="138"/>
                                        </p:tgtEl>
                                      </p:cBhvr>
                                    </p:animEffect>
                                    <p:anim calcmode="lin" valueType="num">
                                      <p:cBhvr additive="repl">
                                        <p:cTn id="181" dur="1000" fill="hold"/>
                                        <p:tgtEl>
                                          <p:spTgt spid="138"/>
                                        </p:tgtEl>
                                        <p:attrNameLst>
                                          <p:attrName>ppt_x</p:attrName>
                                        </p:attrNameLst>
                                      </p:cBhvr>
                                      <p:tavLst>
                                        <p:tav tm="0">
                                          <p:val>
                                            <p:strVal val="#ppt_x"/>
                                          </p:val>
                                        </p:tav>
                                        <p:tav tm="100000">
                                          <p:val>
                                            <p:strVal val="#ppt_x"/>
                                          </p:val>
                                        </p:tav>
                                      </p:tavLst>
                                    </p:anim>
                                    <p:anim calcmode="lin" valueType="num">
                                      <p:cBhvr additive="repl">
                                        <p:cTn id="182"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55">
                                  <p:stCondLst>
                                    <p:cond delay="0"/>
                                  </p:stCondLst>
                                  <p:childTnLst>
                                    <p:set>
                                      <p:cBhvr>
                                        <p:cTn id="186" dur="1" fill="hold">
                                          <p:stCondLst>
                                            <p:cond delay="0"/>
                                          </p:stCondLst>
                                        </p:cTn>
                                        <p:tgtEl>
                                          <p:spTgt spid="139"/>
                                        </p:tgtEl>
                                        <p:attrNameLst>
                                          <p:attrName>style.visibility</p:attrName>
                                        </p:attrNameLst>
                                      </p:cBhvr>
                                      <p:to>
                                        <p:strVal val="visible"/>
                                      </p:to>
                                    </p:set>
                                    <p:anim calcmode="lin" valueType="num">
                                      <p:cBhvr additive="repl">
                                        <p:cTn id="187" dur="1000" fill="hold"/>
                                        <p:tgtEl>
                                          <p:spTgt spid="139"/>
                                        </p:tgtEl>
                                        <p:attrNameLst>
                                          <p:attrName>ppt_w</p:attrName>
                                        </p:attrNameLst>
                                      </p:cBhvr>
                                      <p:tavLst>
                                        <p:tav tm="0">
                                          <p:val>
                                            <p:strVal val="#ppt_w*0.70"/>
                                          </p:val>
                                        </p:tav>
                                        <p:tav tm="100000">
                                          <p:val>
                                            <p:strVal val="#ppt_w"/>
                                          </p:val>
                                        </p:tav>
                                      </p:tavLst>
                                    </p:anim>
                                    <p:anim calcmode="lin" valueType="num">
                                      <p:cBhvr additive="repl">
                                        <p:cTn id="188" dur="1000" fill="hold"/>
                                        <p:tgtEl>
                                          <p:spTgt spid="139"/>
                                        </p:tgtEl>
                                        <p:attrNameLst>
                                          <p:attrName>ppt_h</p:attrName>
                                        </p:attrNameLst>
                                      </p:cBhvr>
                                      <p:tavLst>
                                        <p:tav tm="0">
                                          <p:val>
                                            <p:strVal val="#ppt_h"/>
                                          </p:val>
                                        </p:tav>
                                        <p:tav tm="100000">
                                          <p:val>
                                            <p:strVal val="#ppt_h"/>
                                          </p:val>
                                        </p:tav>
                                      </p:tavLst>
                                    </p:anim>
                                    <p:animEffect filter="fade" transition="in">
                                      <p:cBhvr additive="repl">
                                        <p:cTn id="189" dur="1000"/>
                                        <p:tgtEl>
                                          <p:spTgt spid="139"/>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55">
                                  <p:stCondLst>
                                    <p:cond delay="0"/>
                                  </p:stCondLst>
                                  <p:childTnLst>
                                    <p:set>
                                      <p:cBhvr>
                                        <p:cTn id="193" dur="1" fill="hold">
                                          <p:stCondLst>
                                            <p:cond delay="0"/>
                                          </p:stCondLst>
                                        </p:cTn>
                                        <p:tgtEl>
                                          <p:spTgt spid="137">
                                            <p:txEl>
                                              <p:pRg st="0" end="0"/>
                                            </p:txEl>
                                          </p:spTgt>
                                        </p:tgtEl>
                                        <p:attrNameLst>
                                          <p:attrName>style.visibility</p:attrName>
                                        </p:attrNameLst>
                                      </p:cBhvr>
                                      <p:to>
                                        <p:strVal val="visible"/>
                                      </p:to>
                                    </p:set>
                                    <p:anim calcmode="lin" valueType="num">
                                      <p:cBhvr additive="repl">
                                        <p:cTn id="194" dur="1000" fill="hold"/>
                                        <p:tgtEl>
                                          <p:spTgt spid="137">
                                            <p:txEl>
                                              <p:pRg st="0" end="0"/>
                                            </p:txEl>
                                          </p:spTgt>
                                        </p:tgtEl>
                                        <p:attrNameLst>
                                          <p:attrName>ppt_w</p:attrName>
                                        </p:attrNameLst>
                                      </p:cBhvr>
                                      <p:tavLst>
                                        <p:tav tm="0">
                                          <p:val>
                                            <p:strVal val="#ppt_w*0.70"/>
                                          </p:val>
                                        </p:tav>
                                        <p:tav tm="100000">
                                          <p:val>
                                            <p:strVal val="#ppt_w"/>
                                          </p:val>
                                        </p:tav>
                                      </p:tavLst>
                                    </p:anim>
                                    <p:anim calcmode="lin" valueType="num">
                                      <p:cBhvr additive="repl">
                                        <p:cTn id="195" dur="1000" fill="hold"/>
                                        <p:tgtEl>
                                          <p:spTgt spid="137">
                                            <p:txEl>
                                              <p:pRg st="0" end="0"/>
                                            </p:txEl>
                                          </p:spTgt>
                                        </p:tgtEl>
                                        <p:attrNameLst>
                                          <p:attrName>ppt_h</p:attrName>
                                        </p:attrNameLst>
                                      </p:cBhvr>
                                      <p:tavLst>
                                        <p:tav tm="0">
                                          <p:val>
                                            <p:strVal val="#ppt_h"/>
                                          </p:val>
                                        </p:tav>
                                        <p:tav tm="100000">
                                          <p:val>
                                            <p:strVal val="#ppt_h"/>
                                          </p:val>
                                        </p:tav>
                                      </p:tavLst>
                                    </p:anim>
                                    <p:animEffect filter="fade" transition="in">
                                      <p:cBhvr additive="repl">
                                        <p:cTn id="196" dur="1000"/>
                                        <p:tgtEl>
                                          <p:spTgt spid="137">
                                            <p:txEl>
                                              <p:pRg st="0" end="0"/>
                                            </p:txEl>
                                          </p:spTgt>
                                        </p:tgtEl>
                                      </p:cBhvr>
                                    </p:animEffec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55">
                                  <p:stCondLst>
                                    <p:cond delay="0"/>
                                  </p:stCondLst>
                                  <p:childTnLst>
                                    <p:set>
                                      <p:cBhvr>
                                        <p:cTn id="200" dur="1" fill="hold">
                                          <p:stCondLst>
                                            <p:cond delay="0"/>
                                          </p:stCondLst>
                                        </p:cTn>
                                        <p:tgtEl>
                                          <p:spTgt spid="137">
                                            <p:txEl>
                                              <p:pRg st="1" end="1"/>
                                            </p:txEl>
                                          </p:spTgt>
                                        </p:tgtEl>
                                        <p:attrNameLst>
                                          <p:attrName>style.visibility</p:attrName>
                                        </p:attrNameLst>
                                      </p:cBhvr>
                                      <p:to>
                                        <p:strVal val="visible"/>
                                      </p:to>
                                    </p:set>
                                    <p:anim calcmode="lin" valueType="num">
                                      <p:cBhvr additive="repl">
                                        <p:cTn id="201" dur="1000" fill="hold"/>
                                        <p:tgtEl>
                                          <p:spTgt spid="137">
                                            <p:txEl>
                                              <p:pRg st="1" end="1"/>
                                            </p:txEl>
                                          </p:spTgt>
                                        </p:tgtEl>
                                        <p:attrNameLst>
                                          <p:attrName>ppt_w</p:attrName>
                                        </p:attrNameLst>
                                      </p:cBhvr>
                                      <p:tavLst>
                                        <p:tav tm="0">
                                          <p:val>
                                            <p:strVal val="#ppt_w*0.70"/>
                                          </p:val>
                                        </p:tav>
                                        <p:tav tm="100000">
                                          <p:val>
                                            <p:strVal val="#ppt_w"/>
                                          </p:val>
                                        </p:tav>
                                      </p:tavLst>
                                    </p:anim>
                                    <p:anim calcmode="lin" valueType="num">
                                      <p:cBhvr additive="repl">
                                        <p:cTn id="202" dur="1000" fill="hold"/>
                                        <p:tgtEl>
                                          <p:spTgt spid="137">
                                            <p:txEl>
                                              <p:pRg st="1" end="1"/>
                                            </p:txEl>
                                          </p:spTgt>
                                        </p:tgtEl>
                                        <p:attrNameLst>
                                          <p:attrName>ppt_h</p:attrName>
                                        </p:attrNameLst>
                                      </p:cBhvr>
                                      <p:tavLst>
                                        <p:tav tm="0">
                                          <p:val>
                                            <p:strVal val="#ppt_h"/>
                                          </p:val>
                                        </p:tav>
                                        <p:tav tm="100000">
                                          <p:val>
                                            <p:strVal val="#ppt_h"/>
                                          </p:val>
                                        </p:tav>
                                      </p:tavLst>
                                    </p:anim>
                                    <p:animEffect filter="fade" transition="in">
                                      <p:cBhvr additive="repl">
                                        <p:cTn id="203" dur="1000"/>
                                        <p:tgtEl>
                                          <p:spTgt spid="137">
                                            <p:txEl>
                                              <p:pRg st="1" end="1"/>
                                            </p:txEl>
                                          </p:spTgt>
                                        </p:tgtEl>
                                      </p:cBhvr>
                                    </p:animEffect>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55">
                                  <p:stCondLst>
                                    <p:cond delay="0"/>
                                  </p:stCondLst>
                                  <p:childTnLst>
                                    <p:set>
                                      <p:cBhvr>
                                        <p:cTn id="207" dur="1" fill="hold">
                                          <p:stCondLst>
                                            <p:cond delay="0"/>
                                          </p:stCondLst>
                                        </p:cTn>
                                        <p:tgtEl>
                                          <p:spTgt spid="137">
                                            <p:txEl>
                                              <p:pRg st="2" end="2"/>
                                            </p:txEl>
                                          </p:spTgt>
                                        </p:tgtEl>
                                        <p:attrNameLst>
                                          <p:attrName>style.visibility</p:attrName>
                                        </p:attrNameLst>
                                      </p:cBhvr>
                                      <p:to>
                                        <p:strVal val="visible"/>
                                      </p:to>
                                    </p:set>
                                    <p:anim calcmode="lin" valueType="num">
                                      <p:cBhvr additive="repl">
                                        <p:cTn id="208" dur="1000" fill="hold"/>
                                        <p:tgtEl>
                                          <p:spTgt spid="137">
                                            <p:txEl>
                                              <p:pRg st="2" end="2"/>
                                            </p:txEl>
                                          </p:spTgt>
                                        </p:tgtEl>
                                        <p:attrNameLst>
                                          <p:attrName>ppt_w</p:attrName>
                                        </p:attrNameLst>
                                      </p:cBhvr>
                                      <p:tavLst>
                                        <p:tav tm="0">
                                          <p:val>
                                            <p:strVal val="#ppt_w*0.70"/>
                                          </p:val>
                                        </p:tav>
                                        <p:tav tm="100000">
                                          <p:val>
                                            <p:strVal val="#ppt_w"/>
                                          </p:val>
                                        </p:tav>
                                      </p:tavLst>
                                    </p:anim>
                                    <p:anim calcmode="lin" valueType="num">
                                      <p:cBhvr additive="repl">
                                        <p:cTn id="209" dur="1000" fill="hold"/>
                                        <p:tgtEl>
                                          <p:spTgt spid="137">
                                            <p:txEl>
                                              <p:pRg st="2" end="2"/>
                                            </p:txEl>
                                          </p:spTgt>
                                        </p:tgtEl>
                                        <p:attrNameLst>
                                          <p:attrName>ppt_h</p:attrName>
                                        </p:attrNameLst>
                                      </p:cBhvr>
                                      <p:tavLst>
                                        <p:tav tm="0">
                                          <p:val>
                                            <p:strVal val="#ppt_h"/>
                                          </p:val>
                                        </p:tav>
                                        <p:tav tm="100000">
                                          <p:val>
                                            <p:strVal val="#ppt_h"/>
                                          </p:val>
                                        </p:tav>
                                      </p:tavLst>
                                    </p:anim>
                                    <p:animEffect filter="fade" transition="in">
                                      <p:cBhvr additive="repl">
                                        <p:cTn id="210" dur="1000"/>
                                        <p:tgtEl>
                                          <p:spTgt spid="137">
                                            <p:txEl>
                                              <p:pRg st="2" end="2"/>
                                            </p:txEl>
                                          </p:spTgt>
                                        </p:tgtEl>
                                      </p:cBhvr>
                                    </p:animEffec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55">
                                  <p:stCondLst>
                                    <p:cond delay="0"/>
                                  </p:stCondLst>
                                  <p:childTnLst>
                                    <p:set>
                                      <p:cBhvr>
                                        <p:cTn id="214" dur="1" fill="hold">
                                          <p:stCondLst>
                                            <p:cond delay="0"/>
                                          </p:stCondLst>
                                        </p:cTn>
                                        <p:tgtEl>
                                          <p:spTgt spid="137">
                                            <p:txEl>
                                              <p:pRg st="3" end="3"/>
                                            </p:txEl>
                                          </p:spTgt>
                                        </p:tgtEl>
                                        <p:attrNameLst>
                                          <p:attrName>style.visibility</p:attrName>
                                        </p:attrNameLst>
                                      </p:cBhvr>
                                      <p:to>
                                        <p:strVal val="visible"/>
                                      </p:to>
                                    </p:set>
                                    <p:anim calcmode="lin" valueType="num">
                                      <p:cBhvr additive="repl">
                                        <p:cTn id="215" dur="1000" fill="hold"/>
                                        <p:tgtEl>
                                          <p:spTgt spid="137">
                                            <p:txEl>
                                              <p:pRg st="3" end="3"/>
                                            </p:txEl>
                                          </p:spTgt>
                                        </p:tgtEl>
                                        <p:attrNameLst>
                                          <p:attrName>ppt_w</p:attrName>
                                        </p:attrNameLst>
                                      </p:cBhvr>
                                      <p:tavLst>
                                        <p:tav tm="0">
                                          <p:val>
                                            <p:strVal val="#ppt_w*0.70"/>
                                          </p:val>
                                        </p:tav>
                                        <p:tav tm="100000">
                                          <p:val>
                                            <p:strVal val="#ppt_w"/>
                                          </p:val>
                                        </p:tav>
                                      </p:tavLst>
                                    </p:anim>
                                    <p:anim calcmode="lin" valueType="num">
                                      <p:cBhvr additive="repl">
                                        <p:cTn id="216" dur="1000" fill="hold"/>
                                        <p:tgtEl>
                                          <p:spTgt spid="137">
                                            <p:txEl>
                                              <p:pRg st="3" end="3"/>
                                            </p:txEl>
                                          </p:spTgt>
                                        </p:tgtEl>
                                        <p:attrNameLst>
                                          <p:attrName>ppt_h</p:attrName>
                                        </p:attrNameLst>
                                      </p:cBhvr>
                                      <p:tavLst>
                                        <p:tav tm="0">
                                          <p:val>
                                            <p:strVal val="#ppt_h"/>
                                          </p:val>
                                        </p:tav>
                                        <p:tav tm="100000">
                                          <p:val>
                                            <p:strVal val="#ppt_h"/>
                                          </p:val>
                                        </p:tav>
                                      </p:tavLst>
                                    </p:anim>
                                    <p:animEffect filter="fade" transition="in">
                                      <p:cBhvr additive="repl">
                                        <p:cTn id="217" dur="1000"/>
                                        <p:tgtEl>
                                          <p:spTgt spid="137">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411280" y="500040"/>
            <a:ext cx="6232680" cy="793800"/>
          </a:xfrm>
          <a:custGeom>
            <a:avLst/>
            <a:gdLst/>
            <a:ahLst/>
            <a:rect l="0" t="0" r="r" b="b"/>
            <a:pathLst>
              <a:path w="17315" h="2933">
                <a:moveTo>
                  <a:pt x="0" y="505"/>
                </a:moveTo>
                <a:cubicBezTo>
                  <a:pt x="5771" y="0"/>
                  <a:pt x="11542" y="1012"/>
                  <a:pt x="17314" y="505"/>
                </a:cubicBezTo>
                <a:moveTo>
                  <a:pt x="0" y="2426"/>
                </a:moveTo>
                <a:cubicBezTo>
                  <a:pt x="5771" y="1919"/>
                  <a:pt x="11542" y="2932"/>
                  <a:pt x="17314" y="2426"/>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Сонячні ванни</a:t>
            </a:r>
            <a:endParaRPr b="1" lang="ru-RU" sz="1800" spc="1" strike="noStrike">
              <a:latin typeface="Times New Roman"/>
              <a:ea typeface="Times New Roman"/>
            </a:endParaRPr>
          </a:p>
        </p:txBody>
      </p:sp>
      <p:sp>
        <p:nvSpPr>
          <p:cNvPr id="141" name="CustomShape 2"/>
          <p:cNvSpPr/>
          <p:nvPr/>
        </p:nvSpPr>
        <p:spPr>
          <a:xfrm>
            <a:off x="5003640" y="1959120"/>
            <a:ext cx="3961080" cy="459972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marL="457200" indent="-457200">
              <a:lnSpc>
                <a:spcPct val="100000"/>
              </a:lnSpc>
              <a:spcBef>
                <a:spcPts val="1749"/>
              </a:spcBef>
              <a:buClr>
                <a:srgbClr val="006699"/>
              </a:buClr>
              <a:buFont typeface="Times New Roman"/>
              <a:buAutoNum type="arabicPeriod"/>
            </a:pPr>
            <a:r>
              <a:rPr b="1" i="1" lang="ru-RU" sz="2800" spc="-1" strike="noStrike">
                <a:latin typeface="Times New Roman"/>
              </a:rPr>
              <a:t>Не перегрівайся!</a:t>
            </a:r>
            <a:endParaRPr b="0" lang="ru-RU" sz="2800" spc="-1" strike="noStrike">
              <a:latin typeface="Arial"/>
            </a:endParaRPr>
          </a:p>
          <a:p>
            <a:pPr marL="457200" indent="-457200">
              <a:lnSpc>
                <a:spcPct val="100000"/>
              </a:lnSpc>
              <a:spcBef>
                <a:spcPts val="1749"/>
              </a:spcBef>
              <a:buClr>
                <a:srgbClr val="006699"/>
              </a:buClr>
              <a:buFont typeface="Times New Roman"/>
              <a:buAutoNum type="arabicPeriod"/>
            </a:pPr>
            <a:r>
              <a:rPr b="1" i="1" lang="ru-RU" sz="2800" spc="-1" strike="noStrike">
                <a:latin typeface="Times New Roman"/>
              </a:rPr>
              <a:t>Засмагай на сонці не більше 10 хвилин</a:t>
            </a:r>
            <a:endParaRPr b="0" lang="ru-RU" sz="2800" spc="-1" strike="noStrike">
              <a:latin typeface="Arial"/>
            </a:endParaRPr>
          </a:p>
          <a:p>
            <a:pPr marL="457200" indent="-457200">
              <a:lnSpc>
                <a:spcPct val="100000"/>
              </a:lnSpc>
              <a:spcBef>
                <a:spcPts val="1749"/>
              </a:spcBef>
              <a:buClr>
                <a:srgbClr val="006699"/>
              </a:buClr>
              <a:buFont typeface="Times New Roman"/>
              <a:buAutoNum type="arabicPeriod"/>
            </a:pPr>
            <a:r>
              <a:rPr b="1" i="1" lang="ru-RU" sz="2800" spc="-1" strike="noStrike">
                <a:latin typeface="Times New Roman"/>
              </a:rPr>
              <a:t>Найкраще засмагати до 11 години ранку  та після 17 години дня</a:t>
            </a:r>
            <a:endParaRPr b="0" lang="ru-RU" sz="2800" spc="-1" strike="noStrike">
              <a:latin typeface="Arial"/>
            </a:endParaRPr>
          </a:p>
          <a:p>
            <a:pPr marL="457200" indent="-457200">
              <a:lnSpc>
                <a:spcPct val="100000"/>
              </a:lnSpc>
              <a:spcBef>
                <a:spcPts val="1749"/>
              </a:spcBef>
              <a:buClr>
                <a:srgbClr val="006699"/>
              </a:buClr>
              <a:buFont typeface="Times New Roman"/>
              <a:buAutoNum type="arabicPeriod"/>
            </a:pPr>
            <a:r>
              <a:rPr b="1" i="1" lang="ru-RU" sz="2800" spc="-1" strike="noStrike">
                <a:latin typeface="Times New Roman"/>
              </a:rPr>
              <a:t>Захищай голову від сонячних променів</a:t>
            </a:r>
            <a:endParaRPr b="0" lang="ru-RU" sz="2800" spc="-1" strike="noStrike">
              <a:latin typeface="Arial"/>
            </a:endParaRPr>
          </a:p>
        </p:txBody>
      </p:sp>
      <p:pic>
        <p:nvPicPr>
          <p:cNvPr id="142" name="Рисунок 1" descr=""/>
          <p:cNvPicPr/>
          <p:nvPr/>
        </p:nvPicPr>
        <p:blipFill>
          <a:blip r:embed="rId1"/>
          <a:stretch/>
        </p:blipFill>
        <p:spPr>
          <a:xfrm>
            <a:off x="108000" y="2214720"/>
            <a:ext cx="4892760" cy="4071960"/>
          </a:xfrm>
          <a:prstGeom prst="rect">
            <a:avLst/>
          </a:prstGeom>
          <a:ln>
            <a:noFill/>
          </a:ln>
        </p:spPr>
      </p:pic>
      <p:pic>
        <p:nvPicPr>
          <p:cNvPr id="143" name="Picture 7" descr="MC900432589"/>
          <p:cNvPicPr/>
          <p:nvPr/>
        </p:nvPicPr>
        <p:blipFill>
          <a:blip r:embed="rId2"/>
          <a:stretch/>
        </p:blipFill>
        <p:spPr>
          <a:xfrm>
            <a:off x="539640" y="189000"/>
            <a:ext cx="1828800" cy="1828800"/>
          </a:xfrm>
          <a:prstGeom prst="rect">
            <a:avLst/>
          </a:prstGeom>
          <a:ln>
            <a:noFill/>
          </a:ln>
        </p:spPr>
      </p:pic>
    </p:spTree>
  </p:cSld>
  <mc:AlternateContent>
    <mc:Choice Requires="p14">
      <p:transition spd="slow" p14:dur="2000"/>
    </mc:Choice>
    <mc:Fallback>
      <p:transition spd="slow"/>
    </mc:Fallback>
  </mc:AlternateContent>
  <p:timing>
    <p:tnLst>
      <p:par>
        <p:cTn id="218" dur="indefinite" restart="never" nodeType="tmRoot">
          <p:childTnLst>
            <p:seq>
              <p:cTn id="219" dur="indefinite" nodeType="mainSeq">
                <p:childTnLst>
                  <p:par>
                    <p:cTn id="220" fill="hold">
                      <p:stCondLst>
                        <p:cond delay="indefinite"/>
                      </p:stCondLst>
                      <p:childTnLst>
                        <p:par>
                          <p:cTn id="221" fill="hold">
                            <p:stCondLst>
                              <p:cond delay="0"/>
                            </p:stCondLst>
                            <p:childTnLst>
                              <p:par>
                                <p:cTn id="222" nodeType="clickEffect" fill="hold" presetClass="entr" presetID="47">
                                  <p:stCondLst>
                                    <p:cond delay="0"/>
                                  </p:stCondLst>
                                  <p:childTnLst>
                                    <p:set>
                                      <p:cBhvr>
                                        <p:cTn id="223" dur="1" fill="hold">
                                          <p:stCondLst>
                                            <p:cond delay="0"/>
                                          </p:stCondLst>
                                        </p:cTn>
                                        <p:tgtEl>
                                          <p:spTgt spid="143"/>
                                        </p:tgtEl>
                                        <p:attrNameLst>
                                          <p:attrName>style.visibility</p:attrName>
                                        </p:attrNameLst>
                                      </p:cBhvr>
                                      <p:to>
                                        <p:strVal val="visible"/>
                                      </p:to>
                                    </p:set>
                                    <p:animEffect filter="fade" transition="in">
                                      <p:cBhvr additive="repl">
                                        <p:cTn id="224" dur="1000"/>
                                        <p:tgtEl>
                                          <p:spTgt spid="143"/>
                                        </p:tgtEl>
                                      </p:cBhvr>
                                    </p:animEffect>
                                    <p:anim calcmode="lin" valueType="num">
                                      <p:cBhvr additive="repl">
                                        <p:cTn id="225" dur="1000" fill="hold"/>
                                        <p:tgtEl>
                                          <p:spTgt spid="143"/>
                                        </p:tgtEl>
                                        <p:attrNameLst>
                                          <p:attrName>ppt_x</p:attrName>
                                        </p:attrNameLst>
                                      </p:cBhvr>
                                      <p:tavLst>
                                        <p:tav tm="0">
                                          <p:val>
                                            <p:strVal val="#ppt_x"/>
                                          </p:val>
                                        </p:tav>
                                        <p:tav tm="100000">
                                          <p:val>
                                            <p:strVal val="#ppt_x"/>
                                          </p:val>
                                        </p:tav>
                                      </p:tavLst>
                                    </p:anim>
                                    <p:anim calcmode="lin" valueType="num">
                                      <p:cBhvr additive="repl">
                                        <p:cTn id="226"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55">
                                  <p:stCondLst>
                                    <p:cond delay="0"/>
                                  </p:stCondLst>
                                  <p:childTnLst>
                                    <p:set>
                                      <p:cBhvr>
                                        <p:cTn id="230" dur="1" fill="hold">
                                          <p:stCondLst>
                                            <p:cond delay="0"/>
                                          </p:stCondLst>
                                        </p:cTn>
                                        <p:tgtEl>
                                          <p:spTgt spid="140"/>
                                        </p:tgtEl>
                                        <p:attrNameLst>
                                          <p:attrName>style.visibility</p:attrName>
                                        </p:attrNameLst>
                                      </p:cBhvr>
                                      <p:to>
                                        <p:strVal val="visible"/>
                                      </p:to>
                                    </p:set>
                                    <p:anim calcmode="lin" valueType="num">
                                      <p:cBhvr additive="repl">
                                        <p:cTn id="231" dur="1000" fill="hold"/>
                                        <p:tgtEl>
                                          <p:spTgt spid="140"/>
                                        </p:tgtEl>
                                        <p:attrNameLst>
                                          <p:attrName>ppt_w</p:attrName>
                                        </p:attrNameLst>
                                      </p:cBhvr>
                                      <p:tavLst>
                                        <p:tav tm="0">
                                          <p:val>
                                            <p:strVal val="#ppt_w*0.70"/>
                                          </p:val>
                                        </p:tav>
                                        <p:tav tm="100000">
                                          <p:val>
                                            <p:strVal val="#ppt_w"/>
                                          </p:val>
                                        </p:tav>
                                      </p:tavLst>
                                    </p:anim>
                                    <p:anim calcmode="lin" valueType="num">
                                      <p:cBhvr additive="repl">
                                        <p:cTn id="232" dur="1000" fill="hold"/>
                                        <p:tgtEl>
                                          <p:spTgt spid="140"/>
                                        </p:tgtEl>
                                        <p:attrNameLst>
                                          <p:attrName>ppt_h</p:attrName>
                                        </p:attrNameLst>
                                      </p:cBhvr>
                                      <p:tavLst>
                                        <p:tav tm="0">
                                          <p:val>
                                            <p:strVal val="#ppt_h"/>
                                          </p:val>
                                        </p:tav>
                                        <p:tav tm="100000">
                                          <p:val>
                                            <p:strVal val="#ppt_h"/>
                                          </p:val>
                                        </p:tav>
                                      </p:tavLst>
                                    </p:anim>
                                    <p:animEffect filter="fade" transition="in">
                                      <p:cBhvr additive="repl">
                                        <p:cTn id="233" dur="1000"/>
                                        <p:tgtEl>
                                          <p:spTgt spid="140"/>
                                        </p:tgtEl>
                                      </p:cBhvr>
                                    </p:animEffect>
                                  </p:childTnLst>
                                </p:cTn>
                              </p:par>
                            </p:childTnLst>
                          </p:cTn>
                        </p:par>
                      </p:childTnLst>
                    </p:cTn>
                  </p:par>
                  <p:par>
                    <p:cTn id="234" fill="hold">
                      <p:stCondLst>
                        <p:cond delay="indefinite"/>
                      </p:stCondLst>
                      <p:childTnLst>
                        <p:par>
                          <p:cTn id="235" fill="hold">
                            <p:stCondLst>
                              <p:cond delay="0"/>
                            </p:stCondLst>
                            <p:childTnLst>
                              <p:par>
                                <p:cTn id="236" nodeType="clickEffect" fill="hold" presetClass="entr" presetID="55">
                                  <p:stCondLst>
                                    <p:cond delay="0"/>
                                  </p:stCondLst>
                                  <p:childTnLst>
                                    <p:set>
                                      <p:cBhvr>
                                        <p:cTn id="237" dur="1" fill="hold">
                                          <p:stCondLst>
                                            <p:cond delay="0"/>
                                          </p:stCondLst>
                                        </p:cTn>
                                        <p:tgtEl>
                                          <p:spTgt spid="142"/>
                                        </p:tgtEl>
                                        <p:attrNameLst>
                                          <p:attrName>style.visibility</p:attrName>
                                        </p:attrNameLst>
                                      </p:cBhvr>
                                      <p:to>
                                        <p:strVal val="visible"/>
                                      </p:to>
                                    </p:set>
                                    <p:anim calcmode="lin" valueType="num">
                                      <p:cBhvr additive="repl">
                                        <p:cTn id="238" dur="1000" fill="hold"/>
                                        <p:tgtEl>
                                          <p:spTgt spid="142"/>
                                        </p:tgtEl>
                                        <p:attrNameLst>
                                          <p:attrName>ppt_w</p:attrName>
                                        </p:attrNameLst>
                                      </p:cBhvr>
                                      <p:tavLst>
                                        <p:tav tm="0">
                                          <p:val>
                                            <p:strVal val="#ppt_w*0.70"/>
                                          </p:val>
                                        </p:tav>
                                        <p:tav tm="100000">
                                          <p:val>
                                            <p:strVal val="#ppt_w"/>
                                          </p:val>
                                        </p:tav>
                                      </p:tavLst>
                                    </p:anim>
                                    <p:anim calcmode="lin" valueType="num">
                                      <p:cBhvr additive="repl">
                                        <p:cTn id="239" dur="1000" fill="hold"/>
                                        <p:tgtEl>
                                          <p:spTgt spid="142"/>
                                        </p:tgtEl>
                                        <p:attrNameLst>
                                          <p:attrName>ppt_h</p:attrName>
                                        </p:attrNameLst>
                                      </p:cBhvr>
                                      <p:tavLst>
                                        <p:tav tm="0">
                                          <p:val>
                                            <p:strVal val="#ppt_h"/>
                                          </p:val>
                                        </p:tav>
                                        <p:tav tm="100000">
                                          <p:val>
                                            <p:strVal val="#ppt_h"/>
                                          </p:val>
                                        </p:tav>
                                      </p:tavLst>
                                    </p:anim>
                                    <p:animEffect filter="fade" transition="in">
                                      <p:cBhvr additive="repl">
                                        <p:cTn id="240" dur="1000"/>
                                        <p:tgtEl>
                                          <p:spTgt spid="142"/>
                                        </p:tgtEl>
                                      </p:cBhvr>
                                    </p:animEffec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42">
                                  <p:stCondLst>
                                    <p:cond delay="0"/>
                                  </p:stCondLst>
                                  <p:childTnLst>
                                    <p:set>
                                      <p:cBhvr>
                                        <p:cTn id="244" dur="1" fill="hold">
                                          <p:stCondLst>
                                            <p:cond delay="0"/>
                                          </p:stCondLst>
                                        </p:cTn>
                                        <p:tgtEl>
                                          <p:spTgt spid="141">
                                            <p:txEl>
                                              <p:pRg st="0" end="0"/>
                                            </p:txEl>
                                          </p:spTgt>
                                        </p:tgtEl>
                                        <p:attrNameLst>
                                          <p:attrName>style.visibility</p:attrName>
                                        </p:attrNameLst>
                                      </p:cBhvr>
                                      <p:to>
                                        <p:strVal val="visible"/>
                                      </p:to>
                                    </p:set>
                                    <p:animEffect filter="fade" transition="in">
                                      <p:cBhvr additive="repl">
                                        <p:cTn id="245" dur="1000"/>
                                        <p:tgtEl>
                                          <p:spTgt spid="141">
                                            <p:txEl>
                                              <p:pRg st="0" end="0"/>
                                            </p:txEl>
                                          </p:spTgt>
                                        </p:tgtEl>
                                      </p:cBhvr>
                                    </p:animEffect>
                                    <p:anim calcmode="lin" valueType="num">
                                      <p:cBhvr additive="repl">
                                        <p:cTn id="246" dur="10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repl">
                                        <p:cTn id="247" dur="1000" fill="hold"/>
                                        <p:tgtEl>
                                          <p:spTgt spid="1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42">
                                  <p:stCondLst>
                                    <p:cond delay="0"/>
                                  </p:stCondLst>
                                  <p:childTnLst>
                                    <p:set>
                                      <p:cBhvr>
                                        <p:cTn id="251" dur="1" fill="hold">
                                          <p:stCondLst>
                                            <p:cond delay="0"/>
                                          </p:stCondLst>
                                        </p:cTn>
                                        <p:tgtEl>
                                          <p:spTgt spid="141">
                                            <p:txEl>
                                              <p:pRg st="1" end="1"/>
                                            </p:txEl>
                                          </p:spTgt>
                                        </p:tgtEl>
                                        <p:attrNameLst>
                                          <p:attrName>style.visibility</p:attrName>
                                        </p:attrNameLst>
                                      </p:cBhvr>
                                      <p:to>
                                        <p:strVal val="visible"/>
                                      </p:to>
                                    </p:set>
                                    <p:animEffect filter="fade" transition="in">
                                      <p:cBhvr additive="repl">
                                        <p:cTn id="252" dur="1000"/>
                                        <p:tgtEl>
                                          <p:spTgt spid="141">
                                            <p:txEl>
                                              <p:pRg st="1" end="1"/>
                                            </p:txEl>
                                          </p:spTgt>
                                        </p:tgtEl>
                                      </p:cBhvr>
                                    </p:animEffect>
                                    <p:anim calcmode="lin" valueType="num">
                                      <p:cBhvr additive="repl">
                                        <p:cTn id="253" dur="1000" fill="hold"/>
                                        <p:tgtEl>
                                          <p:spTgt spid="141">
                                            <p:txEl>
                                              <p:pRg st="1" end="1"/>
                                            </p:txEl>
                                          </p:spTgt>
                                        </p:tgtEl>
                                        <p:attrNameLst>
                                          <p:attrName>ppt_x</p:attrName>
                                        </p:attrNameLst>
                                      </p:cBhvr>
                                      <p:tavLst>
                                        <p:tav tm="0">
                                          <p:val>
                                            <p:strVal val="#ppt_x"/>
                                          </p:val>
                                        </p:tav>
                                        <p:tav tm="100000">
                                          <p:val>
                                            <p:strVal val="#ppt_x"/>
                                          </p:val>
                                        </p:tav>
                                      </p:tavLst>
                                    </p:anim>
                                    <p:anim calcmode="lin" valueType="num">
                                      <p:cBhvr additive="repl">
                                        <p:cTn id="254" dur="1000" fill="hold"/>
                                        <p:tgtEl>
                                          <p:spTgt spid="1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42">
                                  <p:stCondLst>
                                    <p:cond delay="0"/>
                                  </p:stCondLst>
                                  <p:childTnLst>
                                    <p:set>
                                      <p:cBhvr>
                                        <p:cTn id="258" dur="1" fill="hold">
                                          <p:stCondLst>
                                            <p:cond delay="0"/>
                                          </p:stCondLst>
                                        </p:cTn>
                                        <p:tgtEl>
                                          <p:spTgt spid="141">
                                            <p:txEl>
                                              <p:pRg st="2" end="2"/>
                                            </p:txEl>
                                          </p:spTgt>
                                        </p:tgtEl>
                                        <p:attrNameLst>
                                          <p:attrName>style.visibility</p:attrName>
                                        </p:attrNameLst>
                                      </p:cBhvr>
                                      <p:to>
                                        <p:strVal val="visible"/>
                                      </p:to>
                                    </p:set>
                                    <p:animEffect filter="fade" transition="in">
                                      <p:cBhvr additive="repl">
                                        <p:cTn id="259" dur="1000"/>
                                        <p:tgtEl>
                                          <p:spTgt spid="141">
                                            <p:txEl>
                                              <p:pRg st="2" end="2"/>
                                            </p:txEl>
                                          </p:spTgt>
                                        </p:tgtEl>
                                      </p:cBhvr>
                                    </p:animEffect>
                                    <p:anim calcmode="lin" valueType="num">
                                      <p:cBhvr additive="repl">
                                        <p:cTn id="260" dur="1000" fill="hold"/>
                                        <p:tgtEl>
                                          <p:spTgt spid="141">
                                            <p:txEl>
                                              <p:pRg st="2" end="2"/>
                                            </p:txEl>
                                          </p:spTgt>
                                        </p:tgtEl>
                                        <p:attrNameLst>
                                          <p:attrName>ppt_x</p:attrName>
                                        </p:attrNameLst>
                                      </p:cBhvr>
                                      <p:tavLst>
                                        <p:tav tm="0">
                                          <p:val>
                                            <p:strVal val="#ppt_x"/>
                                          </p:val>
                                        </p:tav>
                                        <p:tav tm="100000">
                                          <p:val>
                                            <p:strVal val="#ppt_x"/>
                                          </p:val>
                                        </p:tav>
                                      </p:tavLst>
                                    </p:anim>
                                    <p:anim calcmode="lin" valueType="num">
                                      <p:cBhvr additive="repl">
                                        <p:cTn id="261" dur="1000" fill="hold"/>
                                        <p:tgtEl>
                                          <p:spTgt spid="1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42">
                                  <p:stCondLst>
                                    <p:cond delay="0"/>
                                  </p:stCondLst>
                                  <p:childTnLst>
                                    <p:set>
                                      <p:cBhvr>
                                        <p:cTn id="265" dur="1" fill="hold">
                                          <p:stCondLst>
                                            <p:cond delay="0"/>
                                          </p:stCondLst>
                                        </p:cTn>
                                        <p:tgtEl>
                                          <p:spTgt spid="141">
                                            <p:txEl>
                                              <p:pRg st="3" end="3"/>
                                            </p:txEl>
                                          </p:spTgt>
                                        </p:tgtEl>
                                        <p:attrNameLst>
                                          <p:attrName>style.visibility</p:attrName>
                                        </p:attrNameLst>
                                      </p:cBhvr>
                                      <p:to>
                                        <p:strVal val="visible"/>
                                      </p:to>
                                    </p:set>
                                    <p:animEffect filter="fade" transition="in">
                                      <p:cBhvr additive="repl">
                                        <p:cTn id="266" dur="1000"/>
                                        <p:tgtEl>
                                          <p:spTgt spid="141">
                                            <p:txEl>
                                              <p:pRg st="3" end="3"/>
                                            </p:txEl>
                                          </p:spTgt>
                                        </p:tgtEl>
                                      </p:cBhvr>
                                    </p:animEffect>
                                    <p:anim calcmode="lin" valueType="num">
                                      <p:cBhvr additive="repl">
                                        <p:cTn id="267" dur="1000" fill="hold"/>
                                        <p:tgtEl>
                                          <p:spTgt spid="141">
                                            <p:txEl>
                                              <p:pRg st="3" end="3"/>
                                            </p:txEl>
                                          </p:spTgt>
                                        </p:tgtEl>
                                        <p:attrNameLst>
                                          <p:attrName>ppt_x</p:attrName>
                                        </p:attrNameLst>
                                      </p:cBhvr>
                                      <p:tavLst>
                                        <p:tav tm="0">
                                          <p:val>
                                            <p:strVal val="#ppt_x"/>
                                          </p:val>
                                        </p:tav>
                                        <p:tav tm="100000">
                                          <p:val>
                                            <p:strVal val="#ppt_x"/>
                                          </p:val>
                                        </p:tav>
                                      </p:tavLst>
                                    </p:anim>
                                    <p:anim calcmode="lin" valueType="num">
                                      <p:cBhvr additive="repl">
                                        <p:cTn id="268" dur="1000" fill="hold"/>
                                        <p:tgtEl>
                                          <p:spTgt spid="1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2411280" y="500040"/>
            <a:ext cx="6232680" cy="793800"/>
          </a:xfrm>
          <a:custGeom>
            <a:avLst/>
            <a:gdLst/>
            <a:ahLst/>
            <a:rect l="0" t="0" r="r" b="b"/>
            <a:pathLst>
              <a:path w="17315" h="2933">
                <a:moveTo>
                  <a:pt x="0" y="505"/>
                </a:moveTo>
                <a:cubicBezTo>
                  <a:pt x="5771" y="0"/>
                  <a:pt x="11542" y="1012"/>
                  <a:pt x="17314" y="505"/>
                </a:cubicBezTo>
                <a:moveTo>
                  <a:pt x="0" y="2426"/>
                </a:moveTo>
                <a:cubicBezTo>
                  <a:pt x="5771" y="1919"/>
                  <a:pt x="11542" y="2932"/>
                  <a:pt x="17314" y="2426"/>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Нетрадиційні методи загартовування :</a:t>
            </a:r>
            <a:endParaRPr b="1" lang="ru-RU" sz="1800" spc="1" strike="noStrike">
              <a:latin typeface="Times New Roman"/>
              <a:ea typeface="Times New Roman"/>
            </a:endParaRPr>
          </a:p>
        </p:txBody>
      </p:sp>
      <p:pic>
        <p:nvPicPr>
          <p:cNvPr id="145" name="Picture 7" descr="MC900432589"/>
          <p:cNvPicPr/>
          <p:nvPr/>
        </p:nvPicPr>
        <p:blipFill>
          <a:blip r:embed="rId1"/>
          <a:stretch/>
        </p:blipFill>
        <p:spPr>
          <a:xfrm>
            <a:off x="611280" y="0"/>
            <a:ext cx="1628640" cy="1628640"/>
          </a:xfrm>
          <a:prstGeom prst="rect">
            <a:avLst/>
          </a:prstGeom>
          <a:ln>
            <a:noFill/>
          </a:ln>
        </p:spPr>
      </p:pic>
      <p:pic>
        <p:nvPicPr>
          <p:cNvPr id="146" name="Рисунок 7" descr="-7-638 (1).jpg"/>
          <p:cNvPicPr/>
          <p:nvPr/>
        </p:nvPicPr>
        <p:blipFill>
          <a:blip r:embed="rId2"/>
          <a:stretch/>
        </p:blipFill>
        <p:spPr>
          <a:xfrm>
            <a:off x="611280" y="1484280"/>
            <a:ext cx="3975120" cy="2984400"/>
          </a:xfrm>
          <a:prstGeom prst="rect">
            <a:avLst/>
          </a:prstGeom>
          <a:ln>
            <a:noFill/>
          </a:ln>
        </p:spPr>
      </p:pic>
      <p:pic>
        <p:nvPicPr>
          <p:cNvPr id="147" name="Рисунок 8" descr="-9-638 (1).jpg"/>
          <p:cNvPicPr/>
          <p:nvPr/>
        </p:nvPicPr>
        <p:blipFill>
          <a:blip r:embed="rId3"/>
          <a:stretch/>
        </p:blipFill>
        <p:spPr>
          <a:xfrm>
            <a:off x="4481640" y="3357720"/>
            <a:ext cx="4662360" cy="3500280"/>
          </a:xfrm>
          <a:prstGeom prst="rect">
            <a:avLst/>
          </a:prstGeom>
          <a:ln>
            <a:noFill/>
          </a:ln>
        </p:spPr>
      </p:pic>
      <p:pic>
        <p:nvPicPr>
          <p:cNvPr id="148" name="Рисунок 9" descr="Simeyna-zaryadka.jpg"/>
          <p:cNvPicPr/>
          <p:nvPr/>
        </p:nvPicPr>
        <p:blipFill>
          <a:blip r:embed="rId4"/>
          <a:stretch/>
        </p:blipFill>
        <p:spPr>
          <a:xfrm>
            <a:off x="755640" y="4519440"/>
            <a:ext cx="3597120" cy="2338560"/>
          </a:xfrm>
          <a:prstGeom prst="rect">
            <a:avLst/>
          </a:prstGeom>
          <a:ln>
            <a:noFill/>
          </a:ln>
        </p:spPr>
      </p:pic>
      <p:pic>
        <p:nvPicPr>
          <p:cNvPr id="149" name="Рисунок 10" descr="0_12290e_541f744e_orig-5-640x316.png"/>
          <p:cNvPicPr/>
          <p:nvPr/>
        </p:nvPicPr>
        <p:blipFill>
          <a:blip r:embed="rId5"/>
          <a:stretch/>
        </p:blipFill>
        <p:spPr>
          <a:xfrm>
            <a:off x="5076720" y="1628640"/>
            <a:ext cx="3338640" cy="1649520"/>
          </a:xfrm>
          <a:prstGeom prst="rect">
            <a:avLst/>
          </a:prstGeom>
          <a:ln>
            <a:noFill/>
          </a:ln>
        </p:spPr>
      </p:pic>
    </p:spTree>
  </p:cSld>
  <mc:AlternateContent>
    <mc:Choice Requires="p14">
      <p:transition spd="slow" p14:dur="2000"/>
    </mc:Choice>
    <mc:Fallback>
      <p:transition spd="slow"/>
    </mc:Fallback>
  </mc:AlternateContent>
  <p:timing>
    <p:tnLst>
      <p:par>
        <p:cTn id="269" dur="indefinite" restart="never" nodeType="tmRoot">
          <p:childTnLst>
            <p:seq>
              <p:cTn id="270" dur="indefinite" nodeType="mainSeq">
                <p:childTnLst>
                  <p:par>
                    <p:cTn id="271" fill="hold">
                      <p:stCondLst>
                        <p:cond delay="indefinite"/>
                      </p:stCondLst>
                      <p:childTnLst>
                        <p:par>
                          <p:cTn id="272" fill="hold">
                            <p:stCondLst>
                              <p:cond delay="0"/>
                            </p:stCondLst>
                            <p:childTnLst>
                              <p:par>
                                <p:cTn id="273" nodeType="clickEffect" fill="hold" presetClass="entr" presetID="47">
                                  <p:stCondLst>
                                    <p:cond delay="0"/>
                                  </p:stCondLst>
                                  <p:childTnLst>
                                    <p:set>
                                      <p:cBhvr>
                                        <p:cTn id="274" dur="1" fill="hold">
                                          <p:stCondLst>
                                            <p:cond delay="0"/>
                                          </p:stCondLst>
                                        </p:cTn>
                                        <p:tgtEl>
                                          <p:spTgt spid="145"/>
                                        </p:tgtEl>
                                        <p:attrNameLst>
                                          <p:attrName>style.visibility</p:attrName>
                                        </p:attrNameLst>
                                      </p:cBhvr>
                                      <p:to>
                                        <p:strVal val="visible"/>
                                      </p:to>
                                    </p:set>
                                    <p:animEffect filter="fade" transition="in">
                                      <p:cBhvr additive="repl">
                                        <p:cTn id="275" dur="1000"/>
                                        <p:tgtEl>
                                          <p:spTgt spid="145"/>
                                        </p:tgtEl>
                                      </p:cBhvr>
                                    </p:animEffect>
                                    <p:anim calcmode="lin" valueType="num">
                                      <p:cBhvr additive="repl">
                                        <p:cTn id="276" dur="1000" fill="hold"/>
                                        <p:tgtEl>
                                          <p:spTgt spid="145"/>
                                        </p:tgtEl>
                                        <p:attrNameLst>
                                          <p:attrName>ppt_x</p:attrName>
                                        </p:attrNameLst>
                                      </p:cBhvr>
                                      <p:tavLst>
                                        <p:tav tm="0">
                                          <p:val>
                                            <p:strVal val="#ppt_x"/>
                                          </p:val>
                                        </p:tav>
                                        <p:tav tm="100000">
                                          <p:val>
                                            <p:strVal val="#ppt_x"/>
                                          </p:val>
                                        </p:tav>
                                      </p:tavLst>
                                    </p:anim>
                                    <p:anim calcmode="lin" valueType="num">
                                      <p:cBhvr additive="repl">
                                        <p:cTn id="27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55">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additive="repl">
                                        <p:cTn id="282" dur="1000" fill="hold"/>
                                        <p:tgtEl>
                                          <p:spTgt spid="144"/>
                                        </p:tgtEl>
                                        <p:attrNameLst>
                                          <p:attrName>ppt_w</p:attrName>
                                        </p:attrNameLst>
                                      </p:cBhvr>
                                      <p:tavLst>
                                        <p:tav tm="0">
                                          <p:val>
                                            <p:strVal val="#ppt_w*0.70"/>
                                          </p:val>
                                        </p:tav>
                                        <p:tav tm="100000">
                                          <p:val>
                                            <p:strVal val="#ppt_w"/>
                                          </p:val>
                                        </p:tav>
                                      </p:tavLst>
                                    </p:anim>
                                    <p:anim calcmode="lin" valueType="num">
                                      <p:cBhvr additive="repl">
                                        <p:cTn id="283" dur="1000" fill="hold"/>
                                        <p:tgtEl>
                                          <p:spTgt spid="144"/>
                                        </p:tgtEl>
                                        <p:attrNameLst>
                                          <p:attrName>ppt_h</p:attrName>
                                        </p:attrNameLst>
                                      </p:cBhvr>
                                      <p:tavLst>
                                        <p:tav tm="0">
                                          <p:val>
                                            <p:strVal val="#ppt_h"/>
                                          </p:val>
                                        </p:tav>
                                        <p:tav tm="100000">
                                          <p:val>
                                            <p:strVal val="#ppt_h"/>
                                          </p:val>
                                        </p:tav>
                                      </p:tavLst>
                                    </p:anim>
                                    <p:animEffect filter="fade" transition="in">
                                      <p:cBhvr additive="repl">
                                        <p:cTn id="284" dur="1000"/>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2411280" y="500040"/>
            <a:ext cx="6232680" cy="793800"/>
          </a:xfrm>
          <a:custGeom>
            <a:avLst/>
            <a:gdLst/>
            <a:ahLst/>
            <a:rect l="0" t="0" r="r" b="b"/>
            <a:pathLst>
              <a:path w="17315" h="2933">
                <a:moveTo>
                  <a:pt x="0" y="505"/>
                </a:moveTo>
                <a:cubicBezTo>
                  <a:pt x="5771" y="0"/>
                  <a:pt x="11542" y="1012"/>
                  <a:pt x="17314" y="505"/>
                </a:cubicBezTo>
                <a:moveTo>
                  <a:pt x="0" y="2426"/>
                </a:moveTo>
                <a:cubicBezTo>
                  <a:pt x="5771" y="1919"/>
                  <a:pt x="11542" y="2932"/>
                  <a:pt x="17314" y="2426"/>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Нетрадиційні методи загартовування :</a:t>
            </a:r>
            <a:endParaRPr b="1" lang="ru-RU" sz="1800" spc="1" strike="noStrike">
              <a:latin typeface="Times New Roman"/>
              <a:ea typeface="Times New Roman"/>
            </a:endParaRPr>
          </a:p>
        </p:txBody>
      </p:sp>
      <p:pic>
        <p:nvPicPr>
          <p:cNvPr id="151" name="Picture 7" descr="MC900432589"/>
          <p:cNvPicPr/>
          <p:nvPr/>
        </p:nvPicPr>
        <p:blipFill>
          <a:blip r:embed="rId1"/>
          <a:stretch/>
        </p:blipFill>
        <p:spPr>
          <a:xfrm>
            <a:off x="611280" y="0"/>
            <a:ext cx="1628640" cy="1628640"/>
          </a:xfrm>
          <a:prstGeom prst="rect">
            <a:avLst/>
          </a:prstGeom>
          <a:ln>
            <a:noFill/>
          </a:ln>
        </p:spPr>
      </p:pic>
      <p:pic>
        <p:nvPicPr>
          <p:cNvPr id="152" name="Рисунок 5" descr="-20-638.jpg"/>
          <p:cNvPicPr/>
          <p:nvPr/>
        </p:nvPicPr>
        <p:blipFill>
          <a:blip r:embed="rId2"/>
          <a:stretch/>
        </p:blipFill>
        <p:spPr>
          <a:xfrm>
            <a:off x="611280" y="1484280"/>
            <a:ext cx="3960720" cy="2973600"/>
          </a:xfrm>
          <a:prstGeom prst="rect">
            <a:avLst/>
          </a:prstGeom>
          <a:ln>
            <a:noFill/>
          </a:ln>
        </p:spPr>
      </p:pic>
      <p:pic>
        <p:nvPicPr>
          <p:cNvPr id="153" name="Рисунок 6" descr="-13-638.jpg"/>
          <p:cNvPicPr/>
          <p:nvPr/>
        </p:nvPicPr>
        <p:blipFill>
          <a:blip r:embed="rId3"/>
          <a:stretch/>
        </p:blipFill>
        <p:spPr>
          <a:xfrm>
            <a:off x="4384800" y="3284640"/>
            <a:ext cx="4759200" cy="3573360"/>
          </a:xfrm>
          <a:prstGeom prst="rect">
            <a:avLst/>
          </a:prstGeom>
          <a:ln>
            <a:noFill/>
          </a:ln>
        </p:spPr>
      </p:pic>
      <p:pic>
        <p:nvPicPr>
          <p:cNvPr id="154" name="Рисунок 9" descr="depositphotos_7602385-stock-photo-kids-exercise.jpg"/>
          <p:cNvPicPr/>
          <p:nvPr/>
        </p:nvPicPr>
        <p:blipFill>
          <a:blip r:embed="rId4"/>
          <a:stretch/>
        </p:blipFill>
        <p:spPr>
          <a:xfrm>
            <a:off x="1187280" y="4508640"/>
            <a:ext cx="2976840" cy="2151000"/>
          </a:xfrm>
          <a:prstGeom prst="rect">
            <a:avLst/>
          </a:prstGeom>
          <a:ln>
            <a:noFill/>
          </a:ln>
        </p:spPr>
      </p:pic>
      <p:pic>
        <p:nvPicPr>
          <p:cNvPr id="155" name="Рисунок 10" descr="70f1c5fbce5c0eea2e607b00a258c1f7.gif"/>
          <p:cNvPicPr/>
          <p:nvPr/>
        </p:nvPicPr>
        <p:blipFill>
          <a:blip r:embed="rId5"/>
          <a:stretch/>
        </p:blipFill>
        <p:spPr>
          <a:xfrm>
            <a:off x="5232240" y="1557360"/>
            <a:ext cx="1965600" cy="1800360"/>
          </a:xfrm>
          <a:prstGeom prst="rect">
            <a:avLst/>
          </a:prstGeom>
          <a:ln>
            <a:noFill/>
          </a:ln>
        </p:spPr>
      </p:pic>
    </p:spTree>
  </p:cSld>
  <mc:AlternateContent>
    <mc:Choice Requires="p14">
      <p:transition spd="slow" p14:dur="2000"/>
    </mc:Choice>
    <mc:Fallback>
      <p:transition spd="slow"/>
    </mc:Fallback>
  </mc:AlternateContent>
  <p:timing>
    <p:tnLst>
      <p:par>
        <p:cTn id="285" dur="indefinite" restart="never" nodeType="tmRoot">
          <p:childTnLst>
            <p:seq>
              <p:cTn id="286" dur="indefinite" nodeType="mainSeq">
                <p:childTnLst>
                  <p:par>
                    <p:cTn id="287" fill="hold">
                      <p:stCondLst>
                        <p:cond delay="indefinite"/>
                      </p:stCondLst>
                      <p:childTnLst>
                        <p:par>
                          <p:cTn id="288" fill="hold">
                            <p:stCondLst>
                              <p:cond delay="0"/>
                            </p:stCondLst>
                            <p:childTnLst>
                              <p:par>
                                <p:cTn id="289" nodeType="clickEffect" fill="hold" presetClass="entr" presetID="47">
                                  <p:stCondLst>
                                    <p:cond delay="0"/>
                                  </p:stCondLst>
                                  <p:childTnLst>
                                    <p:set>
                                      <p:cBhvr>
                                        <p:cTn id="290" dur="1" fill="hold">
                                          <p:stCondLst>
                                            <p:cond delay="0"/>
                                          </p:stCondLst>
                                        </p:cTn>
                                        <p:tgtEl>
                                          <p:spTgt spid="151"/>
                                        </p:tgtEl>
                                        <p:attrNameLst>
                                          <p:attrName>style.visibility</p:attrName>
                                        </p:attrNameLst>
                                      </p:cBhvr>
                                      <p:to>
                                        <p:strVal val="visible"/>
                                      </p:to>
                                    </p:set>
                                    <p:animEffect filter="fade" transition="in">
                                      <p:cBhvr additive="repl">
                                        <p:cTn id="291" dur="1000"/>
                                        <p:tgtEl>
                                          <p:spTgt spid="151"/>
                                        </p:tgtEl>
                                      </p:cBhvr>
                                    </p:animEffect>
                                    <p:anim calcmode="lin" valueType="num">
                                      <p:cBhvr additive="repl">
                                        <p:cTn id="292" dur="1000" fill="hold"/>
                                        <p:tgtEl>
                                          <p:spTgt spid="151"/>
                                        </p:tgtEl>
                                        <p:attrNameLst>
                                          <p:attrName>ppt_x</p:attrName>
                                        </p:attrNameLst>
                                      </p:cBhvr>
                                      <p:tavLst>
                                        <p:tav tm="0">
                                          <p:val>
                                            <p:strVal val="#ppt_x"/>
                                          </p:val>
                                        </p:tav>
                                        <p:tav tm="100000">
                                          <p:val>
                                            <p:strVal val="#ppt_x"/>
                                          </p:val>
                                        </p:tav>
                                      </p:tavLst>
                                    </p:anim>
                                    <p:anim calcmode="lin" valueType="num">
                                      <p:cBhvr additive="repl">
                                        <p:cTn id="293"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nodeType="clickEffect" fill="hold" presetClass="entr" presetID="55">
                                  <p:stCondLst>
                                    <p:cond delay="0"/>
                                  </p:stCondLst>
                                  <p:childTnLst>
                                    <p:set>
                                      <p:cBhvr>
                                        <p:cTn id="297" dur="1" fill="hold">
                                          <p:stCondLst>
                                            <p:cond delay="0"/>
                                          </p:stCondLst>
                                        </p:cTn>
                                        <p:tgtEl>
                                          <p:spTgt spid="150"/>
                                        </p:tgtEl>
                                        <p:attrNameLst>
                                          <p:attrName>style.visibility</p:attrName>
                                        </p:attrNameLst>
                                      </p:cBhvr>
                                      <p:to>
                                        <p:strVal val="visible"/>
                                      </p:to>
                                    </p:set>
                                    <p:anim calcmode="lin" valueType="num">
                                      <p:cBhvr additive="repl">
                                        <p:cTn id="298" dur="1000" fill="hold"/>
                                        <p:tgtEl>
                                          <p:spTgt spid="150"/>
                                        </p:tgtEl>
                                        <p:attrNameLst>
                                          <p:attrName>ppt_w</p:attrName>
                                        </p:attrNameLst>
                                      </p:cBhvr>
                                      <p:tavLst>
                                        <p:tav tm="0">
                                          <p:val>
                                            <p:strVal val="#ppt_w*0.70"/>
                                          </p:val>
                                        </p:tav>
                                        <p:tav tm="100000">
                                          <p:val>
                                            <p:strVal val="#ppt_w"/>
                                          </p:val>
                                        </p:tav>
                                      </p:tavLst>
                                    </p:anim>
                                    <p:anim calcmode="lin" valueType="num">
                                      <p:cBhvr additive="repl">
                                        <p:cTn id="299" dur="1000" fill="hold"/>
                                        <p:tgtEl>
                                          <p:spTgt spid="150"/>
                                        </p:tgtEl>
                                        <p:attrNameLst>
                                          <p:attrName>ppt_h</p:attrName>
                                        </p:attrNameLst>
                                      </p:cBhvr>
                                      <p:tavLst>
                                        <p:tav tm="0">
                                          <p:val>
                                            <p:strVal val="#ppt_h"/>
                                          </p:val>
                                        </p:tav>
                                        <p:tav tm="100000">
                                          <p:val>
                                            <p:strVal val="#ppt_h"/>
                                          </p:val>
                                        </p:tav>
                                      </p:tavLst>
                                    </p:anim>
                                    <p:animEffect filter="fade" transition="in">
                                      <p:cBhvr additive="repl">
                                        <p:cTn id="300" dur="1000"/>
                                        <p:tgtEl>
                                          <p:spTgt spid="1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2411280" y="500040"/>
            <a:ext cx="6232680" cy="793800"/>
          </a:xfrm>
          <a:custGeom>
            <a:avLst/>
            <a:gdLst/>
            <a:ahLst/>
            <a:rect l="0" t="0" r="r" b="b"/>
            <a:pathLst>
              <a:path w="17315" h="2933">
                <a:moveTo>
                  <a:pt x="0" y="505"/>
                </a:moveTo>
                <a:cubicBezTo>
                  <a:pt x="5771" y="0"/>
                  <a:pt x="11542" y="1012"/>
                  <a:pt x="17314" y="505"/>
                </a:cubicBezTo>
                <a:moveTo>
                  <a:pt x="0" y="2426"/>
                </a:moveTo>
                <a:cubicBezTo>
                  <a:pt x="5771" y="1919"/>
                  <a:pt x="11542" y="2932"/>
                  <a:pt x="17314" y="2426"/>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Нетрадиційні методи загартовування :</a:t>
            </a:r>
            <a:endParaRPr b="1" lang="ru-RU" sz="1800" spc="1" strike="noStrike">
              <a:latin typeface="Times New Roman"/>
              <a:ea typeface="Times New Roman"/>
            </a:endParaRPr>
          </a:p>
        </p:txBody>
      </p:sp>
      <p:pic>
        <p:nvPicPr>
          <p:cNvPr id="157" name="Picture 7" descr="MC900432589"/>
          <p:cNvPicPr/>
          <p:nvPr/>
        </p:nvPicPr>
        <p:blipFill>
          <a:blip r:embed="rId1"/>
          <a:stretch/>
        </p:blipFill>
        <p:spPr>
          <a:xfrm>
            <a:off x="611280" y="0"/>
            <a:ext cx="1628640" cy="1628640"/>
          </a:xfrm>
          <a:prstGeom prst="rect">
            <a:avLst/>
          </a:prstGeom>
          <a:ln>
            <a:noFill/>
          </a:ln>
        </p:spPr>
      </p:pic>
      <p:pic>
        <p:nvPicPr>
          <p:cNvPr id="158" name="Рисунок 7" descr="-16-638.jpg"/>
          <p:cNvPicPr/>
          <p:nvPr/>
        </p:nvPicPr>
        <p:blipFill>
          <a:blip r:embed="rId2"/>
          <a:stretch/>
        </p:blipFill>
        <p:spPr>
          <a:xfrm>
            <a:off x="611280" y="1484280"/>
            <a:ext cx="3902040" cy="2930400"/>
          </a:xfrm>
          <a:prstGeom prst="rect">
            <a:avLst/>
          </a:prstGeom>
          <a:ln>
            <a:noFill/>
          </a:ln>
        </p:spPr>
      </p:pic>
      <p:pic>
        <p:nvPicPr>
          <p:cNvPr id="159" name="Рисунок 8" descr="-23-638.jpg"/>
          <p:cNvPicPr/>
          <p:nvPr/>
        </p:nvPicPr>
        <p:blipFill>
          <a:blip r:embed="rId3"/>
          <a:stretch/>
        </p:blipFill>
        <p:spPr>
          <a:xfrm>
            <a:off x="4481640" y="3357720"/>
            <a:ext cx="4662360" cy="3500280"/>
          </a:xfrm>
          <a:prstGeom prst="rect">
            <a:avLst/>
          </a:prstGeom>
          <a:ln>
            <a:noFill/>
          </a:ln>
        </p:spPr>
      </p:pic>
      <p:pic>
        <p:nvPicPr>
          <p:cNvPr id="160" name="Рисунок 9" descr="01-21.png"/>
          <p:cNvPicPr/>
          <p:nvPr/>
        </p:nvPicPr>
        <p:blipFill>
          <a:blip r:embed="rId4"/>
          <a:stretch/>
        </p:blipFill>
        <p:spPr>
          <a:xfrm>
            <a:off x="1332000" y="4581360"/>
            <a:ext cx="2625480" cy="1943280"/>
          </a:xfrm>
          <a:prstGeom prst="rect">
            <a:avLst/>
          </a:prstGeom>
          <a:ln>
            <a:noFill/>
          </a:ln>
        </p:spPr>
      </p:pic>
      <p:pic>
        <p:nvPicPr>
          <p:cNvPr id="161" name="Рисунок 10" descr="1971.jpg"/>
          <p:cNvPicPr/>
          <p:nvPr/>
        </p:nvPicPr>
        <p:blipFill>
          <a:blip r:embed="rId5"/>
          <a:stretch/>
        </p:blipFill>
        <p:spPr>
          <a:xfrm>
            <a:off x="5435640" y="1557360"/>
            <a:ext cx="1509840" cy="1649520"/>
          </a:xfrm>
          <a:prstGeom prst="rect">
            <a:avLst/>
          </a:prstGeom>
          <a:ln>
            <a:noFill/>
          </a:ln>
        </p:spPr>
      </p:pic>
    </p:spTree>
  </p:cSld>
  <mc:AlternateContent>
    <mc:Choice Requires="p14">
      <p:transition spd="slow" p14:dur="2000"/>
    </mc:Choice>
    <mc:Fallback>
      <p:transition spd="slow"/>
    </mc:Fallback>
  </mc:AlternateContent>
  <p:timing>
    <p:tnLst>
      <p:par>
        <p:cTn id="301" dur="indefinite" restart="never" nodeType="tmRoot">
          <p:childTnLst>
            <p:seq>
              <p:cTn id="302" dur="indefinite" nodeType="mainSeq">
                <p:childTnLst>
                  <p:par>
                    <p:cTn id="303" fill="hold">
                      <p:stCondLst>
                        <p:cond delay="indefinite"/>
                      </p:stCondLst>
                      <p:childTnLst>
                        <p:par>
                          <p:cTn id="304" fill="hold">
                            <p:stCondLst>
                              <p:cond delay="0"/>
                            </p:stCondLst>
                            <p:childTnLst>
                              <p:par>
                                <p:cTn id="305" nodeType="clickEffect" fill="hold" presetClass="entr" presetID="47">
                                  <p:stCondLst>
                                    <p:cond delay="0"/>
                                  </p:stCondLst>
                                  <p:childTnLst>
                                    <p:set>
                                      <p:cBhvr>
                                        <p:cTn id="306" dur="1" fill="hold">
                                          <p:stCondLst>
                                            <p:cond delay="0"/>
                                          </p:stCondLst>
                                        </p:cTn>
                                        <p:tgtEl>
                                          <p:spTgt spid="157"/>
                                        </p:tgtEl>
                                        <p:attrNameLst>
                                          <p:attrName>style.visibility</p:attrName>
                                        </p:attrNameLst>
                                      </p:cBhvr>
                                      <p:to>
                                        <p:strVal val="visible"/>
                                      </p:to>
                                    </p:set>
                                    <p:animEffect filter="fade" transition="in">
                                      <p:cBhvr additive="repl">
                                        <p:cTn id="307" dur="1000"/>
                                        <p:tgtEl>
                                          <p:spTgt spid="157"/>
                                        </p:tgtEl>
                                      </p:cBhvr>
                                    </p:animEffect>
                                    <p:anim calcmode="lin" valueType="num">
                                      <p:cBhvr additive="repl">
                                        <p:cTn id="308" dur="1000" fill="hold"/>
                                        <p:tgtEl>
                                          <p:spTgt spid="157"/>
                                        </p:tgtEl>
                                        <p:attrNameLst>
                                          <p:attrName>ppt_x</p:attrName>
                                        </p:attrNameLst>
                                      </p:cBhvr>
                                      <p:tavLst>
                                        <p:tav tm="0">
                                          <p:val>
                                            <p:strVal val="#ppt_x"/>
                                          </p:val>
                                        </p:tav>
                                        <p:tav tm="100000">
                                          <p:val>
                                            <p:strVal val="#ppt_x"/>
                                          </p:val>
                                        </p:tav>
                                      </p:tavLst>
                                    </p:anim>
                                    <p:anim calcmode="lin" valueType="num">
                                      <p:cBhvr additive="repl">
                                        <p:cTn id="309"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nodeType="clickEffect" fill="hold" presetClass="entr" presetID="55">
                                  <p:stCondLst>
                                    <p:cond delay="0"/>
                                  </p:stCondLst>
                                  <p:childTnLst>
                                    <p:set>
                                      <p:cBhvr>
                                        <p:cTn id="313" dur="1" fill="hold">
                                          <p:stCondLst>
                                            <p:cond delay="0"/>
                                          </p:stCondLst>
                                        </p:cTn>
                                        <p:tgtEl>
                                          <p:spTgt spid="156"/>
                                        </p:tgtEl>
                                        <p:attrNameLst>
                                          <p:attrName>style.visibility</p:attrName>
                                        </p:attrNameLst>
                                      </p:cBhvr>
                                      <p:to>
                                        <p:strVal val="visible"/>
                                      </p:to>
                                    </p:set>
                                    <p:anim calcmode="lin" valueType="num">
                                      <p:cBhvr additive="repl">
                                        <p:cTn id="314" dur="1000" fill="hold"/>
                                        <p:tgtEl>
                                          <p:spTgt spid="156"/>
                                        </p:tgtEl>
                                        <p:attrNameLst>
                                          <p:attrName>ppt_w</p:attrName>
                                        </p:attrNameLst>
                                      </p:cBhvr>
                                      <p:tavLst>
                                        <p:tav tm="0">
                                          <p:val>
                                            <p:strVal val="#ppt_w*0.70"/>
                                          </p:val>
                                        </p:tav>
                                        <p:tav tm="100000">
                                          <p:val>
                                            <p:strVal val="#ppt_w"/>
                                          </p:val>
                                        </p:tav>
                                      </p:tavLst>
                                    </p:anim>
                                    <p:anim calcmode="lin" valueType="num">
                                      <p:cBhvr additive="repl">
                                        <p:cTn id="315" dur="1000" fill="hold"/>
                                        <p:tgtEl>
                                          <p:spTgt spid="156"/>
                                        </p:tgtEl>
                                        <p:attrNameLst>
                                          <p:attrName>ppt_h</p:attrName>
                                        </p:attrNameLst>
                                      </p:cBhvr>
                                      <p:tavLst>
                                        <p:tav tm="0">
                                          <p:val>
                                            <p:strVal val="#ppt_h"/>
                                          </p:val>
                                        </p:tav>
                                        <p:tav tm="100000">
                                          <p:val>
                                            <p:strVal val="#ppt_h"/>
                                          </p:val>
                                        </p:tav>
                                      </p:tavLst>
                                    </p:anim>
                                    <p:animEffect filter="fade" transition="in">
                                      <p:cBhvr additive="repl">
                                        <p:cTn id="316" dur="1000"/>
                                        <p:tgtEl>
                                          <p:spTgt spid="1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2411280" y="500040"/>
            <a:ext cx="6232680" cy="793800"/>
          </a:xfrm>
          <a:custGeom>
            <a:avLst/>
            <a:gdLst/>
            <a:ahLst/>
            <a:rect l="0" t="0" r="r" b="b"/>
            <a:pathLst>
              <a:path w="17315" h="2933">
                <a:moveTo>
                  <a:pt x="0" y="505"/>
                </a:moveTo>
                <a:cubicBezTo>
                  <a:pt x="5771" y="0"/>
                  <a:pt x="11542" y="1012"/>
                  <a:pt x="17314" y="505"/>
                </a:cubicBezTo>
                <a:moveTo>
                  <a:pt x="0" y="2426"/>
                </a:moveTo>
                <a:cubicBezTo>
                  <a:pt x="5771" y="1919"/>
                  <a:pt x="11542" y="2932"/>
                  <a:pt x="17314" y="2426"/>
                </a:cubicBezTo>
              </a:path>
            </a:pathLst>
          </a:custGeom>
          <a:gradFill rotWithShape="0">
            <a:gsLst>
              <a:gs pos="0">
                <a:srgbClr val="9999ff"/>
              </a:gs>
              <a:gs pos="100000">
                <a:srgbClr val="009999"/>
              </a:gs>
            </a:gsLst>
            <a:lin ang="5400000"/>
          </a:gra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Нетрадиційні методи загартовування :</a:t>
            </a:r>
            <a:endParaRPr b="1" lang="ru-RU" sz="1800" spc="1" strike="noStrike">
              <a:latin typeface="Times New Roman"/>
              <a:ea typeface="Times New Roman"/>
            </a:endParaRPr>
          </a:p>
        </p:txBody>
      </p:sp>
      <p:pic>
        <p:nvPicPr>
          <p:cNvPr id="163" name="Picture 7" descr="MC900432589"/>
          <p:cNvPicPr/>
          <p:nvPr/>
        </p:nvPicPr>
        <p:blipFill>
          <a:blip r:embed="rId1"/>
          <a:stretch/>
        </p:blipFill>
        <p:spPr>
          <a:xfrm>
            <a:off x="611280" y="0"/>
            <a:ext cx="1628640" cy="1628640"/>
          </a:xfrm>
          <a:prstGeom prst="rect">
            <a:avLst/>
          </a:prstGeom>
          <a:ln>
            <a:noFill/>
          </a:ln>
        </p:spPr>
      </p:pic>
      <p:pic>
        <p:nvPicPr>
          <p:cNvPr id="164" name="Рисунок 6" descr="-10-638 (1).jpg"/>
          <p:cNvPicPr/>
          <p:nvPr/>
        </p:nvPicPr>
        <p:blipFill>
          <a:blip r:embed="rId2"/>
          <a:stretch/>
        </p:blipFill>
        <p:spPr>
          <a:xfrm>
            <a:off x="611280" y="1484280"/>
            <a:ext cx="4124160" cy="3097080"/>
          </a:xfrm>
          <a:prstGeom prst="rect">
            <a:avLst/>
          </a:prstGeom>
          <a:ln>
            <a:noFill/>
          </a:ln>
        </p:spPr>
      </p:pic>
      <p:pic>
        <p:nvPicPr>
          <p:cNvPr id="165" name="Рисунок 9" descr="-11-638 (1).jpg"/>
          <p:cNvPicPr/>
          <p:nvPr/>
        </p:nvPicPr>
        <p:blipFill>
          <a:blip r:embed="rId3"/>
          <a:stretch/>
        </p:blipFill>
        <p:spPr>
          <a:xfrm>
            <a:off x="4576680" y="3429000"/>
            <a:ext cx="4567320" cy="3429000"/>
          </a:xfrm>
          <a:prstGeom prst="rect">
            <a:avLst/>
          </a:prstGeom>
          <a:ln>
            <a:noFill/>
          </a:ln>
        </p:spPr>
      </p:pic>
      <p:pic>
        <p:nvPicPr>
          <p:cNvPr id="166" name="Рисунок 10" descr="завантаження (6).jpg"/>
          <p:cNvPicPr/>
          <p:nvPr/>
        </p:nvPicPr>
        <p:blipFill>
          <a:blip r:embed="rId4"/>
          <a:stretch/>
        </p:blipFill>
        <p:spPr>
          <a:xfrm>
            <a:off x="1403280" y="4869000"/>
            <a:ext cx="2743200" cy="1666800"/>
          </a:xfrm>
          <a:prstGeom prst="rect">
            <a:avLst/>
          </a:prstGeom>
          <a:ln>
            <a:noFill/>
          </a:ln>
        </p:spPr>
      </p:pic>
      <p:pic>
        <p:nvPicPr>
          <p:cNvPr id="167" name="Рисунок 11" descr="завантаження (17).jpg"/>
          <p:cNvPicPr/>
          <p:nvPr/>
        </p:nvPicPr>
        <p:blipFill>
          <a:blip r:embed="rId5"/>
          <a:stretch/>
        </p:blipFill>
        <p:spPr>
          <a:xfrm>
            <a:off x="5867280" y="1700280"/>
            <a:ext cx="1617840" cy="1609560"/>
          </a:xfrm>
          <a:prstGeom prst="rect">
            <a:avLst/>
          </a:prstGeom>
          <a:ln>
            <a:noFill/>
          </a:ln>
        </p:spPr>
      </p:pic>
    </p:spTree>
  </p:cSld>
  <mc:AlternateContent>
    <mc:Choice Requires="p14">
      <p:transition spd="slow" p14:dur="2000"/>
    </mc:Choice>
    <mc:Fallback>
      <p:transition spd="slow"/>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47">
                                  <p:stCondLst>
                                    <p:cond delay="0"/>
                                  </p:stCondLst>
                                  <p:childTnLst>
                                    <p:set>
                                      <p:cBhvr>
                                        <p:cTn id="322" dur="1" fill="hold">
                                          <p:stCondLst>
                                            <p:cond delay="0"/>
                                          </p:stCondLst>
                                        </p:cTn>
                                        <p:tgtEl>
                                          <p:spTgt spid="163"/>
                                        </p:tgtEl>
                                        <p:attrNameLst>
                                          <p:attrName>style.visibility</p:attrName>
                                        </p:attrNameLst>
                                      </p:cBhvr>
                                      <p:to>
                                        <p:strVal val="visible"/>
                                      </p:to>
                                    </p:set>
                                    <p:animEffect filter="fade" transition="in">
                                      <p:cBhvr additive="repl">
                                        <p:cTn id="323" dur="1000"/>
                                        <p:tgtEl>
                                          <p:spTgt spid="163"/>
                                        </p:tgtEl>
                                      </p:cBhvr>
                                    </p:animEffect>
                                    <p:anim calcmode="lin" valueType="num">
                                      <p:cBhvr additive="repl">
                                        <p:cTn id="324" dur="1000" fill="hold"/>
                                        <p:tgtEl>
                                          <p:spTgt spid="163"/>
                                        </p:tgtEl>
                                        <p:attrNameLst>
                                          <p:attrName>ppt_x</p:attrName>
                                        </p:attrNameLst>
                                      </p:cBhvr>
                                      <p:tavLst>
                                        <p:tav tm="0">
                                          <p:val>
                                            <p:strVal val="#ppt_x"/>
                                          </p:val>
                                        </p:tav>
                                        <p:tav tm="100000">
                                          <p:val>
                                            <p:strVal val="#ppt_x"/>
                                          </p:val>
                                        </p:tav>
                                      </p:tavLst>
                                    </p:anim>
                                    <p:anim calcmode="lin" valueType="num">
                                      <p:cBhvr additive="repl">
                                        <p:cTn id="325"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55">
                                  <p:stCondLst>
                                    <p:cond delay="0"/>
                                  </p:stCondLst>
                                  <p:childTnLst>
                                    <p:set>
                                      <p:cBhvr>
                                        <p:cTn id="329" dur="1" fill="hold">
                                          <p:stCondLst>
                                            <p:cond delay="0"/>
                                          </p:stCondLst>
                                        </p:cTn>
                                        <p:tgtEl>
                                          <p:spTgt spid="162"/>
                                        </p:tgtEl>
                                        <p:attrNameLst>
                                          <p:attrName>style.visibility</p:attrName>
                                        </p:attrNameLst>
                                      </p:cBhvr>
                                      <p:to>
                                        <p:strVal val="visible"/>
                                      </p:to>
                                    </p:set>
                                    <p:anim calcmode="lin" valueType="num">
                                      <p:cBhvr additive="repl">
                                        <p:cTn id="330" dur="1000" fill="hold"/>
                                        <p:tgtEl>
                                          <p:spTgt spid="162"/>
                                        </p:tgtEl>
                                        <p:attrNameLst>
                                          <p:attrName>ppt_w</p:attrName>
                                        </p:attrNameLst>
                                      </p:cBhvr>
                                      <p:tavLst>
                                        <p:tav tm="0">
                                          <p:val>
                                            <p:strVal val="#ppt_w*0.70"/>
                                          </p:val>
                                        </p:tav>
                                        <p:tav tm="100000">
                                          <p:val>
                                            <p:strVal val="#ppt_w"/>
                                          </p:val>
                                        </p:tav>
                                      </p:tavLst>
                                    </p:anim>
                                    <p:anim calcmode="lin" valueType="num">
                                      <p:cBhvr additive="repl">
                                        <p:cTn id="331" dur="1000" fill="hold"/>
                                        <p:tgtEl>
                                          <p:spTgt spid="162"/>
                                        </p:tgtEl>
                                        <p:attrNameLst>
                                          <p:attrName>ppt_h</p:attrName>
                                        </p:attrNameLst>
                                      </p:cBhvr>
                                      <p:tavLst>
                                        <p:tav tm="0">
                                          <p:val>
                                            <p:strVal val="#ppt_h"/>
                                          </p:val>
                                        </p:tav>
                                        <p:tav tm="100000">
                                          <p:val>
                                            <p:strVal val="#ppt_h"/>
                                          </p:val>
                                        </p:tav>
                                      </p:tavLst>
                                    </p:anim>
                                    <p:animEffect filter="fade" transition="in">
                                      <p:cBhvr additive="repl">
                                        <p:cTn id="332" dur="1000"/>
                                        <p:tgtEl>
                                          <p:spTgt spid="1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042920" y="155520"/>
            <a:ext cx="7632720" cy="1008000"/>
          </a:xfrm>
          <a:custGeom>
            <a:avLst/>
            <a:gdLst/>
            <a:ahLst/>
            <a:rect l="0" t="0" r="r" b="b"/>
            <a:pathLst>
              <a:path w="21204" h="3724">
                <a:moveTo>
                  <a:pt x="0" y="642"/>
                </a:moveTo>
                <a:cubicBezTo>
                  <a:pt x="7067" y="0"/>
                  <a:pt x="14135" y="1285"/>
                  <a:pt x="21203" y="642"/>
                </a:cubicBezTo>
                <a:moveTo>
                  <a:pt x="0" y="3080"/>
                </a:moveTo>
                <a:cubicBezTo>
                  <a:pt x="7067" y="2437"/>
                  <a:pt x="14135" y="3723"/>
                  <a:pt x="21203" y="3080"/>
                </a:cubicBezTo>
              </a:path>
            </a:pathLst>
          </a:custGeom>
          <a:solidFill>
            <a:srgbClr val="c00000"/>
          </a:solidFill>
          <a:ln>
            <a:noFill/>
          </a:ln>
          <a:effectLst>
            <a:outerShdw dist="53966" dir="2700000">
              <a:srgbClr val="ffffff"/>
            </a:outerShdw>
          </a:effectLst>
        </p:spPr>
        <p:style>
          <a:lnRef idx="0"/>
          <a:fillRef idx="0"/>
          <a:effectRef idx="0"/>
          <a:fontRef idx="minor"/>
        </p:style>
        <p:txBody>
          <a:bodyPr wrap="none" lIns="90000" rIns="90000" tIns="46800" bIns="46800" anchorCtr="1">
            <a:noAutofit/>
          </a:bodyPr>
          <a:p>
            <a:pPr marL="216000" indent="-216000">
              <a:buClr>
                <a:srgbClr val="000000"/>
              </a:buClr>
              <a:buSzPct val="45000"/>
              <a:buFont typeface="Wingdings" charset="2"/>
              <a:buChar char=""/>
            </a:pPr>
            <a:r>
              <a:rPr b="1" lang="ru-RU" sz="1800" spc="1" strike="noStrike">
                <a:latin typeface="Times New Roman"/>
              </a:rPr>
              <a:t>Застереження!</a:t>
            </a:r>
            <a:endParaRPr b="1" lang="ru-RU" sz="1800" spc="1" strike="noStrike">
              <a:latin typeface="Times New Roman"/>
              <a:ea typeface="Times New Roman"/>
            </a:endParaRPr>
          </a:p>
        </p:txBody>
      </p:sp>
      <p:sp>
        <p:nvSpPr>
          <p:cNvPr id="169" name="CustomShape 2"/>
          <p:cNvSpPr/>
          <p:nvPr/>
        </p:nvSpPr>
        <p:spPr>
          <a:xfrm>
            <a:off x="4211640" y="1428840"/>
            <a:ext cx="4464000" cy="4359960"/>
          </a:xfrm>
          <a:custGeom>
            <a:avLst/>
            <a:gdLst/>
            <a:ahLst/>
            <a:rect l="l" t="t" r="r" b="b"/>
            <a:pathLst>
              <a:path w="21600" h="21600">
                <a:moveTo>
                  <a:pt x="0" y="0"/>
                </a:moveTo>
                <a:lnTo>
                  <a:pt x="21600" y="0"/>
                </a:lnTo>
                <a:lnTo>
                  <a:pt x="21600" y="21600"/>
                </a:lnTo>
                <a:lnTo>
                  <a:pt x="0" y="21600"/>
                </a:lnTo>
                <a:lnTo>
                  <a:pt x="0" y="0"/>
                </a:lnTo>
                <a:close/>
              </a:path>
            </a:pathLst>
          </a:custGeom>
          <a:noFill/>
          <a:ln>
            <a:noFill/>
          </a:ln>
          <a:effectLst>
            <a:outerShdw dist="17819" dir="2700000">
              <a:srgbClr val="ffffff"/>
            </a:outerShdw>
          </a:effectLst>
        </p:spPr>
        <p:style>
          <a:lnRef idx="0"/>
          <a:fillRef idx="0"/>
          <a:effectRef idx="0"/>
          <a:fontRef idx="minor"/>
        </p:style>
        <p:txBody>
          <a:bodyPr lIns="90000" rIns="90000" tIns="46800" bIns="46800">
            <a:spAutoFit/>
          </a:bodyPr>
          <a:p>
            <a:pPr>
              <a:lnSpc>
                <a:spcPct val="100000"/>
              </a:lnSpc>
              <a:spcBef>
                <a:spcPts val="1749"/>
              </a:spcBef>
            </a:pPr>
            <a:r>
              <a:rPr b="0" i="1" lang="uk-UA" sz="2800" spc="-1" strike="noStrike">
                <a:latin typeface="Times New Roman"/>
              </a:rPr>
              <a:t>Будь-яке загартовування потрібно починати після відвідування і перевірки лікарем,бо загартовування - це тренування, а не лікування, і людині із захворюванням та  зі слабким імунітетом подібні процедури можуть бути протипоказані.</a:t>
            </a:r>
            <a:r>
              <a:rPr b="0" i="1" lang="ru-RU" sz="2800" spc="-1" strike="noStrike">
                <a:latin typeface="Times New Roman"/>
              </a:rPr>
              <a:t> </a:t>
            </a:r>
            <a:endParaRPr b="0" lang="ru-RU" sz="2800" spc="-1" strike="noStrike">
              <a:latin typeface="Arial"/>
            </a:endParaRPr>
          </a:p>
        </p:txBody>
      </p:sp>
      <p:pic>
        <p:nvPicPr>
          <p:cNvPr id="170" name="Picture 7" descr="C:\Users\Aus\Desktop\10\medik.jpg"/>
          <p:cNvPicPr/>
          <p:nvPr/>
        </p:nvPicPr>
        <p:blipFill>
          <a:blip r:embed="rId1"/>
          <a:stretch/>
        </p:blipFill>
        <p:spPr>
          <a:xfrm>
            <a:off x="250920" y="1362240"/>
            <a:ext cx="3606840" cy="4506840"/>
          </a:xfrm>
          <a:prstGeom prst="rect">
            <a:avLst/>
          </a:prstGeom>
          <a:ln>
            <a:noFill/>
          </a:ln>
        </p:spPr>
      </p:pic>
    </p:spTree>
  </p:cSld>
  <mc:AlternateContent>
    <mc:Choice Requires="p14">
      <p:transition spd="slow" p14:dur="2000"/>
    </mc:Choice>
    <mc:Fallback>
      <p:transition spd="slow"/>
    </mc:Fallback>
  </mc:AlternateContent>
  <p:timing>
    <p:tnLst>
      <p:par>
        <p:cTn id="333" dur="indefinite" restart="never" nodeType="tmRoot">
          <p:childTnLst>
            <p:seq>
              <p:cTn id="334" dur="indefinite" nodeType="mainSeq">
                <p:childTnLst>
                  <p:par>
                    <p:cTn id="335" fill="hold">
                      <p:stCondLst>
                        <p:cond delay="indefinite"/>
                      </p:stCondLst>
                      <p:childTnLst>
                        <p:par>
                          <p:cTn id="336" fill="hold">
                            <p:stCondLst>
                              <p:cond delay="0"/>
                            </p:stCondLst>
                            <p:childTnLst>
                              <p:par>
                                <p:cTn id="337" nodeType="clickEffect" fill="hold" presetClass="entr" presetID="55">
                                  <p:stCondLst>
                                    <p:cond delay="0"/>
                                  </p:stCondLst>
                                  <p:childTnLst>
                                    <p:set>
                                      <p:cBhvr>
                                        <p:cTn id="338" dur="1" fill="hold">
                                          <p:stCondLst>
                                            <p:cond delay="0"/>
                                          </p:stCondLst>
                                        </p:cTn>
                                        <p:tgtEl>
                                          <p:spTgt spid="170"/>
                                        </p:tgtEl>
                                        <p:attrNameLst>
                                          <p:attrName>style.visibility</p:attrName>
                                        </p:attrNameLst>
                                      </p:cBhvr>
                                      <p:to>
                                        <p:strVal val="visible"/>
                                      </p:to>
                                    </p:set>
                                    <p:anim calcmode="lin" valueType="num">
                                      <p:cBhvr additive="repl">
                                        <p:cTn id="339" dur="1000" fill="hold"/>
                                        <p:tgtEl>
                                          <p:spTgt spid="170"/>
                                        </p:tgtEl>
                                        <p:attrNameLst>
                                          <p:attrName>ppt_w</p:attrName>
                                        </p:attrNameLst>
                                      </p:cBhvr>
                                      <p:tavLst>
                                        <p:tav tm="0">
                                          <p:val>
                                            <p:strVal val="#ppt_w*0.70"/>
                                          </p:val>
                                        </p:tav>
                                        <p:tav tm="100000">
                                          <p:val>
                                            <p:strVal val="#ppt_w"/>
                                          </p:val>
                                        </p:tav>
                                      </p:tavLst>
                                    </p:anim>
                                    <p:anim calcmode="lin" valueType="num">
                                      <p:cBhvr additive="repl">
                                        <p:cTn id="340" dur="1000" fill="hold"/>
                                        <p:tgtEl>
                                          <p:spTgt spid="170"/>
                                        </p:tgtEl>
                                        <p:attrNameLst>
                                          <p:attrName>ppt_h</p:attrName>
                                        </p:attrNameLst>
                                      </p:cBhvr>
                                      <p:tavLst>
                                        <p:tav tm="0">
                                          <p:val>
                                            <p:strVal val="#ppt_h"/>
                                          </p:val>
                                        </p:tav>
                                        <p:tav tm="100000">
                                          <p:val>
                                            <p:strVal val="#ppt_h"/>
                                          </p:val>
                                        </p:tav>
                                      </p:tavLst>
                                    </p:anim>
                                    <p:animEffect filter="fade" transition="in">
                                      <p:cBhvr additive="repl">
                                        <p:cTn id="341" dur="1000"/>
                                        <p:tgtEl>
                                          <p:spTgt spid="170"/>
                                        </p:tgtEl>
                                      </p:cBhvr>
                                    </p:animEffect>
                                  </p:childTnLst>
                                </p:cTn>
                              </p:par>
                            </p:childTnLst>
                          </p:cTn>
                        </p:par>
                      </p:childTnLst>
                    </p:cTn>
                  </p:par>
                  <p:par>
                    <p:cTn id="342" fill="hold">
                      <p:stCondLst>
                        <p:cond delay="indefinite"/>
                      </p:stCondLst>
                      <p:childTnLst>
                        <p:par>
                          <p:cTn id="343" fill="hold">
                            <p:stCondLst>
                              <p:cond delay="0"/>
                            </p:stCondLst>
                            <p:childTnLst>
                              <p:par>
                                <p:cTn id="344" nodeType="clickEffect" fill="hold" presetClass="entr" presetID="55">
                                  <p:stCondLst>
                                    <p:cond delay="0"/>
                                  </p:stCondLst>
                                  <p:childTnLst>
                                    <p:set>
                                      <p:cBhvr>
                                        <p:cTn id="345" dur="1" fill="hold">
                                          <p:stCondLst>
                                            <p:cond delay="0"/>
                                          </p:stCondLst>
                                        </p:cTn>
                                        <p:tgtEl>
                                          <p:spTgt spid="168"/>
                                        </p:tgtEl>
                                        <p:attrNameLst>
                                          <p:attrName>style.visibility</p:attrName>
                                        </p:attrNameLst>
                                      </p:cBhvr>
                                      <p:to>
                                        <p:strVal val="visible"/>
                                      </p:to>
                                    </p:set>
                                    <p:anim calcmode="lin" valueType="num">
                                      <p:cBhvr additive="repl">
                                        <p:cTn id="346" dur="1000" fill="hold"/>
                                        <p:tgtEl>
                                          <p:spTgt spid="168"/>
                                        </p:tgtEl>
                                        <p:attrNameLst>
                                          <p:attrName>ppt_w</p:attrName>
                                        </p:attrNameLst>
                                      </p:cBhvr>
                                      <p:tavLst>
                                        <p:tav tm="0">
                                          <p:val>
                                            <p:strVal val="#ppt_w*0.70"/>
                                          </p:val>
                                        </p:tav>
                                        <p:tav tm="100000">
                                          <p:val>
                                            <p:strVal val="#ppt_w"/>
                                          </p:val>
                                        </p:tav>
                                      </p:tavLst>
                                    </p:anim>
                                    <p:anim calcmode="lin" valueType="num">
                                      <p:cBhvr additive="repl">
                                        <p:cTn id="347" dur="1000" fill="hold"/>
                                        <p:tgtEl>
                                          <p:spTgt spid="168"/>
                                        </p:tgtEl>
                                        <p:attrNameLst>
                                          <p:attrName>ppt_h</p:attrName>
                                        </p:attrNameLst>
                                      </p:cBhvr>
                                      <p:tavLst>
                                        <p:tav tm="0">
                                          <p:val>
                                            <p:strVal val="#ppt_h"/>
                                          </p:val>
                                        </p:tav>
                                        <p:tav tm="100000">
                                          <p:val>
                                            <p:strVal val="#ppt_h"/>
                                          </p:val>
                                        </p:tav>
                                      </p:tavLst>
                                    </p:anim>
                                    <p:animEffect filter="fade" transition="in">
                                      <p:cBhvr additive="repl">
                                        <p:cTn id="348" dur="1000"/>
                                        <p:tgtEl>
                                          <p:spTgt spid="168"/>
                                        </p:tgtEl>
                                      </p:cBhvr>
                                    </p:animEffect>
                                  </p:childTnLst>
                                </p:cTn>
                              </p:par>
                            </p:childTnLst>
                          </p:cTn>
                        </p:par>
                      </p:childTnLst>
                    </p:cTn>
                  </p:par>
                  <p:par>
                    <p:cTn id="349" fill="hold">
                      <p:stCondLst>
                        <p:cond delay="indefinite"/>
                      </p:stCondLst>
                      <p:childTnLst>
                        <p:par>
                          <p:cTn id="350" fill="hold">
                            <p:stCondLst>
                              <p:cond delay="0"/>
                            </p:stCondLst>
                            <p:childTnLst>
                              <p:par>
                                <p:cTn id="351" nodeType="clickEffect" fill="hold" presetClass="entr" presetID="27">
                                  <p:stCondLst>
                                    <p:cond delay="0"/>
                                  </p:stCondLst>
                                  <p:iterate type="lt">
                                    <p:tmAbs val="40"/>
                                  </p:iterate>
                                  <p:childTnLst>
                                    <p:set>
                                      <p:cBhvr>
                                        <p:cTn id="352" dur="1" fill="hold">
                                          <p:stCondLst>
                                            <p:cond delay="0"/>
                                          </p:stCondLst>
                                        </p:cTn>
                                        <p:tgtEl>
                                          <p:spTgt spid="169">
                                            <p:txEl>
                                              <p:pRg st="0" end="0"/>
                                            </p:txEl>
                                          </p:spTgt>
                                        </p:tgtEl>
                                        <p:attrNameLst>
                                          <p:attrName>style.visibility</p:attrName>
                                        </p:attrNameLst>
                                      </p:cBhvr>
                                      <p:to>
                                        <p:strVal val="visible"/>
                                      </p:to>
                                    </p:set>
                                    <p:anim calcmode="discrete" valueType="clr">
                                      <p:cBhvr additive="repl">
                                        <p:cTn id="353" dur="80"/>
                                        <p:tgtEl>
                                          <p:spTgt spid="169">
                                            <p:txEl>
                                              <p:pRg st="0" end="0"/>
                                            </p:txEl>
                                          </p:spTgt>
                                        </p:tgtEl>
                                        <p:attrNameLst>
                                          <p:attrName>style.color</p:attrName>
                                        </p:attrNameLst>
                                      </p:cBhvr>
                                      <p:tavLst>
                                        <p:tav tm="0">
                                          <p:val>
                                            <p:strVal val="rgb(-103,102,102)"/>
                                          </p:val>
                                        </p:tav>
                                        <p:tav tm="50000">
                                          <p:val>
                                            <p:strVal val="rgb(0,51,-103)"/>
                                          </p:val>
                                        </p:tav>
                                      </p:tavLst>
                                    </p:anim>
                                    <p:anim calcmode="discrete" valueType="clr">
                                      <p:cBhvr additive="repl">
                                        <p:cTn id="354" dur="80"/>
                                        <p:tgtEl>
                                          <p:spTgt spid="169">
                                            <p:txEl>
                                              <p:pRg st="0" end="0"/>
                                            </p:txEl>
                                          </p:spTgt>
                                        </p:tgtEl>
                                        <p:attrNameLst>
                                          <p:attrName>fillcolor</p:attrName>
                                        </p:attrNameLst>
                                      </p:cBhvr>
                                      <p:tavLst>
                                        <p:tav tm="0">
                                          <p:val>
                                            <p:strVal val="rgb(-103,102,102)"/>
                                          </p:val>
                                        </p:tav>
                                        <p:tav tm="50000">
                                          <p:val>
                                            <p:strVal val="rgb(0,51,-103)"/>
                                          </p:val>
                                        </p:tav>
                                      </p:tavLst>
                                    </p:anim>
                                    <p:set>
                                      <p:cBhvr>
                                        <p:cTn id="355" dur="80"/>
                                        <p:tgtEl>
                                          <p:spTgt spid="169">
                                            <p:txEl>
                                              <p:pRg st="0" end="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42920" y="33120"/>
            <a:ext cx="8786520" cy="6643080"/>
          </a:xfrm>
          <a:prstGeom prst="rect">
            <a:avLst/>
          </a:prstGeom>
          <a:noFill/>
          <a:ln w="9360">
            <a:noFill/>
          </a:ln>
        </p:spPr>
        <p:style>
          <a:lnRef idx="0"/>
          <a:fillRef idx="0"/>
          <a:effectRef idx="0"/>
          <a:fontRef idx="minor"/>
        </p:style>
        <p:txBody>
          <a:bodyPr anchor="ctr">
            <a:spAutoFit/>
          </a:bodyPr>
          <a:p>
            <a:pPr algn="just">
              <a:lnSpc>
                <a:spcPct val="100000"/>
              </a:lnSpc>
            </a:pPr>
            <a:r>
              <a:rPr b="1" lang="ru-RU" sz="2800" spc="-1" strike="noStrike">
                <a:solidFill>
                  <a:srgbClr val="7030a0"/>
                </a:solidFill>
                <a:latin typeface="Times New Roman"/>
                <a:ea typeface="Times New Roman"/>
              </a:rPr>
              <a:t>Завдання 2. Оцініть ступінь загартованості свого організму.</a:t>
            </a:r>
            <a:r>
              <a:rPr b="0" lang="ru-RU" sz="1400" spc="-1" strike="noStrike">
                <a:solidFill>
                  <a:srgbClr val="7030a0"/>
                </a:solidFill>
                <a:latin typeface="Arial"/>
                <a:ea typeface="Times New Roman"/>
              </a:rPr>
              <a:t> </a:t>
            </a:r>
            <a:endParaRPr b="0" lang="ru-RU" sz="1400" spc="-1" strike="noStrike">
              <a:latin typeface="Arial"/>
            </a:endParaRPr>
          </a:p>
          <a:p>
            <a:pPr algn="just">
              <a:lnSpc>
                <a:spcPct val="100000"/>
              </a:lnSpc>
            </a:pPr>
            <a:r>
              <a:rPr b="0" lang="ru-RU" sz="2200" spc="-1" strike="noStrike">
                <a:solidFill>
                  <a:srgbClr val="000000"/>
                </a:solidFill>
                <a:latin typeface="Times New Roman"/>
                <a:ea typeface="Times New Roman"/>
              </a:rPr>
              <a:t>Г</a:t>
            </a:r>
            <a:r>
              <a:rPr b="1" lang="ru-RU" sz="2200" spc="-1" strike="noStrike">
                <a:solidFill>
                  <a:srgbClr val="000000"/>
                </a:solidFill>
                <a:latin typeface="Times New Roman"/>
                <a:ea typeface="Times New Roman"/>
              </a:rPr>
              <a:t>оловним в ортобіотичному загартовуванні є </a:t>
            </a:r>
            <a:r>
              <a:rPr b="1" i="1" lang="ru-RU" sz="2200" spc="-1" strike="noStrike">
                <a:solidFill>
                  <a:srgbClr val="000000"/>
                </a:solidFill>
                <a:latin typeface="Times New Roman"/>
                <a:ea typeface="Times New Roman"/>
              </a:rPr>
              <a:t>підготовка організму до сезону року</a:t>
            </a:r>
            <a:r>
              <a:rPr b="1" lang="ru-RU" sz="2200" spc="-1" strike="noStrike">
                <a:solidFill>
                  <a:srgbClr val="000000"/>
                </a:solidFill>
                <a:latin typeface="Times New Roman"/>
                <a:ea typeface="Times New Roman"/>
              </a:rPr>
              <a:t>. З настанням його повинна бути вироблена визначена готовність до вірного сприйняття тих температурних коливань, що відповідають даному сезону. Причому підвищувати готовність необхідно до тих пір, поки не виникне необхідність змінити її внаслідок зміни сезону, звідки і випливає зміна режиму загартовування. </a:t>
            </a:r>
            <a:endParaRPr b="0" lang="ru-RU" sz="2200" spc="-1" strike="noStrike">
              <a:latin typeface="Arial"/>
            </a:endParaRPr>
          </a:p>
          <a:p>
            <a:pPr algn="just">
              <a:lnSpc>
                <a:spcPct val="100000"/>
              </a:lnSpc>
            </a:pPr>
            <a:r>
              <a:rPr b="1" i="1" lang="ru-RU" sz="2200" spc="-1" strike="noStrike">
                <a:solidFill>
                  <a:srgbClr val="000000"/>
                </a:solidFill>
                <a:latin typeface="Times New Roman"/>
                <a:ea typeface="Times New Roman"/>
              </a:rPr>
              <a:t>Загальним для переходу від одного виду процедури до іншої є готовність переносити охолодження. </a:t>
            </a:r>
            <a:r>
              <a:rPr b="1" lang="ru-RU" sz="2200" spc="-1" strike="noStrike">
                <a:solidFill>
                  <a:srgbClr val="000000"/>
                </a:solidFill>
                <a:latin typeface="Times New Roman"/>
                <a:ea typeface="Times New Roman"/>
              </a:rPr>
              <a:t>Наприклад, коли виникла потреба визначити </a:t>
            </a:r>
            <a:r>
              <a:rPr b="1" i="1" lang="ru-RU" sz="2200" spc="-1" strike="noStrike">
                <a:solidFill>
                  <a:srgbClr val="7030a0"/>
                </a:solidFill>
                <a:latin typeface="Times New Roman"/>
                <a:ea typeface="Times New Roman"/>
              </a:rPr>
              <a:t>момент переходу з обтирання до обливання</a:t>
            </a:r>
            <a:r>
              <a:rPr b="1" lang="ru-RU" sz="2200" spc="-1" strike="noStrike">
                <a:solidFill>
                  <a:srgbClr val="000000"/>
                </a:solidFill>
                <a:latin typeface="Times New Roman"/>
                <a:ea typeface="Times New Roman"/>
              </a:rPr>
              <a:t>. Це можна проводити, </a:t>
            </a:r>
            <a:r>
              <a:rPr b="1" i="1" lang="ru-RU" sz="2200" spc="-1" strike="noStrike" u="sng">
                <a:solidFill>
                  <a:srgbClr val="7030a0"/>
                </a:solidFill>
                <a:uFillTx/>
                <a:latin typeface="Times New Roman"/>
                <a:ea typeface="Times New Roman"/>
              </a:rPr>
              <a:t>коли використання обтирання практично не викликає прискорення дихання, серцебиття, не проявляється </a:t>
            </a:r>
            <a:r>
              <a:rPr b="1" i="1" lang="ru-RU" sz="2200" spc="-1" strike="noStrike" u="sng">
                <a:solidFill>
                  <a:srgbClr val="7030a0"/>
                </a:solidFill>
                <a:uFillTx/>
                <a:latin typeface="Calibri"/>
                <a:ea typeface="Times New Roman"/>
              </a:rPr>
              <a:t>«</a:t>
            </a:r>
            <a:r>
              <a:rPr b="1" i="1" lang="ru-RU" sz="2200" spc="-1" strike="noStrike" u="sng">
                <a:solidFill>
                  <a:srgbClr val="7030a0"/>
                </a:solidFill>
                <a:uFillTx/>
                <a:latin typeface="Times New Roman"/>
                <a:ea typeface="Times New Roman"/>
              </a:rPr>
              <a:t>гусяча шкіра</a:t>
            </a:r>
            <a:r>
              <a:rPr b="1" i="1" lang="ru-RU" sz="2200" spc="-1" strike="noStrike" u="sng">
                <a:solidFill>
                  <a:srgbClr val="7030a0"/>
                </a:solidFill>
                <a:uFillTx/>
                <a:latin typeface="Calibri"/>
                <a:ea typeface="Times New Roman"/>
              </a:rPr>
              <a:t>»</a:t>
            </a:r>
            <a:r>
              <a:rPr b="1" i="1" lang="ru-RU" sz="2200" spc="-1" strike="noStrike" u="sng">
                <a:solidFill>
                  <a:srgbClr val="7030a0"/>
                </a:solidFill>
                <a:uFillTx/>
                <a:latin typeface="Times New Roman"/>
                <a:ea typeface="Times New Roman"/>
              </a:rPr>
              <a:t>. </a:t>
            </a:r>
            <a:endParaRPr b="0" lang="ru-RU" sz="2200" spc="-1" strike="noStrike">
              <a:latin typeface="Arial"/>
            </a:endParaRPr>
          </a:p>
          <a:p>
            <a:pPr algn="just">
              <a:lnSpc>
                <a:spcPct val="100000"/>
              </a:lnSpc>
            </a:pPr>
            <a:r>
              <a:rPr b="1" lang="ru-RU" sz="2200" spc="-1" strike="noStrike">
                <a:solidFill>
                  <a:srgbClr val="000000"/>
                </a:solidFill>
                <a:latin typeface="Times New Roman"/>
                <a:ea typeface="Times New Roman"/>
              </a:rPr>
              <a:t>Тому для переходу від одного режиму загартовування до іншого проводять </a:t>
            </a:r>
            <a:r>
              <a:rPr b="1" i="1" lang="ru-RU" sz="2200" spc="-1" strike="noStrike">
                <a:solidFill>
                  <a:srgbClr val="7030a0"/>
                </a:solidFill>
                <a:latin typeface="Times New Roman"/>
                <a:ea typeface="Times New Roman"/>
              </a:rPr>
              <a:t>пробу на холодову стійкість</a:t>
            </a:r>
            <a:r>
              <a:rPr b="1" lang="ru-RU" sz="2200" spc="-1" strike="noStrike">
                <a:solidFill>
                  <a:srgbClr val="000000"/>
                </a:solidFill>
                <a:latin typeface="Times New Roman"/>
                <a:ea typeface="Times New Roman"/>
              </a:rPr>
              <a:t>. Різними авторами запропоновано </a:t>
            </a:r>
            <a:r>
              <a:rPr b="1" i="1" lang="ru-RU" sz="2200" spc="-1" strike="noStrike">
                <a:solidFill>
                  <a:srgbClr val="7030a0"/>
                </a:solidFill>
                <a:latin typeface="Times New Roman"/>
                <a:ea typeface="Times New Roman"/>
              </a:rPr>
              <a:t>проби на загартованість</a:t>
            </a:r>
            <a:r>
              <a:rPr b="1" lang="ru-RU" sz="2200" spc="-1" strike="noStrike">
                <a:solidFill>
                  <a:srgbClr val="000000"/>
                </a:solidFill>
                <a:latin typeface="Times New Roman"/>
                <a:ea typeface="Times New Roman"/>
              </a:rPr>
              <a:t>. Розглянемо їх характеристики. </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3725280" y="214200"/>
            <a:ext cx="167472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2800" spc="-1" strike="noStrike">
                <a:solidFill>
                  <a:srgbClr val="000000"/>
                </a:solidFill>
                <a:latin typeface="Calibri"/>
              </a:rPr>
              <a:t>Частина 1</a:t>
            </a:r>
            <a:endParaRPr b="0" lang="ru-RU" sz="2800" spc="-1" strike="noStrike">
              <a:latin typeface="Arial"/>
            </a:endParaRPr>
          </a:p>
        </p:txBody>
      </p:sp>
      <p:sp>
        <p:nvSpPr>
          <p:cNvPr id="86" name="CustomShape 2"/>
          <p:cNvSpPr/>
          <p:nvPr/>
        </p:nvSpPr>
        <p:spPr>
          <a:xfrm>
            <a:off x="428760" y="1000080"/>
            <a:ext cx="8429400" cy="33508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rPr>
              <a:t>Навчальні завдання</a:t>
            </a:r>
            <a:endParaRPr b="0" lang="ru-RU" sz="2800" spc="-1" strike="noStrike">
              <a:latin typeface="Arial"/>
            </a:endParaRPr>
          </a:p>
          <a:p>
            <a:pPr algn="just">
              <a:lnSpc>
                <a:spcPct val="100000"/>
              </a:lnSpc>
            </a:pPr>
            <a:r>
              <a:rPr b="1" lang="ru-RU" sz="2800" spc="-1" strike="noStrike">
                <a:solidFill>
                  <a:srgbClr val="7030a0"/>
                </a:solidFill>
                <a:latin typeface="Calibri"/>
              </a:rPr>
              <a:t>Завдання 1. Надайте схему: "Що відбувається при введені людини в стан наркозу".</a:t>
            </a:r>
            <a:endParaRPr b="0" lang="ru-RU" sz="2800" spc="-1" strike="noStrike">
              <a:latin typeface="Arial"/>
            </a:endParaRPr>
          </a:p>
          <a:p>
            <a:pPr>
              <a:lnSpc>
                <a:spcPct val="100000"/>
              </a:lnSpc>
            </a:pPr>
            <a:r>
              <a:rPr b="1" lang="ru-RU" sz="2800" spc="-1" strike="noStrike">
                <a:solidFill>
                  <a:srgbClr val="000000"/>
                </a:solidFill>
                <a:latin typeface="Calibri"/>
              </a:rPr>
              <a:t>Доповідь. </a:t>
            </a:r>
            <a:endParaRPr b="0" lang="ru-RU" sz="2800" spc="-1" strike="noStrike">
              <a:latin typeface="Arial"/>
            </a:endParaRPr>
          </a:p>
          <a:p>
            <a:pPr>
              <a:lnSpc>
                <a:spcPct val="100000"/>
              </a:lnSpc>
            </a:pPr>
            <a:endParaRPr b="0" lang="ru-RU" sz="2800" spc="-1" strike="noStrike">
              <a:latin typeface="Arial"/>
            </a:endParaRPr>
          </a:p>
          <a:p>
            <a:pPr algn="just">
              <a:lnSpc>
                <a:spcPct val="100000"/>
              </a:lnSpc>
            </a:pPr>
            <a:r>
              <a:rPr b="1" lang="ru-RU" sz="2800" spc="-1" strike="noStrike">
                <a:solidFill>
                  <a:srgbClr val="7030a0"/>
                </a:solidFill>
                <a:latin typeface="Calibri"/>
              </a:rPr>
              <a:t>Завдання 2. Що таке неспецифічна вакцинація? </a:t>
            </a:r>
            <a:endParaRPr b="0" lang="ru-RU" sz="2800" spc="-1" strike="noStrike">
              <a:latin typeface="Arial"/>
            </a:endParaRPr>
          </a:p>
          <a:p>
            <a:pPr algn="just">
              <a:lnSpc>
                <a:spcPct val="100000"/>
              </a:lnSpc>
            </a:pPr>
            <a:r>
              <a:rPr b="1" lang="ru-RU" sz="2800" spc="-1" strike="noStrike">
                <a:solidFill>
                  <a:srgbClr val="7030a0"/>
                </a:solidFill>
                <a:latin typeface="Calibri"/>
              </a:rPr>
              <a:t>Дискусія.</a:t>
            </a:r>
            <a:endParaRPr b="0" lang="ru-RU" sz="2800" spc="-1" strike="noStrike">
              <a:latin typeface="Arial"/>
            </a:endParaRPr>
          </a:p>
          <a:p>
            <a:pPr>
              <a:lnSpc>
                <a:spcPct val="100000"/>
              </a:lnSpc>
            </a:pP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flipH="1">
            <a:off x="285840" y="241200"/>
            <a:ext cx="8643600" cy="5823720"/>
          </a:xfrm>
          <a:prstGeom prst="rect">
            <a:avLst/>
          </a:prstGeom>
          <a:noFill/>
          <a:ln w="9360">
            <a:noFill/>
          </a:ln>
        </p:spPr>
        <p:style>
          <a:lnRef idx="0"/>
          <a:fillRef idx="0"/>
          <a:effectRef idx="0"/>
          <a:fontRef idx="minor"/>
        </p:style>
        <p:txBody>
          <a:bodyPr anchor="ctr">
            <a:spAutoFit/>
          </a:bodyPr>
          <a:p>
            <a:pPr algn="ctr">
              <a:lnSpc>
                <a:spcPct val="100000"/>
              </a:lnSpc>
            </a:pPr>
            <a:r>
              <a:rPr b="1" lang="ru-RU" sz="2800" spc="-1" strike="noStrike">
                <a:solidFill>
                  <a:srgbClr val="7030a0"/>
                </a:solidFill>
                <a:latin typeface="Times New Roman"/>
                <a:ea typeface="Times New Roman"/>
              </a:rPr>
              <a:t>Проба на загартованість за А.К. Подшибякіним та І.А. Кайро (1978).</a:t>
            </a:r>
            <a:endParaRPr b="0" lang="ru-RU" sz="2800" spc="-1" strike="noStrike">
              <a:latin typeface="Arial"/>
            </a:endParaRPr>
          </a:p>
          <a:p>
            <a:pPr algn="just">
              <a:lnSpc>
                <a:spcPct val="100000"/>
              </a:lnSpc>
            </a:pPr>
            <a:r>
              <a:rPr b="1" lang="ru-RU" sz="2000" spc="-1" strike="noStrike">
                <a:solidFill>
                  <a:srgbClr val="000000"/>
                </a:solidFill>
                <a:latin typeface="Times New Roman"/>
                <a:ea typeface="Times New Roman"/>
              </a:rPr>
              <a:t>Суть її полягає в аналізі частоти серцевих скорочень при охолодженні стоп ніг водою. Температура води повинна бути нижче температури стоп ніг на 10÷12</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Але на практиці можна використовувати звичайну водопровідну воду з температурою 14÷17</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a:t>
            </a:r>
            <a:endParaRPr b="0" lang="ru-RU" sz="2000" spc="-1" strike="noStrike">
              <a:latin typeface="Arial"/>
            </a:endParaRPr>
          </a:p>
          <a:p>
            <a:pPr algn="just">
              <a:lnSpc>
                <a:spcPct val="100000"/>
              </a:lnSpc>
            </a:pPr>
            <a:r>
              <a:rPr b="1" i="1" lang="ru-RU" sz="2000" spc="-1" strike="noStrike">
                <a:solidFill>
                  <a:srgbClr val="ff0000"/>
                </a:solidFill>
                <a:latin typeface="Times New Roman"/>
                <a:ea typeface="Times New Roman"/>
              </a:rPr>
              <a:t>Техніка проведення проби на холодову стійкість.</a:t>
            </a:r>
            <a:r>
              <a:rPr b="1" lang="ru-RU" sz="2000" spc="-1" strike="noStrike">
                <a:solidFill>
                  <a:srgbClr val="ff0000"/>
                </a:solidFill>
                <a:latin typeface="Times New Roman"/>
                <a:ea typeface="Times New Roman"/>
              </a:rPr>
              <a:t> </a:t>
            </a:r>
            <a:r>
              <a:rPr b="1" lang="ru-RU" sz="2000" spc="-1" strike="noStrike">
                <a:solidFill>
                  <a:srgbClr val="000000"/>
                </a:solidFill>
                <a:latin typeface="Times New Roman"/>
                <a:ea typeface="Times New Roman"/>
              </a:rPr>
              <a:t>Обстежуваному необхідно сісти в крісло, зняти взуття. Після звикання до навколишніх умов проведення проби у нього підраховується початкова частота серцевих скорочень (ЧСС) (пульс) за 1 хвилину. Вимір повторюють 2</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3 рази до отримання стабільного результату. Потім обстежуваний занурює стопи ніг в посудину з водою (температура 14÷17 </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на 3 хвилини. Після 3 хвилин охолодження обстежуваний ставить ноги на килимок і відпочиває, а далі підраховують пульс за 3 хвилини відновлення.</a:t>
            </a:r>
            <a:endParaRPr b="0" lang="ru-RU" sz="2000" spc="-1" strike="noStrike">
              <a:latin typeface="Arial"/>
            </a:endParaRPr>
          </a:p>
          <a:p>
            <a:pPr algn="just">
              <a:lnSpc>
                <a:spcPct val="100000"/>
              </a:lnSpc>
            </a:pPr>
            <a:r>
              <a:rPr b="1" lang="ru-RU" sz="2000" spc="-1" strike="noStrike">
                <a:solidFill>
                  <a:srgbClr val="000000"/>
                </a:solidFill>
                <a:latin typeface="Calibri"/>
                <a:ea typeface="Times New Roman"/>
              </a:rPr>
              <a:t>Якщо відновлення пульсу до третьої хвилини не настає і охолодження викликають різкі і неприємні відчуття, то призначається загартовування за початковим режимом. При відновленні ЧСС до вихідного рівня – рекомендується оптимальний оздоровчий режим загартовування.</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142920" y="226800"/>
            <a:ext cx="8786520" cy="5668200"/>
          </a:xfrm>
          <a:prstGeom prst="rect">
            <a:avLst/>
          </a:prstGeom>
          <a:noFill/>
          <a:ln w="9360">
            <a:noFill/>
          </a:ln>
        </p:spPr>
        <p:style>
          <a:lnRef idx="0"/>
          <a:fillRef idx="0"/>
          <a:effectRef idx="0"/>
          <a:fontRef idx="minor"/>
        </p:style>
        <p:txBody>
          <a:bodyPr anchor="ctr">
            <a:spAutoFit/>
          </a:bodyPr>
          <a:p>
            <a:pPr algn="ctr">
              <a:lnSpc>
                <a:spcPct val="100000"/>
              </a:lnSpc>
            </a:pPr>
            <a:r>
              <a:rPr b="1" lang="ru-RU" sz="2800" spc="-1" strike="noStrike">
                <a:solidFill>
                  <a:srgbClr val="7030a0"/>
                </a:solidFill>
                <a:latin typeface="Times New Roman"/>
                <a:ea typeface="Times New Roman"/>
              </a:rPr>
              <a:t>Проба на загартованість за А.К. Подшибякіним, І.А. Кайро та В.Л. Лебедем (1984). </a:t>
            </a:r>
            <a:endParaRPr b="0" lang="ru-RU" sz="2800" spc="-1" strike="noStrike">
              <a:latin typeface="Arial"/>
            </a:endParaRPr>
          </a:p>
          <a:p>
            <a:pPr algn="just">
              <a:lnSpc>
                <a:spcPct val="100000"/>
              </a:lnSpc>
            </a:pPr>
            <a:r>
              <a:rPr b="1" lang="ru-RU" sz="2200" spc="-1" strike="noStrike">
                <a:solidFill>
                  <a:srgbClr val="000000"/>
                </a:solidFill>
                <a:latin typeface="Times New Roman"/>
                <a:ea typeface="Times New Roman"/>
              </a:rPr>
              <a:t>Суть її полягає в аналізі частоти ЧСС при охолодженні стоп ніг водою. Температура води повинна бути нижче температури стоп ніг на 10÷12</a:t>
            </a:r>
            <a:r>
              <a:rPr b="1" lang="ru-RU" sz="2200" spc="-1" strike="noStrike" baseline="30000">
                <a:solidFill>
                  <a:srgbClr val="000000"/>
                </a:solidFill>
                <a:latin typeface="Times New Roman"/>
                <a:ea typeface="Times New Roman"/>
              </a:rPr>
              <a:t>0</a:t>
            </a:r>
            <a:r>
              <a:rPr b="1" lang="ru-RU" sz="2200" spc="-1" strike="noStrike">
                <a:solidFill>
                  <a:srgbClr val="000000"/>
                </a:solidFill>
                <a:latin typeface="Times New Roman"/>
                <a:ea typeface="Times New Roman"/>
              </a:rPr>
              <a:t>С. Але на практиці можна використовувати звичайну водопровідну воду з температурою 14÷17</a:t>
            </a:r>
            <a:r>
              <a:rPr b="1" lang="ru-RU" sz="2200" spc="-1" strike="noStrike" baseline="30000">
                <a:solidFill>
                  <a:srgbClr val="000000"/>
                </a:solidFill>
                <a:latin typeface="Times New Roman"/>
                <a:ea typeface="Times New Roman"/>
              </a:rPr>
              <a:t>0</a:t>
            </a:r>
            <a:r>
              <a:rPr b="1" lang="ru-RU" sz="2200" spc="-1" strike="noStrike">
                <a:solidFill>
                  <a:srgbClr val="000000"/>
                </a:solidFill>
                <a:latin typeface="Times New Roman"/>
                <a:ea typeface="Times New Roman"/>
              </a:rPr>
              <a:t>С. </a:t>
            </a:r>
            <a:endParaRPr b="0" lang="ru-RU" sz="2200" spc="-1" strike="noStrike">
              <a:latin typeface="Arial"/>
            </a:endParaRPr>
          </a:p>
          <a:p>
            <a:pPr algn="just">
              <a:lnSpc>
                <a:spcPct val="100000"/>
              </a:lnSpc>
            </a:pPr>
            <a:r>
              <a:rPr b="1" i="1" lang="ru-RU" sz="2400" spc="-1" strike="noStrike">
                <a:solidFill>
                  <a:srgbClr val="7030a0"/>
                </a:solidFill>
                <a:latin typeface="Times New Roman"/>
                <a:ea typeface="Times New Roman"/>
              </a:rPr>
              <a:t>Техніка проведення проби на холодову стійкість.</a:t>
            </a:r>
            <a:r>
              <a:rPr b="1" lang="ru-RU" sz="2400" spc="-1" strike="noStrike">
                <a:solidFill>
                  <a:srgbClr val="7030a0"/>
                </a:solidFill>
                <a:latin typeface="Times New Roman"/>
                <a:ea typeface="Times New Roman"/>
              </a:rPr>
              <a:t> </a:t>
            </a:r>
            <a:endParaRPr b="0" lang="ru-RU" sz="2400" spc="-1" strike="noStrike">
              <a:latin typeface="Arial"/>
            </a:endParaRPr>
          </a:p>
          <a:p>
            <a:pPr algn="just">
              <a:lnSpc>
                <a:spcPct val="100000"/>
              </a:lnSpc>
            </a:pPr>
            <a:r>
              <a:rPr b="1" lang="ru-RU" sz="2200" spc="-1" strike="noStrike">
                <a:solidFill>
                  <a:srgbClr val="000000"/>
                </a:solidFill>
                <a:latin typeface="Times New Roman"/>
                <a:ea typeface="Times New Roman"/>
              </a:rPr>
              <a:t>Обстежуваному необхідно сісти в крісло, зняти взуття. Після звикання до навколишніх умов проведення проби у нього підраховується початкова ЧСС за 1 хвилину. Вимір повторюють 2–3 рази до отримання стабільного результату. Потім обстежуваний занурює стопи ніг в посудину з водою (температура 14÷17</a:t>
            </a:r>
            <a:r>
              <a:rPr b="1" lang="ru-RU" sz="2200" spc="-1" strike="noStrike" baseline="30000">
                <a:solidFill>
                  <a:srgbClr val="000000"/>
                </a:solidFill>
                <a:latin typeface="Times New Roman"/>
                <a:ea typeface="Times New Roman"/>
              </a:rPr>
              <a:t>0</a:t>
            </a:r>
            <a:r>
              <a:rPr b="1" lang="ru-RU" sz="2200" spc="-1" strike="noStrike">
                <a:solidFill>
                  <a:srgbClr val="000000"/>
                </a:solidFill>
                <a:latin typeface="Times New Roman"/>
                <a:ea typeface="Times New Roman"/>
              </a:rPr>
              <a:t>С) на 3 хвилини. На 1-й хвилині охолодження ЧСС підраховують знову. Після 3 хвилин охолодження обстежуваний ставить ноги на килимок і відпочиває 2 хвилини, і далі підраховують ЧСС на 3 хвилині відновлення.</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357120" y="171360"/>
            <a:ext cx="8500680" cy="6190560"/>
          </a:xfrm>
          <a:prstGeom prst="rect">
            <a:avLst/>
          </a:prstGeom>
          <a:noFill/>
          <a:ln w="9360">
            <a:noFill/>
          </a:ln>
        </p:spPr>
        <p:style>
          <a:lnRef idx="0"/>
          <a:fillRef idx="0"/>
          <a:effectRef idx="0"/>
          <a:fontRef idx="minor"/>
        </p:style>
        <p:txBody>
          <a:bodyPr anchor="ctr">
            <a:spAutoFit/>
          </a:bodyPr>
          <a:p>
            <a:pPr algn="just">
              <a:lnSpc>
                <a:spcPct val="100000"/>
              </a:lnSpc>
            </a:pPr>
            <a:r>
              <a:rPr b="1" lang="ru-RU" sz="2000" spc="-1" strike="noStrike">
                <a:solidFill>
                  <a:srgbClr val="000000"/>
                </a:solidFill>
                <a:latin typeface="Times New Roman"/>
                <a:ea typeface="Times New Roman"/>
              </a:rPr>
              <a:t>Якщо на першій хвилині охолодження ЧСС зменшується чи (зрідка) незначно збільшується до 4 уд/хв., а на 3 хвилині відзначається повне відновлення або невелике збільшення або зменшення (±2 уд/хв.), то допускається тренування в оптимальному режимі оздоровчого загартовування. </a:t>
            </a:r>
            <a:endParaRPr b="0" lang="ru-RU" sz="2000" spc="-1" strike="noStrike">
              <a:latin typeface="Arial"/>
            </a:endParaRPr>
          </a:p>
          <a:p>
            <a:pPr algn="just">
              <a:lnSpc>
                <a:spcPct val="100000"/>
              </a:lnSpc>
            </a:pPr>
            <a:r>
              <a:rPr b="1" lang="ru-RU" sz="2000" spc="-1" strike="noStrike">
                <a:solidFill>
                  <a:srgbClr val="7030a0"/>
                </a:solidFill>
                <a:latin typeface="Times New Roman"/>
                <a:ea typeface="Times New Roman"/>
              </a:rPr>
              <a:t>Окрім того, щоб диференційовано аналізувати холодову стійкість людини, розроблена методика трьох видів охолодження: </a:t>
            </a:r>
            <a:endParaRPr b="0" lang="ru-RU" sz="2000" spc="-1" strike="noStrike">
              <a:latin typeface="Arial"/>
            </a:endParaRPr>
          </a:p>
          <a:p>
            <a:pPr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1. Слабкого швидкого (на 2÷3 </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у продовж 4÷5 сек.). </a:t>
            </a:r>
            <a:endParaRPr b="0" lang="ru-RU" sz="2000" spc="-1" strike="noStrike">
              <a:latin typeface="Arial"/>
            </a:endParaRPr>
          </a:p>
          <a:p>
            <a:pPr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2. Слабкого сповільненого ( на 2</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у продовж 120 сек.). 3. Сильного швидкого ( на 10÷120С у продовж 4÷5 сек.).</a:t>
            </a:r>
            <a:endParaRPr b="0" lang="ru-RU" sz="2000" spc="-1" strike="noStrike">
              <a:latin typeface="Arial"/>
            </a:endParaRPr>
          </a:p>
          <a:p>
            <a:pPr algn="just">
              <a:lnSpc>
                <a:spcPct val="100000"/>
              </a:lnSpc>
            </a:pPr>
            <a:r>
              <a:rPr b="1" lang="ru-RU" sz="2000" spc="-1" strike="noStrike">
                <a:solidFill>
                  <a:srgbClr val="7030a0"/>
                </a:solidFill>
                <a:latin typeface="Times New Roman"/>
                <a:ea typeface="Times New Roman"/>
              </a:rPr>
              <a:t>Оптимальна холодова стійкість у віці від </a:t>
            </a:r>
            <a:r>
              <a:rPr b="1" i="1" lang="ru-RU" sz="2000" spc="-1" strike="noStrike" u="sng">
                <a:solidFill>
                  <a:srgbClr val="7030a0"/>
                </a:solidFill>
                <a:uFillTx/>
                <a:latin typeface="Times New Roman"/>
                <a:ea typeface="Times New Roman"/>
              </a:rPr>
              <a:t>16 до 40 років</a:t>
            </a:r>
            <a:r>
              <a:rPr b="1" lang="ru-RU" sz="2000" spc="-1" strike="noStrike">
                <a:solidFill>
                  <a:srgbClr val="7030a0"/>
                </a:solidFill>
                <a:latin typeface="Times New Roman"/>
                <a:ea typeface="Times New Roman"/>
              </a:rPr>
              <a:t> при температурі повітря 22÷24</a:t>
            </a:r>
            <a:r>
              <a:rPr b="1" lang="ru-RU" sz="2000" spc="-1" strike="noStrike" baseline="30000">
                <a:solidFill>
                  <a:srgbClr val="7030a0"/>
                </a:solidFill>
                <a:latin typeface="Times New Roman"/>
                <a:ea typeface="Times New Roman"/>
              </a:rPr>
              <a:t>0</a:t>
            </a:r>
            <a:r>
              <a:rPr b="1" lang="ru-RU" sz="2000" spc="-1" strike="noStrike">
                <a:solidFill>
                  <a:srgbClr val="7030a0"/>
                </a:solidFill>
                <a:latin typeface="Times New Roman"/>
                <a:ea typeface="Times New Roman"/>
              </a:rPr>
              <a:t>С виробляється, коли час відновлення температури шкіри до попередньої величини після: </a:t>
            </a:r>
            <a:endParaRPr b="0" lang="ru-RU" sz="2000" spc="-1" strike="noStrike">
              <a:latin typeface="Arial"/>
            </a:endParaRPr>
          </a:p>
          <a:p>
            <a:pPr marL="457200" indent="-45684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1. Слабкого швидкого охолодження - не перевершує 180 сек. </a:t>
            </a:r>
            <a:endParaRPr b="0" lang="ru-RU" sz="2000" spc="-1" strike="noStrike">
              <a:latin typeface="Arial"/>
            </a:endParaRPr>
          </a:p>
          <a:p>
            <a:pPr marL="457200" indent="-45684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2. Слабкого сповільненого охолодження - не перевершує 300 сек. </a:t>
            </a:r>
            <a:endParaRPr b="0" lang="ru-RU" sz="2000" spc="-1" strike="noStrike">
              <a:latin typeface="Arial"/>
            </a:endParaRPr>
          </a:p>
          <a:p>
            <a:pPr marL="457200" indent="-45684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3. Сильного швидкого охолодження - не перевершує 360 сек. </a:t>
            </a:r>
            <a:endParaRPr b="0" lang="ru-RU" sz="2000" spc="-1" strike="noStrike">
              <a:latin typeface="Arial"/>
            </a:endParaRPr>
          </a:p>
          <a:p>
            <a:pPr marL="457200" indent="-456840" algn="just">
              <a:lnSpc>
                <a:spcPct val="100000"/>
              </a:lnSpc>
            </a:pPr>
            <a:r>
              <a:rPr b="1" lang="ru-RU" sz="2000" spc="-1" strike="noStrike">
                <a:solidFill>
                  <a:srgbClr val="000000"/>
                </a:solidFill>
                <a:latin typeface="Times New Roman"/>
                <a:ea typeface="Times New Roman"/>
              </a:rPr>
              <a:t>Якщо відновлення ЧСС на 3-й хвилині після холодової проби не відбувається і охолодження викликає різкі та неприємні відчуття, то необхідно рекомендувати - проводити загартовування за початковим режимом.</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85840" y="289080"/>
            <a:ext cx="8572320" cy="6189120"/>
          </a:xfrm>
          <a:prstGeom prst="rect">
            <a:avLst/>
          </a:prstGeom>
          <a:noFill/>
          <a:ln w="9360">
            <a:noFill/>
          </a:ln>
        </p:spPr>
        <p:style>
          <a:lnRef idx="0"/>
          <a:fillRef idx="0"/>
          <a:effectRef idx="0"/>
          <a:fontRef idx="minor"/>
        </p:style>
        <p:txBody>
          <a:bodyPr anchor="ctr">
            <a:spAutoFit/>
          </a:bodyPr>
          <a:p>
            <a:pPr algn="ctr">
              <a:lnSpc>
                <a:spcPct val="100000"/>
              </a:lnSpc>
            </a:pPr>
            <a:r>
              <a:rPr b="1" lang="ru-RU" sz="3200" spc="-1" strike="noStrike">
                <a:solidFill>
                  <a:srgbClr val="7030a0"/>
                </a:solidFill>
                <a:latin typeface="Times New Roman"/>
                <a:ea typeface="Times New Roman"/>
              </a:rPr>
              <a:t>Визначення ступеню загартованості за </a:t>
            </a:r>
            <a:endParaRPr b="0" lang="ru-RU" sz="3200" spc="-1" strike="noStrike">
              <a:latin typeface="Arial"/>
            </a:endParaRPr>
          </a:p>
          <a:p>
            <a:pPr algn="ctr">
              <a:lnSpc>
                <a:spcPct val="100000"/>
              </a:lnSpc>
            </a:pPr>
            <a:r>
              <a:rPr b="1" lang="ru-RU" sz="3200" spc="-1" strike="noStrike">
                <a:solidFill>
                  <a:srgbClr val="7030a0"/>
                </a:solidFill>
                <a:latin typeface="Times New Roman"/>
                <a:ea typeface="Times New Roman"/>
              </a:rPr>
              <a:t>М.А. Гончаровою (2002). </a:t>
            </a:r>
            <a:endParaRPr b="0" lang="ru-RU" sz="3200" spc="-1" strike="noStrike">
              <a:latin typeface="Arial"/>
            </a:endParaRPr>
          </a:p>
          <a:p>
            <a:pPr algn="just">
              <a:lnSpc>
                <a:spcPct val="100000"/>
              </a:lnSpc>
            </a:pPr>
            <a:r>
              <a:rPr b="1" i="1" lang="ru-RU" sz="2800" spc="-1" strike="noStrike">
                <a:solidFill>
                  <a:srgbClr val="7030a0"/>
                </a:solidFill>
                <a:latin typeface="Times New Roman"/>
                <a:ea typeface="Times New Roman"/>
              </a:rPr>
              <a:t>І проба</a:t>
            </a:r>
            <a:r>
              <a:rPr b="1" lang="ru-RU" sz="2800" spc="-1" strike="noStrike">
                <a:solidFill>
                  <a:srgbClr val="7030a0"/>
                </a:solidFill>
                <a:latin typeface="Times New Roman"/>
                <a:ea typeface="Times New Roman"/>
              </a:rPr>
              <a:t> </a:t>
            </a:r>
            <a:r>
              <a:rPr b="1" lang="ru-RU" sz="2000" spc="-1" strike="noStrike">
                <a:solidFill>
                  <a:srgbClr val="000000"/>
                </a:solidFill>
                <a:latin typeface="Times New Roman"/>
                <a:ea typeface="Times New Roman"/>
              </a:rPr>
              <a:t>полягає у вимірі вихідної температури шкіри на внутрішній поверхні середньої третини передпліччя, на протязі 5÷7 хвилин при температурі навколишнього повітря 20÷21</a:t>
            </a:r>
            <a:r>
              <a:rPr b="1" lang="ru-RU" sz="2000" spc="-1" strike="noStrike" baseline="30000">
                <a:solidFill>
                  <a:srgbClr val="000000"/>
                </a:solidFill>
                <a:latin typeface="Times New Roman"/>
                <a:ea typeface="Times New Roman"/>
              </a:rPr>
              <a:t>0</a:t>
            </a:r>
            <a:r>
              <a:rPr b="1" lang="ru-RU" sz="2000" spc="-1" strike="noStrike">
                <a:solidFill>
                  <a:srgbClr val="000000"/>
                </a:solidFill>
                <a:latin typeface="Times New Roman"/>
                <a:ea typeface="Times New Roman"/>
              </a:rPr>
              <a:t>С. Після цього на те ж місце прикладають алюмінієву склянку, з льодом, якщо температура відновлюється після охолодження до вихідного положення за 5 хв </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 відмінний ступінь загартованості; через 6÷7 хв - добрий; через 7÷9 хв </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 задовільний; більше 10 хв </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 загартованості немає.</a:t>
            </a:r>
            <a:endParaRPr b="0" lang="ru-RU" sz="2000" spc="-1" strike="noStrike">
              <a:latin typeface="Arial"/>
            </a:endParaRPr>
          </a:p>
          <a:p>
            <a:pPr algn="just">
              <a:lnSpc>
                <a:spcPct val="100000"/>
              </a:lnSpc>
            </a:pPr>
            <a:r>
              <a:rPr b="1" i="1" lang="ru-RU" sz="2800" spc="-1" strike="noStrike">
                <a:solidFill>
                  <a:srgbClr val="7030a0"/>
                </a:solidFill>
                <a:latin typeface="Times New Roman"/>
                <a:ea typeface="Times New Roman"/>
              </a:rPr>
              <a:t>ІІ проба</a:t>
            </a:r>
            <a:r>
              <a:rPr b="1" lang="ru-RU" sz="2800" spc="-1" strike="noStrike">
                <a:solidFill>
                  <a:srgbClr val="7030a0"/>
                </a:solidFill>
                <a:latin typeface="Times New Roman"/>
                <a:ea typeface="Times New Roman"/>
              </a:rPr>
              <a:t> </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 полягає в тому, що наповнену банку льодом прикладають до шкіри, кисті рук на 30 с, потім відразу вимірюють у цьому місці температуру щохвилини. Середній час відновлення температури шкіри кисті у дітей після охолодження складає навесні: 3 хв, восени 3,9 хв. Зменшення показника в осінній час вказує на хороше загартовування, отриманого на протязі літа при прийомі сонячних ванн та купання у відкритих водоймах. </a:t>
            </a:r>
            <a:endParaRPr b="0" lang="ru-RU" sz="2000" spc="-1" strike="noStrike">
              <a:latin typeface="Arial"/>
            </a:endParaRPr>
          </a:p>
          <a:p>
            <a:pPr algn="just">
              <a:lnSpc>
                <a:spcPct val="100000"/>
              </a:lnSpc>
            </a:pPr>
            <a:r>
              <a:rPr b="1" lang="ru-RU" sz="2000" spc="-1" strike="noStrike">
                <a:solidFill>
                  <a:srgbClr val="000000"/>
                </a:solidFill>
                <a:latin typeface="Times New Roman"/>
                <a:ea typeface="Times New Roman"/>
              </a:rPr>
              <a:t>Критерієм оцінки ефективності процедур загартовування служить суб</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єктивні та об</a:t>
            </a:r>
            <a:r>
              <a:rPr b="1" lang="ru-RU" sz="2000" spc="-1" strike="noStrike">
                <a:solidFill>
                  <a:srgbClr val="000000"/>
                </a:solidFill>
                <a:latin typeface="Calibri"/>
                <a:ea typeface="Times New Roman"/>
              </a:rPr>
              <a:t>’</a:t>
            </a:r>
            <a:r>
              <a:rPr b="1" lang="ru-RU" sz="2000" spc="-1" strike="noStrike">
                <a:solidFill>
                  <a:srgbClr val="000000"/>
                </a:solidFill>
                <a:latin typeface="Times New Roman"/>
                <a:ea typeface="Times New Roman"/>
              </a:rPr>
              <a:t>єктивні показника реакції шкіри (Табл 1).</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Рисунок 1" descr=""/>
          <p:cNvPicPr/>
          <p:nvPr/>
        </p:nvPicPr>
        <p:blipFill>
          <a:blip r:embed="rId1"/>
          <a:srcRect l="27522" t="30482" r="24301" b="29690"/>
          <a:stretch/>
        </p:blipFill>
        <p:spPr>
          <a:xfrm>
            <a:off x="214200" y="714240"/>
            <a:ext cx="8929440" cy="5071680"/>
          </a:xfrm>
          <a:prstGeom prst="rect">
            <a:avLst/>
          </a:prstGeom>
          <a:ln w="936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142920" y="243720"/>
            <a:ext cx="8786520" cy="6126840"/>
          </a:xfrm>
          <a:prstGeom prst="rect">
            <a:avLst/>
          </a:prstGeom>
          <a:noFill/>
          <a:ln w="9360">
            <a:noFill/>
          </a:ln>
        </p:spPr>
        <p:style>
          <a:lnRef idx="0"/>
          <a:fillRef idx="0"/>
          <a:effectRef idx="0"/>
          <a:fontRef idx="minor"/>
        </p:style>
        <p:txBody>
          <a:bodyPr anchor="ctr">
            <a:spAutoFit/>
          </a:bodyPr>
          <a:p>
            <a:pPr algn="ctr">
              <a:lnSpc>
                <a:spcPct val="100000"/>
              </a:lnSpc>
            </a:pPr>
            <a:r>
              <a:rPr b="1" lang="ru-RU" sz="2800" spc="-1" strike="noStrike">
                <a:solidFill>
                  <a:srgbClr val="ff0000"/>
                </a:solidFill>
                <a:latin typeface="Times New Roman"/>
                <a:ea typeface="Times New Roman"/>
              </a:rPr>
              <a:t>Визначення показників реакції шкіри на загартовування за методом термометрії М.А. Бутова (1984). </a:t>
            </a:r>
            <a:endParaRPr b="0" lang="ru-RU" sz="2800" spc="-1" strike="noStrike">
              <a:latin typeface="Arial"/>
            </a:endParaRPr>
          </a:p>
          <a:p>
            <a:pPr algn="just">
              <a:lnSpc>
                <a:spcPct val="100000"/>
              </a:lnSpc>
            </a:pPr>
            <a:r>
              <a:rPr b="1" lang="ru-RU" sz="2400" spc="-1" strike="noStrike">
                <a:solidFill>
                  <a:srgbClr val="7030a0"/>
                </a:solidFill>
                <a:latin typeface="Times New Roman"/>
                <a:ea typeface="Times New Roman"/>
              </a:rPr>
              <a:t>Суть методу полягає у вимірі температури шкіри термометром у п</a:t>
            </a:r>
            <a:r>
              <a:rPr b="1" lang="ru-RU" sz="2400" spc="-1" strike="noStrike">
                <a:solidFill>
                  <a:srgbClr val="7030a0"/>
                </a:solidFill>
                <a:latin typeface="Calibri"/>
                <a:ea typeface="Times New Roman"/>
              </a:rPr>
              <a:t>’</a:t>
            </a:r>
            <a:r>
              <a:rPr b="1" lang="ru-RU" sz="2400" spc="-1" strike="noStrike">
                <a:solidFill>
                  <a:srgbClr val="7030a0"/>
                </a:solidFill>
                <a:latin typeface="Times New Roman"/>
                <a:ea typeface="Times New Roman"/>
              </a:rPr>
              <a:t>ятьох зонах : </a:t>
            </a:r>
            <a:r>
              <a:rPr b="1" i="1" lang="ru-RU" sz="2400" spc="-1" strike="noStrike" u="sng">
                <a:solidFill>
                  <a:srgbClr val="000000"/>
                </a:solidFill>
                <a:uFillTx/>
                <a:latin typeface="Times New Roman"/>
                <a:ea typeface="Times New Roman"/>
              </a:rPr>
              <a:t>долонна поверхня передпліччя, над пупком по середній лінії, на передній поверхні гомілки</a:t>
            </a:r>
            <a:r>
              <a:rPr b="1" lang="ru-RU" sz="2400" spc="-1" strike="noStrike">
                <a:solidFill>
                  <a:srgbClr val="000000"/>
                </a:solidFill>
                <a:latin typeface="Times New Roman"/>
                <a:ea typeface="Times New Roman"/>
              </a:rPr>
              <a:t>. Виміри роблять до і після занять. Реакція вважається задовільною, якщо різниця до і після занять не має значних температурних коливань, особливо в центральних зонах виміру температури шкіри та знаходиться на індеферентному рівні, що в свою чергу може свідчити про можливість використання більш широкого діапазону температурних коливань довкілля при проведенні процедур загартовування.</a:t>
            </a:r>
            <a:endParaRPr b="0" lang="ru-RU" sz="2400" spc="-1" strike="noStrike">
              <a:latin typeface="Arial"/>
            </a:endParaRPr>
          </a:p>
          <a:p>
            <a:pPr algn="just">
              <a:lnSpc>
                <a:spcPct val="100000"/>
              </a:lnSpc>
            </a:pPr>
            <a:r>
              <a:rPr b="1" i="1" lang="ru-RU" sz="2400" spc="-1" strike="noStrike">
                <a:solidFill>
                  <a:srgbClr val="7030a0"/>
                </a:solidFill>
                <a:latin typeface="Times New Roman"/>
                <a:ea typeface="Times New Roman"/>
              </a:rPr>
              <a:t>Зробіть висновки про рівень загартовування Вашого організму.</a:t>
            </a:r>
            <a:endParaRPr b="0" lang="ru-RU" sz="2400" spc="-1" strike="noStrike">
              <a:latin typeface="Arial"/>
            </a:endParaRPr>
          </a:p>
          <a:p>
            <a:pPr algn="just">
              <a:lnSpc>
                <a:spcPct val="100000"/>
              </a:lnSpc>
            </a:pPr>
            <a:r>
              <a:rPr b="1" i="1" lang="ru-RU" sz="2400" spc="-1" strike="noStrike">
                <a:solidFill>
                  <a:srgbClr val="7030a0"/>
                </a:solidFill>
                <a:latin typeface="Times New Roman"/>
                <a:ea typeface="Times New Roman"/>
              </a:rPr>
              <a:t>Запропонуйте заходи для загартовування організму у разі незадовільних результатів.</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a:off x="214200" y="285840"/>
            <a:ext cx="3714120" cy="3659400"/>
          </a:xfrm>
          <a:prstGeom prst="rect">
            <a:avLst/>
          </a:prstGeom>
          <a:solidFill>
            <a:srgbClr val="ffffff"/>
          </a:solidFill>
          <a:ln>
            <a:noFill/>
          </a:ln>
        </p:spPr>
        <p:style>
          <a:lnRef idx="0"/>
          <a:fillRef idx="0"/>
          <a:effectRef idx="0"/>
          <a:fontRef idx="minor"/>
        </p:style>
        <p:txBody>
          <a:bodyPr lIns="90000" rIns="90000" tIns="46800" bIns="46800">
            <a:spAutoFit/>
          </a:bodyPr>
          <a:p>
            <a:pPr algn="ctr">
              <a:lnSpc>
                <a:spcPct val="100000"/>
              </a:lnSpc>
            </a:pPr>
            <a:r>
              <a:rPr b="1" i="1" lang="ru-RU" sz="1800" spc="-1" strike="noStrike">
                <a:solidFill>
                  <a:srgbClr val="ff0000"/>
                </a:solidFill>
                <a:latin typeface="Verdana"/>
                <a:ea typeface="DejaVu Sans"/>
              </a:rPr>
              <a:t>1 питання</a:t>
            </a:r>
            <a:endParaRPr b="0" lang="ru-RU" sz="1800" spc="-1" strike="noStrike">
              <a:latin typeface="Arial"/>
            </a:endParaRPr>
          </a:p>
          <a:p>
            <a:pPr algn="just">
              <a:lnSpc>
                <a:spcPct val="100000"/>
              </a:lnSpc>
            </a:pPr>
            <a:r>
              <a:rPr b="1" i="1" lang="ru-RU" sz="1800" spc="-1" strike="noStrike">
                <a:solidFill>
                  <a:srgbClr val="ff0000"/>
                </a:solidFill>
                <a:latin typeface="Verdana"/>
                <a:ea typeface="DejaVu Sans"/>
              </a:rPr>
              <a:t>Наркоз</a:t>
            </a:r>
            <a:r>
              <a:rPr b="1" lang="ru-RU" sz="1800" spc="-1" strike="noStrike">
                <a:solidFill>
                  <a:srgbClr val="000000"/>
                </a:solidFill>
                <a:latin typeface="Verdana"/>
                <a:ea typeface="DejaVu Sans"/>
              </a:rPr>
              <a:t> (грец. nárkosis, також </a:t>
            </a:r>
            <a:r>
              <a:rPr b="1" i="1" lang="ru-RU" sz="1800" spc="-1" strike="noStrike">
                <a:solidFill>
                  <a:srgbClr val="000000"/>
                </a:solidFill>
                <a:latin typeface="Verdana"/>
                <a:ea typeface="DejaVu Sans"/>
              </a:rPr>
              <a:t>Загальна анестезія, Загальне знеболювання</a:t>
            </a:r>
            <a:r>
              <a:rPr b="1" lang="ru-RU" sz="1800" spc="-1" strike="noStrike">
                <a:solidFill>
                  <a:srgbClr val="000000"/>
                </a:solidFill>
                <a:latin typeface="Verdana"/>
                <a:ea typeface="DejaVu Sans"/>
              </a:rPr>
              <a:t> — оніміння, заціпеніння) — загальне знеболювання, подібне до стану штучного сну, з повною або частковою втратою свідомості і втратою больової чутливості.</a:t>
            </a:r>
            <a:endParaRPr b="0" lang="ru-RU" sz="1800" spc="-1" strike="noStrike">
              <a:latin typeface="Arial"/>
            </a:endParaRPr>
          </a:p>
        </p:txBody>
      </p:sp>
      <p:pic>
        <p:nvPicPr>
          <p:cNvPr id="88" name="" descr=""/>
          <p:cNvPicPr/>
          <p:nvPr/>
        </p:nvPicPr>
        <p:blipFill>
          <a:blip r:embed="rId1"/>
          <a:stretch/>
        </p:blipFill>
        <p:spPr>
          <a:xfrm>
            <a:off x="3929040" y="-1440"/>
            <a:ext cx="4958640" cy="3736080"/>
          </a:xfrm>
          <a:prstGeom prst="rect">
            <a:avLst/>
          </a:prstGeom>
          <a:ln>
            <a:noFill/>
          </a:ln>
        </p:spPr>
      </p:pic>
      <p:sp>
        <p:nvSpPr>
          <p:cNvPr id="89" name="CustomShape 2"/>
          <p:cNvSpPr/>
          <p:nvPr/>
        </p:nvSpPr>
        <p:spPr>
          <a:xfrm>
            <a:off x="214200" y="3857760"/>
            <a:ext cx="8714880" cy="265068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1" lang="ru-RU" sz="1400" spc="-1" strike="noStrike">
                <a:solidFill>
                  <a:srgbClr val="000000"/>
                </a:solidFill>
                <a:latin typeface="Verdana"/>
                <a:ea typeface="DejaVu Sans"/>
              </a:rPr>
              <a:t>Головна мета наркозу — </a:t>
            </a:r>
            <a:r>
              <a:rPr b="1" lang="ru-RU" sz="1400" spc="-1" strike="noStrike">
                <a:solidFill>
                  <a:srgbClr val="ff0000"/>
                </a:solidFill>
                <a:latin typeface="Verdana"/>
                <a:ea typeface="DejaVu Sans"/>
              </a:rPr>
              <a:t>уповільнення реакцій організму на оперативне втручання</a:t>
            </a:r>
            <a:r>
              <a:rPr b="1" lang="ru-RU" sz="1400" spc="-1" strike="noStrike">
                <a:solidFill>
                  <a:srgbClr val="000000"/>
                </a:solidFill>
                <a:latin typeface="Verdana"/>
                <a:ea typeface="DejaVu Sans"/>
              </a:rPr>
              <a:t>, перш за все відчуття болю. При цьому </a:t>
            </a:r>
            <a:r>
              <a:rPr b="1" i="1" lang="ru-RU" sz="1400" spc="-1" strike="noStrike">
                <a:solidFill>
                  <a:srgbClr val="7030a0"/>
                </a:solidFill>
                <a:latin typeface="Verdana"/>
                <a:ea typeface="DejaVu Sans"/>
              </a:rPr>
              <a:t>медикаментозний сон</a:t>
            </a:r>
            <a:r>
              <a:rPr b="1" lang="ru-RU" sz="1400" spc="-1" strike="noStrike">
                <a:solidFill>
                  <a:srgbClr val="000000"/>
                </a:solidFill>
                <a:latin typeface="Verdana"/>
                <a:ea typeface="DejaVu Sans"/>
              </a:rPr>
              <a:t>, з яким найчастіше і асоціюється поняття «наркоз», є лише одним (і головним) компонентом наркозу. При проведенні наркозу також важливо придушення або значне зниження проявів вегетативних (автоматичних) реакцій організму на хірургічну травму, які проявляються збільшенням частоти серцевих скорочень (тахікардія), підвищенням артеріального тиску (артеріальна гіпертензія) та іншими явищами, які можуть мати місце навіть при вимкненій свідомості. Це придушення вегетативних реакцій називається </a:t>
            </a:r>
            <a:r>
              <a:rPr b="1" i="1" lang="ru-RU" sz="1400" spc="-1" strike="noStrike">
                <a:solidFill>
                  <a:srgbClr val="7030a0"/>
                </a:solidFill>
                <a:latin typeface="Verdana"/>
                <a:ea typeface="DejaVu Sans"/>
              </a:rPr>
              <a:t>знеболенням </a:t>
            </a:r>
            <a:r>
              <a:rPr b="1" i="1" lang="ru-RU" sz="1400" spc="-1" strike="noStrike">
                <a:solidFill>
                  <a:srgbClr val="000000"/>
                </a:solidFill>
                <a:latin typeface="Verdana"/>
                <a:ea typeface="DejaVu Sans"/>
              </a:rPr>
              <a:t>або</a:t>
            </a:r>
            <a:r>
              <a:rPr b="1" i="1" lang="ru-RU" sz="1400" spc="-1" strike="noStrike">
                <a:solidFill>
                  <a:srgbClr val="7030a0"/>
                </a:solidFill>
                <a:latin typeface="Verdana"/>
                <a:ea typeface="DejaVu Sans"/>
              </a:rPr>
              <a:t> аналгезією</a:t>
            </a:r>
            <a:r>
              <a:rPr b="1" lang="ru-RU" sz="1400" spc="-1" strike="noStrike">
                <a:solidFill>
                  <a:srgbClr val="000000"/>
                </a:solidFill>
                <a:latin typeface="Verdana"/>
                <a:ea typeface="DejaVu Sans"/>
              </a:rPr>
              <a:t>. Третій компонент наркозу — </a:t>
            </a:r>
            <a:r>
              <a:rPr b="1" i="1" lang="ru-RU" sz="1400" spc="-1" strike="noStrike">
                <a:solidFill>
                  <a:srgbClr val="7030a0"/>
                </a:solidFill>
                <a:latin typeface="Verdana"/>
                <a:ea typeface="DejaVu Sans"/>
              </a:rPr>
              <a:t>міорелаксація</a:t>
            </a:r>
            <a:r>
              <a:rPr b="1" lang="ru-RU" sz="1400" spc="-1" strike="noStrike">
                <a:solidFill>
                  <a:srgbClr val="000000"/>
                </a:solidFill>
                <a:latin typeface="Verdana"/>
                <a:ea typeface="DejaVu Sans"/>
              </a:rPr>
              <a:t>, або розслаблення м'язів за допомогою міорелаксантів, необхідне для забезпечення нормальних умов для роботи хірургів.</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288000" y="288000"/>
            <a:ext cx="8633160" cy="64357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 descr=""/>
          <p:cNvPicPr/>
          <p:nvPr/>
        </p:nvPicPr>
        <p:blipFill>
          <a:blip r:embed="rId1"/>
          <a:stretch/>
        </p:blipFill>
        <p:spPr>
          <a:xfrm>
            <a:off x="89640" y="106200"/>
            <a:ext cx="9054360" cy="67816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 descr=""/>
          <p:cNvPicPr/>
          <p:nvPr/>
        </p:nvPicPr>
        <p:blipFill>
          <a:blip r:embed="rId1"/>
          <a:stretch/>
        </p:blipFill>
        <p:spPr>
          <a:xfrm>
            <a:off x="360000" y="55800"/>
            <a:ext cx="8496000" cy="67122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72000" y="216000"/>
            <a:ext cx="8856000" cy="6233400"/>
          </a:xfrm>
          <a:prstGeom prst="rect">
            <a:avLst/>
          </a:prstGeom>
          <a:noFill/>
          <a:ln>
            <a:noFill/>
          </a:ln>
        </p:spPr>
        <p:txBody>
          <a:bodyPr lIns="90000" rIns="90000" tIns="45000" bIns="45000">
            <a:spAutoFit/>
          </a:bodyPr>
          <a:p>
            <a:pPr algn="just"/>
            <a:r>
              <a:rPr b="1" lang="ru-RU" sz="1800" spc="-1" strike="noStrike">
                <a:latin typeface="Arial"/>
              </a:rPr>
              <a:t>I. Стадія анальгезії (приглушення).</a:t>
            </a:r>
            <a:r>
              <a:rPr b="0" lang="ru-RU" sz="1800" spc="-1" strike="noStrike">
                <a:latin typeface="Arial"/>
              </a:rPr>
              <a:t> Зниження больової чутливості, сплутаність свідомості, порушення координації рухів; тонус скелетних м'язів, рефлекси, дотикова (тактильна) і температурна чутливість збережені.</a:t>
            </a:r>
            <a:endParaRPr b="0" lang="ru-RU" sz="1800" spc="-1" strike="noStrike">
              <a:latin typeface="Arial"/>
            </a:endParaRPr>
          </a:p>
          <a:p>
            <a:pPr algn="just"/>
            <a:endParaRPr b="0" lang="ru-RU" sz="1800" spc="-1" strike="noStrike">
              <a:latin typeface="Arial"/>
            </a:endParaRPr>
          </a:p>
          <a:p>
            <a:pPr algn="just"/>
            <a:r>
              <a:rPr b="1" lang="ru-RU" sz="1800" spc="-1" strike="noStrike">
                <a:latin typeface="Arial"/>
              </a:rPr>
              <a:t>II. Стадія збудження</a:t>
            </a:r>
            <a:r>
              <a:rPr b="0" lang="ru-RU" sz="1800" spc="-1" strike="noStrike">
                <a:latin typeface="Arial"/>
              </a:rPr>
              <a:t> проявляється тільки при використанні повільно діючих засобів для наркозу і пояснюється зменшенням гальмівних процесів. При цьому спостерігається мовне збудження (хворий може говорити, навіть співати). Рухове збудження супроводжується значними коливаннями артеріального і венозного тиску, ритму дихання, розширенням зіниць, тахікардією.</a:t>
            </a:r>
            <a:endParaRPr b="0" lang="ru-RU" sz="1800" spc="-1" strike="noStrike">
              <a:latin typeface="Arial"/>
            </a:endParaRPr>
          </a:p>
          <a:p>
            <a:pPr algn="just"/>
            <a:r>
              <a:rPr b="0" lang="ru-RU" sz="1800" spc="-1" strike="noStrike">
                <a:latin typeface="Arial"/>
              </a:rPr>
              <a:t>Спостерігається салівація, іноді блювання. Можлива рефлекторна зупинка дихання, асистолія.</a:t>
            </a:r>
            <a:endParaRPr b="0" lang="ru-RU" sz="1800" spc="-1" strike="noStrike">
              <a:latin typeface="Arial"/>
            </a:endParaRPr>
          </a:p>
          <a:p>
            <a:pPr algn="just"/>
            <a:endParaRPr b="0" lang="ru-RU" sz="1800" spc="-1" strike="noStrike">
              <a:latin typeface="Arial"/>
            </a:endParaRPr>
          </a:p>
          <a:p>
            <a:pPr algn="just"/>
            <a:r>
              <a:rPr b="1" lang="ru-RU" sz="1800" spc="-1" strike="noStrike">
                <a:latin typeface="Arial"/>
              </a:rPr>
              <a:t>III. Стадія хірургічного наркозу.</a:t>
            </a:r>
            <a:r>
              <a:rPr b="0" lang="ru-RU" sz="1800" spc="-1" strike="noStrike">
                <a:latin typeface="Arial"/>
              </a:rPr>
              <a:t> Втрата свідомості, больової, тактильної та інших видів чутливості, міорелаксація. Втрата реакції рогівки на дотик, кругового руху очей свідчать про досягнення тієї глибини наркозу, коли можна починати операцію.</a:t>
            </a:r>
            <a:endParaRPr b="0" lang="ru-RU" sz="1800" spc="-1" strike="noStrike">
              <a:latin typeface="Arial"/>
            </a:endParaRPr>
          </a:p>
          <a:p>
            <a:pPr algn="just"/>
            <a:endParaRPr b="0" lang="ru-RU" sz="1800" spc="-1" strike="noStrike">
              <a:latin typeface="Arial"/>
            </a:endParaRPr>
          </a:p>
          <a:p>
            <a:pPr algn="just"/>
            <a:r>
              <a:rPr b="0" lang="ru-RU" sz="1800" spc="-1" strike="noStrike">
                <a:latin typeface="Arial"/>
              </a:rPr>
              <a:t>У стадії хірургічного наркозу виділяють глибину наркозу чотирьох рівнів.</a:t>
            </a:r>
            <a:endParaRPr b="0" lang="ru-RU" sz="1800" spc="-1" strike="noStrike">
              <a:latin typeface="Arial"/>
            </a:endParaRPr>
          </a:p>
          <a:p>
            <a:pPr algn="just"/>
            <a:endParaRPr b="0" lang="ru-RU" sz="1800" spc="-1" strike="noStrike">
              <a:latin typeface="Arial"/>
            </a:endParaRPr>
          </a:p>
          <a:p>
            <a:pPr algn="just"/>
            <a:r>
              <a:rPr b="1" i="1" lang="ru-RU" sz="1800" spc="-1" strike="noStrike">
                <a:latin typeface="Arial"/>
              </a:rPr>
              <a:t>1. Поверхневий наркоз (III1) </a:t>
            </a:r>
            <a:r>
              <a:rPr b="0" lang="ru-RU" sz="1800" spc="-1" strike="noStrike">
                <a:latin typeface="Arial"/>
              </a:rPr>
              <a:t>– розпізнається за пригніченням ковтального рефлексу. Зіниці звужені, але реагують на світло, рогівковий рефлекс і рухи очей збережені. Дихання стає правильним і глибоким, розслаблення скелетних м'язів ще не настає. Рефлекси подразнення очеревини, стискача (сфінктера) відхідника збережені. На електроенцефалограмі (ЕЕГ) – змішаний ритм.</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288000" y="144000"/>
            <a:ext cx="8797320" cy="6489360"/>
          </a:xfrm>
          <a:prstGeom prst="rect">
            <a:avLst/>
          </a:prstGeom>
          <a:noFill/>
          <a:ln>
            <a:noFill/>
          </a:ln>
        </p:spPr>
        <p:txBody>
          <a:bodyPr lIns="90000" rIns="90000" tIns="45000" bIns="45000">
            <a:spAutoFit/>
          </a:bodyPr>
          <a:p>
            <a:pPr algn="just"/>
            <a:r>
              <a:rPr b="1" i="1" lang="ru-RU" sz="1800" spc="-1" strike="noStrike">
                <a:latin typeface="Arial"/>
              </a:rPr>
              <a:t>2. Легкий наркоз (III2) </a:t>
            </a:r>
            <a:r>
              <a:rPr b="0" lang="ru-RU" sz="1800" spc="-1" strike="noStrike">
                <a:latin typeface="Arial"/>
              </a:rPr>
              <a:t>– розпізнається за відсутністю рогівкового рефлексу і реакції зіниць на світло; центральне положення очей. Вегетативні функції організму стабілізуються. Зникають рефлекси з очеревини. Тонус м'язів частково зберігається. На ЕЕГ відзначаються повільні хвилі з частотою 1-3 Гц.</a:t>
            </a:r>
            <a:endParaRPr b="0" lang="ru-RU" sz="1800" spc="-1" strike="noStrike">
              <a:latin typeface="Arial"/>
            </a:endParaRPr>
          </a:p>
          <a:p>
            <a:pPr algn="just"/>
            <a:r>
              <a:rPr b="1" i="1" lang="ru-RU" sz="1800" spc="-1" strike="noStrike">
                <a:latin typeface="Arial"/>
              </a:rPr>
              <a:t>3. Глибокий наркоз (ІІІ3)</a:t>
            </a:r>
            <a:r>
              <a:rPr b="0" lang="ru-RU" sz="1800" spc="-1" strike="noStrike">
                <a:latin typeface="Arial"/>
              </a:rPr>
              <a:t> – це рівень розширення зіниць і вираженого розслаблення скелетної мускулатури. Властиве ослаблення грудного і переважання діафрагмального дихання на фоні прискорення дихальних рухів. Пульс частішає, артеріальний тиск знижується. На цьому рівні витривалість організму різко знижується (15 хв життя на рівні III відповідає 2 год життя на рівні ІІІ2).</a:t>
            </a:r>
            <a:endParaRPr b="0" lang="ru-RU" sz="1800" spc="-1" strike="noStrike">
              <a:latin typeface="Arial"/>
            </a:endParaRPr>
          </a:p>
          <a:p>
            <a:pPr algn="just"/>
            <a:r>
              <a:rPr b="1" i="1" lang="ru-RU" sz="1800" spc="-1" strike="noStrike">
                <a:latin typeface="Arial"/>
              </a:rPr>
              <a:t>4. Надглибокий наркоз (1114)</a:t>
            </a:r>
            <a:r>
              <a:rPr b="0" lang="ru-RU" sz="1800" spc="-1" strike="noStrike">
                <a:latin typeface="Arial"/>
              </a:rPr>
              <a:t> – рівень діафрагмального дихання. Об'єм вентиляції легень зменшується, артеріальний тиск знижується, зростає дихальна і циркуляторна гіпоксія тканин, насамперед – мозку і серця. З'являється ціаноз шкіри. На цьому рівні наркозу організм перебуває на межі між життям і смертю. На ЕЕГ з'являються зони “електричного мовчання". Цей рівень е критичним. Якщо не припинити наркоз, на цьому рівні може настати атональна стадія, тобто стадія паралічу ЦНС із зупинкою дихання і смертю.</a:t>
            </a:r>
            <a:endParaRPr b="0" lang="ru-RU" sz="1800" spc="-1" strike="noStrike">
              <a:latin typeface="Arial"/>
            </a:endParaRPr>
          </a:p>
          <a:p>
            <a:pPr algn="just"/>
            <a:r>
              <a:rPr b="1" lang="ru-RU" sz="1800" spc="-1" strike="noStrike">
                <a:latin typeface="Arial"/>
              </a:rPr>
              <a:t>IV.</a:t>
            </a:r>
            <a:r>
              <a:rPr b="0" lang="ru-RU" sz="1800" spc="-1" strike="noStrike">
                <a:latin typeface="Arial"/>
              </a:rPr>
              <a:t> Після припинення введення засобів для наркозу настає </a:t>
            </a:r>
            <a:r>
              <a:rPr b="1" lang="ru-RU" sz="1800" spc="-1" strike="noStrike">
                <a:latin typeface="Arial"/>
              </a:rPr>
              <a:t>стадія пробудження</a:t>
            </a:r>
            <a:r>
              <a:rPr b="0" lang="ru-RU" sz="1800" spc="-1" strike="noStrike">
                <a:latin typeface="Arial"/>
              </a:rPr>
              <a:t> – відновлення всіх функцій організму, але у зворотному порядку: з'являються рефлекси, відновлюється тонус м'язів, відновлюється дотикова і больова чутливість, повертається свідомість. Порушення вищої нервової діяльності можуть спостерігатись протягом 7-25 днів після наркозу.</a:t>
            </a:r>
            <a:endParaRPr b="0" lang="ru-RU" sz="1800" spc="-1" strike="noStrike">
              <a:latin typeface="Arial"/>
            </a:endParaRPr>
          </a:p>
          <a:p>
            <a:pPr algn="just"/>
            <a:endParaRPr b="0" lang="ru-RU" sz="1800" spc="-1" strike="noStrike">
              <a:latin typeface="Arial"/>
            </a:endParaRPr>
          </a:p>
          <a:p>
            <a:pPr algn="just"/>
            <a:r>
              <a:rPr b="0" lang="ru-RU" sz="1800" spc="-1" strike="noStrike">
                <a:latin typeface="Arial"/>
              </a:rPr>
              <a:t>Аналогічно французькому “</a:t>
            </a:r>
            <a:r>
              <a:rPr b="0" i="1" lang="ru-RU" sz="1800" spc="-1" strike="noStrike">
                <a:latin typeface="Arial"/>
              </a:rPr>
              <a:t>Dire adieu, c'est mouir un peu</a:t>
            </a:r>
            <a:r>
              <a:rPr b="0" lang="ru-RU" sz="1800" spc="-1" strike="noStrike">
                <a:latin typeface="Arial"/>
              </a:rPr>
              <a:t>” можна сказати: “</a:t>
            </a:r>
            <a:r>
              <a:rPr b="1" lang="ru-RU" sz="1800" spc="-1" strike="noStrike">
                <a:latin typeface="Arial"/>
              </a:rPr>
              <a:t>Бути під наркозом – це як трішки померти</a:t>
            </a:r>
            <a:r>
              <a:rPr b="0" lang="ru-RU" sz="1800" spc="-1" strike="noStrike">
                <a:latin typeface="Arial"/>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151</TotalTime>
  <Application>LibreOffice/6.2.2.2$Windows_X86_64 LibreOffice_project/2b840030fec2aae0fd2658d8d4f9548af4e3518d</Application>
  <Words>1237</Words>
  <Paragraphs>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2020-11-02T23:13:19Z</dcterms:created>
  <dc:creator>hp</dc:creator>
  <dc:description/>
  <dc:language>ru-RU</dc:language>
  <cp:lastModifiedBy/>
  <dcterms:modified xsi:type="dcterms:W3CDTF">2020-11-03T11:20:15Z</dcterms:modified>
  <cp:revision>17</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