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5" r:id="rId10"/>
    <p:sldId id="300" r:id="rId11"/>
    <p:sldId id="266" r:id="rId12"/>
    <p:sldId id="267" r:id="rId13"/>
    <p:sldId id="299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01" r:id="rId26"/>
    <p:sldId id="302" r:id="rId27"/>
    <p:sldId id="303" r:id="rId28"/>
    <p:sldId id="304" r:id="rId29"/>
    <p:sldId id="305" r:id="rId30"/>
    <p:sldId id="283" r:id="rId31"/>
    <p:sldId id="285" r:id="rId32"/>
    <p:sldId id="286" r:id="rId33"/>
    <p:sldId id="287" r:id="rId34"/>
    <p:sldId id="288" r:id="rId35"/>
    <p:sldId id="306" r:id="rId36"/>
    <p:sldId id="307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8" r:id="rId45"/>
    <p:sldId id="297" r:id="rId4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93F2AD-5119-4A2C-BD9E-F2201EC9B655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6AB4D2C-59C3-4E51-A3A9-0C8355804B3D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sz="2000" dirty="0" smtClean="0">
              <a:solidFill>
                <a:srgbClr val="002060"/>
              </a:solidFill>
            </a:rPr>
            <a:t>Створення єдиної установи, де людина може отримати комплексну підтримку</a:t>
          </a:r>
          <a:endParaRPr lang="uk-UA" sz="2000" dirty="0">
            <a:solidFill>
              <a:srgbClr val="002060"/>
            </a:solidFill>
          </a:endParaRPr>
        </a:p>
      </dgm:t>
    </dgm:pt>
    <dgm:pt modelId="{D3EA4194-5CAF-4409-B4FF-26FA6DAD9C1D}" type="parTrans" cxnId="{17C527FB-5DF2-4E9C-9714-C9A8C731AE8C}">
      <dgm:prSet/>
      <dgm:spPr/>
      <dgm:t>
        <a:bodyPr/>
        <a:lstStyle/>
        <a:p>
          <a:endParaRPr lang="uk-UA"/>
        </a:p>
      </dgm:t>
    </dgm:pt>
    <dgm:pt modelId="{FB89563F-B9F0-4B8E-9DB2-2A0B378F9F41}" type="sibTrans" cxnId="{17C527FB-5DF2-4E9C-9714-C9A8C731AE8C}">
      <dgm:prSet/>
      <dgm:spPr/>
      <dgm:t>
        <a:bodyPr/>
        <a:lstStyle/>
        <a:p>
          <a:endParaRPr lang="uk-UA"/>
        </a:p>
      </dgm:t>
    </dgm:pt>
    <dgm:pt modelId="{89AAE881-C103-4D93-8F34-D8A273238EEA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sz="2000" dirty="0" smtClean="0">
              <a:solidFill>
                <a:srgbClr val="002060"/>
              </a:solidFill>
            </a:rPr>
            <a:t>Створення державних </a:t>
          </a:r>
          <a:r>
            <a:rPr lang="uk-UA" sz="2000" dirty="0" err="1" smtClean="0">
              <a:solidFill>
                <a:srgbClr val="002060"/>
              </a:solidFill>
            </a:rPr>
            <a:t>шелторів</a:t>
          </a:r>
          <a:r>
            <a:rPr lang="uk-UA" sz="2000" dirty="0" smtClean="0">
              <a:solidFill>
                <a:srgbClr val="002060"/>
              </a:solidFill>
            </a:rPr>
            <a:t> (один </a:t>
          </a:r>
          <a:r>
            <a:rPr lang="uk-UA" sz="2000" dirty="0" err="1" smtClean="0">
              <a:solidFill>
                <a:srgbClr val="002060"/>
              </a:solidFill>
            </a:rPr>
            <a:t>прихисток</a:t>
          </a:r>
          <a:r>
            <a:rPr lang="uk-UA" sz="2000" dirty="0" smtClean="0">
              <a:solidFill>
                <a:srgbClr val="002060"/>
              </a:solidFill>
            </a:rPr>
            <a:t> на 10 тис. населення)</a:t>
          </a:r>
          <a:endParaRPr lang="uk-UA" sz="2000" dirty="0">
            <a:solidFill>
              <a:srgbClr val="002060"/>
            </a:solidFill>
          </a:endParaRPr>
        </a:p>
      </dgm:t>
    </dgm:pt>
    <dgm:pt modelId="{71E8C740-F1FB-4CC1-8737-6E9EAC0DBE21}" type="parTrans" cxnId="{6DF22A52-B7E9-475D-B5E7-934E297730AD}">
      <dgm:prSet/>
      <dgm:spPr/>
      <dgm:t>
        <a:bodyPr/>
        <a:lstStyle/>
        <a:p>
          <a:endParaRPr lang="uk-UA"/>
        </a:p>
      </dgm:t>
    </dgm:pt>
    <dgm:pt modelId="{66CB0A84-19FD-4DFA-B4BD-04C360CD49F1}" type="sibTrans" cxnId="{6DF22A52-B7E9-475D-B5E7-934E297730AD}">
      <dgm:prSet/>
      <dgm:spPr/>
      <dgm:t>
        <a:bodyPr/>
        <a:lstStyle/>
        <a:p>
          <a:endParaRPr lang="uk-UA"/>
        </a:p>
      </dgm:t>
    </dgm:pt>
    <dgm:pt modelId="{5C6AAAFF-2938-443D-B8FD-D2015D36BED9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sz="2000" dirty="0" smtClean="0">
              <a:solidFill>
                <a:srgbClr val="002060"/>
              </a:solidFill>
            </a:rPr>
            <a:t>Будуть розслідуватися усі випадки, незалежно від того, хто про них заявив</a:t>
          </a:r>
          <a:endParaRPr lang="uk-UA" sz="2000" dirty="0">
            <a:solidFill>
              <a:srgbClr val="002060"/>
            </a:solidFill>
          </a:endParaRPr>
        </a:p>
      </dgm:t>
    </dgm:pt>
    <dgm:pt modelId="{69A63B20-DC63-438F-BA6E-C268558BF954}" type="parTrans" cxnId="{877CAC59-5016-4CD3-8FDA-93495E875EBE}">
      <dgm:prSet/>
      <dgm:spPr/>
      <dgm:t>
        <a:bodyPr/>
        <a:lstStyle/>
        <a:p>
          <a:endParaRPr lang="uk-UA"/>
        </a:p>
      </dgm:t>
    </dgm:pt>
    <dgm:pt modelId="{80D3B0B2-6030-4F70-B80E-2B8475C342BB}" type="sibTrans" cxnId="{877CAC59-5016-4CD3-8FDA-93495E875EBE}">
      <dgm:prSet/>
      <dgm:spPr/>
      <dgm:t>
        <a:bodyPr/>
        <a:lstStyle/>
        <a:p>
          <a:endParaRPr lang="uk-UA"/>
        </a:p>
      </dgm:t>
    </dgm:pt>
    <dgm:pt modelId="{88522F25-815B-4E9D-9384-00CA8D77507F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000" dirty="0" smtClean="0">
              <a:solidFill>
                <a:srgbClr val="002060"/>
              </a:solidFill>
            </a:rPr>
            <a:t>З'явиться компенсація  жертві від кривдника</a:t>
          </a:r>
          <a:endParaRPr lang="uk-UA" sz="2000" dirty="0">
            <a:solidFill>
              <a:srgbClr val="002060"/>
            </a:solidFill>
          </a:endParaRPr>
        </a:p>
      </dgm:t>
    </dgm:pt>
    <dgm:pt modelId="{C573A749-68C7-4190-9817-4C6F59FD524B}" type="parTrans" cxnId="{126BB73D-D0E7-464B-AE4A-49B720646610}">
      <dgm:prSet/>
      <dgm:spPr/>
      <dgm:t>
        <a:bodyPr/>
        <a:lstStyle/>
        <a:p>
          <a:endParaRPr lang="uk-UA"/>
        </a:p>
      </dgm:t>
    </dgm:pt>
    <dgm:pt modelId="{53F0C1C4-8A2D-473D-A7E7-DCB12337FF73}" type="sibTrans" cxnId="{126BB73D-D0E7-464B-AE4A-49B720646610}">
      <dgm:prSet/>
      <dgm:spPr/>
      <dgm:t>
        <a:bodyPr/>
        <a:lstStyle/>
        <a:p>
          <a:endParaRPr lang="uk-UA"/>
        </a:p>
      </dgm:t>
    </dgm:pt>
    <dgm:pt modelId="{991B6A81-34CC-4F92-AA0D-E699B0DB87B5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sz="2000" dirty="0" smtClean="0">
              <a:solidFill>
                <a:srgbClr val="002060"/>
              </a:solidFill>
            </a:rPr>
            <a:t>Батьківські права можуть бути обмежені, якщо насильство відбулося в присутності дитини або стосовно неї</a:t>
          </a:r>
          <a:endParaRPr lang="uk-UA" sz="2000" dirty="0">
            <a:solidFill>
              <a:srgbClr val="002060"/>
            </a:solidFill>
          </a:endParaRPr>
        </a:p>
      </dgm:t>
    </dgm:pt>
    <dgm:pt modelId="{1A147C21-ED08-478C-829A-6C1FF29E04EA}" type="parTrans" cxnId="{C5227156-826F-4172-A3F0-9FC080DB9BCC}">
      <dgm:prSet/>
      <dgm:spPr/>
      <dgm:t>
        <a:bodyPr/>
        <a:lstStyle/>
        <a:p>
          <a:endParaRPr lang="uk-UA"/>
        </a:p>
      </dgm:t>
    </dgm:pt>
    <dgm:pt modelId="{7E751ECE-886B-458B-8401-A5A97838F638}" type="sibTrans" cxnId="{C5227156-826F-4172-A3F0-9FC080DB9BCC}">
      <dgm:prSet/>
      <dgm:spPr/>
      <dgm:t>
        <a:bodyPr/>
        <a:lstStyle/>
        <a:p>
          <a:endParaRPr lang="uk-UA"/>
        </a:p>
      </dgm:t>
    </dgm:pt>
    <dgm:pt modelId="{03A4AF57-A140-45A0-9373-C144A3D57689}" type="pres">
      <dgm:prSet presAssocID="{CE93F2AD-5119-4A2C-BD9E-F2201EC9B655}" presName="Name0" presStyleCnt="0">
        <dgm:presLayoutVars>
          <dgm:dir/>
          <dgm:resizeHandles val="exact"/>
        </dgm:presLayoutVars>
      </dgm:prSet>
      <dgm:spPr/>
    </dgm:pt>
    <dgm:pt modelId="{8C0215F8-39C8-4D01-A6CF-377046EE45EE}" type="pres">
      <dgm:prSet presAssocID="{56AB4D2C-59C3-4E51-A3A9-0C8355804B3D}" presName="node" presStyleLbl="node1" presStyleIdx="0" presStyleCnt="5" custLinFactX="-1341" custLinFactNeighborX="-100000" custLinFactNeighborY="-270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51469C8-539F-4E7C-A858-52B7BA313526}" type="pres">
      <dgm:prSet presAssocID="{FB89563F-B9F0-4B8E-9DB2-2A0B378F9F41}" presName="sibTrans" presStyleCnt="0"/>
      <dgm:spPr/>
    </dgm:pt>
    <dgm:pt modelId="{98C4C025-EEB4-46EC-8B23-11A9A1C557FF}" type="pres">
      <dgm:prSet presAssocID="{89AAE881-C103-4D93-8F34-D8A273238EEA}" presName="node" presStyleLbl="node1" presStyleIdx="1" presStyleCnt="5" custLinFactNeighborX="-10870" custLinFactNeighborY="-135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F012409-349A-447F-B5D1-1E51015A7CFB}" type="pres">
      <dgm:prSet presAssocID="{66CB0A84-19FD-4DFA-B4BD-04C360CD49F1}" presName="sibTrans" presStyleCnt="0"/>
      <dgm:spPr/>
    </dgm:pt>
    <dgm:pt modelId="{9894E806-0214-443A-94DE-FED8E5B95F11}" type="pres">
      <dgm:prSet presAssocID="{5C6AAAFF-2938-443D-B8FD-D2015D36BED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EBF3939-886F-4E75-B6DE-CCE898F141F9}" type="pres">
      <dgm:prSet presAssocID="{80D3B0B2-6030-4F70-B80E-2B8475C342BB}" presName="sibTrans" presStyleCnt="0"/>
      <dgm:spPr/>
    </dgm:pt>
    <dgm:pt modelId="{1A2789D1-426E-4FAD-BC18-B396C619232B}" type="pres">
      <dgm:prSet presAssocID="{88522F25-815B-4E9D-9384-00CA8D77507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B48FE8D-23BC-4C8B-8101-2F7ED903A714}" type="pres">
      <dgm:prSet presAssocID="{53F0C1C4-8A2D-473D-A7E7-DCB12337FF73}" presName="sibTrans" presStyleCnt="0"/>
      <dgm:spPr/>
    </dgm:pt>
    <dgm:pt modelId="{8C108E81-EB26-410B-83F6-728CF1531A91}" type="pres">
      <dgm:prSet presAssocID="{991B6A81-34CC-4F92-AA0D-E699B0DB87B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48888B3-D173-4747-90E6-27333B0CEC77}" type="presOf" srcId="{5C6AAAFF-2938-443D-B8FD-D2015D36BED9}" destId="{9894E806-0214-443A-94DE-FED8E5B95F11}" srcOrd="0" destOrd="0" presId="urn:microsoft.com/office/officeart/2005/8/layout/hList6"/>
    <dgm:cxn modelId="{F9054161-1FC8-4EF7-9A3C-51478EF7E81B}" type="presOf" srcId="{89AAE881-C103-4D93-8F34-D8A273238EEA}" destId="{98C4C025-EEB4-46EC-8B23-11A9A1C557FF}" srcOrd="0" destOrd="0" presId="urn:microsoft.com/office/officeart/2005/8/layout/hList6"/>
    <dgm:cxn modelId="{126BB73D-D0E7-464B-AE4A-49B720646610}" srcId="{CE93F2AD-5119-4A2C-BD9E-F2201EC9B655}" destId="{88522F25-815B-4E9D-9384-00CA8D77507F}" srcOrd="3" destOrd="0" parTransId="{C573A749-68C7-4190-9817-4C6F59FD524B}" sibTransId="{53F0C1C4-8A2D-473D-A7E7-DCB12337FF73}"/>
    <dgm:cxn modelId="{5B521FEB-5FF2-4C3B-B1B6-7B4AD094F613}" type="presOf" srcId="{991B6A81-34CC-4F92-AA0D-E699B0DB87B5}" destId="{8C108E81-EB26-410B-83F6-728CF1531A91}" srcOrd="0" destOrd="0" presId="urn:microsoft.com/office/officeart/2005/8/layout/hList6"/>
    <dgm:cxn modelId="{487C748B-998A-4390-B97F-8911C5FD7530}" type="presOf" srcId="{88522F25-815B-4E9D-9384-00CA8D77507F}" destId="{1A2789D1-426E-4FAD-BC18-B396C619232B}" srcOrd="0" destOrd="0" presId="urn:microsoft.com/office/officeart/2005/8/layout/hList6"/>
    <dgm:cxn modelId="{6DF22A52-B7E9-475D-B5E7-934E297730AD}" srcId="{CE93F2AD-5119-4A2C-BD9E-F2201EC9B655}" destId="{89AAE881-C103-4D93-8F34-D8A273238EEA}" srcOrd="1" destOrd="0" parTransId="{71E8C740-F1FB-4CC1-8737-6E9EAC0DBE21}" sibTransId="{66CB0A84-19FD-4DFA-B4BD-04C360CD49F1}"/>
    <dgm:cxn modelId="{877CAC59-5016-4CD3-8FDA-93495E875EBE}" srcId="{CE93F2AD-5119-4A2C-BD9E-F2201EC9B655}" destId="{5C6AAAFF-2938-443D-B8FD-D2015D36BED9}" srcOrd="2" destOrd="0" parTransId="{69A63B20-DC63-438F-BA6E-C268558BF954}" sibTransId="{80D3B0B2-6030-4F70-B80E-2B8475C342BB}"/>
    <dgm:cxn modelId="{17C527FB-5DF2-4E9C-9714-C9A8C731AE8C}" srcId="{CE93F2AD-5119-4A2C-BD9E-F2201EC9B655}" destId="{56AB4D2C-59C3-4E51-A3A9-0C8355804B3D}" srcOrd="0" destOrd="0" parTransId="{D3EA4194-5CAF-4409-B4FF-26FA6DAD9C1D}" sibTransId="{FB89563F-B9F0-4B8E-9DB2-2A0B378F9F41}"/>
    <dgm:cxn modelId="{CB510670-2F81-4FD5-B6CF-43353319FD5B}" type="presOf" srcId="{CE93F2AD-5119-4A2C-BD9E-F2201EC9B655}" destId="{03A4AF57-A140-45A0-9373-C144A3D57689}" srcOrd="0" destOrd="0" presId="urn:microsoft.com/office/officeart/2005/8/layout/hList6"/>
    <dgm:cxn modelId="{C5227156-826F-4172-A3F0-9FC080DB9BCC}" srcId="{CE93F2AD-5119-4A2C-BD9E-F2201EC9B655}" destId="{991B6A81-34CC-4F92-AA0D-E699B0DB87B5}" srcOrd="4" destOrd="0" parTransId="{1A147C21-ED08-478C-829A-6C1FF29E04EA}" sibTransId="{7E751ECE-886B-458B-8401-A5A97838F638}"/>
    <dgm:cxn modelId="{317FBC36-3C0C-4138-86B2-AC018E19B1B4}" type="presOf" srcId="{56AB4D2C-59C3-4E51-A3A9-0C8355804B3D}" destId="{8C0215F8-39C8-4D01-A6CF-377046EE45EE}" srcOrd="0" destOrd="0" presId="urn:microsoft.com/office/officeart/2005/8/layout/hList6"/>
    <dgm:cxn modelId="{21F84690-26A0-4AA3-A837-9DDFF7A9F552}" type="presParOf" srcId="{03A4AF57-A140-45A0-9373-C144A3D57689}" destId="{8C0215F8-39C8-4D01-A6CF-377046EE45EE}" srcOrd="0" destOrd="0" presId="urn:microsoft.com/office/officeart/2005/8/layout/hList6"/>
    <dgm:cxn modelId="{4463A08D-00A3-4EAE-9BEE-06914A3734DF}" type="presParOf" srcId="{03A4AF57-A140-45A0-9373-C144A3D57689}" destId="{151469C8-539F-4E7C-A858-52B7BA313526}" srcOrd="1" destOrd="0" presId="urn:microsoft.com/office/officeart/2005/8/layout/hList6"/>
    <dgm:cxn modelId="{C04783B9-ECE9-4C0C-8260-BB69CE8025AA}" type="presParOf" srcId="{03A4AF57-A140-45A0-9373-C144A3D57689}" destId="{98C4C025-EEB4-46EC-8B23-11A9A1C557FF}" srcOrd="2" destOrd="0" presId="urn:microsoft.com/office/officeart/2005/8/layout/hList6"/>
    <dgm:cxn modelId="{BA88B942-81E0-4DE9-925F-204ED1F19A19}" type="presParOf" srcId="{03A4AF57-A140-45A0-9373-C144A3D57689}" destId="{8F012409-349A-447F-B5D1-1E51015A7CFB}" srcOrd="3" destOrd="0" presId="urn:microsoft.com/office/officeart/2005/8/layout/hList6"/>
    <dgm:cxn modelId="{877BB373-67FC-4335-A47A-EAAF6895F0EB}" type="presParOf" srcId="{03A4AF57-A140-45A0-9373-C144A3D57689}" destId="{9894E806-0214-443A-94DE-FED8E5B95F11}" srcOrd="4" destOrd="0" presId="urn:microsoft.com/office/officeart/2005/8/layout/hList6"/>
    <dgm:cxn modelId="{9747BF86-C5D0-4941-BE76-46B2314CF350}" type="presParOf" srcId="{03A4AF57-A140-45A0-9373-C144A3D57689}" destId="{5EBF3939-886F-4E75-B6DE-CCE898F141F9}" srcOrd="5" destOrd="0" presId="urn:microsoft.com/office/officeart/2005/8/layout/hList6"/>
    <dgm:cxn modelId="{672E572E-601C-4EFD-842E-ACD9015A75E3}" type="presParOf" srcId="{03A4AF57-A140-45A0-9373-C144A3D57689}" destId="{1A2789D1-426E-4FAD-BC18-B396C619232B}" srcOrd="6" destOrd="0" presId="urn:microsoft.com/office/officeart/2005/8/layout/hList6"/>
    <dgm:cxn modelId="{EC28B347-F328-4FE8-8684-0DEA0A1254FF}" type="presParOf" srcId="{03A4AF57-A140-45A0-9373-C144A3D57689}" destId="{3B48FE8D-23BC-4C8B-8101-2F7ED903A714}" srcOrd="7" destOrd="0" presId="urn:microsoft.com/office/officeart/2005/8/layout/hList6"/>
    <dgm:cxn modelId="{7314E8BE-0184-4DDE-BFCF-B67397A661FD}" type="presParOf" srcId="{03A4AF57-A140-45A0-9373-C144A3D57689}" destId="{8C108E81-EB26-410B-83F6-728CF1531A91}" srcOrd="8" destOrd="0" presId="urn:microsoft.com/office/officeart/2005/8/layout/hList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24.05.2023</a:t>
            </a:fld>
            <a:endParaRPr lang="uk-UA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24.05.2023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24.05.2023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24.05.2023</a:t>
            </a:fld>
            <a:endParaRPr lang="uk-UA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24.05.2023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24.05.2023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24.05.2023</a:t>
            </a:fld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24.05.2023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24.05.2023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24.05.2023</a:t>
            </a:fld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FC64-7D9E-4691-9862-0C59B8853401}" type="datetimeFigureOut">
              <a:rPr lang="uk-UA" smtClean="0"/>
              <a:pPr/>
              <a:t>24.05.2023</a:t>
            </a:fld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080FC64-7D9E-4691-9862-0C59B8853401}" type="datetimeFigureOut">
              <a:rPr lang="uk-UA" smtClean="0"/>
              <a:pPr/>
              <a:t>24.05.2023</a:t>
            </a:fld>
            <a:endParaRPr lang="uk-UA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42C91DCE-B4BA-4365-AB09-4902BFBF2485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2229-19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n.kyivcity.gov.ua/files/2018/5/22/mon.pdf" TargetMode="External"/><Relationship Id="rId2" Type="http://schemas.openxmlformats.org/officeDocument/2006/relationships/hyperlink" Target="https://rm.coe.int/1680093d9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pforukrainians.info/ukrainian/" TargetMode="External"/><Relationship Id="rId2" Type="http://schemas.openxmlformats.org/officeDocument/2006/relationships/hyperlink" Target="https://1547.ukc.gov.ua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3714752"/>
            <a:ext cx="83058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Лекція 10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Гендерне насильство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214290"/>
            <a:ext cx="835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uk-UA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Україна ратифікувала Стамбульську конвенцію 20 червня 2022 р.</a:t>
            </a:r>
          </a:p>
        </p:txBody>
      </p:sp>
      <p:sp>
        <p:nvSpPr>
          <p:cNvPr id="1026" name="AutoShape 2" descr="https://n7b5h3f7.rocketcdn.me/wp-content/uploads/2022/11/konvencz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28" name="AutoShape 4" descr="C:\Users\%D0%86%D1%80%D0%B8%D0%BD%D0%B0\Desktop\konvencziya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30" name="AutoShape 6" descr="C:\Users\%D0%86%D1%80%D0%B8%D0%BD%D0%B0\Desktop\konvencziya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2" name="Picture 8" descr="https://womo.ua/wp-content/uploads/2022/06/289420201_5580931681946494_435907175385106644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4699280" cy="4268698"/>
          </a:xfrm>
          <a:prstGeom prst="rect">
            <a:avLst/>
          </a:prstGeom>
          <a:noFill/>
        </p:spPr>
      </p:pic>
      <p:pic>
        <p:nvPicPr>
          <p:cNvPr id="1034" name="Picture 10" descr="https://womo.ua/wp-content/uploads/2022/06/288846772_5580931685279827_631137080081313803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2496" y="1785926"/>
            <a:ext cx="4721504" cy="5072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Немає опису світлин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428868"/>
            <a:ext cx="4000527" cy="40005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0034" y="142852"/>
            <a:ext cx="8215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17 січня 2020 р. у Верховній раді 307 депутатів утворили </a:t>
            </a:r>
            <a:r>
              <a:rPr lang="uk-UA" sz="24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міжфракційне</a:t>
            </a:r>
            <a:r>
              <a:rPr lang="uk-UA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об</a:t>
            </a:r>
            <a:r>
              <a:rPr lang="en-US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єднання </a:t>
            </a:r>
            <a:r>
              <a:rPr lang="uk-UA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“Цінності</a:t>
            </a:r>
            <a:r>
              <a:rPr lang="uk-UA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Гідність. </a:t>
            </a:r>
            <a:r>
              <a:rPr lang="uk-UA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Родина”</a:t>
            </a:r>
            <a:endParaRPr lang="uk-UA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Мета – захист вічних цінностей українського суспільства, популяризація світової консервативної думки</a:t>
            </a:r>
            <a:endParaRPr lang="uk-UA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472" y="2285992"/>
            <a:ext cx="34290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>
                <a:latin typeface="Arial" pitchFamily="34" charset="0"/>
                <a:cs typeface="Arial" pitchFamily="34" charset="0"/>
              </a:rPr>
              <a:t>Напрямки роботи:</a:t>
            </a:r>
          </a:p>
          <a:p>
            <a:pPr marL="342900" indent="-342900" algn="just">
              <a:buAutoNum type="arabicParenR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спілкування з релігійними лідерами </a:t>
            </a:r>
          </a:p>
          <a:p>
            <a:pPr marL="342900" indent="-342900" algn="just">
              <a:buAutoNum type="arabicParenR"/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організація Національного молитовного сніданку в Україні</a:t>
            </a:r>
          </a:p>
          <a:p>
            <a:pPr marL="342900" indent="-342900" algn="just">
              <a:buAutoNum type="arabicParenR"/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захист інституту сім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ї та шлюбу</a:t>
            </a:r>
          </a:p>
          <a:p>
            <a:pPr marL="342900" indent="-342900" algn="just">
              <a:buAutoNum type="arabicParenR"/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напрацювання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законопроєктів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в контексті консервативних цінностей</a:t>
            </a: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5852" y="285728"/>
            <a:ext cx="6643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Співголови МФО “Цінності. Гідність. </a:t>
            </a:r>
            <a:r>
              <a:rPr lang="uk-UA" sz="20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Родина”</a:t>
            </a:r>
            <a:endParaRPr lang="uk-UA" sz="20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PEP: Профіль: Юраш Святослав Андрійович, Верховна Рада України, Народний  депутат Україн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1714511" cy="228547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3071810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Святосла Юраш, “Слуга народу”</a:t>
            </a:r>
            <a:endParaRPr lang="uk-UA" sz="14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2" name="Picture 6" descr="Депутат ОПЗЖ Волошин заявил, что тест не выявил у него коронавируса |  Громадское телевидение | Громадское телевид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785794"/>
            <a:ext cx="2143140" cy="228601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00298" y="3071810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Олег Волошин, ОПЗЖ </a:t>
            </a:r>
            <a:r>
              <a:rPr lang="" sz="140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uk-UA" sz="1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колишній)</a:t>
            </a:r>
            <a:endParaRPr lang="uk-UA" sz="14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4" name="Picture 8" descr="Офіційний портал Верховної Ради Україн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785795"/>
            <a:ext cx="1705981" cy="228601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72000" y="3071810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Сергій Тарута, “Батьківщина”</a:t>
            </a:r>
            <a:endParaRPr lang="uk-UA" sz="14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6" name="Picture 10" descr="Кандидат від &quot;Європейської Солідарності&quot; Михайло Боднар переміг у 119  окрузі на Львівщині - Четверта студі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785794"/>
            <a:ext cx="2214578" cy="222048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786578" y="3000372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Михайло Бондар, ЄС</a:t>
            </a:r>
            <a:endParaRPr lang="uk-UA" sz="14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8" name="Picture 12" descr="Ірина Констанкевич перемогла з найвищим результатом, - УКРОП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3643314"/>
            <a:ext cx="1928826" cy="228601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42910" y="5929330"/>
            <a:ext cx="1714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Ірина Констанкевич, “За майбутнє”</a:t>
            </a:r>
            <a:endParaRPr lang="uk-UA" sz="14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90" name="Picture 14" descr="PEP: Профіль: Ковальов Олександр Іванович, Верховна Рада України, Народний  депутат Україн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299" y="3643315"/>
            <a:ext cx="1714512" cy="228601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357422" y="5929330"/>
            <a:ext cx="2071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Олександр Ковальов, </a:t>
            </a:r>
            <a:r>
              <a:rPr lang="uk-UA" sz="14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“Довіра”</a:t>
            </a:r>
            <a:r>
              <a:rPr lang="uk-UA" sz="1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(зараз – </a:t>
            </a:r>
            <a:r>
              <a:rPr lang="uk-UA" sz="14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“Відновлення</a:t>
            </a:r>
            <a:r>
              <a:rPr lang="uk-UA" sz="1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4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України”</a:t>
            </a:r>
            <a:r>
              <a:rPr lang="uk-UA" sz="1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sz="14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92" name="Picture 16" descr="Оксана Савчук: «Українська мова потребує нашого захисту. Гуртуймося!» -  Галичин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3643315"/>
            <a:ext cx="1694972" cy="228601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357686" y="5929330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Оксана Савчук, позафракційна</a:t>
            </a:r>
            <a:endParaRPr lang="uk-UA" sz="14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4" name="AutoShape 18" descr="Васюк Александр Александрович — Генштаб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24595" name="Picture 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15074" y="3643314"/>
            <a:ext cx="227518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6215074" y="5929330"/>
            <a:ext cx="2286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Олександр Васюк, “Слуга народу”, керівник Офісу з організації діяльності об</a:t>
            </a:r>
            <a:r>
              <a:rPr lang="en-US" sz="1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sz="1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єднання</a:t>
            </a:r>
            <a:endParaRPr lang="uk-UA" sz="14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910" y="571480"/>
            <a:ext cx="7858180" cy="400110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МФО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“Рівні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можливості”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 Верховній Раді ІХ-го скликання</a:t>
            </a:r>
            <a:endParaRPr lang="uk-UA" sz="20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Немає опису світлини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2000264" cy="20002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00496" y="1214422"/>
            <a:ext cx="3071834" cy="400110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87 народних депутатів</a:t>
            </a:r>
            <a:endParaRPr lang="uk-UA" sz="20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214678" y="1928802"/>
            <a:ext cx="1857388" cy="785818"/>
          </a:xfrm>
          <a:prstGeom prst="ellipse">
            <a:avLst/>
          </a:prstGeom>
          <a:gradFill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45 жінок</a:t>
            </a:r>
            <a:endParaRPr lang="uk-UA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929322" y="1928802"/>
            <a:ext cx="1714512" cy="785818"/>
          </a:xfrm>
          <a:prstGeom prst="ellipse">
            <a:avLst/>
          </a:prstGeom>
          <a:gradFill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42 чоловіка</a:t>
            </a:r>
            <a:endParaRPr lang="uk-UA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0" name="Прямая со стрелкой 9"/>
          <p:cNvCxnSpPr>
            <a:stCxn id="6" idx="2"/>
          </p:cNvCxnSpPr>
          <p:nvPr/>
        </p:nvCxnSpPr>
        <p:spPr>
          <a:xfrm rot="16200000" flipH="1">
            <a:off x="5932922" y="1218022"/>
            <a:ext cx="314270" cy="1107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6" idx="2"/>
            <a:endCxn id="7" idx="0"/>
          </p:cNvCxnSpPr>
          <p:nvPr/>
        </p:nvCxnSpPr>
        <p:spPr>
          <a:xfrm rot="5400000">
            <a:off x="4682758" y="1075147"/>
            <a:ext cx="314270" cy="13930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724" name="Picture 4" descr="Марина Бардіна під час конференції &quot;Діалоги про реформи. На шляху до Вільнюса&quot;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214686"/>
            <a:ext cx="1285884" cy="128588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42910" y="4500570"/>
            <a:ext cx="1285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М.Бардіна</a:t>
            </a:r>
          </a:p>
          <a:p>
            <a:pPr algn="ctr"/>
            <a:r>
              <a:rPr lang="uk-UA" dirty="0" err="1" smtClean="0">
                <a:latin typeface="Arial" pitchFamily="34" charset="0"/>
                <a:cs typeface="Arial" pitchFamily="34" charset="0"/>
              </a:rPr>
              <a:t>“Слуга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народу”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6" name="Picture 6" descr="Олексій Жмеренецький (cropped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3214686"/>
            <a:ext cx="857255" cy="130216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000232" y="4572008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latin typeface="Arial" pitchFamily="34" charset="0"/>
                <a:cs typeface="Arial" pitchFamily="34" charset="0"/>
              </a:rPr>
              <a:t>О.</a:t>
            </a:r>
            <a:r>
              <a:rPr lang="uk-UA" sz="1400" dirty="0" err="1" smtClean="0">
                <a:latin typeface="Arial" pitchFamily="34" charset="0"/>
                <a:cs typeface="Arial" pitchFamily="34" charset="0"/>
              </a:rPr>
              <a:t>Жмеренецький</a:t>
            </a:r>
            <a:endParaRPr lang="uk-UA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400" dirty="0" err="1" smtClean="0">
                <a:latin typeface="Arial" pitchFamily="34" charset="0"/>
                <a:cs typeface="Arial" pitchFamily="34" charset="0"/>
              </a:rPr>
              <a:t>“Слуга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400" dirty="0" err="1" smtClean="0">
                <a:latin typeface="Arial" pitchFamily="34" charset="0"/>
                <a:cs typeface="Arial" pitchFamily="34" charset="0"/>
              </a:rPr>
              <a:t>народу”</a:t>
            </a:r>
            <a:endParaRPr lang="uk-UA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8" name="Picture 8" descr="Марія Іонова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3214686"/>
            <a:ext cx="899218" cy="1285883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500430" y="4500570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М.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Іонова</a:t>
            </a:r>
            <a:endParaRPr lang="uk-UA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“ЄС”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0" name="Picture 10" descr="Фото ОК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3214686"/>
            <a:ext cx="1285884" cy="128588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072066" y="4572008"/>
            <a:ext cx="1285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latin typeface="Arial" pitchFamily="34" charset="0"/>
                <a:cs typeface="Arial" pitchFamily="34" charset="0"/>
              </a:rPr>
              <a:t>О.Кондратюк</a:t>
            </a:r>
          </a:p>
          <a:p>
            <a:pPr algn="ctr"/>
            <a:r>
              <a:rPr lang="uk-UA" sz="1400" dirty="0" err="1" smtClean="0">
                <a:latin typeface="Arial" pitchFamily="34" charset="0"/>
                <a:cs typeface="Arial" pitchFamily="34" charset="0"/>
              </a:rPr>
              <a:t>“Батьківщина”</a:t>
            </a:r>
            <a:endParaRPr lang="uk-UA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2" name="Picture 12" descr="Інна Романівна Совсун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5140" y="3214686"/>
            <a:ext cx="1948308" cy="128588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143768" y="4572008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І.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Совсун</a:t>
            </a:r>
            <a:endParaRPr lang="uk-UA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dirty="0" err="1" smtClean="0">
                <a:latin typeface="Arial" pitchFamily="34" charset="0"/>
                <a:cs typeface="Arial" pitchFamily="34" charset="0"/>
              </a:rPr>
              <a:t>“Голос”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285984" y="285728"/>
            <a:ext cx="4500594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Прояви гендерного насильства (Л.Кобилянська, Т.Мельник)</a:t>
            </a:r>
            <a:endParaRPr lang="uk-UA" sz="20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158" y="1643050"/>
            <a:ext cx="221457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родинних стосунках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868" y="1643050"/>
            <a:ext cx="221457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суспільстві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72264" y="1643050"/>
            <a:ext cx="221457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боку державах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28794" y="3571876"/>
            <a:ext cx="221457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зонах збройних конфліктів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43504" y="3571876"/>
            <a:ext cx="2214578" cy="30718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Загроза насильства для осіб окремих груп: жінки національних меншин, біженки, мігрантки, жінки похилого віку, жінки-репатріантки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2077777">
            <a:off x="1785918" y="928670"/>
            <a:ext cx="71438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" name="Стрелка вниз 10"/>
          <p:cNvSpPr/>
          <p:nvPr/>
        </p:nvSpPr>
        <p:spPr>
          <a:xfrm rot="19088540">
            <a:off x="6552748" y="942102"/>
            <a:ext cx="71438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4286248" y="1000108"/>
            <a:ext cx="71438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" name="Стрелка вниз 12"/>
          <p:cNvSpPr/>
          <p:nvPr/>
        </p:nvSpPr>
        <p:spPr>
          <a:xfrm>
            <a:off x="2643174" y="1285860"/>
            <a:ext cx="642942" cy="21431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5786446" y="1285860"/>
            <a:ext cx="642942" cy="21431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285984" y="285728"/>
            <a:ext cx="4500594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Види гендерного насильства</a:t>
            </a:r>
            <a:endParaRPr lang="uk-UA" sz="20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5720" y="2643182"/>
            <a:ext cx="2071702" cy="3571900"/>
          </a:xfrm>
          <a:prstGeom prst="roundRect">
            <a:avLst>
              <a:gd name="adj" fmla="val 11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умисне нанесення побоїв, тілесних ушкоджень, що може призвести до травмування, порушення фізичного чи психічного здоров’я, нанесення шкоди честі та гідності, в окремих випадках, до смерті постраждалого/постраждалої</a:t>
            </a:r>
            <a:endParaRPr lang="uk-UA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2077777">
            <a:off x="1785918" y="928670"/>
            <a:ext cx="71438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" name="Стрелка вниз 10"/>
          <p:cNvSpPr/>
          <p:nvPr/>
        </p:nvSpPr>
        <p:spPr>
          <a:xfrm rot="19088540">
            <a:off x="6552748" y="942102"/>
            <a:ext cx="71438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3071802" y="928670"/>
            <a:ext cx="71438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" name="Стрелка вниз 14"/>
          <p:cNvSpPr/>
          <p:nvPr/>
        </p:nvSpPr>
        <p:spPr>
          <a:xfrm>
            <a:off x="5286380" y="928670"/>
            <a:ext cx="71438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428860" y="2643182"/>
            <a:ext cx="2071702" cy="3571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протиправне посягання однієї особи або групи осіб на статеву недоторканість іншої людини, а також дії сексуального характеру щодо неповнолітнього/неповнолітньої</a:t>
            </a:r>
            <a:endParaRPr lang="uk-UA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72000" y="2643182"/>
            <a:ext cx="2143140" cy="3571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вплив на психіку людини шляхом залякування, погроз, щоб зламати волю до опору, примус робити те, що суперечить її моральним принципам, висміювання, дратування, кривдження, залякування, постійна критика, ігнорування, приниження, шантаж</a:t>
            </a:r>
            <a:endParaRPr lang="uk-UA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786578" y="2714620"/>
            <a:ext cx="2143140" cy="3571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умисне позбавлення однією особою або групою осіб іншої людини або групи людей житла, їжі, одягу та іншого майна чи коштів, на які постраждалі мають передбачене законом право</a:t>
            </a:r>
            <a:endParaRPr lang="uk-UA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57158" y="1714488"/>
            <a:ext cx="2000264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фізичне</a:t>
            </a:r>
            <a:endParaRPr lang="uk-UA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428860" y="1714488"/>
            <a:ext cx="2000264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сексуальне</a:t>
            </a:r>
            <a:endParaRPr lang="uk-UA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572000" y="1714488"/>
            <a:ext cx="2000264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психологічне</a:t>
            </a:r>
            <a:endParaRPr lang="uk-UA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643702" y="1714488"/>
            <a:ext cx="2000264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економічне</a:t>
            </a:r>
            <a:endParaRPr lang="uk-UA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1000100" y="2357430"/>
            <a:ext cx="642942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" name="Стрелка вниз 23"/>
          <p:cNvSpPr/>
          <p:nvPr/>
        </p:nvSpPr>
        <p:spPr>
          <a:xfrm>
            <a:off x="3143240" y="2357430"/>
            <a:ext cx="642942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" name="Стрелка вниз 24"/>
          <p:cNvSpPr/>
          <p:nvPr/>
        </p:nvSpPr>
        <p:spPr>
          <a:xfrm>
            <a:off x="7500958" y="2357430"/>
            <a:ext cx="642942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" name="Стрелка вниз 25"/>
          <p:cNvSpPr/>
          <p:nvPr/>
        </p:nvSpPr>
        <p:spPr>
          <a:xfrm>
            <a:off x="5286380" y="2357430"/>
            <a:ext cx="642942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/>
        </p:nvSpPr>
        <p:spPr>
          <a:xfrm>
            <a:off x="2285984" y="285728"/>
            <a:ext cx="4500594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Типи насильства щодо жінок у відповідності з їх віком</a:t>
            </a:r>
            <a:endParaRPr lang="uk-UA" sz="20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/>
        </p:nvGraphicFramePr>
        <p:xfrm>
          <a:off x="214282" y="1142984"/>
          <a:ext cx="8786874" cy="5254934"/>
        </p:xfrm>
        <a:graphic>
          <a:graphicData uri="http://schemas.openxmlformats.org/drawingml/2006/table">
            <a:tbl>
              <a:tblPr/>
              <a:tblGrid>
                <a:gridCol w="2323364"/>
                <a:gridCol w="6463510"/>
              </a:tblGrid>
              <a:tr h="5059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kern="100" dirty="0">
                          <a:solidFill>
                            <a:schemeClr val="tx1"/>
                          </a:solidFill>
                          <a:latin typeface="Times New Roman"/>
                          <a:ea typeface="Noto Sans CJK SC"/>
                          <a:cs typeface="Lohit Devanagari"/>
                        </a:rPr>
                        <a:t>Віковий цикл</a:t>
                      </a:r>
                    </a:p>
                  </a:txBody>
                  <a:tcPr marL="30970" marR="34762" marT="34762" marB="347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kern="100" dirty="0">
                          <a:solidFill>
                            <a:schemeClr val="tx1"/>
                          </a:solidFill>
                          <a:latin typeface="Times New Roman"/>
                          <a:ea typeface="Noto Sans CJK SC"/>
                          <a:cs typeface="Lohit Devanagari"/>
                        </a:rPr>
                        <a:t>Типи насильства</a:t>
                      </a:r>
                    </a:p>
                  </a:txBody>
                  <a:tcPr marL="30970" marR="34762" marT="34762" marB="347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059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kern="100" dirty="0">
                          <a:solidFill>
                            <a:schemeClr val="tx1"/>
                          </a:solidFill>
                          <a:latin typeface="Times New Roman"/>
                          <a:ea typeface="Noto Sans CJK SC"/>
                          <a:cs typeface="Lohit Devanagari"/>
                        </a:rPr>
                        <a:t>До народження</a:t>
                      </a:r>
                    </a:p>
                  </a:txBody>
                  <a:tcPr marL="30970" marR="34762" marT="34762" marB="347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kern="100" dirty="0">
                          <a:solidFill>
                            <a:schemeClr val="tx1"/>
                          </a:solidFill>
                          <a:latin typeface="Times New Roman"/>
                          <a:ea typeface="Noto Sans CJK SC"/>
                          <a:cs typeface="Lohit Devanagari"/>
                        </a:rPr>
                        <a:t>Селективні за статтю аборти</a:t>
                      </a:r>
                    </a:p>
                  </a:txBody>
                  <a:tcPr marL="30970" marR="34762" marT="34762" marB="347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8724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kern="100" dirty="0">
                          <a:solidFill>
                            <a:schemeClr val="tx1"/>
                          </a:solidFill>
                          <a:latin typeface="Times New Roman"/>
                          <a:ea typeface="Noto Sans CJK SC"/>
                          <a:cs typeface="Lohit Devanagari"/>
                        </a:rPr>
                        <a:t>Дитинство</a:t>
                      </a:r>
                    </a:p>
                  </a:txBody>
                  <a:tcPr marL="30970" marR="34762" marT="34762" marB="347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kern="100" dirty="0">
                          <a:solidFill>
                            <a:schemeClr val="tx1"/>
                          </a:solidFill>
                          <a:latin typeface="Times New Roman"/>
                          <a:ea typeface="Noto Sans CJK SC"/>
                          <a:cs typeface="Lohit Devanagari"/>
                        </a:rPr>
                        <a:t>Жіноче дітовбивство; фізичне, сексуальне, психологічне насильство</a:t>
                      </a:r>
                    </a:p>
                  </a:txBody>
                  <a:tcPr marL="30970" marR="34762" marT="34762" marB="347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8724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kern="100" dirty="0">
                          <a:solidFill>
                            <a:schemeClr val="tx1"/>
                          </a:solidFill>
                          <a:latin typeface="Times New Roman"/>
                          <a:ea typeface="Noto Sans CJK SC"/>
                          <a:cs typeface="Lohit Devanagari"/>
                        </a:rPr>
                        <a:t>Дівоцтво</a:t>
                      </a:r>
                    </a:p>
                  </a:txBody>
                  <a:tcPr marL="30970" marR="34762" marT="34762" marB="347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kern="100" dirty="0">
                          <a:solidFill>
                            <a:schemeClr val="tx1"/>
                          </a:solidFill>
                          <a:latin typeface="Times New Roman"/>
                          <a:ea typeface="Noto Sans CJK SC"/>
                          <a:cs typeface="Lohit Devanagari"/>
                        </a:rPr>
                        <a:t>Дитячий шлюб; жіноче обрізання; фізичне, сексуальне, психологічне насильство; інцест; дитяча проституція і порнографія</a:t>
                      </a:r>
                    </a:p>
                  </a:txBody>
                  <a:tcPr marL="30970" marR="34762" marT="34762" marB="347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6056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kern="100" dirty="0">
                          <a:solidFill>
                            <a:schemeClr val="tx1"/>
                          </a:solidFill>
                          <a:latin typeface="Times New Roman"/>
                          <a:ea typeface="Noto Sans CJK SC"/>
                          <a:cs typeface="Lohit Devanagari"/>
                        </a:rPr>
                        <a:t>Підлітковий вік і повноліття</a:t>
                      </a:r>
                    </a:p>
                  </a:txBody>
                  <a:tcPr marL="30970" marR="34762" marT="34762" marB="347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kern="100" dirty="0">
                          <a:solidFill>
                            <a:schemeClr val="tx1"/>
                          </a:solidFill>
                          <a:latin typeface="Times New Roman"/>
                          <a:ea typeface="Noto Sans CJK SC"/>
                          <a:cs typeface="Lohit Devanagari"/>
                        </a:rPr>
                        <a:t>Усі види сексуального насильства (зокрема, примусовий аборт чи стерилізація, які можуть здійснюватися не лише партнером, але й державою), фізичне насильство з боку партнера, психологічне насильство, зловживання жінками з інвалідністю</a:t>
                      </a:r>
                    </a:p>
                  </a:txBody>
                  <a:tcPr marL="30970" marR="34762" marT="34762" marB="347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8724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kern="100" dirty="0">
                          <a:solidFill>
                            <a:schemeClr val="tx1"/>
                          </a:solidFill>
                          <a:latin typeface="Times New Roman"/>
                          <a:ea typeface="Noto Sans CJK SC"/>
                          <a:cs typeface="Lohit Devanagari"/>
                        </a:rPr>
                        <a:t>Літній вік</a:t>
                      </a:r>
                    </a:p>
                  </a:txBody>
                  <a:tcPr marL="30970" marR="34762" marT="34762" marB="347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kern="100" dirty="0">
                          <a:solidFill>
                            <a:schemeClr val="tx1"/>
                          </a:solidFill>
                          <a:latin typeface="Times New Roman"/>
                          <a:ea typeface="Noto Sans CJK SC"/>
                          <a:cs typeface="Lohit Devanagari"/>
                        </a:rPr>
                        <a:t>Примусове «самогубство» або вбивство вдів з економічних причин; фізичне, сексуальне і психологічне насильство</a:t>
                      </a:r>
                    </a:p>
                  </a:txBody>
                  <a:tcPr marL="30970" marR="34762" marT="34762" marB="347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/>
        </p:nvSpPr>
        <p:spPr>
          <a:xfrm>
            <a:off x="1071538" y="285728"/>
            <a:ext cx="714380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Громадські організації, які працюють із проблемами попередження й боротьби з гендерним насильством</a:t>
            </a:r>
            <a:endParaRPr lang="uk-UA" sz="20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642910" y="1714488"/>
            <a:ext cx="2071702" cy="1923788"/>
          </a:xfrm>
          <a:prstGeom prst="rect">
            <a:avLst/>
          </a:prstGeom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42910" y="1142984"/>
            <a:ext cx="214314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Ла Страда Україна 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(з 1997 р.)</a:t>
            </a:r>
            <a:endParaRPr lang="uk-UA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786190"/>
            <a:ext cx="2286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ru-RU" sz="1600" spc="-1" dirty="0" smtClean="0">
                <a:solidFill>
                  <a:srgbClr val="000000"/>
                </a:solidFill>
                <a:latin typeface="Arial"/>
              </a:rPr>
              <a:t>http://la-strada.org.ua/</a:t>
            </a:r>
            <a:endParaRPr lang="ru-RU" sz="160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698" name="Picture 2" descr="На зображенні може бути: текст «A WOMEN'S CONSORTIUM OF UKRAINE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1785926"/>
            <a:ext cx="1472721" cy="261073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143240" y="4429132"/>
            <a:ext cx="29289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https://wcu-network.org.ua/</a:t>
            </a:r>
            <a:endParaRPr lang="uk-UA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868" y="1142984"/>
            <a:ext cx="214314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Жіночий консорціум України (2001 р.)</a:t>
            </a:r>
            <a:endParaRPr lang="uk-UA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388" y="1142984"/>
            <a:ext cx="214314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 Жіночі Перспективи (1998 р.)</a:t>
            </a:r>
            <a:endParaRPr lang="uk-UA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0" name="Picture 4" descr="Немає опису світлини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7" y="1785927"/>
            <a:ext cx="2071701" cy="207170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072198" y="4000504"/>
            <a:ext cx="2530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http://www.women.lviv.ua/</a:t>
            </a:r>
            <a:endParaRPr lang="uk-UA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/>
        </p:nvSpPr>
        <p:spPr>
          <a:xfrm>
            <a:off x="1071538" y="285728"/>
            <a:ext cx="714380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Громадські організації, які працюють із проблемами попередження й боротьби з гендерним насильством</a:t>
            </a:r>
            <a:endParaRPr lang="uk-UA" sz="20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142984"/>
            <a:ext cx="214314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 психологічної допомоги “Розрада” (1994)</a:t>
            </a:r>
            <a:endParaRPr lang="uk-UA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868" y="1142984"/>
            <a:ext cx="2143140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"Право на здоров'я" (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HealthRight International) </a:t>
            </a:r>
            <a:r>
              <a:rPr lang="uk-UA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Україні (2006 р.)</a:t>
            </a:r>
            <a:endParaRPr lang="uk-UA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388" y="1142984"/>
            <a:ext cx="214314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Українська Гельсінська спілка з прав людини (2004 р.)</a:t>
            </a:r>
            <a:endParaRPr lang="uk-UA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Немає опису світлин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071678"/>
            <a:ext cx="2143140" cy="221100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85720" y="4357694"/>
            <a:ext cx="27146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http://nrzhu.org.ua/index.php/zhinochyy-rukh/item/90-tsentr-praktychnoi-psykholohii-hromadska-orhanizatsiya-rozrada</a:t>
            </a:r>
            <a:endParaRPr lang="uk-UA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4" name="Picture 4" descr="На зображенні може бути: текст «HEALTH RIGHT INTERNATIONAL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071678"/>
            <a:ext cx="2214577" cy="221457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214678" y="4500570"/>
            <a:ext cx="274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http://www.healthright.org.ua/uk/</a:t>
            </a:r>
            <a:endParaRPr lang="uk-UA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6" name="Picture 6" descr="Немає опису світлини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071678"/>
            <a:ext cx="2143140" cy="214314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6500826" y="4357694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https://helsinki.org.ua/</a:t>
            </a:r>
            <a:endParaRPr lang="uk-UA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/>
        </p:nvSpPr>
        <p:spPr>
          <a:xfrm>
            <a:off x="1071538" y="285728"/>
            <a:ext cx="714380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Громадські організації, які працюють із проблемами попередження й боротьби з гендерним насильством</a:t>
            </a:r>
            <a:endParaRPr lang="uk-UA" sz="20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43174" y="1142984"/>
            <a:ext cx="3929090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Запорізький обласний благодійний фонд “Гендер Зед”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http://cd-platform.org/images/avatar/96e53a61b3ee9a12845587a16910afc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428868"/>
            <a:ext cx="3322718" cy="332271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357554" y="5857892"/>
            <a:ext cx="2518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https://genderz.org.ua/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1. Визначення поняття «гендерне насильство». Стамбульська конвенція.</a:t>
            </a:r>
          </a:p>
          <a:p>
            <a:pPr>
              <a:buNone/>
            </a:pPr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2. Домашнє насильство.</a:t>
            </a:r>
          </a:p>
          <a:p>
            <a:pPr>
              <a:buNone/>
            </a:pPr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3. Торгівля людьми.</a:t>
            </a:r>
          </a:p>
          <a:p>
            <a:pPr>
              <a:buNone/>
            </a:pP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uk-UA" sz="28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16 днів проти насильства – Вишгородська Р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57166"/>
            <a:ext cx="4524375" cy="2133601"/>
          </a:xfrm>
          <a:prstGeom prst="rect">
            <a:avLst/>
          </a:prstGeom>
          <a:noFill/>
        </p:spPr>
      </p:pic>
      <p:pic>
        <p:nvPicPr>
          <p:cNvPr id="32774" name="Picture 6" descr="Розпочалася щорічна акція «16 днів проти насильства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714620"/>
            <a:ext cx="4572032" cy="2788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428596" y="571480"/>
            <a:ext cx="8358246" cy="571504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143504" y="857232"/>
            <a:ext cx="36433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грудні 2017 р. підписаний, а у січні 2019 р. вступ у дію Закон України </a:t>
            </a:r>
            <a:r>
              <a:rPr lang="uk-UA" sz="16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“Про запобігання та протидію домашньому насильству” </a:t>
            </a:r>
            <a:r>
              <a:rPr lang="uk-UA" sz="1600" u="sng" dirty="0" smtClean="0">
                <a:latin typeface="Arial" pitchFamily="34" charset="0"/>
                <a:cs typeface="Arial" pitchFamily="34" charset="0"/>
                <a:hlinkClick r:id="rId3"/>
              </a:rPr>
              <a:t>https://zakon.rada.gov.ua/laws/show/2229-19#Text</a:t>
            </a:r>
            <a:endParaRPr lang="uk-UA" sz="16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034" y="500042"/>
            <a:ext cx="8286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Згідно ст. 1 Закону  </a:t>
            </a:r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домашнім насильством </a:t>
            </a:r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є “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діяння (дії або бездіяльність) фізичного, сексуального, психологічного або економічного насильства, що вчиняються в сім’ї чи в межах місця проживання або між родичами, або між колишнім чи теперішнім подружжям, або між іншими особами, які спільно проживають (проживали) однією сім’єю, але не перебувають (не перебували) у родинних відносинах чи у шлюбі між собою, незалежно від того, чи проживає (проживала) особа, яка вчинила домашнє насильство, у тому самому місці, що й постраждала особа, а також погрози вчинення таких діянь»</a:t>
            </a:r>
            <a:endParaRPr lang="uk-UA" sz="24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428604"/>
            <a:ext cx="8286808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Постраждалими від домашнього насильства визнаються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285860"/>
            <a:ext cx="221457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наречені</a:t>
            </a:r>
            <a:endParaRPr lang="uk-UA" sz="16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1928802"/>
            <a:ext cx="221457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подружжя</a:t>
            </a:r>
            <a:endParaRPr lang="uk-UA" sz="16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2571744"/>
            <a:ext cx="221457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колишнє подружжя</a:t>
            </a:r>
            <a:endParaRPr lang="uk-UA" sz="16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3214686"/>
            <a:ext cx="221457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батьки (мати, батько) і дитина/діти</a:t>
            </a:r>
            <a:endParaRPr lang="uk-UA" sz="16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3857628"/>
            <a:ext cx="221457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нерідні батьки та діти одного з подружжя, які не є спільними або всиновленими</a:t>
            </a:r>
            <a:endParaRPr lang="uk-UA" sz="16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2910" y="5072074"/>
            <a:ext cx="221457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рідні брати і сестри</a:t>
            </a:r>
            <a:endParaRPr lang="uk-UA" sz="16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1868" y="1285860"/>
            <a:ext cx="221457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інші родичі до двоюрідного </a:t>
            </a:r>
            <a:r>
              <a:rPr lang="uk-UA" sz="16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зв</a:t>
            </a:r>
            <a:r>
              <a:rPr lang="en-US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sz="16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язку</a:t>
            </a:r>
            <a:endParaRPr lang="uk-UA" sz="16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868" y="1928802"/>
            <a:ext cx="221457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опікуни, піклувальники, їхні діти та особи, які перебувають або перебували під опікою, піклуванням</a:t>
            </a:r>
            <a:endParaRPr lang="uk-UA" sz="16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71868" y="3714752"/>
            <a:ext cx="2214578" cy="2643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прийомні батьки, батьки-вихователі, патронатні вихователі, їхні діти та прийомні діти, діти-вихованці, діти, які проживають або проживали в сім</a:t>
            </a:r>
            <a:r>
              <a:rPr lang="en-US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ї патронатного вихователя</a:t>
            </a:r>
            <a:endParaRPr lang="uk-UA" sz="16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29388" y="1285860"/>
            <a:ext cx="2214578" cy="2357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будь-які інші родичі, особи, які </a:t>
            </a:r>
            <a:r>
              <a:rPr lang="uk-UA" sz="16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пов</a:t>
            </a:r>
            <a:r>
              <a:rPr lang="en-US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sz="16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язані</a:t>
            </a:r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спільним побутом, мають спільні права та </a:t>
            </a:r>
            <a:r>
              <a:rPr lang="uk-UA" sz="16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обов</a:t>
            </a:r>
            <a:r>
              <a:rPr lang="en-US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sz="16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язки</a:t>
            </a:r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за умов спільного проживання (діди та онуки, прадіди та правники</a:t>
            </a:r>
            <a:endParaRPr lang="uk-UA" sz="16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Бочечківський НВК - Протидія булінг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57158" y="214290"/>
            <a:ext cx="3429024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002060"/>
                </a:solidFill>
              </a:rPr>
              <a:t>Фізичне насильство в родині</a:t>
            </a:r>
            <a:endParaRPr lang="uk-UA" sz="2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357298"/>
            <a:ext cx="200026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ляпаси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000240"/>
            <a:ext cx="200026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стусани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643182"/>
            <a:ext cx="200026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штовхання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3286124"/>
            <a:ext cx="200026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щипання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3929066"/>
            <a:ext cx="200026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шмагання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4572008"/>
            <a:ext cx="200026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кусання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5214950"/>
            <a:ext cx="200026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п</a:t>
            </a:r>
            <a:r>
              <a:rPr lang="uk-UA" sz="2400" dirty="0" smtClean="0">
                <a:solidFill>
                  <a:schemeClr val="bg1"/>
                </a:solidFill>
              </a:rPr>
              <a:t>озбавлення волі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1357298"/>
            <a:ext cx="200026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побої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14612" y="2000240"/>
            <a:ext cx="200026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мордування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14612" y="2643182"/>
            <a:ext cx="2000264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з</a:t>
            </a:r>
            <a:r>
              <a:rPr lang="uk-UA" sz="2400" dirty="0" smtClean="0">
                <a:solidFill>
                  <a:schemeClr val="bg1"/>
                </a:solidFill>
              </a:rPr>
              <a:t>алишення в небезпеці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14612" y="3571876"/>
            <a:ext cx="2000264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н</a:t>
            </a:r>
            <a:r>
              <a:rPr lang="uk-UA" sz="2400" dirty="0" smtClean="0">
                <a:solidFill>
                  <a:schemeClr val="bg1"/>
                </a:solidFill>
              </a:rPr>
              <a:t>енадання допомоги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9924" y="0"/>
            <a:ext cx="3394076" cy="226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546350"/>
            <a:ext cx="3428992" cy="228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4618516"/>
            <a:ext cx="3357586" cy="223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57158" y="214290"/>
            <a:ext cx="3429024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002060"/>
                </a:solidFill>
              </a:rPr>
              <a:t>Сексуальне насильство в родині</a:t>
            </a:r>
            <a:endParaRPr lang="uk-UA" sz="2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500174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м</a:t>
            </a:r>
            <a:r>
              <a:rPr lang="uk-UA" sz="2400" dirty="0" smtClean="0">
                <a:solidFill>
                  <a:schemeClr val="bg1"/>
                </a:solidFill>
              </a:rPr>
              <a:t>ає такі ж прояви як і суспільстві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500306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інцест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3500438"/>
            <a:ext cx="328614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д</a:t>
            </a:r>
            <a:r>
              <a:rPr lang="uk-UA" sz="2400" dirty="0" smtClean="0">
                <a:solidFill>
                  <a:schemeClr val="bg1"/>
                </a:solidFill>
              </a:rPr>
              <a:t>ії сексуального характеру стосовно дитини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7686" y="2500306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розбещення </a:t>
            </a:r>
            <a:r>
              <a:rPr lang="uk-UA" sz="2400" dirty="0" smtClean="0"/>
              <a:t>дитини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57686" y="3500438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демонстрація дитині статевих органів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7686" y="4500570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демонстрація акту онанізму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57686" y="5500702"/>
            <a:ext cx="3571900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втягування у </a:t>
            </a:r>
            <a:r>
              <a:rPr lang="uk-UA" sz="2400" dirty="0" smtClean="0"/>
              <a:t>заняття дитячою проституцією або </a:t>
            </a:r>
            <a:r>
              <a:rPr lang="uk-UA" sz="2400" dirty="0" smtClean="0"/>
              <a:t>порнографією</a:t>
            </a:r>
            <a:endParaRPr lang="uk-UA" sz="2400" dirty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13"/>
          <p:cNvCxnSpPr>
            <a:stCxn id="7" idx="3"/>
            <a:endCxn id="9" idx="1"/>
          </p:cNvCxnSpPr>
          <p:nvPr/>
        </p:nvCxnSpPr>
        <p:spPr>
          <a:xfrm flipV="1">
            <a:off x="3714744" y="2893215"/>
            <a:ext cx="642942" cy="12144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7" idx="3"/>
            <a:endCxn id="10" idx="1"/>
          </p:cNvCxnSpPr>
          <p:nvPr/>
        </p:nvCxnSpPr>
        <p:spPr>
          <a:xfrm flipV="1">
            <a:off x="3714744" y="3893347"/>
            <a:ext cx="642942" cy="2143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7" idx="3"/>
            <a:endCxn id="11" idx="1"/>
          </p:cNvCxnSpPr>
          <p:nvPr/>
        </p:nvCxnSpPr>
        <p:spPr>
          <a:xfrm>
            <a:off x="3714744" y="4107661"/>
            <a:ext cx="642942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7" idx="3"/>
            <a:endCxn id="12" idx="1"/>
          </p:cNvCxnSpPr>
          <p:nvPr/>
        </p:nvCxnSpPr>
        <p:spPr>
          <a:xfrm>
            <a:off x="3714744" y="4107661"/>
            <a:ext cx="642942" cy="20002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img.20minut.ua/uploads/ckeditor/0021/51/82ffba5580d821d89e7253c01a68471ec867494f.jpeg?hash=2020-12-23-20-38-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0"/>
            <a:ext cx="3571868" cy="23794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57158" y="214290"/>
            <a:ext cx="3429024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002060"/>
                </a:solidFill>
              </a:rPr>
              <a:t>Психологічне насильство в родині</a:t>
            </a:r>
            <a:endParaRPr lang="uk-UA" sz="2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500174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ігнорування почуттів особи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428868"/>
            <a:ext cx="3286148" cy="2643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образа переконань, що мають цінність для особи, її віросповідання, національної, расової приналежності або походження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5286388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переслідування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9058" y="1500174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залякування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29058" y="2428868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погрози вбити чи скалічити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9058" y="3357562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підбурювання до самогубства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29058" y="4286256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примус до протизаконних дій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29058" y="5214950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постійна критика та насмішки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7158" y="214290"/>
            <a:ext cx="3429024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002060"/>
                </a:solidFill>
              </a:rPr>
              <a:t>Економічне насильство в родині</a:t>
            </a:r>
            <a:endParaRPr lang="uk-UA" sz="24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1500174"/>
            <a:ext cx="3286148" cy="2428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умисне позбавлення житла, їжі, одягу, іншого майна, коштів чи документів або можливості користуватися ними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4143380"/>
            <a:ext cx="328614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залишення без догляду чи піклування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1934" y="1500174"/>
            <a:ext cx="3286148" cy="1857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перешкоджання в отриманні необхідних послуг з лікування чи реабілітації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5572140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заборона </a:t>
            </a:r>
            <a:r>
              <a:rPr lang="uk-UA" sz="2400" dirty="0" smtClean="0"/>
              <a:t>працювати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71934" y="3571876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примушування до праці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71934" y="4572008"/>
            <a:ext cx="328614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заборона </a:t>
            </a:r>
            <a:r>
              <a:rPr lang="uk-UA" sz="2400" dirty="0" smtClean="0"/>
              <a:t>навчатися 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85918" y="214290"/>
            <a:ext cx="5572164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002060"/>
                </a:solidFill>
              </a:rPr>
              <a:t>Зміни, які вносить Стамбульська конвенція</a:t>
            </a:r>
            <a:r>
              <a:rPr lang="uk-UA" sz="2800" dirty="0" smtClean="0">
                <a:solidFill>
                  <a:srgbClr val="C00000"/>
                </a:solidFill>
              </a:rPr>
              <a:t> </a:t>
            </a:r>
            <a:endParaRPr lang="uk-UA" sz="2800" dirty="0">
              <a:solidFill>
                <a:srgbClr val="C0000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42844" y="1071546"/>
          <a:ext cx="8858312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2786082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uk-UA" sz="23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Конвенція Ради Європи про запобігання насильству стосовно жінок і домашньому насильству та боротьбу з цими явищами та пояснювальна доповідь. Стамбул (Туреччина). Київ: «К.І.С.», 2014. 189 с. URL: </a:t>
            </a:r>
            <a:r>
              <a:rPr lang="uk-UA" sz="2300" u="sng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https://rm.coe.int/1680093d9e</a:t>
            </a:r>
            <a:r>
              <a:rPr lang="uk-UA" sz="2300" u="sng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uk-UA" sz="23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Запобігання та протидія насильству: Методичні рекомендації. Київ, 2018. 86 с. URL: </a:t>
            </a:r>
            <a:r>
              <a:rPr lang="uk-UA" sz="2300" u="sng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https://don.kyivcity.gov.ua/files/2018/5/22/mon.pdf</a:t>
            </a:r>
            <a:r>
              <a:rPr lang="uk-UA" sz="23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uk-UA" sz="23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Міжнародний досвід попередження та протидії домашньому насильству: Монографія. Київ: ТОВ «Компанія ВАІТЕ», 2014. 155 с.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uk-UA" sz="23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Що робити, коли ви дізналися про домашнє насильство : путівник для небайдужих / Фонд ООН у галузі народонаселення; Рада жінок Донеччини. Маріуполь, 2020. 21 с.</a:t>
            </a:r>
            <a:r>
              <a:rPr lang="uk-UA" sz="23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Література</a:t>
            </a:r>
            <a:endParaRPr lang="uk-UA" sz="28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847028"/>
            <a:ext cx="1928826" cy="273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3878354"/>
            <a:ext cx="1928826" cy="248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428604"/>
            <a:ext cx="828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 даними ВООЗ (березень 2021 р.) </a:t>
            </a:r>
            <a:r>
              <a:rPr lang="uk-UA" sz="2400" b="1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кожна третя </a:t>
            </a:r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жінка у світі є жертвою домашнього насилля.</a:t>
            </a:r>
            <a:endParaRPr lang="uk-UA" sz="24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1285860"/>
            <a:ext cx="250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Держави, у яких домашнє насилля є не злочином</a:t>
            </a:r>
            <a:endParaRPr lang="uk-UA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2428868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Екваторіальна Гвінея</a:t>
            </a:r>
          </a:p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Росія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3240" y="1357298"/>
            <a:ext cx="2500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Держави з найбільш врегульованим законодавством щодо протидії домашньому насильству</a:t>
            </a:r>
            <a:endParaRPr lang="uk-UA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240" y="3429000"/>
            <a:ext cx="257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Австрія</a:t>
            </a:r>
          </a:p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Греція</a:t>
            </a:r>
          </a:p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Ірландія</a:t>
            </a:r>
          </a:p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Португалія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0760" y="1428736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Найнижчий </a:t>
            </a:r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рівень домашнього насилля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2198" y="2428868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Канада (1,9%)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3636" y="3071810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Найвищий</a:t>
            </a:r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рівень домашнього насилля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5074" y="392906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Пакистан (85%)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З історіями чоловіків, які зазнали сексуального насильства у сім’ї можна ознайомитися за посиланням: </a:t>
            </a:r>
            <a:r>
              <a:rPr lang="uk-UA" u="sng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https://life.pravda.com.ua/society/2017/02/8/222506</a:t>
            </a:r>
            <a:r>
              <a:rPr lang="en-US" u="sng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https://www.bbc.com/ukrainian/features-50140413 </a:t>
            </a:r>
            <a:r>
              <a:rPr lang="uk-UA" u="sng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/</a:t>
            </a:r>
            <a:r>
              <a:rPr lang="uk-UA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endParaRPr lang="uk-UA" dirty="0">
              <a:solidFill>
                <a:schemeClr val="bg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Домашнього насильства, зокрема сексуального, зазнають і чоловіки.</a:t>
            </a:r>
            <a:endParaRPr lang="uk-UA" sz="24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0"/>
            <a:ext cx="7000924" cy="681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0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44001" cy="646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zp.caritas.ua/wp-content/uploads/2022/08/Image-International-e166141522043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3810000" cy="1809751"/>
          </a:xfrm>
          <a:prstGeom prst="rect">
            <a:avLst/>
          </a:prstGeom>
          <a:noFill/>
        </p:spPr>
      </p:pic>
      <p:pic>
        <p:nvPicPr>
          <p:cNvPr id="55300" name="Picture 4" descr="https://nadija.net/wp-content/uploads/2018/03/nadij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000636"/>
            <a:ext cx="8572500" cy="1390651"/>
          </a:xfrm>
          <a:prstGeom prst="rect">
            <a:avLst/>
          </a:prstGeom>
          <a:noFill/>
        </p:spPr>
      </p:pic>
      <p:sp>
        <p:nvSpPr>
          <p:cNvPr id="55302" name="AutoShape 6" descr="Telegram channel &quot;Простір Єдності Пологівського району «ДОПОМОГА ПОРУЧ»&quot; —  @prostirednosti333 — TGSt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85728"/>
            <a:ext cx="442915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38834"/>
          </a:xfrm>
        </p:spPr>
        <p:txBody>
          <a:bodyPr>
            <a:normAutofit lnSpcReduction="10000"/>
          </a:bodyPr>
          <a:lstStyle/>
          <a:p>
            <a:pPr marL="0" indent="432000">
              <a:spcBef>
                <a:spcPts val="0"/>
              </a:spcBef>
              <a:buNone/>
            </a:pPr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2011 р. – прийнято Закон України  </a:t>
            </a:r>
            <a:r>
              <a:rPr lang="uk-UA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«Про протидію торгівлі людьми» </a:t>
            </a:r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https://zakon.rada.gov.ua/laws/show/3739-17</a:t>
            </a:r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432000">
              <a:spcBef>
                <a:spcPts val="0"/>
              </a:spcBef>
              <a:buNone/>
            </a:pPr>
            <a:endParaRPr lang="uk-UA" dirty="0" smtClean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432000" algn="just">
              <a:spcBef>
                <a:spcPts val="0"/>
              </a:spcBef>
              <a:buNone/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Торгівля людьми </a:t>
            </a:r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– здійснення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незаконної угоди, об’єктом якої є людина, а так само вербування, переміщення, переховування, передача або утримання людини, вчинені з метою експлуатації, у тому числі сексуальної, з використанням обману, шахрайства, шантажу, уразливого стану людини або із застосуванням чи погрозою застосування насильства, з використанням службового становища або матеріальної чи іншої залежності від іншої особи, що відповідно до Кримінального кодексу України визнаються злочином.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Причини існування торгівля людьми</a:t>
            </a:r>
            <a:endParaRPr lang="uk-UA" sz="24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857232"/>
            <a:ext cx="7215238" cy="4286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Соціальна нерівність та низький рівень життя населення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285860"/>
            <a:ext cx="7215238" cy="428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Насильство в сім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ї та інші прояви гендерної нерівності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785926"/>
            <a:ext cx="7215238" cy="4286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Девіантна поведінка членів сім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ї (вживання алкоголю, наркотиків)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2214554"/>
            <a:ext cx="7215238" cy="5715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Викривлення моральних цінностей та відсутність духовних принципів певної частини населення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2786058"/>
            <a:ext cx="7215238" cy="8572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Привабливість кращого життя за кордоном та погана обізнаність громадян України щодо можливостей працевлаштування і перебування за кордоном та їх наслідки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0100" y="3643314"/>
            <a:ext cx="7215238" cy="42862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Спрощення можливостей для подорожування за кордон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4071942"/>
            <a:ext cx="7215238" cy="5715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Лояльність законодавства до заняття проституцією у багатьох країнах світу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728" y="4643446"/>
            <a:ext cx="7215238" cy="6429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Попит на </a:t>
            </a:r>
            <a:r>
              <a:rPr lang="uk-UA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низькооплачувану працю та комерційну сексуальну експлуатацію, особливо дітей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14480" y="5286388"/>
            <a:ext cx="7215238" cy="8572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Попит на працю в галузях, де основна частина населення не бажає працювати через низку причин, зокрема небезпечні умови праці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63029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457200" y="476640"/>
            <a:ext cx="8229240" cy="6000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 dirty="0">
                <a:solidFill>
                  <a:srgbClr val="000000"/>
                </a:solidFill>
                <a:latin typeface="Arial"/>
              </a:rPr>
              <a:t>Гендерне насильство</a:t>
            </a:r>
            <a:r>
              <a:rPr lang="ru-RU" sz="2400" b="0" strike="noStrike" spc="-1" dirty="0">
                <a:solidFill>
                  <a:srgbClr val="000000"/>
                </a:solidFill>
                <a:latin typeface="Arial"/>
              </a:rPr>
              <a:t> – це насильство, яке чиниться над особою тому, що вона належить до тієї чи іншої статі. Переважна частина гендерного насильства чиниться чоловіками над жінками.</a:t>
            </a:r>
          </a:p>
        </p:txBody>
      </p:sp>
      <p:sp>
        <p:nvSpPr>
          <p:cNvPr id="36866" name="AutoShape 2" descr="Селективний фокус здивована людина дивиться на сердитим тримаючи стілець, погрожуючи вдо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06" y="3857604"/>
            <a:ext cx="450059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3116"/>
            <a:ext cx="4857752" cy="324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Найбільш вразливі до торгівлі людьми категорії населення</a:t>
            </a:r>
            <a:endParaRPr lang="uk-UA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14348" y="1643050"/>
            <a:ext cx="1857388" cy="1357322"/>
          </a:xfrm>
          <a:prstGeom prst="wedgeRect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Жінки у віці 18-26 років, у першу чергу незаміжні</a:t>
            </a:r>
            <a:endParaRPr lang="uk-UA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Блок-схема: документ 4"/>
          <p:cNvSpPr/>
          <p:nvPr/>
        </p:nvSpPr>
        <p:spPr>
          <a:xfrm>
            <a:off x="714348" y="3500438"/>
            <a:ext cx="1857388" cy="1428760"/>
          </a:xfrm>
          <a:prstGeom prst="flowChartDocumen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Вразливі до сексуальної експлуатації</a:t>
            </a:r>
            <a:endParaRPr lang="uk-UA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3500430" y="1643050"/>
            <a:ext cx="1857388" cy="1357322"/>
          </a:xfrm>
          <a:prstGeom prst="wedgeRect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Чоловіки у віці 25-60 років, у першу чергу одружені</a:t>
            </a:r>
            <a:endParaRPr lang="uk-UA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357950" y="1643050"/>
            <a:ext cx="2214578" cy="2000264"/>
          </a:xfrm>
          <a:prstGeom prst="wedgeRect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Діти у віці 13-18 років, у першу чергу дівчатка з неповних та </a:t>
            </a:r>
            <a:r>
              <a:rPr lang="uk-UA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реструктурованих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сімей</a:t>
            </a:r>
            <a:endParaRPr lang="uk-UA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3500430" y="3500438"/>
            <a:ext cx="1857388" cy="1428760"/>
          </a:xfrm>
          <a:prstGeom prst="flowChartDocumen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Вразливі до трудової експлуатації</a:t>
            </a:r>
            <a:endParaRPr lang="uk-UA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Блок-схема: документ 8"/>
          <p:cNvSpPr/>
          <p:nvPr/>
        </p:nvSpPr>
        <p:spPr>
          <a:xfrm>
            <a:off x="6572264" y="4000504"/>
            <a:ext cx="1857388" cy="1428760"/>
          </a:xfrm>
          <a:prstGeom prst="flowChartDocumen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Вразливі до сексуальної експлуатації</a:t>
            </a:r>
            <a:endParaRPr lang="uk-UA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18000.com.ua/wp-content/uploads/2022/10/77-%D0%BC%D0%BB%D0%BD-%D0%BE%D1%81%D1%96%D0%B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5500726" cy="6875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18000.com.ua/wp-content/uploads/2022/10/77-%D0%BC%D0%BB%D0%BD-%D0%BE%D1%81%D1%96%D0%B1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0"/>
            <a:ext cx="5486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18000.com.ua/wp-content/uploads/2022/10/77-%D0%BC%D0%BB%D0%BD-%D0%BE%D1%81%D1%96%D0%B1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5429288" cy="6786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/>
              <a:t>Корисні ресурси та контакти:</a:t>
            </a:r>
          </a:p>
          <a:p>
            <a:r>
              <a:rPr lang="uk-UA" sz="2200" dirty="0" smtClean="0"/>
              <a:t>1. Урядова </a:t>
            </a:r>
            <a:r>
              <a:rPr lang="uk-UA" sz="2200" dirty="0" smtClean="0">
                <a:hlinkClick r:id="rId2"/>
              </a:rPr>
              <a:t>гаряча лінія</a:t>
            </a:r>
            <a:r>
              <a:rPr lang="uk-UA" sz="2200" dirty="0" smtClean="0"/>
              <a:t> з протидії торгівлі людьми, запобігання та протидії домашньому насильству, </a:t>
            </a:r>
            <a:r>
              <a:rPr lang="uk-UA" sz="2200" dirty="0" err="1" smtClean="0"/>
              <a:t>насильству</a:t>
            </a:r>
            <a:r>
              <a:rPr lang="uk-UA" sz="2200" dirty="0" smtClean="0"/>
              <a:t> за ознакою статі та насильству стосовно дітей –</a:t>
            </a:r>
            <a:r>
              <a:rPr lang="uk-UA" sz="2200" dirty="0" smtClean="0">
                <a:solidFill>
                  <a:srgbClr val="FF0000"/>
                </a:solidFill>
              </a:rPr>
              <a:t> </a:t>
            </a:r>
            <a:r>
              <a:rPr lang="uk-UA" sz="2200" b="1" dirty="0" smtClean="0">
                <a:solidFill>
                  <a:srgbClr val="FF0000"/>
                </a:solidFill>
              </a:rPr>
              <a:t>15-47</a:t>
            </a:r>
            <a:r>
              <a:rPr lang="uk-UA" sz="2200" dirty="0" smtClean="0"/>
              <a:t> (безкоштовно) або </a:t>
            </a:r>
            <a:r>
              <a:rPr lang="uk-UA" sz="2200" dirty="0" smtClean="0">
                <a:solidFill>
                  <a:srgbClr val="FF0000"/>
                </a:solidFill>
              </a:rPr>
              <a:t>+</a:t>
            </a:r>
            <a:r>
              <a:rPr lang="uk-UA" sz="2200" b="1" dirty="0" smtClean="0">
                <a:solidFill>
                  <a:srgbClr val="FF0000"/>
                </a:solidFill>
              </a:rPr>
              <a:t>380442841915</a:t>
            </a:r>
            <a:r>
              <a:rPr lang="uk-UA" sz="2200" dirty="0" smtClean="0">
                <a:solidFill>
                  <a:srgbClr val="FF0000"/>
                </a:solidFill>
              </a:rPr>
              <a:t> </a:t>
            </a:r>
            <a:r>
              <a:rPr lang="uk-UA" sz="2200" dirty="0" smtClean="0"/>
              <a:t>(для дзвінків з-за кордону, оплата згідно з тарифом вашого оператора).</a:t>
            </a:r>
          </a:p>
          <a:p>
            <a:r>
              <a:rPr lang="uk-UA" sz="2200" dirty="0" smtClean="0"/>
              <a:t>2. Кампанія </a:t>
            </a:r>
            <a:r>
              <a:rPr lang="uk-UA" sz="2200" dirty="0" err="1" smtClean="0">
                <a:hlinkClick r:id="rId3"/>
              </a:rPr>
              <a:t>“Будьте</a:t>
            </a:r>
            <a:r>
              <a:rPr lang="uk-UA" sz="2200" dirty="0" smtClean="0">
                <a:hlinkClick r:id="rId3"/>
              </a:rPr>
              <a:t> в </a:t>
            </a:r>
            <a:r>
              <a:rPr lang="uk-UA" sz="2200" dirty="0" err="1" smtClean="0">
                <a:hlinkClick r:id="rId3"/>
              </a:rPr>
              <a:t>безпеці”</a:t>
            </a:r>
            <a:r>
              <a:rPr lang="uk-UA" sz="2200" dirty="0" smtClean="0"/>
              <a:t>. Це сайт, що є глобальною кампанією ОБСЄ та </a:t>
            </a:r>
            <a:r>
              <a:rPr lang="en-US" sz="2200" dirty="0" smtClean="0"/>
              <a:t>Thomson Reuter, </a:t>
            </a:r>
            <a:r>
              <a:rPr lang="uk-UA" sz="2200" dirty="0" smtClean="0"/>
              <a:t>де зібрані поради, як мінімізувати ризики торгівлі людьми під час подорожі й після прибуття в нову країну та як отримати допомогу, якщо вам загрожує небезпека.</a:t>
            </a:r>
          </a:p>
          <a:p>
            <a:r>
              <a:rPr lang="uk-UA" sz="2200" dirty="0" smtClean="0"/>
              <a:t>3. Національна гаряча лінія з попередження домашнього насильства, торгівлі людьми та гендерної дискримінації (</a:t>
            </a:r>
            <a:r>
              <a:rPr lang="uk-UA" sz="2200" dirty="0" err="1" smtClean="0"/>
              <a:t>Ла</a:t>
            </a:r>
            <a:r>
              <a:rPr lang="uk-UA" sz="2200" dirty="0" smtClean="0"/>
              <a:t> </a:t>
            </a:r>
            <a:r>
              <a:rPr lang="uk-UA" sz="2200" dirty="0" err="1" smtClean="0"/>
              <a:t>Страда</a:t>
            </a:r>
            <a:r>
              <a:rPr lang="uk-UA" sz="2200" dirty="0" smtClean="0"/>
              <a:t> Україна) – </a:t>
            </a:r>
            <a:r>
              <a:rPr lang="uk-UA" sz="2200" b="1" dirty="0" smtClean="0">
                <a:solidFill>
                  <a:srgbClr val="FF0000"/>
                </a:solidFill>
              </a:rPr>
              <a:t>116123</a:t>
            </a:r>
            <a:r>
              <a:rPr lang="uk-UA" sz="2200" dirty="0" smtClean="0"/>
              <a:t> (безкоштовно з мобільного), </a:t>
            </a:r>
            <a:r>
              <a:rPr lang="uk-UA" sz="2200" b="1" dirty="0" smtClean="0">
                <a:solidFill>
                  <a:srgbClr val="FF0000"/>
                </a:solidFill>
              </a:rPr>
              <a:t>0 800 500 335</a:t>
            </a:r>
            <a:r>
              <a:rPr lang="uk-UA" sz="2200" dirty="0" smtClean="0"/>
              <a:t> (безкоштовно з мобільного або стаціонарного).</a:t>
            </a:r>
          </a:p>
          <a:p>
            <a:r>
              <a:rPr lang="uk-UA" sz="2200" dirty="0" smtClean="0"/>
              <a:t>4. Чат-бот з протидії торгівлі людьми </a:t>
            </a:r>
            <a:r>
              <a:rPr lang="uk-UA" sz="2200" dirty="0" err="1" smtClean="0"/>
              <a:t>“Залишайся</a:t>
            </a:r>
            <a:r>
              <a:rPr lang="uk-UA" sz="2200" dirty="0" smtClean="0"/>
              <a:t> в </a:t>
            </a:r>
            <a:r>
              <a:rPr lang="uk-UA" sz="2200" dirty="0" err="1" smtClean="0"/>
              <a:t>безпеці”</a:t>
            </a:r>
            <a:r>
              <a:rPr lang="uk-UA" sz="2200" dirty="0" smtClean="0"/>
              <a:t>. Можна знайти в телеграмі: </a:t>
            </a:r>
            <a:r>
              <a:rPr lang="uk-UA" sz="2200" b="1" dirty="0" smtClean="0">
                <a:solidFill>
                  <a:srgbClr val="FF0000"/>
                </a:solidFill>
              </a:rPr>
              <a:t>@</a:t>
            </a:r>
            <a:r>
              <a:rPr lang="en-US" sz="2200" b="1" dirty="0" err="1" smtClean="0">
                <a:solidFill>
                  <a:srgbClr val="FF0000"/>
                </a:solidFill>
              </a:rPr>
              <a:t>stay_in_safe_ua_bot</a:t>
            </a:r>
            <a:endParaRPr lang="en-US" sz="2200" dirty="0" smtClean="0">
              <a:solidFill>
                <a:srgbClr val="FF0000"/>
              </a:solidFill>
            </a:endParaRPr>
          </a:p>
          <a:p>
            <a:r>
              <a:rPr lang="uk-UA" sz="2200" dirty="0" smtClean="0"/>
              <a:t>5. Національна безкоштовна </a:t>
            </a:r>
            <a:r>
              <a:rPr lang="uk-UA" sz="2200" dirty="0" err="1" smtClean="0"/>
              <a:t>“гаряча</a:t>
            </a:r>
            <a:r>
              <a:rPr lang="uk-UA" sz="2200" dirty="0" smtClean="0"/>
              <a:t> </a:t>
            </a:r>
            <a:r>
              <a:rPr lang="uk-UA" sz="2200" dirty="0" err="1" smtClean="0"/>
              <a:t>лінії”</a:t>
            </a:r>
            <a:r>
              <a:rPr lang="uk-UA" sz="2200" dirty="0" smtClean="0"/>
              <a:t> з протидії торгівлі людьми та консультування мігрантів – </a:t>
            </a:r>
            <a:r>
              <a:rPr lang="uk-UA" sz="2200" b="1" dirty="0" smtClean="0">
                <a:solidFill>
                  <a:srgbClr val="FF0000"/>
                </a:solidFill>
              </a:rPr>
              <a:t>527</a:t>
            </a:r>
            <a:r>
              <a:rPr lang="uk-UA" sz="2200" dirty="0" smtClean="0"/>
              <a:t> (безкоштовно з мобільного) або </a:t>
            </a:r>
            <a:r>
              <a:rPr lang="uk-UA" sz="2200" b="1" dirty="0" smtClean="0">
                <a:solidFill>
                  <a:srgbClr val="FF0000"/>
                </a:solidFill>
              </a:rPr>
              <a:t>0800 505 501</a:t>
            </a:r>
            <a:r>
              <a:rPr lang="uk-UA" sz="2200" dirty="0" smtClean="0">
                <a:solidFill>
                  <a:srgbClr val="FF0000"/>
                </a:solidFill>
              </a:rPr>
              <a:t> </a:t>
            </a:r>
            <a:r>
              <a:rPr lang="uk-UA" sz="2200" dirty="0" smtClean="0"/>
              <a:t>(безкоштовно зі стаціонарного).</a:t>
            </a:r>
            <a:endParaRPr lang="uk-UA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1000132"/>
          </a:xfrm>
        </p:spPr>
        <p:txBody>
          <a:bodyPr>
            <a:normAutofit/>
          </a:bodyPr>
          <a:lstStyle/>
          <a:p>
            <a:pPr marL="342900" indent="-342900">
              <a:buNone/>
            </a:pPr>
            <a:endParaRPr lang="uk-UA" sz="2100" dirty="0" smtClean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990980"/>
          </a:xfrm>
        </p:spPr>
        <p:txBody>
          <a:bodyPr>
            <a:normAutofit/>
          </a:bodyPr>
          <a:lstStyle/>
          <a:p>
            <a:pPr indent="457200"/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Чоловіки – не лише агресори, але й жертви насилля, тому що страждають у війнах, розбоях, вуличному та домашньому насильстві.</a:t>
            </a:r>
            <a:b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2022 </a:t>
            </a:r>
            <a:r>
              <a:rPr lang="ru-RU" sz="24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році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у </a:t>
            </a:r>
            <a:r>
              <a:rPr lang="ru-RU" sz="24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Запоріжжі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ru-RU" sz="24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із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1439 </a:t>
            </a:r>
            <a:r>
              <a:rPr lang="ru-RU" sz="24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постраждалих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від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домашнього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насильства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12% </a:t>
            </a:r>
            <a:r>
              <a:rPr lang="ru-RU" sz="24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становлять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чоловіки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uk-UA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uk-UA" sz="20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30% дзвінків про домашнє насильство надходить від чоловіків - Ла Страда |  Українська правда _Житт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4643446"/>
            <a:ext cx="2428892" cy="1615425"/>
          </a:xfrm>
          <a:prstGeom prst="rect">
            <a:avLst/>
          </a:prstGeom>
          <a:noFill/>
        </p:spPr>
      </p:pic>
      <p:sp>
        <p:nvSpPr>
          <p:cNvPr id="3076" name="AutoShape 4" descr="Мешканка Харківської області заплатить штраф за домашнє насильство над  чоловік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572008"/>
            <a:ext cx="29813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 descr="Суд оштрафував жінку за домашнє насильство над своїм цивільним чоловіком |  Lойе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572008"/>
            <a:ext cx="2571768" cy="1609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1956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Особливості гендерного насильства</a:t>
            </a:r>
            <a:endParaRPr lang="uk-UA" sz="28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714356"/>
            <a:ext cx="2500330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Немає жодної країни, де б ця проблема була вирішена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857364"/>
            <a:ext cx="2500330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Найчастіше здійснюється вдома (домашнє насильство)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7"/>
          <p:cNvPicPr/>
          <p:nvPr/>
        </p:nvPicPr>
        <p:blipFill>
          <a:blip r:embed="rId2"/>
          <a:stretch/>
        </p:blipFill>
        <p:spPr>
          <a:xfrm>
            <a:off x="3214678" y="1928802"/>
            <a:ext cx="1672658" cy="104343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71472" y="3357562"/>
            <a:ext cx="2500330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Гендерне 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насильство перейшло зі сфери «приватності» до публічної сфери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4857760"/>
            <a:ext cx="2500330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Пояснюється або виправдовується культурою (“вбивство честі”)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Очередное «убийство чести» в Дагестане: мнения пользователей разделились |  Обзо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4929198"/>
            <a:ext cx="1643074" cy="105580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929322" y="714356"/>
            <a:ext cx="2500330" cy="2071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Для вирішення проблеми необхідні спільні зусилля дослідницького, політичного, громадського і медіа-середовищ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6" name="Picture 4" descr="Личное — это политическо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3286124"/>
            <a:ext cx="1357322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1472" y="285728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Кількість звернень до поліції щодо насильства в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сім’ї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у 2022 </a:t>
            </a:r>
            <a:r>
              <a:rPr lang="ru-RU" b="1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році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000108"/>
            <a:ext cx="84296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3600" dirty="0" smtClean="0"/>
              <a:t>За </a:t>
            </a:r>
            <a:r>
              <a:rPr lang="ru-RU" sz="3600" dirty="0" err="1" smtClean="0"/>
              <a:t>офіційними</a:t>
            </a:r>
            <a:r>
              <a:rPr lang="ru-RU" sz="3600" dirty="0" smtClean="0"/>
              <a:t> </a:t>
            </a:r>
            <a:r>
              <a:rPr lang="ru-RU" sz="3600" dirty="0" err="1" smtClean="0"/>
              <a:t>Національної</a:t>
            </a:r>
            <a:r>
              <a:rPr lang="ru-RU" sz="3600" dirty="0" smtClean="0"/>
              <a:t> </a:t>
            </a:r>
            <a:r>
              <a:rPr lang="ru-RU" sz="3600" dirty="0" err="1" smtClean="0"/>
              <a:t>поліції</a:t>
            </a:r>
            <a:r>
              <a:rPr lang="ru-RU" sz="3600" dirty="0" smtClean="0"/>
              <a:t> </a:t>
            </a:r>
            <a:r>
              <a:rPr lang="ru-RU" sz="3600" dirty="0" err="1" smtClean="0"/>
              <a:t>України</a:t>
            </a:r>
            <a:r>
              <a:rPr lang="ru-RU" sz="3600" dirty="0" smtClean="0"/>
              <a:t> у </a:t>
            </a:r>
            <a:r>
              <a:rPr lang="ru-RU" sz="3600" dirty="0" smtClean="0">
                <a:solidFill>
                  <a:srgbClr val="FF0000"/>
                </a:solidFill>
              </a:rPr>
              <a:t>2022 </a:t>
            </a:r>
            <a:r>
              <a:rPr lang="ru-RU" sz="3600" dirty="0" err="1" smtClean="0">
                <a:solidFill>
                  <a:srgbClr val="FF0000"/>
                </a:solidFill>
              </a:rPr>
              <a:t>році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  <a:r>
              <a:rPr lang="ru-RU" sz="3600" dirty="0" err="1" smtClean="0"/>
              <a:t>надійшло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FF0000"/>
                </a:solidFill>
              </a:rPr>
              <a:t>244381 </a:t>
            </a:r>
            <a:r>
              <a:rPr lang="ru-RU" sz="3600" dirty="0" err="1" smtClean="0"/>
              <a:t>звернення</a:t>
            </a:r>
            <a:r>
              <a:rPr lang="ru-RU" sz="3600" dirty="0" smtClean="0"/>
              <a:t> </a:t>
            </a:r>
            <a:r>
              <a:rPr lang="ru-RU" sz="3600" dirty="0" err="1" smtClean="0"/>
              <a:t>з</a:t>
            </a:r>
            <a:r>
              <a:rPr lang="ru-RU" sz="3600" dirty="0" smtClean="0"/>
              <a:t> приводу </a:t>
            </a:r>
            <a:r>
              <a:rPr lang="ru-RU" sz="3600" dirty="0" err="1" smtClean="0"/>
              <a:t>фактів</a:t>
            </a:r>
            <a:r>
              <a:rPr lang="ru-RU" sz="3600" dirty="0" smtClean="0"/>
              <a:t> </a:t>
            </a:r>
            <a:r>
              <a:rPr lang="ru-RU" sz="3600" dirty="0" err="1" smtClean="0"/>
              <a:t>домашнього</a:t>
            </a:r>
            <a:r>
              <a:rPr lang="ru-RU" sz="3600" dirty="0" smtClean="0"/>
              <a:t> </a:t>
            </a:r>
            <a:r>
              <a:rPr lang="ru-RU" sz="3600" dirty="0" err="1" smtClean="0"/>
              <a:t>насильства</a:t>
            </a:r>
            <a:r>
              <a:rPr lang="ru-RU" sz="3600" dirty="0" smtClean="0"/>
              <a:t>, </a:t>
            </a:r>
            <a:r>
              <a:rPr lang="ru-RU" sz="3600" dirty="0" err="1" smtClean="0"/>
              <a:t>що</a:t>
            </a:r>
            <a:r>
              <a:rPr lang="ru-RU" sz="3600" dirty="0" smtClean="0"/>
              <a:t> </a:t>
            </a:r>
            <a:r>
              <a:rPr lang="ru-RU" sz="3600" dirty="0" err="1" smtClean="0"/>
              <a:t>є</a:t>
            </a:r>
            <a:r>
              <a:rPr lang="ru-RU" sz="3600" dirty="0" smtClean="0"/>
              <a:t> на </a:t>
            </a:r>
            <a:r>
              <a:rPr lang="ru-RU" sz="3600" dirty="0" smtClean="0">
                <a:solidFill>
                  <a:srgbClr val="FF0000"/>
                </a:solidFill>
              </a:rPr>
              <a:t>40% </a:t>
            </a:r>
            <a:r>
              <a:rPr lang="ru-RU" sz="3600" dirty="0" err="1" smtClean="0">
                <a:solidFill>
                  <a:srgbClr val="FF0000"/>
                </a:solidFill>
              </a:rPr>
              <a:t>більше</a:t>
            </a:r>
            <a:r>
              <a:rPr lang="ru-RU" sz="3600" dirty="0" smtClean="0"/>
              <a:t>, </a:t>
            </a:r>
            <a:r>
              <a:rPr lang="ru-RU" sz="3600" dirty="0" err="1" smtClean="0"/>
              <a:t>ніж</a:t>
            </a:r>
            <a:r>
              <a:rPr lang="ru-RU" sz="3600" dirty="0" smtClean="0"/>
              <a:t> у </a:t>
            </a:r>
            <a:r>
              <a:rPr lang="ru-RU" sz="3600" dirty="0" err="1" smtClean="0"/>
              <a:t>попередньому</a:t>
            </a:r>
            <a:r>
              <a:rPr lang="ru-RU" sz="3600" dirty="0" smtClean="0"/>
              <a:t> </a:t>
            </a:r>
            <a:r>
              <a:rPr lang="ru-RU" sz="3600" dirty="0" err="1" smtClean="0"/>
              <a:t>році</a:t>
            </a:r>
            <a:r>
              <a:rPr lang="ru-RU" sz="3600" dirty="0" smtClean="0"/>
              <a:t> (144394) та на 15% </a:t>
            </a:r>
            <a:r>
              <a:rPr lang="ru-RU" sz="3600" dirty="0" err="1" smtClean="0"/>
              <a:t>більше</a:t>
            </a:r>
            <a:r>
              <a:rPr lang="ru-RU" sz="3600" dirty="0" smtClean="0"/>
              <a:t>, </a:t>
            </a:r>
            <a:r>
              <a:rPr lang="ru-RU" sz="3600" dirty="0" err="1" smtClean="0"/>
              <a:t>ніж</a:t>
            </a:r>
            <a:r>
              <a:rPr lang="ru-RU" sz="3600" dirty="0" smtClean="0"/>
              <a:t> у 2020 </a:t>
            </a:r>
            <a:r>
              <a:rPr lang="ru-RU" sz="3600" dirty="0" err="1" smtClean="0"/>
              <a:t>році</a:t>
            </a:r>
            <a:r>
              <a:rPr lang="ru-RU" sz="3600" dirty="0" smtClean="0"/>
              <a:t> (208748) </a:t>
            </a:r>
            <a:r>
              <a:rPr lang="ru-RU" sz="3600" dirty="0" err="1" smtClean="0"/>
              <a:t>і</a:t>
            </a:r>
            <a:r>
              <a:rPr lang="ru-RU" sz="3600" dirty="0" smtClean="0"/>
              <a:t> на 41% </a:t>
            </a:r>
            <a:r>
              <a:rPr lang="ru-RU" sz="3600" dirty="0" err="1" smtClean="0"/>
              <a:t>більше</a:t>
            </a:r>
            <a:r>
              <a:rPr lang="ru-RU" sz="3600" dirty="0" smtClean="0"/>
              <a:t>, </a:t>
            </a:r>
            <a:r>
              <a:rPr lang="ru-RU" sz="3600" dirty="0" err="1" smtClean="0"/>
              <a:t>ніж</a:t>
            </a:r>
            <a:r>
              <a:rPr lang="ru-RU" sz="3600" dirty="0" smtClean="0"/>
              <a:t> у 2019 </a:t>
            </a:r>
            <a:r>
              <a:rPr lang="ru-RU" sz="3600" dirty="0" err="1" smtClean="0"/>
              <a:t>році</a:t>
            </a:r>
            <a:r>
              <a:rPr lang="ru-RU" sz="3600" dirty="0" smtClean="0"/>
              <a:t> (141814).</a:t>
            </a:r>
            <a:endParaRPr lang="uk-UA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285728"/>
            <a:ext cx="278608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Насильство відбувається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57224" y="1785926"/>
            <a:ext cx="2500330" cy="100013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родина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428992" y="2857496"/>
            <a:ext cx="2500330" cy="100013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громада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143636" y="3929066"/>
            <a:ext cx="2500330" cy="100013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держава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785918" y="1285860"/>
            <a:ext cx="71438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" name="Стрелка вниз 8"/>
          <p:cNvSpPr/>
          <p:nvPr/>
        </p:nvSpPr>
        <p:spPr>
          <a:xfrm>
            <a:off x="4500562" y="1857364"/>
            <a:ext cx="642942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7000892" y="2571744"/>
            <a:ext cx="785818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1506" name="Picture 2" descr="Ставищенська РДА — Інформує ССД Ставищенської Р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928934"/>
            <a:ext cx="2357454" cy="1571636"/>
          </a:xfrm>
          <a:prstGeom prst="rect">
            <a:avLst/>
          </a:prstGeom>
          <a:noFill/>
        </p:spPr>
      </p:pic>
      <p:pic>
        <p:nvPicPr>
          <p:cNvPr id="21508" name="Picture 4" descr="Жертвами насилия в ЦАР стали 14 челове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5143512"/>
            <a:ext cx="2714644" cy="1530314"/>
          </a:xfrm>
          <a:prstGeom prst="rect">
            <a:avLst/>
          </a:prstGeom>
          <a:noFill/>
        </p:spPr>
      </p:pic>
      <p:pic>
        <p:nvPicPr>
          <p:cNvPr id="21512" name="Picture 8" descr="У Києві дівчата-підлітки побили однокласницю і зняли все на віде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4143380"/>
            <a:ext cx="2595540" cy="1463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2011 Рада Європи прийняла </a:t>
            </a:r>
            <a:r>
              <a:rPr lang="uk-UA" sz="24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“Конвенцію</a:t>
            </a:r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Ради Європи про запобігання насильству стосовно жінок і домашньому насильству та боротьбу з цими </a:t>
            </a:r>
            <a:r>
              <a:rPr lang="uk-UA" sz="24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явищами”</a:t>
            </a:r>
            <a:r>
              <a:rPr lang="uk-UA" sz="24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(Стамбульську конвенцію)</a:t>
            </a:r>
            <a:endParaRPr lang="uk-UA" sz="24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150017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 2023 р. її підписало </a:t>
            </a:r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45 країн</a:t>
            </a:r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ратифікували </a:t>
            </a:r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35 країн </a:t>
            </a:r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(першою була Туреччина).  </a:t>
            </a:r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країна  </a:t>
            </a:r>
            <a:r>
              <a:rPr lang="uk-UA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підкликала ратифікацію (Туреччина).</a:t>
            </a:r>
            <a:endParaRPr lang="uk-UA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 descr="Istanbul Convention 2011 participation map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143116"/>
            <a:ext cx="6166080" cy="4714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875</TotalTime>
  <Words>1776</Words>
  <Application>Microsoft Office PowerPoint</Application>
  <PresentationFormat>Экран (4:3)</PresentationFormat>
  <Paragraphs>200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Бумажная</vt:lpstr>
      <vt:lpstr>Гендерне насильство</vt:lpstr>
      <vt:lpstr>План</vt:lpstr>
      <vt:lpstr>Література</vt:lpstr>
      <vt:lpstr>Слайд 4</vt:lpstr>
      <vt:lpstr>Чоловіки – не лише агресори, але й жертви насилля, тому що страждають у війнах, розбоях, вуличному та домашньому насильстві. У 2022 році, у Запоріжжі,  із 1439 постраждалих від домашнього насильства 12% становлять чоловіки.  </vt:lpstr>
      <vt:lpstr>Особливості гендерного насильства</vt:lpstr>
      <vt:lpstr>Слайд 7</vt:lpstr>
      <vt:lpstr>Слайд 8</vt:lpstr>
      <vt:lpstr>У 2011 Рада Європи прийняла “Конвенцію Ради Європи про запобігання насильству стосовно жінок і домашньому насильству та боротьбу з цими явищами” (Стамбульську конвенцію)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Домашнього насильства, зокрема сексуального, зазнають і чоловіки.</vt:lpstr>
      <vt:lpstr>Слайд 32</vt:lpstr>
      <vt:lpstr>Слайд 33</vt:lpstr>
      <vt:lpstr>Слайд 34</vt:lpstr>
      <vt:lpstr>Слайд 35</vt:lpstr>
      <vt:lpstr>Слайд 36</vt:lpstr>
      <vt:lpstr>Слайд 37</vt:lpstr>
      <vt:lpstr>Причини існування торгівля людьми</vt:lpstr>
      <vt:lpstr>Слайд 39</vt:lpstr>
      <vt:lpstr>Найбільш вразливі до торгівлі людьми категорії населення</vt:lpstr>
      <vt:lpstr>Слайд 41</vt:lpstr>
      <vt:lpstr>Слайд 42</vt:lpstr>
      <vt:lpstr>Слайд 43</vt:lpstr>
      <vt:lpstr>Слайд 44</vt:lpstr>
      <vt:lpstr>Слайд 45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Гендерне насильство</dc:title>
  <dc:creator>Ірина</dc:creator>
  <cp:lastModifiedBy>Ірина</cp:lastModifiedBy>
  <cp:revision>94</cp:revision>
  <dcterms:created xsi:type="dcterms:W3CDTF">2021-04-15T15:41:44Z</dcterms:created>
  <dcterms:modified xsi:type="dcterms:W3CDTF">2023-05-24T20:00:13Z</dcterms:modified>
</cp:coreProperties>
</file>