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73" r:id="rId5"/>
    <p:sldId id="266" r:id="rId6"/>
    <p:sldId id="267" r:id="rId7"/>
    <p:sldId id="268" r:id="rId8"/>
    <p:sldId id="269" r:id="rId9"/>
    <p:sldId id="270" r:id="rId10"/>
    <p:sldId id="271" r:id="rId11"/>
    <p:sldId id="27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76" autoAdjust="0"/>
    <p:restoredTop sz="94660"/>
  </p:normalViewPr>
  <p:slideViewPr>
    <p:cSldViewPr snapToGrid="0">
      <p:cViewPr varScale="1">
        <p:scale>
          <a:sx n="78" d="100"/>
          <a:sy n="78" d="100"/>
        </p:scale>
        <p:origin x="-44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600" dirty="0" smtClean="0"/>
              <a:t>Юридичні </a:t>
            </a:r>
            <a:r>
              <a:rPr lang="uk-UA" sz="3600" dirty="0" smtClean="0"/>
              <a:t>особи в цивільному та торговому праві зарубіжних </a:t>
            </a:r>
            <a:r>
              <a:rPr lang="uk-UA" sz="3600" dirty="0" smtClean="0"/>
              <a:t>країн</a:t>
            </a:r>
            <a:endParaRPr lang="ru-RU" sz="36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427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/>
              <a:t>Класифікація юридичних осіб у зарубіжних правових системах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9624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uk-UA" dirty="0" smtClean="0"/>
              <a:t>Важливе значення має поділ юридичних осіб на комерційні (торгові) та некомерційні (цивільні), а також на спілки (об’єд­нання) та установи.</a:t>
            </a:r>
          </a:p>
          <a:p>
            <a:r>
              <a:rPr lang="uk-UA" b="1" dirty="0" smtClean="0"/>
              <a:t>Некомерційними (цивільними) </a:t>
            </a:r>
            <a:r>
              <a:rPr lang="uk-UA" dirty="0" smtClean="0"/>
              <a:t>є юридичні особи, діяльність яких регулюється цивільним законодавством і які за загальним правилом не мають на меті одержання прибутку.</a:t>
            </a:r>
          </a:p>
          <a:p>
            <a:r>
              <a:rPr lang="uk-UA" b="1" dirty="0" smtClean="0"/>
              <a:t>Комерційні (тор­гові, господарські)</a:t>
            </a:r>
            <a:r>
              <a:rPr lang="uk-UA" dirty="0" smtClean="0"/>
              <a:t> юридичні особи діють за нормами торгового права (у країнах із дуалістичною системою приватного права) </a:t>
            </a:r>
            <a:br>
              <a:rPr lang="uk-UA" dirty="0" smtClean="0"/>
            </a:br>
            <a:r>
              <a:rPr lang="uk-UA" dirty="0" smtClean="0"/>
              <a:t>і мають на меті одержання прибутку.</a:t>
            </a:r>
          </a:p>
          <a:p>
            <a:r>
              <a:rPr lang="uk-UA" b="1" dirty="0" smtClean="0"/>
              <a:t>Спілками</a:t>
            </a:r>
            <a:r>
              <a:rPr lang="uk-UA" dirty="0" smtClean="0"/>
              <a:t> є юридичні особи, що об’єднують на правах членства кількох фізичних чи юридичних осіб, які й вирішують питання виникнення, визначення цілей юридичної особи та засобів їх реалізації. Спілки можуть бути як комерційними, так і некомерційними.</a:t>
            </a:r>
          </a:p>
          <a:p>
            <a:r>
              <a:rPr lang="uk-UA" b="1" dirty="0" smtClean="0"/>
              <a:t>Установами</a:t>
            </a:r>
            <a:r>
              <a:rPr lang="uk-UA" dirty="0" smtClean="0"/>
              <a:t> є юридичні особи, які мають некомерційні цілі (благодійні, культурні, освітні, наукові та ін.), виникнення, мета і зміст діяльності яких визначаються волею одного засновника, який виділяє для цього відповідні кошти. Особи, які користуються результатами діяльності установи (</a:t>
            </a:r>
            <a:r>
              <a:rPr lang="uk-UA" dirty="0" err="1" smtClean="0"/>
              <a:t>дестинатори</a:t>
            </a:r>
            <a:r>
              <a:rPr lang="uk-UA" dirty="0" smtClean="0"/>
              <a:t>), не перебувають з нею в яких-небудь правовідносинах. Установи можуть мати як публічний, так і приватний характер.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2986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Список використаної літератури: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Кабанов </a:t>
            </a:r>
            <a:r>
              <a:rPr lang="ru-RU" dirty="0"/>
              <a:t>А. А. </a:t>
            </a:r>
            <a:r>
              <a:rPr lang="ru-RU" dirty="0" err="1"/>
              <a:t>Цивільне</a:t>
            </a:r>
            <a:r>
              <a:rPr lang="ru-RU" dirty="0"/>
              <a:t> та </a:t>
            </a:r>
            <a:r>
              <a:rPr lang="ru-RU" dirty="0" err="1"/>
              <a:t>торгове</a:t>
            </a:r>
            <a:r>
              <a:rPr lang="ru-RU" dirty="0"/>
              <a:t> право </a:t>
            </a:r>
            <a:r>
              <a:rPr lang="ru-RU" dirty="0" err="1"/>
              <a:t>зарубіжних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: </a:t>
            </a:r>
            <a:r>
              <a:rPr lang="ru-RU" dirty="0" err="1"/>
              <a:t>Питання</a:t>
            </a:r>
            <a:r>
              <a:rPr lang="ru-RU" dirty="0"/>
              <a:t>, </a:t>
            </a:r>
            <a:r>
              <a:rPr lang="ru-RU" dirty="0" err="1"/>
              <a:t>відповіді</a:t>
            </a:r>
            <a:r>
              <a:rPr lang="ru-RU" dirty="0"/>
              <a:t> та словник </a:t>
            </a:r>
            <a:r>
              <a:rPr lang="ru-RU" dirty="0" err="1"/>
              <a:t>термінів</a:t>
            </a:r>
            <a:r>
              <a:rPr lang="ru-RU" dirty="0"/>
              <a:t>. 2-е вид., </a:t>
            </a:r>
            <a:r>
              <a:rPr lang="ru-RU" dirty="0" err="1"/>
              <a:t>Перераб</a:t>
            </a:r>
            <a:r>
              <a:rPr lang="ru-RU" dirty="0"/>
              <a:t>. і доп. - СПб.: </a:t>
            </a:r>
            <a:r>
              <a:rPr lang="ru-RU" dirty="0" err="1"/>
              <a:t>СПбУУіЕ</a:t>
            </a:r>
            <a:r>
              <a:rPr lang="ru-RU" dirty="0"/>
              <a:t>, 2011. - 91 с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err="1"/>
              <a:t>Шимон</a:t>
            </a:r>
            <a:r>
              <a:rPr lang="ru-RU" dirty="0"/>
              <a:t> С.І. </a:t>
            </a:r>
            <a:r>
              <a:rPr lang="ru-RU" dirty="0" err="1"/>
              <a:t>Цивільне</a:t>
            </a:r>
            <a:r>
              <a:rPr lang="ru-RU" dirty="0"/>
              <a:t> та </a:t>
            </a:r>
            <a:r>
              <a:rPr lang="ru-RU" dirty="0" err="1"/>
              <a:t>торгове</a:t>
            </a:r>
            <a:r>
              <a:rPr lang="ru-RU" dirty="0"/>
              <a:t> право </a:t>
            </a:r>
            <a:r>
              <a:rPr lang="ru-RU" dirty="0" err="1"/>
              <a:t>зарубіжних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. </a:t>
            </a:r>
            <a:r>
              <a:rPr lang="ru-RU" dirty="0" err="1"/>
              <a:t>Навч</a:t>
            </a:r>
            <a:r>
              <a:rPr lang="ru-RU" dirty="0"/>
              <a:t>. </a:t>
            </a:r>
            <a:r>
              <a:rPr lang="ru-RU" dirty="0" err="1"/>
              <a:t>посіб</a:t>
            </a:r>
            <a:r>
              <a:rPr lang="ru-RU" dirty="0"/>
              <a:t>. (Курс </a:t>
            </a:r>
            <a:r>
              <a:rPr lang="ru-RU" dirty="0" err="1"/>
              <a:t>лекцій</a:t>
            </a:r>
            <a:r>
              <a:rPr lang="ru-RU" dirty="0"/>
              <a:t>). - К.: КНЕУ, 2004.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66420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Юридична особа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b="1" dirty="0" smtClean="0"/>
              <a:t>Юридич­ною особою </a:t>
            </a:r>
            <a:r>
              <a:rPr lang="uk-UA" dirty="0" smtClean="0"/>
              <a:t>визнається організація, що має відокремлене майно, самостійно виступає в цивільному обороті, від свого імені набуває прав та обов’язків, здатна нести самостійну майнову відповідальність та бути позивачем і відповідачем у суді.</a:t>
            </a:r>
          </a:p>
          <a:p>
            <a:pPr algn="just"/>
            <a:r>
              <a:rPr lang="uk-UA" dirty="0" smtClean="0"/>
              <a:t>Вона має певні додаткові ознаки, індивідуалізована в цивільному обороті та має правоздатність, яка в багатьох правових системах розглядається як спеціальна.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190504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270456"/>
            <a:ext cx="8911687" cy="126213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000" dirty="0" smtClean="0"/>
              <a:t>Доктрина визначає такі ознаки юридичних осіб: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674254"/>
            <a:ext cx="8915400" cy="4443211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Майнова відокремленість — майно юридичної особи, відокремлене (відділене) від майна інших учасників цивільного обороту, а також від майна членів цієї юридичної особи і не залежить від їх долі.</a:t>
            </a:r>
          </a:p>
          <a:p>
            <a:pPr algn="just"/>
            <a:r>
              <a:rPr lang="uk-UA" dirty="0" smtClean="0"/>
              <a:t>Самостійна майнова відповідальність за угодами, які укладає юридична особа. Юридична особа відповідає перед третіми особами належним їй майном. Реалізація цього забезпечується майновою відокремленістю юридичної особи.</a:t>
            </a:r>
          </a:p>
          <a:p>
            <a:pPr algn="just"/>
            <a:r>
              <a:rPr lang="uk-UA" dirty="0" smtClean="0"/>
              <a:t>Організаційна єдність — юридична особа має свою ієрархічну структуру, що містить певні елементи, кожен з яких діє задля реалізації її цілей. Проте ця ознака не є обов’язковою. На сьогод­ні в багатьох країнах (у тому числі Франції та ФРН) за законом право створювати юридичну особу має одна особа.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63875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Доктрина визначає такі ознаки юридичних осіб: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3573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/>
              <a:t>Наявність цивільної й цивільної процесуальної правоздатності. Цивільною правоздатністю є здатність виступати в цивільному обороті від свого імені, самостійно набувати цивільних прав та обов’язків. Цивільною процесуальною правоздатністю є здатність виступати позивачем чи відповідачем у суді.</a:t>
            </a:r>
          </a:p>
          <a:p>
            <a:pPr algn="just"/>
            <a:r>
              <a:rPr lang="uk-UA" dirty="0"/>
              <a:t>Незалежність існування юридичної особи від її членів (учасників). Ця ознака виділяється англо-американською правовою доктриною. Вона використовується для обґрунтування правомірності існування юридичної особи, що складається з однієї фізичної особи.</a:t>
            </a:r>
          </a:p>
          <a:p>
            <a:pPr algn="just"/>
            <a:r>
              <a:rPr lang="uk-UA" dirty="0"/>
              <a:t>Найменування юридичної особи, яке має відрізнятися від най­менувань інших суб’єктів права і є необхідним для ідентифікації її в цивільному обороті.</a:t>
            </a:r>
          </a:p>
          <a:p>
            <a:pPr algn="just"/>
            <a:r>
              <a:rPr lang="uk-UA" dirty="0"/>
              <a:t>Юридична особа має бути легалізована через реєстрацію в процесі її утворення. В усіх країнах порядок утворення юридичних осіб залежить від виду юридичних осіб. Юридичні особи пуб­лічного права створюються на підставі публічно-правового акту.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4594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476518"/>
            <a:ext cx="8911687" cy="1120462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/>
              <a:t>Юридичні особи приватного права, які виникають за ініціативою приватних осіб, створюються одним з таких способів: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28007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 smtClean="0"/>
              <a:t>Дозвільний</a:t>
            </a:r>
            <a:r>
              <a:rPr lang="ru-RU" dirty="0"/>
              <a:t>.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дозвіл</a:t>
            </a:r>
            <a:r>
              <a:rPr lang="ru-RU" dirty="0"/>
              <a:t> компетентного органу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вирішує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 про </a:t>
            </a:r>
            <a:r>
              <a:rPr lang="ru-RU" dirty="0" err="1"/>
              <a:t>доцільність</a:t>
            </a:r>
            <a:r>
              <a:rPr lang="ru-RU" dirty="0"/>
              <a:t> </a:t>
            </a:r>
            <a:r>
              <a:rPr lang="ru-RU" dirty="0" err="1"/>
              <a:t>утворення</a:t>
            </a:r>
            <a:r>
              <a:rPr lang="ru-RU" dirty="0"/>
              <a:t> нового </a:t>
            </a:r>
            <a:r>
              <a:rPr lang="ru-RU" dirty="0" err="1"/>
              <a:t>суб’єкта</a:t>
            </a:r>
            <a:r>
              <a:rPr lang="ru-RU" dirty="0"/>
              <a:t> права.</a:t>
            </a:r>
          </a:p>
          <a:p>
            <a:pPr algn="just"/>
            <a:r>
              <a:rPr lang="ru-RU" b="1" dirty="0" smtClean="0"/>
              <a:t>Явочно-</a:t>
            </a:r>
            <a:r>
              <a:rPr lang="ru-RU" b="1" dirty="0" err="1" smtClean="0"/>
              <a:t>нормативний</a:t>
            </a:r>
            <a:r>
              <a:rPr lang="ru-RU" dirty="0"/>
              <a:t>. Порядок </a:t>
            </a:r>
            <a:r>
              <a:rPr lang="ru-RU" dirty="0" err="1"/>
              <a:t>виникнення</a:t>
            </a:r>
            <a:r>
              <a:rPr lang="ru-RU" dirty="0"/>
              <a:t> та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певного</a:t>
            </a:r>
            <a:r>
              <a:rPr lang="ru-RU" dirty="0"/>
              <a:t> виду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регулює</a:t>
            </a:r>
            <a:r>
              <a:rPr lang="ru-RU" dirty="0"/>
              <a:t>, </a:t>
            </a:r>
            <a:r>
              <a:rPr lang="ru-RU" dirty="0" err="1"/>
              <a:t>загальний</a:t>
            </a:r>
            <a:r>
              <a:rPr lang="ru-RU" dirty="0"/>
              <a:t> </a:t>
            </a:r>
            <a:r>
              <a:rPr lang="ru-RU" dirty="0" err="1"/>
              <a:t>нормативний</a:t>
            </a:r>
            <a:r>
              <a:rPr lang="ru-RU" dirty="0"/>
              <a:t> акт. Право на </a:t>
            </a:r>
            <a:r>
              <a:rPr lang="ru-RU" dirty="0" err="1"/>
              <a:t>визнання</a:t>
            </a:r>
            <a:r>
              <a:rPr lang="ru-RU" dirty="0"/>
              <a:t> за </a:t>
            </a:r>
            <a:r>
              <a:rPr lang="ru-RU" dirty="0" err="1"/>
              <a:t>об’єднанням</a:t>
            </a:r>
            <a:r>
              <a:rPr lang="ru-RU" dirty="0"/>
              <a:t> прав і статусу </a:t>
            </a:r>
            <a:r>
              <a:rPr lang="ru-RU" dirty="0" err="1"/>
              <a:t>юридичної</a:t>
            </a:r>
            <a:r>
              <a:rPr lang="ru-RU" dirty="0"/>
              <a:t> особи </a:t>
            </a:r>
            <a:r>
              <a:rPr lang="ru-RU" dirty="0" err="1"/>
              <a:t>набувається</a:t>
            </a:r>
            <a:r>
              <a:rPr lang="ru-RU" dirty="0"/>
              <a:t> за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передбачених</a:t>
            </a:r>
            <a:r>
              <a:rPr lang="ru-RU" dirty="0"/>
              <a:t>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загальним</a:t>
            </a:r>
            <a:r>
              <a:rPr lang="ru-RU" dirty="0"/>
              <a:t> </a:t>
            </a:r>
            <a:r>
              <a:rPr lang="ru-RU" dirty="0" err="1"/>
              <a:t>нормативним</a:t>
            </a:r>
            <a:r>
              <a:rPr lang="ru-RU" dirty="0"/>
              <a:t> актом </a:t>
            </a:r>
            <a:r>
              <a:rPr lang="ru-RU" dirty="0" err="1"/>
              <a:t>вимог</a:t>
            </a:r>
            <a:r>
              <a:rPr lang="ru-RU" dirty="0"/>
              <a:t>.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(право) </a:t>
            </a:r>
            <a:r>
              <a:rPr lang="ru-RU" dirty="0" err="1"/>
              <a:t>засвідчується</a:t>
            </a:r>
            <a:r>
              <a:rPr lang="ru-RU" dirty="0"/>
              <a:t> </a:t>
            </a:r>
            <a:r>
              <a:rPr lang="ru-RU" dirty="0" err="1"/>
              <a:t>реєстрацією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/>
              <a:t>об’єднання</a:t>
            </a:r>
            <a:r>
              <a:rPr lang="ru-RU" dirty="0"/>
              <a:t> як </a:t>
            </a:r>
            <a:r>
              <a:rPr lang="ru-RU" dirty="0" err="1"/>
              <a:t>юридичної</a:t>
            </a:r>
            <a:r>
              <a:rPr lang="ru-RU" dirty="0"/>
              <a:t> особи.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є </a:t>
            </a:r>
            <a:r>
              <a:rPr lang="ru-RU" dirty="0" err="1"/>
              <a:t>найпоширенішим</a:t>
            </a:r>
            <a:r>
              <a:rPr lang="ru-RU" dirty="0"/>
              <a:t> у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 smtClean="0"/>
              <a:t>вивчаються</a:t>
            </a:r>
            <a:r>
              <a:rPr lang="ru-RU" dirty="0" smtClean="0"/>
              <a:t>.</a:t>
            </a:r>
          </a:p>
          <a:p>
            <a:pPr algn="just"/>
            <a:r>
              <a:rPr lang="ru-RU" b="1" dirty="0" err="1" smtClean="0"/>
              <a:t>Явочний</a:t>
            </a:r>
            <a:r>
              <a:rPr lang="ru-RU" dirty="0"/>
              <a:t>. Для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необхідним</a:t>
            </a:r>
            <a:r>
              <a:rPr lang="ru-RU" dirty="0"/>
              <a:t> є </a:t>
            </a:r>
            <a:r>
              <a:rPr lang="ru-RU" dirty="0" err="1"/>
              <a:t>позитивне</a:t>
            </a:r>
            <a:r>
              <a:rPr lang="ru-RU" dirty="0"/>
              <a:t> </a:t>
            </a:r>
            <a:r>
              <a:rPr lang="ru-RU" dirty="0" err="1"/>
              <a:t>вираження</a:t>
            </a:r>
            <a:r>
              <a:rPr lang="ru-RU" dirty="0"/>
              <a:t>, як правило, </a:t>
            </a:r>
            <a:r>
              <a:rPr lang="ru-RU" dirty="0" err="1"/>
              <a:t>наміру</a:t>
            </a:r>
            <a:r>
              <a:rPr lang="ru-RU" dirty="0"/>
              <a:t> </a:t>
            </a:r>
            <a:r>
              <a:rPr lang="ru-RU" dirty="0" err="1"/>
              <a:t>діяти</a:t>
            </a:r>
            <a:r>
              <a:rPr lang="ru-RU" dirty="0"/>
              <a:t> в </a:t>
            </a:r>
            <a:r>
              <a:rPr lang="ru-RU" dirty="0" err="1"/>
              <a:t>ролі</a:t>
            </a:r>
            <a:r>
              <a:rPr lang="ru-RU" dirty="0"/>
              <a:t> особливого (</a:t>
            </a:r>
            <a:r>
              <a:rPr lang="ru-RU" dirty="0" err="1"/>
              <a:t>певного</a:t>
            </a:r>
            <a:r>
              <a:rPr lang="ru-RU" dirty="0"/>
              <a:t>) </a:t>
            </a:r>
            <a:r>
              <a:rPr lang="ru-RU" dirty="0" err="1"/>
              <a:t>суб’єкта</a:t>
            </a:r>
            <a:r>
              <a:rPr lang="ru-RU" dirty="0"/>
              <a:t> права.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максимально </a:t>
            </a:r>
            <a:r>
              <a:rPr lang="ru-RU" dirty="0" err="1"/>
              <a:t>розширити</a:t>
            </a:r>
            <a:r>
              <a:rPr lang="ru-RU" dirty="0"/>
              <a:t> свободу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юридичних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 За </a:t>
            </a:r>
            <a:r>
              <a:rPr lang="ru-RU" dirty="0" err="1"/>
              <a:t>явочним</a:t>
            </a:r>
            <a:r>
              <a:rPr lang="ru-RU" dirty="0"/>
              <a:t> способом </a:t>
            </a:r>
            <a:r>
              <a:rPr lang="ru-RU" dirty="0" err="1"/>
              <a:t>виникають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у США — </a:t>
            </a:r>
            <a:r>
              <a:rPr lang="ru-RU" dirty="0" err="1"/>
              <a:t>корпорації</a:t>
            </a:r>
            <a:r>
              <a:rPr lang="ru-RU" dirty="0"/>
              <a:t> </a:t>
            </a:r>
            <a:r>
              <a:rPr lang="en-US" dirty="0"/>
              <a:t>de facto; </a:t>
            </a:r>
            <a:r>
              <a:rPr lang="ru-RU" dirty="0"/>
              <a:t>у </a:t>
            </a:r>
            <a:r>
              <a:rPr lang="ru-RU" dirty="0" err="1"/>
              <a:t>Франції</a:t>
            </a:r>
            <a:r>
              <a:rPr lang="ru-RU" dirty="0"/>
              <a:t> — </a:t>
            </a:r>
            <a:r>
              <a:rPr lang="ru-RU" dirty="0" err="1"/>
              <a:t>асоціації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6527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err="1" smtClean="0"/>
              <a:t>Правоздатность</a:t>
            </a:r>
            <a:r>
              <a:rPr lang="uk-UA" dirty="0" smtClean="0"/>
              <a:t> юридичних осіб у цивільному праві зарубіжних країн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0886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dirty="0" smtClean="0"/>
              <a:t>У зарубіжних правових системах сформувалися різні оригінальні теорії юридичної особи:</a:t>
            </a:r>
          </a:p>
          <a:p>
            <a:pPr algn="just"/>
            <a:r>
              <a:rPr lang="uk-UA" b="1" dirty="0" smtClean="0"/>
              <a:t>Теорію фікції </a:t>
            </a:r>
            <a:r>
              <a:rPr lang="uk-UA" dirty="0" smtClean="0"/>
              <a:t>юридичної особи, як вважається, заснував німець­кий юрист К. Ф. </a:t>
            </a:r>
            <a:r>
              <a:rPr lang="uk-UA" dirty="0" err="1" smtClean="0"/>
              <a:t>Савіньї</a:t>
            </a:r>
            <a:r>
              <a:rPr lang="uk-UA" dirty="0" smtClean="0"/>
              <a:t>, який стверджував, що лише людина (тільки вона!) може бути суб’єктом права.</a:t>
            </a:r>
          </a:p>
          <a:p>
            <a:pPr algn="just"/>
            <a:r>
              <a:rPr lang="uk-UA" dirty="0" smtClean="0"/>
              <a:t>Наближеною до теорії фікції юридичної особи за своїм змістом є запропонована А. </a:t>
            </a:r>
            <a:r>
              <a:rPr lang="uk-UA" dirty="0" err="1" smtClean="0"/>
              <a:t>Брінцом</a:t>
            </a:r>
            <a:r>
              <a:rPr lang="uk-UA" dirty="0" smtClean="0"/>
              <a:t> </a:t>
            </a:r>
            <a:r>
              <a:rPr lang="uk-UA" b="1" dirty="0" smtClean="0"/>
              <a:t>теорія персоніфікованої цілі </a:t>
            </a:r>
            <a:r>
              <a:rPr lang="uk-UA" dirty="0" smtClean="0"/>
              <a:t>(або теорія «цільового майна»), згідно з якою не існує реального суб’єкта, наділеного якостями юридичної особи; юридична особа є лише персоніфікованою ціллю управління майном.</a:t>
            </a:r>
          </a:p>
          <a:p>
            <a:pPr algn="just"/>
            <a:r>
              <a:rPr lang="uk-UA" dirty="0" smtClean="0"/>
              <a:t>Для </a:t>
            </a:r>
            <a:r>
              <a:rPr lang="uk-UA" b="1" dirty="0" smtClean="0"/>
              <a:t>теорії реальності </a:t>
            </a:r>
            <a:r>
              <a:rPr lang="uk-UA" dirty="0" smtClean="0"/>
              <a:t>й інших теорій юридичної особи реалістичного спрямування характерним є протилежний напрям обґрунтування її правосуб’єктності. Вони розглядають юридичну особу як реально існуючого особливого суб’єкта права, як колективну («союзну») особу.</a:t>
            </a:r>
          </a:p>
          <a:p>
            <a:pPr algn="just"/>
            <a:r>
              <a:rPr lang="uk-UA" dirty="0" smtClean="0"/>
              <a:t>Як самостійна розглядається </a:t>
            </a:r>
            <a:r>
              <a:rPr lang="uk-UA" b="1" dirty="0" smtClean="0"/>
              <a:t>теорія </a:t>
            </a:r>
            <a:r>
              <a:rPr lang="uk-UA" b="1" dirty="0" err="1" smtClean="0"/>
              <a:t>Ієринга</a:t>
            </a:r>
            <a:r>
              <a:rPr lang="uk-UA" b="1" dirty="0" smtClean="0"/>
              <a:t> </a:t>
            </a:r>
            <a:r>
              <a:rPr lang="uk-UA" dirty="0" smtClean="0"/>
              <a:t>(«теорія інтересу»), яка стверджує, що юридичної особи, як такої, у дійсності не існує, це лише юридичний курйоз; законодавець наділяє певними засобами правового захисту окремі групи людей, дозволяє виступати їм зовні як єдине ціле, проте створення нового суб’єкта не відбувається.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5429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800" dirty="0" smtClean="0"/>
              <a:t>Цивільне право зарубіжних країн розрізняє загальну й спеціальну правоздатність юридичних осіб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89212" y="2678806"/>
            <a:ext cx="4313864" cy="3232416"/>
          </a:xfrm>
        </p:spPr>
        <p:txBody>
          <a:bodyPr/>
          <a:lstStyle/>
          <a:p>
            <a:r>
              <a:rPr lang="uk-UA" b="1" dirty="0" smtClean="0"/>
              <a:t>Загальна правоздатність </a:t>
            </a:r>
            <a:r>
              <a:rPr lang="uk-UA" dirty="0" smtClean="0"/>
              <a:t>надає право юридичній особі набувати будь-які цивільні права й нести цивільні обов’язки, за винятком таких, для яких необхідною передумовою є природні якості людини.</a:t>
            </a: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190747" y="2678806"/>
            <a:ext cx="4313864" cy="3225038"/>
          </a:xfrm>
        </p:spPr>
        <p:txBody>
          <a:bodyPr/>
          <a:lstStyle/>
          <a:p>
            <a:r>
              <a:rPr lang="uk-UA" b="1" dirty="0" smtClean="0"/>
              <a:t>Спеціальна правоздатність </a:t>
            </a:r>
            <a:r>
              <a:rPr lang="uk-UA" dirty="0" smtClean="0"/>
              <a:t>юридичної особи означає, що вона має право вступати лише в такі правовідносини, які є необхідними для досягнення зазначених у законі чи статуті цілей.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xmlns="" val="380488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Класифікація юридичних осіб у зарубіжних правових системах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18715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uk-UA" dirty="0" smtClean="0"/>
              <a:t>В усіх країнах у законодавстві та правовій доктрині, перш за все, розрізняють юридичні особи публічного права та юридичні особи приватного права.</a:t>
            </a:r>
          </a:p>
          <a:p>
            <a:pPr marL="0" indent="0" algn="just">
              <a:buNone/>
            </a:pPr>
            <a:r>
              <a:rPr lang="uk-UA" b="1" dirty="0" smtClean="0"/>
              <a:t>Юридичні особи публічного права</a:t>
            </a:r>
            <a:r>
              <a:rPr lang="uk-UA" dirty="0" smtClean="0"/>
              <a:t>:</a:t>
            </a:r>
          </a:p>
          <a:p>
            <a:pPr algn="just"/>
            <a:r>
              <a:rPr lang="uk-UA" dirty="0" smtClean="0"/>
              <a:t>виникають на підставі публічно-правового акту (закону, адміністративного акту);</a:t>
            </a:r>
          </a:p>
          <a:p>
            <a:pPr algn="just"/>
            <a:r>
              <a:rPr lang="uk-UA" dirty="0" smtClean="0"/>
              <a:t>реалізують цілі публічного характеру, зазвичай, державні (владні) або суспільно корисні;</a:t>
            </a:r>
          </a:p>
          <a:p>
            <a:pPr algn="just"/>
            <a:r>
              <a:rPr lang="uk-UA" dirty="0" smtClean="0"/>
              <a:t>як правило, наділені владними повноваженнями;</a:t>
            </a:r>
          </a:p>
          <a:p>
            <a:pPr algn="just"/>
            <a:r>
              <a:rPr lang="uk-UA" dirty="0" smtClean="0"/>
              <a:t>передбачають особливий характер членства в них.</a:t>
            </a:r>
          </a:p>
          <a:p>
            <a:pPr marL="0" indent="0" algn="just">
              <a:buNone/>
            </a:pPr>
            <a:r>
              <a:rPr lang="uk-UA" b="1" dirty="0" smtClean="0"/>
              <a:t>Юридичні особи приватного права:</a:t>
            </a:r>
          </a:p>
          <a:p>
            <a:pPr algn="just"/>
            <a:r>
              <a:rPr lang="uk-UA" dirty="0" smtClean="0"/>
              <a:t>виникають на основі приватно-правового акту (установчого договору);</a:t>
            </a:r>
          </a:p>
          <a:p>
            <a:pPr algn="just"/>
            <a:r>
              <a:rPr lang="uk-UA" dirty="0" smtClean="0"/>
              <a:t>створюються відповідно до цивільного законодавства певної країни на розсуд приватних осіб;</a:t>
            </a:r>
          </a:p>
          <a:p>
            <a:pPr algn="just"/>
            <a:r>
              <a:rPr lang="uk-UA" dirty="0" smtClean="0"/>
              <a:t>реалізують цілі, які визначаються приватними особами, як правило, приватного характеру.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442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Класифікація юридичних осіб у зарубіжних правових системах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95989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b="1" dirty="0" smtClean="0"/>
              <a:t>За формою власності: </a:t>
            </a:r>
            <a:r>
              <a:rPr lang="uk-UA" dirty="0" smtClean="0"/>
              <a:t>державні та недержавні;</a:t>
            </a:r>
          </a:p>
          <a:p>
            <a:pPr algn="just"/>
            <a:r>
              <a:rPr lang="uk-UA" b="1" dirty="0" smtClean="0"/>
              <a:t>За цілями діяльності: </a:t>
            </a:r>
            <a:r>
              <a:rPr lang="uk-UA" dirty="0" smtClean="0"/>
              <a:t>комерційні та некомерційні;</a:t>
            </a:r>
          </a:p>
          <a:p>
            <a:pPr algn="just"/>
            <a:r>
              <a:rPr lang="uk-UA" b="1" dirty="0"/>
              <a:t>З</a:t>
            </a:r>
            <a:r>
              <a:rPr lang="uk-UA" b="1" dirty="0" smtClean="0"/>
              <a:t>а складом засновників:</a:t>
            </a:r>
            <a:r>
              <a:rPr lang="uk-UA" dirty="0" smtClean="0"/>
              <a:t> такі, що створюються тільки юридичними особами, тільки державою, будь-якими учасниками цивільного обороту;</a:t>
            </a:r>
          </a:p>
          <a:p>
            <a:pPr algn="just"/>
            <a:r>
              <a:rPr lang="uk-UA" b="1" dirty="0"/>
              <a:t>З</a:t>
            </a:r>
            <a:r>
              <a:rPr lang="uk-UA" b="1" dirty="0" smtClean="0"/>
              <a:t>а характером </a:t>
            </a:r>
            <a:r>
              <a:rPr lang="uk-UA" b="1" dirty="0" err="1" smtClean="0"/>
              <a:t>правомочностей</a:t>
            </a:r>
            <a:r>
              <a:rPr lang="uk-UA" b="1" dirty="0" smtClean="0"/>
              <a:t> учасників стосовно самої юридичної особи:</a:t>
            </a:r>
            <a:r>
              <a:rPr lang="uk-UA" dirty="0" smtClean="0"/>
              <a:t> такі, в яких засновникам належить право влас­ності чи інші речові права; в яких засновники мають зобов’язальні права (торгові товариства, кооперативи); в яких зас­новники не мають зобов’язальних прав (наприклад, громадські об’єднання, фонди та ін.);</a:t>
            </a:r>
          </a:p>
          <a:p>
            <a:pPr algn="just"/>
            <a:r>
              <a:rPr lang="uk-UA" b="1" dirty="0"/>
              <a:t>З</a:t>
            </a:r>
            <a:r>
              <a:rPr lang="uk-UA" b="1" dirty="0" smtClean="0"/>
              <a:t>а способом утворення: </a:t>
            </a:r>
            <a:r>
              <a:rPr lang="uk-UA" dirty="0" smtClean="0"/>
              <a:t>такі, що утворюються дозвільним, явочним, нормативно-явочним способами;</a:t>
            </a:r>
          </a:p>
          <a:p>
            <a:pPr algn="just"/>
            <a:r>
              <a:rPr lang="uk-UA" b="1" dirty="0"/>
              <a:t>З</a:t>
            </a:r>
            <a:r>
              <a:rPr lang="uk-UA" b="1" dirty="0" smtClean="0"/>
              <a:t>а формою участі членів: </a:t>
            </a:r>
            <a:r>
              <a:rPr lang="uk-UA" dirty="0" smtClean="0"/>
              <a:t>об’єднання осіб (персональні — обов’язковою є участь засновників у діяльності товариства) та об’єднання капіталів (майнові — особиста участь засновників у діяльності товариства є можливою, але не обов’язковою);</a:t>
            </a:r>
          </a:p>
          <a:p>
            <a:pPr algn="just"/>
            <a:r>
              <a:rPr lang="uk-UA" b="1" dirty="0" smtClean="0"/>
              <a:t>За видами засновницьких документів: </a:t>
            </a:r>
            <a:r>
              <a:rPr lang="uk-UA" dirty="0" smtClean="0"/>
              <a:t>договірні, договірно-статутні, статутні;</a:t>
            </a:r>
          </a:p>
          <a:p>
            <a:pPr algn="just"/>
            <a:r>
              <a:rPr lang="uk-UA" b="1" dirty="0"/>
              <a:t>З</a:t>
            </a:r>
            <a:r>
              <a:rPr lang="uk-UA" b="1" dirty="0" smtClean="0"/>
              <a:t>а числом засновників:</a:t>
            </a:r>
            <a:r>
              <a:rPr lang="uk-UA" dirty="0" smtClean="0"/>
              <a:t> колективні та одноособові.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124335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102</TotalTime>
  <Words>1167</Words>
  <Application>Microsoft Office PowerPoint</Application>
  <PresentationFormat>Произвольный</PresentationFormat>
  <Paragraphs>56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Легкий дым</vt:lpstr>
      <vt:lpstr>Юридичні особи в цивільному та торговому праві зарубіжних країн</vt:lpstr>
      <vt:lpstr>Юридична особа</vt:lpstr>
      <vt:lpstr>Доктрина визначає такі ознаки юридичних осіб: </vt:lpstr>
      <vt:lpstr>Доктрина визначає такі ознаки юридичних осіб:</vt:lpstr>
      <vt:lpstr>Юридичні особи приватного права, які виникають за ініціативою приватних осіб, створюються одним з таких способів:</vt:lpstr>
      <vt:lpstr>Правоздатность юридичних осіб у цивільному праві зарубіжних країн </vt:lpstr>
      <vt:lpstr>Цивільне право зарубіжних країн розрізняє загальну й спеціальну правоздатність юридичних осіб</vt:lpstr>
      <vt:lpstr>Класифікація юридичних осіб у зарубіжних правових системах</vt:lpstr>
      <vt:lpstr>Класифікація юридичних осіб у зарубіжних правових системах</vt:lpstr>
      <vt:lpstr>Класифікація юридичних осіб у зарубіжних правових системах</vt:lpstr>
      <vt:lpstr>Список використаної літератури: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Індивідуальна робота  з дисципліни «Цивільне та торгове право зарубіжних країн»  на тему: «Фізичні та юридичні особи в цивільному та торговому праві зарубіжних країн»</dc:title>
  <dc:creator>Юлька</dc:creator>
  <cp:lastModifiedBy>Богдан</cp:lastModifiedBy>
  <cp:revision>15</cp:revision>
  <dcterms:created xsi:type="dcterms:W3CDTF">2014-11-23T11:28:48Z</dcterms:created>
  <dcterms:modified xsi:type="dcterms:W3CDTF">2023-03-14T19:42:10Z</dcterms:modified>
</cp:coreProperties>
</file>