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4"/>
  </p:notesMasterIdLst>
  <p:sldIdLst>
    <p:sldId id="256" r:id="rId2"/>
    <p:sldId id="266" r:id="rId3"/>
    <p:sldId id="257" r:id="rId4"/>
    <p:sldId id="258" r:id="rId5"/>
    <p:sldId id="259" r:id="rId6"/>
    <p:sldId id="260" r:id="rId7"/>
    <p:sldId id="261" r:id="rId8"/>
    <p:sldId id="262" r:id="rId9"/>
    <p:sldId id="263" r:id="rId10"/>
    <p:sldId id="264" r:id="rId11"/>
    <p:sldId id="265" r:id="rId12"/>
    <p:sldId id="267" r:id="rId13"/>
  </p:sldIdLst>
  <p:sldSz cx="14630400" cy="8229600"/>
  <p:notesSz cx="8229600" cy="14630400"/>
  <p:embeddedFontLst>
    <p:embeddedFont>
      <p:font typeface="Arial Black" pitchFamily="34" charset="0"/>
      <p:bold r:id="rId15"/>
    </p:embeddedFont>
    <p:embeddedFont>
      <p:font typeface="IBM Plex Sans" charset="0"/>
      <p:regular r:id="rId16"/>
    </p:embeddedFont>
    <p:embeddedFont>
      <p:font typeface="Calibri" pitchFamily="34" charset="0"/>
      <p:regular r:id="rId17"/>
      <p:bold r:id="rId18"/>
      <p:italic r:id="rId19"/>
      <p:boldItalic r:id="rId20"/>
    </p:embeddedFont>
    <p:embeddedFont>
      <p:font typeface="MS Gothic" pitchFamily="49" charset="-128"/>
      <p:regular r:id="rId21"/>
    </p:embeddedFont>
    <p:embeddedFont>
      <p:font typeface="Outfit Medium" charset="0"/>
      <p:regular r:id="rId22"/>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p:scale>
          <a:sx n="80" d="100"/>
          <a:sy n="80" d="100"/>
        </p:scale>
        <p:origin x="-139" y="-10"/>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565525" cy="73183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4660900" y="0"/>
            <a:ext cx="3567113" cy="731838"/>
          </a:xfrm>
          <a:prstGeom prst="rect">
            <a:avLst/>
          </a:prstGeom>
        </p:spPr>
        <p:txBody>
          <a:bodyPr vert="horz" lIns="91440" tIns="45720" rIns="91440" bIns="45720" rtlCol="0"/>
          <a:lstStyle>
            <a:lvl1pPr algn="r">
              <a:defRPr sz="1200"/>
            </a:lvl1pPr>
          </a:lstStyle>
          <a:p>
            <a:fld id="{241001DF-039D-45C6-B617-CA07F721CE0D}" type="datetimeFigureOut">
              <a:rPr lang="ru-RU" smtClean="0"/>
              <a:t>03.11.2025</a:t>
            </a:fld>
            <a:endParaRPr lang="ru-RU"/>
          </a:p>
        </p:txBody>
      </p:sp>
      <p:sp>
        <p:nvSpPr>
          <p:cNvPr id="4" name="Образ слайда 3"/>
          <p:cNvSpPr>
            <a:spLocks noGrp="1" noRot="1" noChangeAspect="1"/>
          </p:cNvSpPr>
          <p:nvPr>
            <p:ph type="sldImg" idx="2"/>
          </p:nvPr>
        </p:nvSpPr>
        <p:spPr>
          <a:xfrm>
            <a:off x="-762000" y="1096963"/>
            <a:ext cx="9753600" cy="54864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822325" y="6950075"/>
            <a:ext cx="6584950" cy="6583363"/>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13896975"/>
            <a:ext cx="3565525" cy="73025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4660900" y="13896975"/>
            <a:ext cx="3567113" cy="730250"/>
          </a:xfrm>
          <a:prstGeom prst="rect">
            <a:avLst/>
          </a:prstGeom>
        </p:spPr>
        <p:txBody>
          <a:bodyPr vert="horz" lIns="91440" tIns="45720" rIns="91440" bIns="45720" rtlCol="0" anchor="b"/>
          <a:lstStyle>
            <a:lvl1pPr algn="r">
              <a:defRPr sz="1200"/>
            </a:lvl1pPr>
          </a:lstStyle>
          <a:p>
            <a:fld id="{77AEFE6A-5653-482B-9325-139E14EC0E04}" type="slidenum">
              <a:rPr lang="ru-RU" smtClean="0"/>
              <a:t>‹#›</a:t>
            </a:fld>
            <a:endParaRPr lang="ru-RU"/>
          </a:p>
        </p:txBody>
      </p:sp>
    </p:spTree>
    <p:extLst>
      <p:ext uri="{BB962C8B-B14F-4D97-AF65-F5344CB8AC3E}">
        <p14:creationId xmlns:p14="http://schemas.microsoft.com/office/powerpoint/2010/main" val="3950528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7-6.sv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7-3.svg"/><Relationship Id="rId4" Type="http://schemas.openxmlformats.org/officeDocument/2006/relationships/image" Target="../media/image9.png"/><Relationship Id="rId9" Type="http://schemas.openxmlformats.org/officeDocument/2006/relationships/image" Target="../media/image-7-9.svg"/></Relationships>
</file>

<file path=ppt/slides/_rels/slide9.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8-6.svg"/><Relationship Id="rId5" Type="http://schemas.openxmlformats.org/officeDocument/2006/relationships/image" Target="../media/image-8-4.svg"/><Relationship Id="rId10" Type="http://schemas.openxmlformats.org/officeDocument/2006/relationships/image" Target="../media/image-8-10.svg"/><Relationship Id="rId4" Type="http://schemas.openxmlformats.org/officeDocument/2006/relationships/image" Target="../media/image-8-2.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409575" y="180975"/>
            <a:ext cx="6667500" cy="8229600"/>
          </a:xfrm>
          <a:prstGeom prst="rect">
            <a:avLst/>
          </a:prstGeom>
        </p:spPr>
      </p:pic>
      <p:sp>
        <p:nvSpPr>
          <p:cNvPr id="3" name="Text 0"/>
          <p:cNvSpPr/>
          <p:nvPr/>
        </p:nvSpPr>
        <p:spPr>
          <a:xfrm>
            <a:off x="7451764" y="2284214"/>
            <a:ext cx="5816561" cy="2954536"/>
          </a:xfrm>
          <a:prstGeom prst="rect">
            <a:avLst/>
          </a:prstGeom>
          <a:noFill/>
          <a:ln/>
        </p:spPr>
        <p:txBody>
          <a:bodyPr wrap="none" lIns="0" tIns="0" rIns="0" bIns="0" rtlCol="0" anchor="t"/>
          <a:lstStyle/>
          <a:p>
            <a:pPr marL="0" indent="0" algn="ctr">
              <a:lnSpc>
                <a:spcPts val="4850"/>
              </a:lnSpc>
              <a:buNone/>
            </a:pPr>
            <a:r>
              <a:rPr lang="en-US" sz="3900" dirty="0" smtClean="0">
                <a:solidFill>
                  <a:schemeClr val="accent1">
                    <a:lumMod val="75000"/>
                  </a:schemeClr>
                </a:solidFill>
                <a:latin typeface="Arial" pitchFamily="34" charset="0"/>
                <a:ea typeface="Outfit Medium" pitchFamily="34" charset="-122"/>
                <a:cs typeface="Arial" pitchFamily="34" charset="0"/>
              </a:rPr>
              <a:t>Л</a:t>
            </a:r>
            <a:r>
              <a:rPr lang="uk-UA" sz="3900" dirty="0" err="1" smtClean="0">
                <a:solidFill>
                  <a:schemeClr val="accent1">
                    <a:lumMod val="75000"/>
                  </a:schemeClr>
                </a:solidFill>
                <a:latin typeface="Arial" pitchFamily="34" charset="0"/>
                <a:ea typeface="MS Gothic" pitchFamily="49" charset="-128"/>
                <a:cs typeface="Arial" pitchFamily="34" charset="0"/>
              </a:rPr>
              <a:t>екція</a:t>
            </a:r>
            <a:r>
              <a:rPr lang="uk-UA" sz="3900" dirty="0" smtClean="0">
                <a:solidFill>
                  <a:schemeClr val="accent1">
                    <a:lumMod val="75000"/>
                  </a:schemeClr>
                </a:solidFill>
                <a:latin typeface="Arial" pitchFamily="34" charset="0"/>
                <a:ea typeface="MS Gothic" pitchFamily="49" charset="-128"/>
                <a:cs typeface="Arial" pitchFamily="34" charset="0"/>
              </a:rPr>
              <a:t> 1</a:t>
            </a:r>
          </a:p>
          <a:p>
            <a:pPr algn="ctr">
              <a:lnSpc>
                <a:spcPts val="4850"/>
              </a:lnSpc>
            </a:pPr>
            <a:r>
              <a:rPr lang="uk-UA" sz="4000" b="1" dirty="0" smtClean="0">
                <a:solidFill>
                  <a:schemeClr val="accent1">
                    <a:lumMod val="75000"/>
                  </a:schemeClr>
                </a:solidFill>
              </a:rPr>
              <a:t>Поняття </a:t>
            </a:r>
            <a:r>
              <a:rPr lang="uk-UA" sz="4000" b="1" dirty="0">
                <a:solidFill>
                  <a:schemeClr val="accent1">
                    <a:lumMod val="75000"/>
                  </a:schemeClr>
                </a:solidFill>
              </a:rPr>
              <a:t>лідерства: </a:t>
            </a:r>
            <a:endParaRPr lang="uk-UA" sz="4000" b="1" dirty="0" smtClean="0">
              <a:solidFill>
                <a:schemeClr val="accent1">
                  <a:lumMod val="75000"/>
                </a:schemeClr>
              </a:solidFill>
            </a:endParaRPr>
          </a:p>
          <a:p>
            <a:pPr algn="ctr">
              <a:lnSpc>
                <a:spcPts val="4850"/>
              </a:lnSpc>
            </a:pPr>
            <a:r>
              <a:rPr lang="uk-UA" sz="4000" b="1" dirty="0" smtClean="0">
                <a:solidFill>
                  <a:schemeClr val="accent1">
                    <a:lumMod val="75000"/>
                  </a:schemeClr>
                </a:solidFill>
              </a:rPr>
              <a:t>підходи</a:t>
            </a:r>
            <a:r>
              <a:rPr lang="uk-UA" sz="4000" b="1" dirty="0">
                <a:solidFill>
                  <a:schemeClr val="accent1">
                    <a:lumMod val="75000"/>
                  </a:schemeClr>
                </a:solidFill>
              </a:rPr>
              <a:t>, концепції, моделі</a:t>
            </a:r>
            <a:endParaRPr lang="en-US" sz="3900" dirty="0">
              <a:solidFill>
                <a:schemeClr val="accent1">
                  <a:lumMod val="75000"/>
                </a:schemeClr>
              </a:solidFill>
              <a:latin typeface="Arial Black" pitchFamily="34" charset="0"/>
              <a:ea typeface="MS Gothic" pitchFamily="49"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564362"/>
            <a:ext cx="8217694" cy="620078"/>
          </a:xfrm>
          <a:prstGeom prst="rect">
            <a:avLst/>
          </a:prstGeom>
          <a:noFill/>
          <a:ln/>
        </p:spPr>
        <p:txBody>
          <a:bodyPr wrap="none" lIns="0" tIns="0" rIns="0" bIns="0" rtlCol="0" anchor="t"/>
          <a:lstStyle/>
          <a:p>
            <a:pPr marL="0" indent="0" algn="ctr">
              <a:lnSpc>
                <a:spcPts val="4850"/>
              </a:lnSpc>
              <a:buNone/>
            </a:pPr>
            <a:r>
              <a:rPr lang="en-US" sz="3900" b="1" dirty="0">
                <a:solidFill>
                  <a:srgbClr val="3F6FF3"/>
                </a:solidFill>
                <a:latin typeface="Outfit Medium" pitchFamily="34" charset="0"/>
                <a:ea typeface="Outfit Medium" pitchFamily="34" charset="-122"/>
                <a:cs typeface="Outfit Medium" pitchFamily="34" charset="-120"/>
              </a:rPr>
              <a:t>Розвиток Лідерства в Університеті</a:t>
            </a:r>
            <a:endParaRPr lang="en-US" sz="3900" b="1" dirty="0"/>
          </a:p>
        </p:txBody>
      </p:sp>
      <p:sp>
        <p:nvSpPr>
          <p:cNvPr id="3" name="Text 1"/>
          <p:cNvSpPr/>
          <p:nvPr/>
        </p:nvSpPr>
        <p:spPr>
          <a:xfrm>
            <a:off x="793790" y="2581275"/>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IBM Plex Sans" pitchFamily="34" charset="0"/>
                <a:ea typeface="IBM Plex Sans" pitchFamily="34" charset="-122"/>
                <a:cs typeface="IBM Plex Sans" pitchFamily="34" charset="-120"/>
              </a:rPr>
              <a:t>Лідерські навички розвиваються не лише на лекціях, але й через активну участь у студентському самоврядуванні, волонтерській діяльності, груповій роботі над проєктами, педагогічній практиці та науковій роботі. Кожна з цих форм діяльності дозволяє студентам взяти на себе різні лідерські функції та розвинути необхідні компетентності.</a:t>
            </a:r>
            <a:endParaRPr lang="en-US" sz="1550" dirty="0"/>
          </a:p>
        </p:txBody>
      </p:sp>
      <p:sp>
        <p:nvSpPr>
          <p:cNvPr id="4" name="Text 2"/>
          <p:cNvSpPr/>
          <p:nvPr/>
        </p:nvSpPr>
        <p:spPr>
          <a:xfrm>
            <a:off x="793790" y="375713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Outfit Light" pitchFamily="34" charset="0"/>
                <a:ea typeface="Outfit Light" pitchFamily="34" charset="-122"/>
                <a:cs typeface="Outfit Light" pitchFamily="34" charset="-120"/>
              </a:rPr>
              <a:t>01</a:t>
            </a:r>
            <a:endParaRPr lang="en-US" sz="1550" dirty="0"/>
          </a:p>
        </p:txBody>
      </p:sp>
      <p:sp>
        <p:nvSpPr>
          <p:cNvPr id="5" name="Shape 3"/>
          <p:cNvSpPr/>
          <p:nvPr/>
        </p:nvSpPr>
        <p:spPr>
          <a:xfrm>
            <a:off x="793790" y="4071461"/>
            <a:ext cx="4215289" cy="22860"/>
          </a:xfrm>
          <a:prstGeom prst="rect">
            <a:avLst/>
          </a:prstGeom>
          <a:solidFill>
            <a:srgbClr val="A2B9F9"/>
          </a:solidFill>
          <a:ln/>
        </p:spPr>
      </p:sp>
      <p:sp>
        <p:nvSpPr>
          <p:cNvPr id="6" name="Text 4"/>
          <p:cNvSpPr/>
          <p:nvPr/>
        </p:nvSpPr>
        <p:spPr>
          <a:xfrm>
            <a:off x="793790" y="4216360"/>
            <a:ext cx="3552111"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Outfit Medium" pitchFamily="34" charset="0"/>
                <a:ea typeface="Outfit Medium" pitchFamily="34" charset="-122"/>
                <a:cs typeface="Outfit Medium" pitchFamily="34" charset="-120"/>
              </a:rPr>
              <a:t>Студентське самоврядування</a:t>
            </a:r>
            <a:endParaRPr lang="en-US" sz="1950" dirty="0"/>
          </a:p>
        </p:txBody>
      </p:sp>
      <p:sp>
        <p:nvSpPr>
          <p:cNvPr id="7" name="Text 5"/>
          <p:cNvSpPr/>
          <p:nvPr/>
        </p:nvSpPr>
        <p:spPr>
          <a:xfrm>
            <a:off x="793790" y="4645581"/>
            <a:ext cx="4215289"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IBM Plex Sans" pitchFamily="34" charset="0"/>
                <a:ea typeface="IBM Plex Sans" pitchFamily="34" charset="-122"/>
                <a:cs typeface="IBM Plex Sans" pitchFamily="34" charset="-120"/>
              </a:rPr>
              <a:t>Організаційні та управлінські навички</a:t>
            </a:r>
            <a:endParaRPr lang="en-US" sz="1550" dirty="0"/>
          </a:p>
        </p:txBody>
      </p:sp>
      <p:sp>
        <p:nvSpPr>
          <p:cNvPr id="8" name="Text 6"/>
          <p:cNvSpPr/>
          <p:nvPr/>
        </p:nvSpPr>
        <p:spPr>
          <a:xfrm>
            <a:off x="5207437" y="375713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Outfit Light" pitchFamily="34" charset="0"/>
                <a:ea typeface="Outfit Light" pitchFamily="34" charset="-122"/>
                <a:cs typeface="Outfit Light" pitchFamily="34" charset="-120"/>
              </a:rPr>
              <a:t>02</a:t>
            </a:r>
            <a:endParaRPr lang="en-US" sz="1550" dirty="0"/>
          </a:p>
        </p:txBody>
      </p:sp>
      <p:sp>
        <p:nvSpPr>
          <p:cNvPr id="9" name="Shape 7"/>
          <p:cNvSpPr/>
          <p:nvPr/>
        </p:nvSpPr>
        <p:spPr>
          <a:xfrm>
            <a:off x="5207437" y="4071461"/>
            <a:ext cx="4215408" cy="22860"/>
          </a:xfrm>
          <a:prstGeom prst="rect">
            <a:avLst/>
          </a:prstGeom>
          <a:solidFill>
            <a:srgbClr val="A2B9F9"/>
          </a:solidFill>
          <a:ln/>
        </p:spPr>
      </p:sp>
      <p:sp>
        <p:nvSpPr>
          <p:cNvPr id="10" name="Text 8"/>
          <p:cNvSpPr/>
          <p:nvPr/>
        </p:nvSpPr>
        <p:spPr>
          <a:xfrm>
            <a:off x="5207437" y="421636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Outfit Medium" pitchFamily="34" charset="0"/>
                <a:ea typeface="Outfit Medium" pitchFamily="34" charset="-122"/>
                <a:cs typeface="Outfit Medium" pitchFamily="34" charset="-120"/>
              </a:rPr>
              <a:t>Волонтерство</a:t>
            </a:r>
            <a:endParaRPr lang="en-US" sz="1950" dirty="0"/>
          </a:p>
        </p:txBody>
      </p:sp>
      <p:sp>
        <p:nvSpPr>
          <p:cNvPr id="11" name="Text 9"/>
          <p:cNvSpPr/>
          <p:nvPr/>
        </p:nvSpPr>
        <p:spPr>
          <a:xfrm>
            <a:off x="5207437" y="4645581"/>
            <a:ext cx="4215408"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IBM Plex Sans" pitchFamily="34" charset="0"/>
                <a:ea typeface="IBM Plex Sans" pitchFamily="34" charset="-122"/>
                <a:cs typeface="IBM Plex Sans" pitchFamily="34" charset="-120"/>
              </a:rPr>
              <a:t>Служіння та соціальна відповідальність</a:t>
            </a:r>
            <a:endParaRPr lang="en-US" sz="1550" dirty="0"/>
          </a:p>
        </p:txBody>
      </p:sp>
      <p:sp>
        <p:nvSpPr>
          <p:cNvPr id="12" name="Text 10"/>
          <p:cNvSpPr/>
          <p:nvPr/>
        </p:nvSpPr>
        <p:spPr>
          <a:xfrm>
            <a:off x="9621203" y="375713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Outfit Light" pitchFamily="34" charset="0"/>
                <a:ea typeface="Outfit Light" pitchFamily="34" charset="-122"/>
                <a:cs typeface="Outfit Light" pitchFamily="34" charset="-120"/>
              </a:rPr>
              <a:t>03</a:t>
            </a:r>
            <a:endParaRPr lang="en-US" sz="1550" dirty="0"/>
          </a:p>
        </p:txBody>
      </p:sp>
      <p:sp>
        <p:nvSpPr>
          <p:cNvPr id="13" name="Shape 11"/>
          <p:cNvSpPr/>
          <p:nvPr/>
        </p:nvSpPr>
        <p:spPr>
          <a:xfrm>
            <a:off x="9621203" y="4071461"/>
            <a:ext cx="4215289" cy="22860"/>
          </a:xfrm>
          <a:prstGeom prst="rect">
            <a:avLst/>
          </a:prstGeom>
          <a:solidFill>
            <a:srgbClr val="A2B9F9"/>
          </a:solidFill>
          <a:ln/>
        </p:spPr>
      </p:sp>
      <p:sp>
        <p:nvSpPr>
          <p:cNvPr id="14" name="Text 12"/>
          <p:cNvSpPr/>
          <p:nvPr/>
        </p:nvSpPr>
        <p:spPr>
          <a:xfrm>
            <a:off x="9621203" y="421636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Outfit Medium" pitchFamily="34" charset="0"/>
                <a:ea typeface="Outfit Medium" pitchFamily="34" charset="-122"/>
                <a:cs typeface="Outfit Medium" pitchFamily="34" charset="-120"/>
              </a:rPr>
              <a:t>Групові проєкти</a:t>
            </a:r>
            <a:endParaRPr lang="en-US" sz="1950" dirty="0"/>
          </a:p>
        </p:txBody>
      </p:sp>
      <p:sp>
        <p:nvSpPr>
          <p:cNvPr id="15" name="Text 13"/>
          <p:cNvSpPr/>
          <p:nvPr/>
        </p:nvSpPr>
        <p:spPr>
          <a:xfrm>
            <a:off x="9621203" y="4645581"/>
            <a:ext cx="4215289"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IBM Plex Sans" pitchFamily="34" charset="0"/>
                <a:ea typeface="IBM Plex Sans" pitchFamily="34" charset="-122"/>
                <a:cs typeface="IBM Plex Sans" pitchFamily="34" charset="-120"/>
              </a:rPr>
              <a:t>Командна робота та розподіл ролей</a:t>
            </a:r>
            <a:endParaRPr lang="en-US" sz="1550" dirty="0"/>
          </a:p>
        </p:txBody>
      </p:sp>
      <p:sp>
        <p:nvSpPr>
          <p:cNvPr id="16" name="Text 14"/>
          <p:cNvSpPr/>
          <p:nvPr/>
        </p:nvSpPr>
        <p:spPr>
          <a:xfrm>
            <a:off x="793790" y="531030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Outfit Light" pitchFamily="34" charset="0"/>
                <a:ea typeface="Outfit Light" pitchFamily="34" charset="-122"/>
                <a:cs typeface="Outfit Light" pitchFamily="34" charset="-120"/>
              </a:rPr>
              <a:t>04</a:t>
            </a:r>
            <a:endParaRPr lang="en-US" sz="1550" dirty="0"/>
          </a:p>
        </p:txBody>
      </p:sp>
      <p:sp>
        <p:nvSpPr>
          <p:cNvPr id="17" name="Shape 15"/>
          <p:cNvSpPr/>
          <p:nvPr/>
        </p:nvSpPr>
        <p:spPr>
          <a:xfrm>
            <a:off x="793790" y="5624632"/>
            <a:ext cx="6422112" cy="22860"/>
          </a:xfrm>
          <a:prstGeom prst="rect">
            <a:avLst/>
          </a:prstGeom>
          <a:solidFill>
            <a:srgbClr val="A2B9F9"/>
          </a:solidFill>
          <a:ln/>
        </p:spPr>
      </p:sp>
      <p:sp>
        <p:nvSpPr>
          <p:cNvPr id="18" name="Text 16"/>
          <p:cNvSpPr/>
          <p:nvPr/>
        </p:nvSpPr>
        <p:spPr>
          <a:xfrm>
            <a:off x="793790" y="5769531"/>
            <a:ext cx="2632591"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Outfit Medium" pitchFamily="34" charset="0"/>
                <a:ea typeface="Outfit Medium" pitchFamily="34" charset="-122"/>
                <a:cs typeface="Outfit Medium" pitchFamily="34" charset="-120"/>
              </a:rPr>
              <a:t>Педагогічна практика</a:t>
            </a:r>
            <a:endParaRPr lang="en-US" sz="1950" dirty="0"/>
          </a:p>
        </p:txBody>
      </p:sp>
      <p:sp>
        <p:nvSpPr>
          <p:cNvPr id="19" name="Text 17"/>
          <p:cNvSpPr/>
          <p:nvPr/>
        </p:nvSpPr>
        <p:spPr>
          <a:xfrm>
            <a:off x="793790" y="6198751"/>
            <a:ext cx="6422112"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IBM Plex Sans" pitchFamily="34" charset="0"/>
                <a:ea typeface="IBM Plex Sans" pitchFamily="34" charset="-122"/>
                <a:cs typeface="IBM Plex Sans" pitchFamily="34" charset="-120"/>
              </a:rPr>
              <a:t>Практичне застосування лідерства в класі</a:t>
            </a:r>
            <a:endParaRPr lang="en-US" sz="1550" dirty="0"/>
          </a:p>
        </p:txBody>
      </p:sp>
      <p:sp>
        <p:nvSpPr>
          <p:cNvPr id="20" name="Text 18"/>
          <p:cNvSpPr/>
          <p:nvPr/>
        </p:nvSpPr>
        <p:spPr>
          <a:xfrm>
            <a:off x="7414260" y="531030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Outfit Light" pitchFamily="34" charset="0"/>
                <a:ea typeface="Outfit Light" pitchFamily="34" charset="-122"/>
                <a:cs typeface="Outfit Light" pitchFamily="34" charset="-120"/>
              </a:rPr>
              <a:t>05</a:t>
            </a:r>
            <a:endParaRPr lang="en-US" sz="1550" dirty="0"/>
          </a:p>
        </p:txBody>
      </p:sp>
      <p:sp>
        <p:nvSpPr>
          <p:cNvPr id="21" name="Shape 19"/>
          <p:cNvSpPr/>
          <p:nvPr/>
        </p:nvSpPr>
        <p:spPr>
          <a:xfrm>
            <a:off x="7414260" y="5624632"/>
            <a:ext cx="6422231" cy="22860"/>
          </a:xfrm>
          <a:prstGeom prst="rect">
            <a:avLst/>
          </a:prstGeom>
          <a:solidFill>
            <a:srgbClr val="A2B9F9"/>
          </a:solidFill>
          <a:ln/>
        </p:spPr>
      </p:sp>
      <p:sp>
        <p:nvSpPr>
          <p:cNvPr id="22" name="Text 20"/>
          <p:cNvSpPr/>
          <p:nvPr/>
        </p:nvSpPr>
        <p:spPr>
          <a:xfrm>
            <a:off x="7414260" y="576953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Outfit Medium" pitchFamily="34" charset="0"/>
                <a:ea typeface="Outfit Medium" pitchFamily="34" charset="-122"/>
                <a:cs typeface="Outfit Medium" pitchFamily="34" charset="-120"/>
              </a:rPr>
              <a:t>Наукова робота</a:t>
            </a:r>
            <a:endParaRPr lang="en-US" sz="1950" dirty="0"/>
          </a:p>
        </p:txBody>
      </p:sp>
      <p:sp>
        <p:nvSpPr>
          <p:cNvPr id="23" name="Text 21"/>
          <p:cNvSpPr/>
          <p:nvPr/>
        </p:nvSpPr>
        <p:spPr>
          <a:xfrm>
            <a:off x="7414260" y="6198751"/>
            <a:ext cx="6422231"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IBM Plex Sans" pitchFamily="34" charset="0"/>
                <a:ea typeface="IBM Plex Sans" pitchFamily="34" charset="-122"/>
                <a:cs typeface="IBM Plex Sans" pitchFamily="34" charset="-120"/>
              </a:rPr>
              <a:t>Самостійність та дослідницька ініціатива</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943975" y="247650"/>
            <a:ext cx="5486400" cy="8229600"/>
          </a:xfrm>
          <a:prstGeom prst="rect">
            <a:avLst/>
          </a:prstGeom>
        </p:spPr>
      </p:pic>
      <p:sp>
        <p:nvSpPr>
          <p:cNvPr id="3" name="Text 0"/>
          <p:cNvSpPr/>
          <p:nvPr/>
        </p:nvSpPr>
        <p:spPr>
          <a:xfrm>
            <a:off x="466725" y="919996"/>
            <a:ext cx="7556421" cy="1240155"/>
          </a:xfrm>
          <a:prstGeom prst="rect">
            <a:avLst/>
          </a:prstGeom>
          <a:noFill/>
          <a:ln/>
        </p:spPr>
        <p:txBody>
          <a:bodyPr wrap="square" lIns="0" tIns="0" rIns="0" bIns="0" rtlCol="0" anchor="t"/>
          <a:lstStyle/>
          <a:p>
            <a:pPr marL="0" indent="0" algn="ctr">
              <a:lnSpc>
                <a:spcPts val="4850"/>
              </a:lnSpc>
              <a:buNone/>
            </a:pPr>
            <a:r>
              <a:rPr lang="en-US" sz="3900" b="1" dirty="0" err="1" smtClean="0">
                <a:solidFill>
                  <a:srgbClr val="3F6FF3"/>
                </a:solidFill>
                <a:latin typeface="Outfit Medium" pitchFamily="34" charset="0"/>
                <a:ea typeface="Outfit Medium" pitchFamily="34" charset="-122"/>
                <a:cs typeface="Outfit Medium" pitchFamily="34" charset="-120"/>
              </a:rPr>
              <a:t>Лідерство</a:t>
            </a:r>
            <a:r>
              <a:rPr lang="en-US" sz="3900" b="1" dirty="0" smtClean="0">
                <a:solidFill>
                  <a:srgbClr val="3F6FF3"/>
                </a:solidFill>
                <a:latin typeface="Outfit Medium" pitchFamily="34" charset="0"/>
                <a:ea typeface="Outfit Medium" pitchFamily="34" charset="-122"/>
                <a:cs typeface="Outfit Medium" pitchFamily="34" charset="-120"/>
              </a:rPr>
              <a:t> </a:t>
            </a:r>
            <a:r>
              <a:rPr lang="en-US" sz="3900" b="1" dirty="0" err="1">
                <a:solidFill>
                  <a:srgbClr val="3F6FF3"/>
                </a:solidFill>
                <a:latin typeface="Outfit Medium" pitchFamily="34" charset="0"/>
                <a:ea typeface="Outfit Medium" pitchFamily="34" charset="-122"/>
                <a:cs typeface="Outfit Medium" pitchFamily="34" charset="-120"/>
              </a:rPr>
              <a:t>як</a:t>
            </a:r>
            <a:r>
              <a:rPr lang="en-US" sz="3900" b="1" dirty="0">
                <a:solidFill>
                  <a:srgbClr val="3F6FF3"/>
                </a:solidFill>
                <a:latin typeface="Outfit Medium" pitchFamily="34" charset="0"/>
                <a:ea typeface="Outfit Medium" pitchFamily="34" charset="-122"/>
                <a:cs typeface="Outfit Medium" pitchFamily="34" charset="-120"/>
              </a:rPr>
              <a:t> </a:t>
            </a:r>
            <a:r>
              <a:rPr lang="uk-UA" sz="3900" b="1" dirty="0" smtClean="0">
                <a:solidFill>
                  <a:srgbClr val="3F6FF3"/>
                </a:solidFill>
                <a:latin typeface="Outfit Medium" pitchFamily="34" charset="0"/>
                <a:ea typeface="Outfit Medium" pitchFamily="34" charset="-122"/>
                <a:cs typeface="Outfit Medium" pitchFamily="34" charset="-120"/>
              </a:rPr>
              <a:t>п</a:t>
            </a:r>
            <a:r>
              <a:rPr lang="en-US" sz="3900" b="1" dirty="0" err="1" smtClean="0">
                <a:solidFill>
                  <a:srgbClr val="3F6FF3"/>
                </a:solidFill>
                <a:latin typeface="Outfit Medium" pitchFamily="34" charset="0"/>
                <a:ea typeface="Outfit Medium" pitchFamily="34" charset="-122"/>
                <a:cs typeface="Outfit Medium" pitchFamily="34" charset="-120"/>
              </a:rPr>
              <a:t>рофесійна</a:t>
            </a:r>
            <a:r>
              <a:rPr lang="en-US" sz="3900" b="1" dirty="0" smtClean="0">
                <a:solidFill>
                  <a:srgbClr val="3F6FF3"/>
                </a:solidFill>
                <a:latin typeface="Outfit Medium" pitchFamily="34" charset="0"/>
                <a:ea typeface="Outfit Medium" pitchFamily="34" charset="-122"/>
                <a:cs typeface="Outfit Medium" pitchFamily="34" charset="-120"/>
              </a:rPr>
              <a:t> </a:t>
            </a:r>
            <a:r>
              <a:rPr lang="uk-UA" sz="3900" b="1" dirty="0" smtClean="0">
                <a:solidFill>
                  <a:srgbClr val="3F6FF3"/>
                </a:solidFill>
                <a:latin typeface="Outfit Medium" pitchFamily="34" charset="0"/>
                <a:ea typeface="Outfit Medium" pitchFamily="34" charset="-122"/>
                <a:cs typeface="Outfit Medium" pitchFamily="34" charset="-120"/>
              </a:rPr>
              <a:t>к</a:t>
            </a:r>
            <a:r>
              <a:rPr lang="en-US" sz="3900" b="1" dirty="0" err="1" smtClean="0">
                <a:solidFill>
                  <a:srgbClr val="3F6FF3"/>
                </a:solidFill>
                <a:latin typeface="Outfit Medium" pitchFamily="34" charset="0"/>
                <a:ea typeface="Outfit Medium" pitchFamily="34" charset="-122"/>
                <a:cs typeface="Outfit Medium" pitchFamily="34" charset="-120"/>
              </a:rPr>
              <a:t>омпетентність</a:t>
            </a:r>
            <a:endParaRPr lang="en-US" sz="3900" b="1" dirty="0"/>
          </a:p>
        </p:txBody>
      </p:sp>
      <p:sp>
        <p:nvSpPr>
          <p:cNvPr id="4" name="Text 1"/>
          <p:cNvSpPr/>
          <p:nvPr/>
        </p:nvSpPr>
        <p:spPr>
          <a:xfrm>
            <a:off x="180975" y="3439237"/>
            <a:ext cx="7988261" cy="2952393"/>
          </a:xfrm>
          <a:prstGeom prst="rect">
            <a:avLst/>
          </a:prstGeom>
          <a:noFill/>
          <a:ln/>
        </p:spPr>
        <p:txBody>
          <a:bodyPr wrap="square" lIns="0" tIns="0" rIns="0" bIns="0" rtlCol="0" anchor="t"/>
          <a:lstStyle/>
          <a:p>
            <a:pPr marL="0" indent="0" algn="l">
              <a:lnSpc>
                <a:spcPts val="2500"/>
              </a:lnSpc>
              <a:buNone/>
            </a:pPr>
            <a:r>
              <a:rPr lang="en-US" sz="1550" b="1" dirty="0">
                <a:latin typeface="IBM Plex Sans" pitchFamily="34" charset="0"/>
                <a:ea typeface="IBM Plex Sans" pitchFamily="34" charset="-122"/>
                <a:cs typeface="IBM Plex Sans" pitchFamily="34" charset="-120"/>
              </a:rPr>
              <a:t>Лідерство – це не посада, а процес впливу та служіння, заснований на довірі та спільних цінностях.</a:t>
            </a:r>
            <a:r>
              <a:rPr lang="en-US" sz="1550" dirty="0">
                <a:latin typeface="IBM Plex Sans" pitchFamily="34" charset="0"/>
                <a:ea typeface="IBM Plex Sans" pitchFamily="34" charset="-122"/>
                <a:cs typeface="IBM Plex Sans" pitchFamily="34" charset="-120"/>
              </a:rPr>
              <a:t> </a:t>
            </a:r>
            <a:endParaRPr lang="uk-UA" sz="1550" dirty="0" smtClean="0">
              <a:latin typeface="IBM Plex Sans" pitchFamily="34" charset="0"/>
              <a:ea typeface="IBM Plex Sans" pitchFamily="34" charset="-122"/>
              <a:cs typeface="IBM Plex Sans" pitchFamily="34" charset="-120"/>
            </a:endParaRPr>
          </a:p>
          <a:p>
            <a:pPr marL="0" indent="0" algn="l">
              <a:lnSpc>
                <a:spcPts val="2500"/>
              </a:lnSpc>
              <a:buNone/>
            </a:pPr>
            <a:r>
              <a:rPr lang="en-US" sz="1550" dirty="0" err="1" smtClean="0">
                <a:latin typeface="IBM Plex Sans" pitchFamily="34" charset="0"/>
                <a:ea typeface="IBM Plex Sans" pitchFamily="34" charset="-122"/>
                <a:cs typeface="IBM Plex Sans" pitchFamily="34" charset="-120"/>
              </a:rPr>
              <a:t>Вчитель</a:t>
            </a:r>
            <a:r>
              <a:rPr lang="en-US" sz="1550" dirty="0" smtClean="0">
                <a:latin typeface="IBM Plex Sans" pitchFamily="34" charset="0"/>
                <a:ea typeface="IBM Plex Sans" pitchFamily="34" charset="-122"/>
                <a:cs typeface="IBM Plex Sans" pitchFamily="34" charset="-120"/>
              </a:rPr>
              <a:t> </a:t>
            </a:r>
            <a:r>
              <a:rPr lang="en-US" sz="1550" dirty="0">
                <a:latin typeface="IBM Plex Sans" pitchFamily="34" charset="0"/>
                <a:ea typeface="IBM Plex Sans" pitchFamily="34" charset="-122"/>
                <a:cs typeface="IBM Plex Sans" pitchFamily="34" charset="-120"/>
              </a:rPr>
              <a:t>початкової школи має бути одночасно керівником та лідером. Сучасні концепції – ситуаційна, трансформаційна та сервісна – найбільш релевантні для педагогічної діяльності. </a:t>
            </a:r>
            <a:endParaRPr lang="uk-UA" sz="1550" dirty="0" smtClean="0">
              <a:latin typeface="IBM Plex Sans" pitchFamily="34" charset="0"/>
              <a:ea typeface="IBM Plex Sans" pitchFamily="34" charset="-122"/>
              <a:cs typeface="IBM Plex Sans" pitchFamily="34" charset="-120"/>
            </a:endParaRPr>
          </a:p>
          <a:p>
            <a:pPr marL="0" indent="0" algn="r">
              <a:lnSpc>
                <a:spcPts val="2500"/>
              </a:lnSpc>
              <a:buNone/>
            </a:pPr>
            <a:r>
              <a:rPr lang="en-US" sz="1550" dirty="0" err="1" smtClean="0">
                <a:latin typeface="IBM Plex Sans" pitchFamily="34" charset="0"/>
                <a:ea typeface="IBM Plex Sans" pitchFamily="34" charset="-122"/>
                <a:cs typeface="IBM Plex Sans" pitchFamily="34" charset="-120"/>
              </a:rPr>
              <a:t>Лідерство</a:t>
            </a:r>
            <a:r>
              <a:rPr lang="en-US" sz="1550" dirty="0" smtClean="0">
                <a:latin typeface="IBM Plex Sans" pitchFamily="34" charset="0"/>
                <a:ea typeface="IBM Plex Sans" pitchFamily="34" charset="-122"/>
                <a:cs typeface="IBM Plex Sans" pitchFamily="34" charset="-120"/>
              </a:rPr>
              <a:t> </a:t>
            </a:r>
            <a:r>
              <a:rPr lang="en-US" sz="1550" dirty="0">
                <a:latin typeface="IBM Plex Sans" pitchFamily="34" charset="0"/>
                <a:ea typeface="IBM Plex Sans" pitchFamily="34" charset="-122"/>
                <a:cs typeface="IBM Plex Sans" pitchFamily="34" charset="-120"/>
              </a:rPr>
              <a:t>для вчителя – це компетентність, яку необхідно цілеспрямовано розвивати протягом усього життя, починаючи з університету. Неможливо ефективно керувати класом, не навчившись керувати собою.</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813590" y="2053471"/>
            <a:ext cx="7556421" cy="1240155"/>
          </a:xfrm>
          <a:prstGeom prst="rect">
            <a:avLst/>
          </a:prstGeom>
          <a:noFill/>
          <a:ln/>
        </p:spPr>
        <p:txBody>
          <a:bodyPr wrap="square" lIns="0" tIns="0" rIns="0" bIns="0" rtlCol="0" anchor="t"/>
          <a:lstStyle/>
          <a:p>
            <a:pPr marL="0" indent="0" algn="ctr">
              <a:lnSpc>
                <a:spcPts val="4850"/>
              </a:lnSpc>
              <a:buNone/>
            </a:pPr>
            <a:r>
              <a:rPr lang="uk-UA" sz="6600" dirty="0" smtClean="0">
                <a:solidFill>
                  <a:srgbClr val="3F6FF3"/>
                </a:solidFill>
                <a:latin typeface="Outfit Medium" pitchFamily="34" charset="0"/>
                <a:ea typeface="Outfit Medium" pitchFamily="34" charset="-122"/>
                <a:cs typeface="Outfit Medium" pitchFamily="34" charset="-120"/>
              </a:rPr>
              <a:t>Дякую за увагу!</a:t>
            </a:r>
            <a:endParaRPr lang="en-US" sz="6600" dirty="0"/>
          </a:p>
        </p:txBody>
      </p:sp>
    </p:spTree>
    <p:extLst>
      <p:ext uri="{BB962C8B-B14F-4D97-AF65-F5344CB8AC3E}">
        <p14:creationId xmlns:p14="http://schemas.microsoft.com/office/powerpoint/2010/main" val="2650952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703314"/>
            <a:ext cx="5765840" cy="620078"/>
          </a:xfrm>
          <a:prstGeom prst="rect">
            <a:avLst/>
          </a:prstGeom>
          <a:noFill/>
          <a:ln/>
        </p:spPr>
        <p:txBody>
          <a:bodyPr wrap="none" lIns="0" tIns="0" rIns="0" bIns="0" rtlCol="0" anchor="t"/>
          <a:lstStyle/>
          <a:p>
            <a:pPr marL="0" indent="0" algn="ctr">
              <a:lnSpc>
                <a:spcPts val="4850"/>
              </a:lnSpc>
              <a:buNone/>
            </a:pPr>
            <a:r>
              <a:rPr lang="en-US" sz="3900" b="1" dirty="0">
                <a:solidFill>
                  <a:srgbClr val="3F6FF3"/>
                </a:solidFill>
                <a:latin typeface="Outfit Medium" pitchFamily="34" charset="0"/>
                <a:ea typeface="Outfit Medium" pitchFamily="34" charset="-122"/>
                <a:cs typeface="Outfit Medium" pitchFamily="34" charset="-120"/>
              </a:rPr>
              <a:t>Лідерство в </a:t>
            </a:r>
            <a:r>
              <a:rPr lang="en-US" sz="3900" b="1" dirty="0" err="1" smtClean="0">
                <a:solidFill>
                  <a:srgbClr val="3F6FF3"/>
                </a:solidFill>
                <a:latin typeface="Outfit Medium" pitchFamily="34" charset="0"/>
                <a:ea typeface="Outfit Medium" pitchFamily="34" charset="-122"/>
                <a:cs typeface="Outfit Medium" pitchFamily="34" charset="-120"/>
              </a:rPr>
              <a:t>освіті</a:t>
            </a:r>
            <a:endParaRPr lang="en-US" sz="3900" b="1" dirty="0"/>
          </a:p>
        </p:txBody>
      </p:sp>
      <p:sp>
        <p:nvSpPr>
          <p:cNvPr id="4" name="Text 1"/>
          <p:cNvSpPr/>
          <p:nvPr/>
        </p:nvSpPr>
        <p:spPr>
          <a:xfrm>
            <a:off x="793790" y="3621048"/>
            <a:ext cx="7556421" cy="1905238"/>
          </a:xfrm>
          <a:prstGeom prst="rect">
            <a:avLst/>
          </a:prstGeom>
          <a:noFill/>
          <a:ln/>
        </p:spPr>
        <p:txBody>
          <a:bodyPr wrap="square" lIns="0" tIns="0" rIns="0" bIns="0" rtlCol="0" anchor="t"/>
          <a:lstStyle/>
          <a:p>
            <a:pPr marL="0" indent="0" algn="l">
              <a:lnSpc>
                <a:spcPts val="2500"/>
              </a:lnSpc>
              <a:buNone/>
            </a:pPr>
            <a:r>
              <a:rPr lang="en-US" sz="1600" b="1" dirty="0">
                <a:latin typeface="IBM Plex Sans" pitchFamily="34" charset="0"/>
                <a:ea typeface="IBM Plex Sans" pitchFamily="34" charset="-122"/>
                <a:cs typeface="IBM Plex Sans" pitchFamily="34" charset="-120"/>
              </a:rPr>
              <a:t>Лідерство </a:t>
            </a:r>
            <a:r>
              <a:rPr lang="en-US" sz="1550" b="1" dirty="0">
                <a:latin typeface="IBM Plex Sans" pitchFamily="34" charset="0"/>
                <a:ea typeface="IBM Plex Sans" pitchFamily="34" charset="-122"/>
                <a:cs typeface="IBM Plex Sans" pitchFamily="34" charset="-120"/>
              </a:rPr>
              <a:t>– це складний соціально-психологічний процес, у якому одна особа впливає на свідомість, поведінку та діяльність інших членів групи для досягнення спільної мети. У контексті освіти лідерство – це здатність вчителя організовувати спільну діяльність та спрямовувати її на досягнення освітніх цілей, створюючи мотивуюче середовище, де кожен учень відчуває </a:t>
            </a:r>
            <a:r>
              <a:rPr lang="en-US" sz="1550" b="1" dirty="0" err="1">
                <a:latin typeface="IBM Plex Sans" pitchFamily="34" charset="0"/>
                <a:ea typeface="IBM Plex Sans" pitchFamily="34" charset="-122"/>
                <a:cs typeface="IBM Plex Sans" pitchFamily="34" charset="-120"/>
              </a:rPr>
              <a:t>свою</a:t>
            </a:r>
            <a:r>
              <a:rPr lang="en-US" sz="1550" b="1" dirty="0">
                <a:latin typeface="IBM Plex Sans" pitchFamily="34" charset="0"/>
                <a:ea typeface="IBM Plex Sans" pitchFamily="34" charset="-122"/>
                <a:cs typeface="IBM Plex Sans" pitchFamily="34" charset="-120"/>
              </a:rPr>
              <a:t> </a:t>
            </a:r>
            <a:r>
              <a:rPr lang="en-US" sz="1550" b="1" dirty="0" err="1" smtClean="0">
                <a:latin typeface="IBM Plex Sans" pitchFamily="34" charset="0"/>
                <a:ea typeface="IBM Plex Sans" pitchFamily="34" charset="-122"/>
                <a:cs typeface="IBM Plex Sans" pitchFamily="34" charset="-120"/>
              </a:rPr>
              <a:t>цінність</a:t>
            </a:r>
            <a:endParaRPr lang="en-US" sz="1550" b="1" dirty="0"/>
          </a:p>
        </p:txBody>
      </p:sp>
    </p:spTree>
    <p:extLst>
      <p:ext uri="{BB962C8B-B14F-4D97-AF65-F5344CB8AC3E}">
        <p14:creationId xmlns:p14="http://schemas.microsoft.com/office/powerpoint/2010/main" val="31686392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487686"/>
            <a:ext cx="5454610"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Outfit Medium" pitchFamily="34" charset="0"/>
                <a:ea typeface="Outfit Medium" pitchFamily="34" charset="-122"/>
                <a:cs typeface="Outfit Medium" pitchFamily="34" charset="-120"/>
              </a:rPr>
              <a:t>Лідер проти Керівника</a:t>
            </a:r>
            <a:endParaRPr lang="en-US" sz="3900" dirty="0"/>
          </a:p>
        </p:txBody>
      </p:sp>
      <p:sp>
        <p:nvSpPr>
          <p:cNvPr id="4" name="Text 1"/>
          <p:cNvSpPr/>
          <p:nvPr/>
        </p:nvSpPr>
        <p:spPr>
          <a:xfrm>
            <a:off x="6280190" y="2405420"/>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IBM Plex Sans" pitchFamily="34" charset="0"/>
                <a:ea typeface="IBM Plex Sans" pitchFamily="34" charset="-122"/>
                <a:cs typeface="IBM Plex Sans" pitchFamily="34" charset="-120"/>
              </a:rPr>
              <a:t>Хоча ці поняття часто ототожнюють, вони мають суттєві відмінності. Керівник отримує владу від посади та адмініструє процеси, тоді як лідер впливає через особистий авторитет та довіру, надихаючи людей на дії.</a:t>
            </a:r>
            <a:endParaRPr lang="en-US" sz="1550" dirty="0"/>
          </a:p>
        </p:txBody>
      </p:sp>
      <p:sp>
        <p:nvSpPr>
          <p:cNvPr id="5" name="Shape 2"/>
          <p:cNvSpPr/>
          <p:nvPr/>
        </p:nvSpPr>
        <p:spPr>
          <a:xfrm>
            <a:off x="6280190" y="3581281"/>
            <a:ext cx="7556421" cy="2302193"/>
          </a:xfrm>
          <a:prstGeom prst="roundRect">
            <a:avLst>
              <a:gd name="adj" fmla="val 7759"/>
            </a:avLst>
          </a:prstGeom>
          <a:solidFill>
            <a:srgbClr val="CFDBFC"/>
          </a:solidFill>
          <a:ln w="7620">
            <a:solidFill>
              <a:srgbClr val="B5C1E2"/>
            </a:solidFill>
            <a:prstDash val="solid"/>
          </a:ln>
          <a:effectLst>
            <a:outerShdw dist="17780" dir="2700000" algn="bl" rotWithShape="0">
              <a:srgbClr val="B5C1E2">
                <a:alpha val="100000"/>
              </a:srgbClr>
            </a:outerShdw>
          </a:effectLst>
        </p:spPr>
      </p:sp>
      <p:sp>
        <p:nvSpPr>
          <p:cNvPr id="6" name="Shape 3"/>
          <p:cNvSpPr/>
          <p:nvPr/>
        </p:nvSpPr>
        <p:spPr>
          <a:xfrm>
            <a:off x="6287810" y="3588901"/>
            <a:ext cx="7541181" cy="1143476"/>
          </a:xfrm>
          <a:prstGeom prst="roundRect">
            <a:avLst>
              <a:gd name="adj" fmla="val 15621"/>
            </a:avLst>
          </a:prstGeom>
          <a:solidFill>
            <a:srgbClr val="CFDBFC"/>
          </a:solidFill>
          <a:ln/>
        </p:spPr>
      </p:sp>
      <p:sp>
        <p:nvSpPr>
          <p:cNvPr id="7" name="Text 4"/>
          <p:cNvSpPr/>
          <p:nvPr/>
        </p:nvSpPr>
        <p:spPr>
          <a:xfrm>
            <a:off x="6486168" y="378725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Outfit Medium" pitchFamily="34" charset="0"/>
                <a:ea typeface="Outfit Medium" pitchFamily="34" charset="-122"/>
                <a:cs typeface="Outfit Medium" pitchFamily="34" charset="-120"/>
              </a:rPr>
              <a:t>Керівник</a:t>
            </a:r>
            <a:endParaRPr lang="en-US" sz="1950" dirty="0"/>
          </a:p>
        </p:txBody>
      </p:sp>
      <p:sp>
        <p:nvSpPr>
          <p:cNvPr id="8" name="Text 5"/>
          <p:cNvSpPr/>
          <p:nvPr/>
        </p:nvSpPr>
        <p:spPr>
          <a:xfrm>
            <a:off x="6486168" y="4216479"/>
            <a:ext cx="7144464" cy="317540"/>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IBM Plex Sans" pitchFamily="34" charset="0"/>
                <a:ea typeface="IBM Plex Sans" pitchFamily="34" charset="-122"/>
                <a:cs typeface="IBM Plex Sans" pitchFamily="34" charset="-120"/>
              </a:rPr>
              <a:t>Формальна влада, адміністрування, контроль, мінімізація ризиків</a:t>
            </a:r>
            <a:endParaRPr lang="en-US" sz="1550" dirty="0"/>
          </a:p>
        </p:txBody>
      </p:sp>
      <p:sp>
        <p:nvSpPr>
          <p:cNvPr id="9" name="Shape 6"/>
          <p:cNvSpPr/>
          <p:nvPr/>
        </p:nvSpPr>
        <p:spPr>
          <a:xfrm>
            <a:off x="6287810" y="4732377"/>
            <a:ext cx="7541181" cy="1143476"/>
          </a:xfrm>
          <a:prstGeom prst="rect">
            <a:avLst/>
          </a:prstGeom>
          <a:solidFill>
            <a:srgbClr val="CFDBFC"/>
          </a:solidFill>
          <a:ln/>
        </p:spPr>
      </p:sp>
      <p:sp>
        <p:nvSpPr>
          <p:cNvPr id="10" name="Shape 7"/>
          <p:cNvSpPr/>
          <p:nvPr/>
        </p:nvSpPr>
        <p:spPr>
          <a:xfrm>
            <a:off x="6287810" y="4732377"/>
            <a:ext cx="7541181" cy="22860"/>
          </a:xfrm>
          <a:prstGeom prst="roundRect">
            <a:avLst>
              <a:gd name="adj" fmla="val 781396"/>
            </a:avLst>
          </a:prstGeom>
          <a:solidFill>
            <a:srgbClr val="B5C1E2"/>
          </a:solidFill>
          <a:ln/>
        </p:spPr>
      </p:sp>
      <p:sp>
        <p:nvSpPr>
          <p:cNvPr id="11" name="Text 8"/>
          <p:cNvSpPr/>
          <p:nvPr/>
        </p:nvSpPr>
        <p:spPr>
          <a:xfrm>
            <a:off x="6486168" y="493073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Outfit Medium" pitchFamily="34" charset="0"/>
                <a:ea typeface="Outfit Medium" pitchFamily="34" charset="-122"/>
                <a:cs typeface="Outfit Medium" pitchFamily="34" charset="-120"/>
              </a:rPr>
              <a:t>Лідер</a:t>
            </a:r>
            <a:endParaRPr lang="en-US" sz="1950" dirty="0"/>
          </a:p>
        </p:txBody>
      </p:sp>
      <p:sp>
        <p:nvSpPr>
          <p:cNvPr id="12" name="Text 9"/>
          <p:cNvSpPr/>
          <p:nvPr/>
        </p:nvSpPr>
        <p:spPr>
          <a:xfrm>
            <a:off x="6486168" y="5359956"/>
            <a:ext cx="7144464" cy="317540"/>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IBM Plex Sans" pitchFamily="34" charset="0"/>
                <a:ea typeface="IBM Plex Sans" pitchFamily="34" charset="-122"/>
                <a:cs typeface="IBM Plex Sans" pitchFamily="34" charset="-120"/>
              </a:rPr>
              <a:t>Особистий авторитет, натхнення, інновації, прораховані ризики</a:t>
            </a:r>
            <a:endParaRPr lang="en-US" sz="1550" dirty="0"/>
          </a:p>
        </p:txBody>
      </p:sp>
      <p:sp>
        <p:nvSpPr>
          <p:cNvPr id="13" name="Text 10"/>
          <p:cNvSpPr/>
          <p:nvPr/>
        </p:nvSpPr>
        <p:spPr>
          <a:xfrm>
            <a:off x="6280190" y="6106716"/>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IBM Plex Sans" pitchFamily="34" charset="0"/>
                <a:ea typeface="IBM Plex Sans" pitchFamily="34" charset="-122"/>
                <a:cs typeface="IBM Plex Sans" pitchFamily="34" charset="-120"/>
              </a:rPr>
              <a:t>Ідеальний вчитель поєднує обидві ролі: ефективно керує навчальним процесом і водночас надихає учнів на розвиток.</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838"/>
          </a:xfrm>
          <a:prstGeom prst="rect">
            <a:avLst/>
          </a:prstGeom>
        </p:spPr>
      </p:pic>
      <p:sp>
        <p:nvSpPr>
          <p:cNvPr id="3" name="Text 0"/>
          <p:cNvSpPr/>
          <p:nvPr/>
        </p:nvSpPr>
        <p:spPr>
          <a:xfrm>
            <a:off x="833557" y="619126"/>
            <a:ext cx="7619762" cy="666750"/>
          </a:xfrm>
          <a:prstGeom prst="rect">
            <a:avLst/>
          </a:prstGeom>
          <a:noFill/>
          <a:ln/>
        </p:spPr>
        <p:txBody>
          <a:bodyPr wrap="square" lIns="0" tIns="0" rIns="0" bIns="0" rtlCol="0" anchor="t"/>
          <a:lstStyle/>
          <a:p>
            <a:pPr marL="0" indent="0" algn="ctr">
              <a:lnSpc>
                <a:spcPts val="4650"/>
              </a:lnSpc>
              <a:buNone/>
            </a:pPr>
            <a:r>
              <a:rPr lang="en-US" sz="3750" b="1" dirty="0" err="1">
                <a:solidFill>
                  <a:srgbClr val="3F6FF3"/>
                </a:solidFill>
                <a:latin typeface="Outfit Medium" pitchFamily="34" charset="0"/>
                <a:ea typeface="Outfit Medium" pitchFamily="34" charset="-122"/>
                <a:cs typeface="Outfit Medium" pitchFamily="34" charset="-120"/>
              </a:rPr>
              <a:t>Роль</a:t>
            </a:r>
            <a:r>
              <a:rPr lang="en-US" sz="3750" b="1" dirty="0">
                <a:solidFill>
                  <a:srgbClr val="3F6FF3"/>
                </a:solidFill>
                <a:latin typeface="Outfit Medium" pitchFamily="34" charset="0"/>
                <a:ea typeface="Outfit Medium" pitchFamily="34" charset="-122"/>
                <a:cs typeface="Outfit Medium" pitchFamily="34" charset="-120"/>
              </a:rPr>
              <a:t> </a:t>
            </a:r>
            <a:r>
              <a:rPr lang="uk-UA" sz="3750" b="1" dirty="0" smtClean="0">
                <a:solidFill>
                  <a:srgbClr val="3F6FF3"/>
                </a:solidFill>
                <a:latin typeface="Outfit Medium" pitchFamily="34" charset="0"/>
                <a:ea typeface="Outfit Medium" pitchFamily="34" charset="-122"/>
                <a:cs typeface="Outfit Medium" pitchFamily="34" charset="-120"/>
              </a:rPr>
              <a:t>л</a:t>
            </a:r>
            <a:r>
              <a:rPr lang="en-US" sz="3750" b="1" dirty="0" err="1" smtClean="0">
                <a:solidFill>
                  <a:srgbClr val="3F6FF3"/>
                </a:solidFill>
                <a:latin typeface="Outfit Medium" pitchFamily="34" charset="0"/>
                <a:ea typeface="Outfit Medium" pitchFamily="34" charset="-122"/>
                <a:cs typeface="Outfit Medium" pitchFamily="34" charset="-120"/>
              </a:rPr>
              <a:t>ідерства</a:t>
            </a:r>
            <a:r>
              <a:rPr lang="en-US" sz="3750" b="1" dirty="0" smtClean="0">
                <a:solidFill>
                  <a:srgbClr val="3F6FF3"/>
                </a:solidFill>
                <a:latin typeface="Outfit Medium" pitchFamily="34" charset="0"/>
                <a:ea typeface="Outfit Medium" pitchFamily="34" charset="-122"/>
                <a:cs typeface="Outfit Medium" pitchFamily="34" charset="-120"/>
              </a:rPr>
              <a:t> </a:t>
            </a:r>
            <a:r>
              <a:rPr lang="en-US" sz="3750" b="1" dirty="0">
                <a:solidFill>
                  <a:srgbClr val="3F6FF3"/>
                </a:solidFill>
                <a:latin typeface="Outfit Medium" pitchFamily="34" charset="0"/>
                <a:ea typeface="Outfit Medium" pitchFamily="34" charset="-122"/>
                <a:cs typeface="Outfit Medium" pitchFamily="34" charset="-120"/>
              </a:rPr>
              <a:t>в </a:t>
            </a:r>
            <a:r>
              <a:rPr lang="uk-UA" sz="3750" b="1" dirty="0" smtClean="0">
                <a:solidFill>
                  <a:srgbClr val="3F6FF3"/>
                </a:solidFill>
                <a:latin typeface="Outfit Medium" pitchFamily="34" charset="0"/>
                <a:ea typeface="Outfit Medium" pitchFamily="34" charset="-122"/>
                <a:cs typeface="Outfit Medium" pitchFamily="34" charset="-120"/>
              </a:rPr>
              <a:t>НУШ</a:t>
            </a:r>
            <a:endParaRPr lang="en-US" sz="3750" b="1" dirty="0"/>
          </a:p>
        </p:txBody>
      </p:sp>
      <p:sp>
        <p:nvSpPr>
          <p:cNvPr id="4" name="Text 1"/>
          <p:cNvSpPr/>
          <p:nvPr/>
        </p:nvSpPr>
        <p:spPr>
          <a:xfrm>
            <a:off x="976431" y="1705213"/>
            <a:ext cx="7619762" cy="1219200"/>
          </a:xfrm>
          <a:prstGeom prst="rect">
            <a:avLst/>
          </a:prstGeom>
          <a:noFill/>
          <a:ln/>
        </p:spPr>
        <p:txBody>
          <a:bodyPr wrap="square" lIns="0" tIns="0" rIns="0" bIns="0" rtlCol="0" anchor="t"/>
          <a:lstStyle/>
          <a:p>
            <a:pPr marL="0" indent="0" algn="l">
              <a:lnSpc>
                <a:spcPts val="2400"/>
              </a:lnSpc>
              <a:buNone/>
            </a:pPr>
            <a:r>
              <a:rPr lang="en-US" sz="1500" b="1" dirty="0">
                <a:solidFill>
                  <a:srgbClr val="666666"/>
                </a:solidFill>
                <a:latin typeface="IBM Plex Sans" pitchFamily="34" charset="0"/>
                <a:ea typeface="IBM Plex Sans" pitchFamily="34" charset="-122"/>
                <a:cs typeface="IBM Plex Sans" pitchFamily="34" charset="-120"/>
              </a:rPr>
              <a:t>Лідерство є ключовим для успіху НУШ, яка базується на педагогіці партнерства. Вчитель-лідер формує освітнє середовище довіри та співпраці, мотивує учнів, розвиває їхнє самоврядування через делегування повноважень, та стимулює власне </a:t>
            </a:r>
            <a:r>
              <a:rPr lang="en-US" sz="1500" b="1" dirty="0" err="1">
                <a:solidFill>
                  <a:srgbClr val="666666"/>
                </a:solidFill>
                <a:latin typeface="IBM Plex Sans" pitchFamily="34" charset="0"/>
                <a:ea typeface="IBM Plex Sans" pitchFamily="34" charset="-122"/>
                <a:cs typeface="IBM Plex Sans" pitchFamily="34" charset="-120"/>
              </a:rPr>
              <a:t>професійне</a:t>
            </a:r>
            <a:r>
              <a:rPr lang="en-US" sz="1500" b="1" dirty="0">
                <a:solidFill>
                  <a:srgbClr val="666666"/>
                </a:solidFill>
                <a:latin typeface="IBM Plex Sans" pitchFamily="34" charset="0"/>
                <a:ea typeface="IBM Plex Sans" pitchFamily="34" charset="-122"/>
                <a:cs typeface="IBM Plex Sans" pitchFamily="34" charset="-120"/>
              </a:rPr>
              <a:t> </a:t>
            </a:r>
            <a:r>
              <a:rPr lang="en-US" sz="1500" b="1" dirty="0" err="1" smtClean="0">
                <a:solidFill>
                  <a:srgbClr val="666666"/>
                </a:solidFill>
                <a:latin typeface="IBM Plex Sans" pitchFamily="34" charset="0"/>
                <a:ea typeface="IBM Plex Sans" pitchFamily="34" charset="-122"/>
                <a:cs typeface="IBM Plex Sans" pitchFamily="34" charset="-120"/>
              </a:rPr>
              <a:t>зростання</a:t>
            </a:r>
            <a:endParaRPr lang="en-US" sz="1500" b="1" dirty="0"/>
          </a:p>
        </p:txBody>
      </p:sp>
      <p:sp>
        <p:nvSpPr>
          <p:cNvPr id="5" name="Shape 2"/>
          <p:cNvSpPr/>
          <p:nvPr/>
        </p:nvSpPr>
        <p:spPr>
          <a:xfrm>
            <a:off x="762119" y="3434001"/>
            <a:ext cx="428625" cy="428625"/>
          </a:xfrm>
          <a:prstGeom prst="roundRect">
            <a:avLst>
              <a:gd name="adj" fmla="val 40007"/>
            </a:avLst>
          </a:prstGeom>
          <a:solidFill>
            <a:srgbClr val="CFDBFC"/>
          </a:solidFill>
          <a:ln w="7620">
            <a:solidFill>
              <a:srgbClr val="B5C1E2"/>
            </a:solidFill>
            <a:prstDash val="solid"/>
          </a:ln>
          <a:effectLst>
            <a:outerShdw dist="17780" dir="2700000" algn="bl" rotWithShape="0">
              <a:srgbClr val="B5C1E2">
                <a:alpha val="100000"/>
              </a:srgbClr>
            </a:outerShdw>
          </a:effectLst>
        </p:spPr>
      </p:sp>
      <p:sp>
        <p:nvSpPr>
          <p:cNvPr id="6" name="Text 3"/>
          <p:cNvSpPr/>
          <p:nvPr/>
        </p:nvSpPr>
        <p:spPr>
          <a:xfrm>
            <a:off x="833557" y="3469719"/>
            <a:ext cx="285750" cy="357188"/>
          </a:xfrm>
          <a:prstGeom prst="rect">
            <a:avLst/>
          </a:prstGeom>
          <a:noFill/>
          <a:ln/>
        </p:spPr>
        <p:txBody>
          <a:bodyPr wrap="none" lIns="0" tIns="0" rIns="0" bIns="0" rtlCol="0" anchor="t"/>
          <a:lstStyle/>
          <a:p>
            <a:pPr marL="0" indent="0" algn="ctr">
              <a:lnSpc>
                <a:spcPts val="2250"/>
              </a:lnSpc>
              <a:buNone/>
            </a:pPr>
            <a:r>
              <a:rPr lang="en-US" sz="2250" dirty="0">
                <a:solidFill>
                  <a:srgbClr val="000000"/>
                </a:solidFill>
                <a:latin typeface="Outfit Medium" pitchFamily="34" charset="0"/>
                <a:ea typeface="Outfit Medium" pitchFamily="34" charset="-122"/>
                <a:cs typeface="Outfit Medium" pitchFamily="34" charset="-120"/>
              </a:rPr>
              <a:t>1</a:t>
            </a:r>
            <a:endParaRPr lang="en-US" sz="2250" dirty="0"/>
          </a:p>
        </p:txBody>
      </p:sp>
      <p:sp>
        <p:nvSpPr>
          <p:cNvPr id="7" name="Text 4"/>
          <p:cNvSpPr/>
          <p:nvPr/>
        </p:nvSpPr>
        <p:spPr>
          <a:xfrm>
            <a:off x="1381244" y="3499485"/>
            <a:ext cx="2964061" cy="297656"/>
          </a:xfrm>
          <a:prstGeom prst="rect">
            <a:avLst/>
          </a:prstGeom>
          <a:noFill/>
          <a:ln/>
        </p:spPr>
        <p:txBody>
          <a:bodyPr wrap="none" lIns="0" tIns="0" rIns="0" bIns="0" rtlCol="0" anchor="t"/>
          <a:lstStyle/>
          <a:p>
            <a:pPr marL="0" indent="0" algn="l">
              <a:lnSpc>
                <a:spcPts val="2300"/>
              </a:lnSpc>
              <a:buNone/>
            </a:pPr>
            <a:r>
              <a:rPr lang="en-US" sz="1850" dirty="0">
                <a:solidFill>
                  <a:srgbClr val="666666"/>
                </a:solidFill>
                <a:latin typeface="Outfit Medium" pitchFamily="34" charset="0"/>
                <a:ea typeface="Outfit Medium" pitchFamily="34" charset="-122"/>
                <a:cs typeface="Outfit Medium" pitchFamily="34" charset="-120"/>
              </a:rPr>
              <a:t>Формування середовища</a:t>
            </a:r>
            <a:endParaRPr lang="en-US" sz="1850" dirty="0"/>
          </a:p>
        </p:txBody>
      </p:sp>
      <p:sp>
        <p:nvSpPr>
          <p:cNvPr id="8" name="Text 5"/>
          <p:cNvSpPr/>
          <p:nvPr/>
        </p:nvSpPr>
        <p:spPr>
          <a:xfrm>
            <a:off x="1381244" y="3911441"/>
            <a:ext cx="7000637" cy="304800"/>
          </a:xfrm>
          <a:prstGeom prst="rect">
            <a:avLst/>
          </a:prstGeom>
          <a:noFill/>
          <a:ln/>
        </p:spPr>
        <p:txBody>
          <a:bodyPr wrap="none" lIns="0" tIns="0" rIns="0" bIns="0" rtlCol="0" anchor="t"/>
          <a:lstStyle/>
          <a:p>
            <a:pPr marL="0" indent="0" algn="l">
              <a:lnSpc>
                <a:spcPts val="2400"/>
              </a:lnSpc>
              <a:buNone/>
            </a:pPr>
            <a:r>
              <a:rPr lang="en-US" sz="1500" dirty="0">
                <a:solidFill>
                  <a:srgbClr val="666666"/>
                </a:solidFill>
                <a:latin typeface="IBM Plex Sans" pitchFamily="34" charset="0"/>
                <a:ea typeface="IBM Plex Sans" pitchFamily="34" charset="-122"/>
                <a:cs typeface="IBM Plex Sans" pitchFamily="34" charset="-120"/>
              </a:rPr>
              <a:t>Атмосфера довіри, підтримки та співпраці в класі</a:t>
            </a:r>
            <a:endParaRPr lang="en-US" sz="1500" dirty="0"/>
          </a:p>
        </p:txBody>
      </p:sp>
      <p:sp>
        <p:nvSpPr>
          <p:cNvPr id="9" name="Shape 6"/>
          <p:cNvSpPr/>
          <p:nvPr/>
        </p:nvSpPr>
        <p:spPr>
          <a:xfrm>
            <a:off x="762119" y="4597241"/>
            <a:ext cx="428625" cy="428625"/>
          </a:xfrm>
          <a:prstGeom prst="roundRect">
            <a:avLst>
              <a:gd name="adj" fmla="val 40007"/>
            </a:avLst>
          </a:prstGeom>
          <a:solidFill>
            <a:srgbClr val="CFDBFC"/>
          </a:solidFill>
          <a:ln w="7620">
            <a:solidFill>
              <a:srgbClr val="B5C1E2"/>
            </a:solidFill>
            <a:prstDash val="solid"/>
          </a:ln>
          <a:effectLst>
            <a:outerShdw dist="17780" dir="2700000" algn="bl" rotWithShape="0">
              <a:srgbClr val="B5C1E2">
                <a:alpha val="100000"/>
              </a:srgbClr>
            </a:outerShdw>
          </a:effectLst>
        </p:spPr>
      </p:sp>
      <p:sp>
        <p:nvSpPr>
          <p:cNvPr id="10" name="Text 7"/>
          <p:cNvSpPr/>
          <p:nvPr/>
        </p:nvSpPr>
        <p:spPr>
          <a:xfrm>
            <a:off x="833557" y="4632960"/>
            <a:ext cx="285750" cy="357188"/>
          </a:xfrm>
          <a:prstGeom prst="rect">
            <a:avLst/>
          </a:prstGeom>
          <a:noFill/>
          <a:ln/>
        </p:spPr>
        <p:txBody>
          <a:bodyPr wrap="none" lIns="0" tIns="0" rIns="0" bIns="0" rtlCol="0" anchor="t"/>
          <a:lstStyle/>
          <a:p>
            <a:pPr marL="0" indent="0" algn="ctr">
              <a:lnSpc>
                <a:spcPts val="2250"/>
              </a:lnSpc>
              <a:buNone/>
            </a:pPr>
            <a:r>
              <a:rPr lang="en-US" sz="2250" dirty="0">
                <a:solidFill>
                  <a:srgbClr val="000000"/>
                </a:solidFill>
                <a:latin typeface="Outfit Medium" pitchFamily="34" charset="0"/>
                <a:ea typeface="Outfit Medium" pitchFamily="34" charset="-122"/>
                <a:cs typeface="Outfit Medium" pitchFamily="34" charset="-120"/>
              </a:rPr>
              <a:t>2</a:t>
            </a:r>
            <a:endParaRPr lang="en-US" sz="2250" dirty="0"/>
          </a:p>
        </p:txBody>
      </p:sp>
      <p:sp>
        <p:nvSpPr>
          <p:cNvPr id="11" name="Text 8"/>
          <p:cNvSpPr/>
          <p:nvPr/>
        </p:nvSpPr>
        <p:spPr>
          <a:xfrm>
            <a:off x="1381244" y="4662726"/>
            <a:ext cx="2381607" cy="297656"/>
          </a:xfrm>
          <a:prstGeom prst="rect">
            <a:avLst/>
          </a:prstGeom>
          <a:noFill/>
          <a:ln/>
        </p:spPr>
        <p:txBody>
          <a:bodyPr wrap="none" lIns="0" tIns="0" rIns="0" bIns="0" rtlCol="0" anchor="t"/>
          <a:lstStyle/>
          <a:p>
            <a:pPr marL="0" indent="0" algn="l">
              <a:lnSpc>
                <a:spcPts val="2300"/>
              </a:lnSpc>
              <a:buNone/>
            </a:pPr>
            <a:r>
              <a:rPr lang="en-US" sz="1850" dirty="0">
                <a:solidFill>
                  <a:srgbClr val="666666"/>
                </a:solidFill>
                <a:latin typeface="Outfit Medium" pitchFamily="34" charset="0"/>
                <a:ea typeface="Outfit Medium" pitchFamily="34" charset="-122"/>
                <a:cs typeface="Outfit Medium" pitchFamily="34" charset="-120"/>
              </a:rPr>
              <a:t>Мотивація учнів</a:t>
            </a:r>
            <a:endParaRPr lang="en-US" sz="1850" dirty="0"/>
          </a:p>
        </p:txBody>
      </p:sp>
      <p:sp>
        <p:nvSpPr>
          <p:cNvPr id="12" name="Text 9"/>
          <p:cNvSpPr/>
          <p:nvPr/>
        </p:nvSpPr>
        <p:spPr>
          <a:xfrm>
            <a:off x="1381244" y="5074682"/>
            <a:ext cx="7000637" cy="304800"/>
          </a:xfrm>
          <a:prstGeom prst="rect">
            <a:avLst/>
          </a:prstGeom>
          <a:noFill/>
          <a:ln/>
        </p:spPr>
        <p:txBody>
          <a:bodyPr wrap="none" lIns="0" tIns="0" rIns="0" bIns="0" rtlCol="0" anchor="t"/>
          <a:lstStyle/>
          <a:p>
            <a:pPr marL="0" indent="0" algn="l">
              <a:lnSpc>
                <a:spcPts val="2400"/>
              </a:lnSpc>
              <a:buNone/>
            </a:pPr>
            <a:r>
              <a:rPr lang="en-US" sz="1500" dirty="0">
                <a:solidFill>
                  <a:srgbClr val="666666"/>
                </a:solidFill>
                <a:latin typeface="IBM Plex Sans" pitchFamily="34" charset="0"/>
                <a:ea typeface="IBM Plex Sans" pitchFamily="34" charset="-122"/>
                <a:cs typeface="IBM Plex Sans" pitchFamily="34" charset="-120"/>
              </a:rPr>
              <a:t>Перетворення обов'язку на інтерес через натхнення</a:t>
            </a:r>
            <a:endParaRPr lang="en-US" sz="1500" dirty="0"/>
          </a:p>
        </p:txBody>
      </p:sp>
      <p:sp>
        <p:nvSpPr>
          <p:cNvPr id="13" name="Shape 10"/>
          <p:cNvSpPr/>
          <p:nvPr/>
        </p:nvSpPr>
        <p:spPr>
          <a:xfrm>
            <a:off x="762119" y="5760482"/>
            <a:ext cx="428625" cy="428625"/>
          </a:xfrm>
          <a:prstGeom prst="roundRect">
            <a:avLst>
              <a:gd name="adj" fmla="val 40007"/>
            </a:avLst>
          </a:prstGeom>
          <a:solidFill>
            <a:srgbClr val="CFDBFC"/>
          </a:solidFill>
          <a:ln w="7620">
            <a:solidFill>
              <a:srgbClr val="B5C1E2"/>
            </a:solidFill>
            <a:prstDash val="solid"/>
          </a:ln>
          <a:effectLst>
            <a:outerShdw dist="17780" dir="2700000" algn="bl" rotWithShape="0">
              <a:srgbClr val="B5C1E2">
                <a:alpha val="100000"/>
              </a:srgbClr>
            </a:outerShdw>
          </a:effectLst>
        </p:spPr>
      </p:sp>
      <p:sp>
        <p:nvSpPr>
          <p:cNvPr id="14" name="Text 11"/>
          <p:cNvSpPr/>
          <p:nvPr/>
        </p:nvSpPr>
        <p:spPr>
          <a:xfrm>
            <a:off x="833557" y="5796201"/>
            <a:ext cx="285750" cy="357188"/>
          </a:xfrm>
          <a:prstGeom prst="rect">
            <a:avLst/>
          </a:prstGeom>
          <a:noFill/>
          <a:ln/>
        </p:spPr>
        <p:txBody>
          <a:bodyPr wrap="none" lIns="0" tIns="0" rIns="0" bIns="0" rtlCol="0" anchor="t"/>
          <a:lstStyle/>
          <a:p>
            <a:pPr marL="0" indent="0" algn="ctr">
              <a:lnSpc>
                <a:spcPts val="2250"/>
              </a:lnSpc>
              <a:buNone/>
            </a:pPr>
            <a:r>
              <a:rPr lang="en-US" sz="2250" dirty="0">
                <a:solidFill>
                  <a:srgbClr val="000000"/>
                </a:solidFill>
                <a:latin typeface="Outfit Medium" pitchFamily="34" charset="0"/>
                <a:ea typeface="Outfit Medium" pitchFamily="34" charset="-122"/>
                <a:cs typeface="Outfit Medium" pitchFamily="34" charset="-120"/>
              </a:rPr>
              <a:t>3</a:t>
            </a:r>
            <a:endParaRPr lang="en-US" sz="2250" dirty="0"/>
          </a:p>
        </p:txBody>
      </p:sp>
      <p:sp>
        <p:nvSpPr>
          <p:cNvPr id="15" name="Text 12"/>
          <p:cNvSpPr/>
          <p:nvPr/>
        </p:nvSpPr>
        <p:spPr>
          <a:xfrm>
            <a:off x="1381244" y="5825966"/>
            <a:ext cx="3052763" cy="297656"/>
          </a:xfrm>
          <a:prstGeom prst="rect">
            <a:avLst/>
          </a:prstGeom>
          <a:noFill/>
          <a:ln/>
        </p:spPr>
        <p:txBody>
          <a:bodyPr wrap="none" lIns="0" tIns="0" rIns="0" bIns="0" rtlCol="0" anchor="t"/>
          <a:lstStyle/>
          <a:p>
            <a:pPr marL="0" indent="0" algn="l">
              <a:lnSpc>
                <a:spcPts val="2300"/>
              </a:lnSpc>
              <a:buNone/>
            </a:pPr>
            <a:r>
              <a:rPr lang="en-US" sz="1850" dirty="0">
                <a:solidFill>
                  <a:srgbClr val="666666"/>
                </a:solidFill>
                <a:latin typeface="Outfit Medium" pitchFamily="34" charset="0"/>
                <a:ea typeface="Outfit Medium" pitchFamily="34" charset="-122"/>
                <a:cs typeface="Outfit Medium" pitchFamily="34" charset="-120"/>
              </a:rPr>
              <a:t>Розвиток самоврядування</a:t>
            </a:r>
            <a:endParaRPr lang="en-US" sz="1850" dirty="0"/>
          </a:p>
        </p:txBody>
      </p:sp>
      <p:sp>
        <p:nvSpPr>
          <p:cNvPr id="16" name="Text 13"/>
          <p:cNvSpPr/>
          <p:nvPr/>
        </p:nvSpPr>
        <p:spPr>
          <a:xfrm>
            <a:off x="1381244" y="6237923"/>
            <a:ext cx="7000637" cy="304800"/>
          </a:xfrm>
          <a:prstGeom prst="rect">
            <a:avLst/>
          </a:prstGeom>
          <a:noFill/>
          <a:ln/>
        </p:spPr>
        <p:txBody>
          <a:bodyPr wrap="none" lIns="0" tIns="0" rIns="0" bIns="0" rtlCol="0" anchor="t"/>
          <a:lstStyle/>
          <a:p>
            <a:pPr marL="0" indent="0" algn="l">
              <a:lnSpc>
                <a:spcPts val="2400"/>
              </a:lnSpc>
              <a:buNone/>
            </a:pPr>
            <a:r>
              <a:rPr lang="en-US" sz="1500" dirty="0">
                <a:solidFill>
                  <a:srgbClr val="666666"/>
                </a:solidFill>
                <a:latin typeface="IBM Plex Sans" pitchFamily="34" charset="0"/>
                <a:ea typeface="IBM Plex Sans" pitchFamily="34" charset="-122"/>
                <a:cs typeface="IBM Plex Sans" pitchFamily="34" charset="-120"/>
              </a:rPr>
              <a:t>Делегування повноважень через групову роботу та проєкти</a:t>
            </a:r>
            <a:endParaRPr lang="en-US" sz="1500" dirty="0"/>
          </a:p>
        </p:txBody>
      </p:sp>
      <p:sp>
        <p:nvSpPr>
          <p:cNvPr id="17" name="Shape 14"/>
          <p:cNvSpPr/>
          <p:nvPr/>
        </p:nvSpPr>
        <p:spPr>
          <a:xfrm>
            <a:off x="762119" y="6923723"/>
            <a:ext cx="428625" cy="428625"/>
          </a:xfrm>
          <a:prstGeom prst="roundRect">
            <a:avLst>
              <a:gd name="adj" fmla="val 40007"/>
            </a:avLst>
          </a:prstGeom>
          <a:solidFill>
            <a:srgbClr val="CFDBFC"/>
          </a:solidFill>
          <a:ln w="7620">
            <a:solidFill>
              <a:srgbClr val="B5C1E2"/>
            </a:solidFill>
            <a:prstDash val="solid"/>
          </a:ln>
          <a:effectLst>
            <a:outerShdw dist="17780" dir="2700000" algn="bl" rotWithShape="0">
              <a:srgbClr val="B5C1E2">
                <a:alpha val="100000"/>
              </a:srgbClr>
            </a:outerShdw>
          </a:effectLst>
        </p:spPr>
      </p:sp>
      <p:sp>
        <p:nvSpPr>
          <p:cNvPr id="18" name="Text 15"/>
          <p:cNvSpPr/>
          <p:nvPr/>
        </p:nvSpPr>
        <p:spPr>
          <a:xfrm>
            <a:off x="833557" y="6959441"/>
            <a:ext cx="285750" cy="357188"/>
          </a:xfrm>
          <a:prstGeom prst="rect">
            <a:avLst/>
          </a:prstGeom>
          <a:noFill/>
          <a:ln/>
        </p:spPr>
        <p:txBody>
          <a:bodyPr wrap="none" lIns="0" tIns="0" rIns="0" bIns="0" rtlCol="0" anchor="t"/>
          <a:lstStyle/>
          <a:p>
            <a:pPr marL="0" indent="0" algn="ctr">
              <a:lnSpc>
                <a:spcPts val="2250"/>
              </a:lnSpc>
              <a:buNone/>
            </a:pPr>
            <a:r>
              <a:rPr lang="en-US" sz="2250" dirty="0">
                <a:solidFill>
                  <a:srgbClr val="000000"/>
                </a:solidFill>
                <a:latin typeface="Outfit Medium" pitchFamily="34" charset="0"/>
                <a:ea typeface="Outfit Medium" pitchFamily="34" charset="-122"/>
                <a:cs typeface="Outfit Medium" pitchFamily="34" charset="-120"/>
              </a:rPr>
              <a:t>4</a:t>
            </a:r>
            <a:endParaRPr lang="en-US" sz="2250" dirty="0"/>
          </a:p>
        </p:txBody>
      </p:sp>
      <p:sp>
        <p:nvSpPr>
          <p:cNvPr id="19" name="Text 16"/>
          <p:cNvSpPr/>
          <p:nvPr/>
        </p:nvSpPr>
        <p:spPr>
          <a:xfrm>
            <a:off x="1381244" y="6989207"/>
            <a:ext cx="2619732" cy="297656"/>
          </a:xfrm>
          <a:prstGeom prst="rect">
            <a:avLst/>
          </a:prstGeom>
          <a:noFill/>
          <a:ln/>
        </p:spPr>
        <p:txBody>
          <a:bodyPr wrap="none" lIns="0" tIns="0" rIns="0" bIns="0" rtlCol="0" anchor="t"/>
          <a:lstStyle/>
          <a:p>
            <a:pPr marL="0" indent="0" algn="l">
              <a:lnSpc>
                <a:spcPts val="2300"/>
              </a:lnSpc>
              <a:buNone/>
            </a:pPr>
            <a:r>
              <a:rPr lang="en-US" sz="1850" dirty="0">
                <a:solidFill>
                  <a:srgbClr val="666666"/>
                </a:solidFill>
                <a:latin typeface="Outfit Medium" pitchFamily="34" charset="0"/>
                <a:ea typeface="Outfit Medium" pitchFamily="34" charset="-122"/>
                <a:cs typeface="Outfit Medium" pitchFamily="34" charset="-120"/>
              </a:rPr>
              <a:t>Професійне зростання</a:t>
            </a:r>
            <a:endParaRPr lang="en-US" sz="1850" dirty="0"/>
          </a:p>
        </p:txBody>
      </p:sp>
      <p:sp>
        <p:nvSpPr>
          <p:cNvPr id="20" name="Text 17"/>
          <p:cNvSpPr/>
          <p:nvPr/>
        </p:nvSpPr>
        <p:spPr>
          <a:xfrm>
            <a:off x="1381244" y="7401163"/>
            <a:ext cx="7000637" cy="304800"/>
          </a:xfrm>
          <a:prstGeom prst="rect">
            <a:avLst/>
          </a:prstGeom>
          <a:noFill/>
          <a:ln/>
        </p:spPr>
        <p:txBody>
          <a:bodyPr wrap="none" lIns="0" tIns="0" rIns="0" bIns="0" rtlCol="0" anchor="t"/>
          <a:lstStyle/>
          <a:p>
            <a:pPr marL="0" indent="0" algn="l">
              <a:lnSpc>
                <a:spcPts val="2400"/>
              </a:lnSpc>
              <a:buNone/>
            </a:pPr>
            <a:r>
              <a:rPr lang="en-US" sz="1500" dirty="0">
                <a:solidFill>
                  <a:srgbClr val="666666"/>
                </a:solidFill>
                <a:latin typeface="IBM Plex Sans" pitchFamily="34" charset="0"/>
                <a:ea typeface="IBM Plex Sans" pitchFamily="34" charset="-122"/>
                <a:cs typeface="IBM Plex Sans" pitchFamily="34" charset="-120"/>
              </a:rPr>
              <a:t>Розвиток лідерських якостей та запобігання вигоранню</a:t>
            </a:r>
            <a:endParaRPr lang="en-US" sz="15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63640" y="535900"/>
            <a:ext cx="7589520" cy="1214676"/>
          </a:xfrm>
          <a:prstGeom prst="rect">
            <a:avLst/>
          </a:prstGeom>
          <a:noFill/>
          <a:ln/>
        </p:spPr>
        <p:txBody>
          <a:bodyPr wrap="square" lIns="0" tIns="0" rIns="0" bIns="0" rtlCol="0" anchor="t"/>
          <a:lstStyle/>
          <a:p>
            <a:pPr marL="0" indent="0" algn="l">
              <a:lnSpc>
                <a:spcPts val="4750"/>
              </a:lnSpc>
              <a:buNone/>
            </a:pPr>
            <a:r>
              <a:rPr lang="en-US" sz="3800" dirty="0">
                <a:solidFill>
                  <a:srgbClr val="3F6FF3"/>
                </a:solidFill>
                <a:latin typeface="Outfit Medium" pitchFamily="34" charset="0"/>
                <a:ea typeface="Outfit Medium" pitchFamily="34" charset="-122"/>
                <a:cs typeface="Outfit Medium" pitchFamily="34" charset="-120"/>
              </a:rPr>
              <a:t>Основні Підходи до Вивчення Лідерства</a:t>
            </a:r>
            <a:endParaRPr lang="en-US" sz="3800" dirty="0"/>
          </a:p>
        </p:txBody>
      </p:sp>
      <p:sp>
        <p:nvSpPr>
          <p:cNvPr id="4" name="Text 1"/>
          <p:cNvSpPr/>
          <p:nvPr/>
        </p:nvSpPr>
        <p:spPr>
          <a:xfrm>
            <a:off x="6263640" y="2042041"/>
            <a:ext cx="7589520" cy="1554361"/>
          </a:xfrm>
          <a:prstGeom prst="rect">
            <a:avLst/>
          </a:prstGeom>
          <a:noFill/>
          <a:ln/>
        </p:spPr>
        <p:txBody>
          <a:bodyPr wrap="square" lIns="0" tIns="0" rIns="0" bIns="0" rtlCol="0" anchor="t"/>
          <a:lstStyle/>
          <a:p>
            <a:pPr marL="0" indent="0" algn="l">
              <a:lnSpc>
                <a:spcPts val="2400"/>
              </a:lnSpc>
              <a:buNone/>
            </a:pPr>
            <a:r>
              <a:rPr lang="en-US" sz="1500" dirty="0">
                <a:solidFill>
                  <a:srgbClr val="666666"/>
                </a:solidFill>
                <a:latin typeface="IBM Plex Sans" pitchFamily="34" charset="0"/>
                <a:ea typeface="IBM Plex Sans" pitchFamily="34" charset="-122"/>
                <a:cs typeface="IBM Plex Sans" pitchFamily="34" charset="-120"/>
              </a:rPr>
              <a:t>Розуміння лідерства еволюціонувало від традиційних теорій, які фокусувалися на вроджених якостях лідера, до сучасних підходів, що наголошують на поведінці, ситуації та цінностях. Традиційні підходи включали харизматичний, авторитарний та демократичний стилі, тоді як сучасні підходи – поведінковий, ситуаційний, функціональний та ціннісний.</a:t>
            </a:r>
            <a:endParaRPr lang="en-US" sz="1500" dirty="0"/>
          </a:p>
        </p:txBody>
      </p:sp>
      <p:sp>
        <p:nvSpPr>
          <p:cNvPr id="5" name="Shape 2"/>
          <p:cNvSpPr/>
          <p:nvPr/>
        </p:nvSpPr>
        <p:spPr>
          <a:xfrm>
            <a:off x="6263640" y="3815001"/>
            <a:ext cx="437198" cy="437198"/>
          </a:xfrm>
          <a:prstGeom prst="roundRect">
            <a:avLst>
              <a:gd name="adj" fmla="val 40005"/>
            </a:avLst>
          </a:prstGeom>
          <a:solidFill>
            <a:srgbClr val="CFDBFC"/>
          </a:solidFill>
          <a:ln w="7620">
            <a:solidFill>
              <a:srgbClr val="B5C1E2"/>
            </a:solidFill>
            <a:prstDash val="solid"/>
          </a:ln>
          <a:effectLst>
            <a:outerShdw dist="17780" dir="2700000" algn="bl" rotWithShape="0">
              <a:srgbClr val="B5C1E2">
                <a:alpha val="100000"/>
              </a:srgbClr>
            </a:outerShdw>
          </a:effectLst>
        </p:spPr>
      </p:sp>
      <p:sp>
        <p:nvSpPr>
          <p:cNvPr id="6" name="Text 3"/>
          <p:cNvSpPr/>
          <p:nvPr/>
        </p:nvSpPr>
        <p:spPr>
          <a:xfrm>
            <a:off x="6336506" y="3851434"/>
            <a:ext cx="291465" cy="364331"/>
          </a:xfrm>
          <a:prstGeom prst="rect">
            <a:avLst/>
          </a:prstGeom>
          <a:noFill/>
          <a:ln/>
        </p:spPr>
        <p:txBody>
          <a:bodyPr wrap="none" lIns="0" tIns="0" rIns="0" bIns="0" rtlCol="0" anchor="t"/>
          <a:lstStyle/>
          <a:p>
            <a:pPr marL="0" indent="0" algn="ctr">
              <a:lnSpc>
                <a:spcPts val="2250"/>
              </a:lnSpc>
              <a:buNone/>
            </a:pPr>
            <a:r>
              <a:rPr lang="en-US" sz="2250" dirty="0">
                <a:solidFill>
                  <a:srgbClr val="000000"/>
                </a:solidFill>
                <a:latin typeface="Outfit Medium" pitchFamily="34" charset="0"/>
                <a:ea typeface="Outfit Medium" pitchFamily="34" charset="-122"/>
                <a:cs typeface="Outfit Medium" pitchFamily="34" charset="-120"/>
              </a:rPr>
              <a:t>1</a:t>
            </a:r>
            <a:endParaRPr lang="en-US" sz="2250" dirty="0"/>
          </a:p>
        </p:txBody>
      </p:sp>
      <p:sp>
        <p:nvSpPr>
          <p:cNvPr id="7" name="Text 4"/>
          <p:cNvSpPr/>
          <p:nvPr/>
        </p:nvSpPr>
        <p:spPr>
          <a:xfrm>
            <a:off x="6895148" y="3881795"/>
            <a:ext cx="2429113" cy="303609"/>
          </a:xfrm>
          <a:prstGeom prst="rect">
            <a:avLst/>
          </a:prstGeom>
          <a:noFill/>
          <a:ln/>
        </p:spPr>
        <p:txBody>
          <a:bodyPr wrap="none" lIns="0" tIns="0" rIns="0" bIns="0" rtlCol="0" anchor="t"/>
          <a:lstStyle/>
          <a:p>
            <a:pPr marL="0" indent="0" algn="l">
              <a:lnSpc>
                <a:spcPts val="2350"/>
              </a:lnSpc>
              <a:buNone/>
            </a:pPr>
            <a:r>
              <a:rPr lang="en-US" sz="1900" dirty="0">
                <a:solidFill>
                  <a:srgbClr val="666666"/>
                </a:solidFill>
                <a:latin typeface="Outfit Medium" pitchFamily="34" charset="0"/>
                <a:ea typeface="Outfit Medium" pitchFamily="34" charset="-122"/>
                <a:cs typeface="Outfit Medium" pitchFamily="34" charset="-120"/>
              </a:rPr>
              <a:t>Традиційні підходи</a:t>
            </a:r>
            <a:endParaRPr lang="en-US" sz="1900" dirty="0"/>
          </a:p>
        </p:txBody>
      </p:sp>
      <p:sp>
        <p:nvSpPr>
          <p:cNvPr id="8" name="Text 5"/>
          <p:cNvSpPr/>
          <p:nvPr/>
        </p:nvSpPr>
        <p:spPr>
          <a:xfrm>
            <a:off x="6895148" y="4301966"/>
            <a:ext cx="6958013" cy="3108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666666"/>
                </a:solidFill>
                <a:latin typeface="IBM Plex Sans" pitchFamily="34" charset="0"/>
                <a:ea typeface="IBM Plex Sans" pitchFamily="34" charset="-122"/>
                <a:cs typeface="IBM Plex Sans" pitchFamily="34" charset="-120"/>
              </a:rPr>
              <a:t>Теорія рис: лідерами народжуються</a:t>
            </a:r>
            <a:endParaRPr lang="en-US" sz="1500" dirty="0"/>
          </a:p>
        </p:txBody>
      </p:sp>
      <p:sp>
        <p:nvSpPr>
          <p:cNvPr id="9" name="Text 6"/>
          <p:cNvSpPr/>
          <p:nvPr/>
        </p:nvSpPr>
        <p:spPr>
          <a:xfrm>
            <a:off x="6895148" y="4680823"/>
            <a:ext cx="6958013" cy="3108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666666"/>
                </a:solidFill>
                <a:latin typeface="IBM Plex Sans" pitchFamily="34" charset="0"/>
                <a:ea typeface="IBM Plex Sans" pitchFamily="34" charset="-122"/>
                <a:cs typeface="IBM Plex Sans" pitchFamily="34" charset="-120"/>
              </a:rPr>
              <a:t>Авторитарний: жорсткий контроль</a:t>
            </a:r>
            <a:endParaRPr lang="en-US" sz="1500" dirty="0"/>
          </a:p>
        </p:txBody>
      </p:sp>
      <p:sp>
        <p:nvSpPr>
          <p:cNvPr id="10" name="Text 7"/>
          <p:cNvSpPr/>
          <p:nvPr/>
        </p:nvSpPr>
        <p:spPr>
          <a:xfrm>
            <a:off x="6895148" y="5059680"/>
            <a:ext cx="6958013" cy="3108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666666"/>
                </a:solidFill>
                <a:latin typeface="IBM Plex Sans" pitchFamily="34" charset="0"/>
                <a:ea typeface="IBM Plex Sans" pitchFamily="34" charset="-122"/>
                <a:cs typeface="IBM Plex Sans" pitchFamily="34" charset="-120"/>
              </a:rPr>
              <a:t>Демократичний: колегіальність</a:t>
            </a:r>
            <a:endParaRPr lang="en-US" sz="1500" dirty="0"/>
          </a:p>
        </p:txBody>
      </p:sp>
      <p:sp>
        <p:nvSpPr>
          <p:cNvPr id="11" name="Shape 8"/>
          <p:cNvSpPr/>
          <p:nvPr/>
        </p:nvSpPr>
        <p:spPr>
          <a:xfrm>
            <a:off x="6263640" y="5759172"/>
            <a:ext cx="437198" cy="437198"/>
          </a:xfrm>
          <a:prstGeom prst="roundRect">
            <a:avLst>
              <a:gd name="adj" fmla="val 40005"/>
            </a:avLst>
          </a:prstGeom>
          <a:solidFill>
            <a:srgbClr val="CFDBFC"/>
          </a:solidFill>
          <a:ln w="7620">
            <a:solidFill>
              <a:srgbClr val="B5C1E2"/>
            </a:solidFill>
            <a:prstDash val="solid"/>
          </a:ln>
          <a:effectLst>
            <a:outerShdw dist="17780" dir="2700000" algn="bl" rotWithShape="0">
              <a:srgbClr val="B5C1E2">
                <a:alpha val="100000"/>
              </a:srgbClr>
            </a:outerShdw>
          </a:effectLst>
        </p:spPr>
      </p:sp>
      <p:sp>
        <p:nvSpPr>
          <p:cNvPr id="12" name="Text 9"/>
          <p:cNvSpPr/>
          <p:nvPr/>
        </p:nvSpPr>
        <p:spPr>
          <a:xfrm>
            <a:off x="6336506" y="5795605"/>
            <a:ext cx="291465" cy="364331"/>
          </a:xfrm>
          <a:prstGeom prst="rect">
            <a:avLst/>
          </a:prstGeom>
          <a:noFill/>
          <a:ln/>
        </p:spPr>
        <p:txBody>
          <a:bodyPr wrap="none" lIns="0" tIns="0" rIns="0" bIns="0" rtlCol="0" anchor="t"/>
          <a:lstStyle/>
          <a:p>
            <a:pPr marL="0" indent="0" algn="ctr">
              <a:lnSpc>
                <a:spcPts val="2250"/>
              </a:lnSpc>
              <a:buNone/>
            </a:pPr>
            <a:r>
              <a:rPr lang="en-US" sz="2250" dirty="0">
                <a:solidFill>
                  <a:srgbClr val="000000"/>
                </a:solidFill>
                <a:latin typeface="Outfit Medium" pitchFamily="34" charset="0"/>
                <a:ea typeface="Outfit Medium" pitchFamily="34" charset="-122"/>
                <a:cs typeface="Outfit Medium" pitchFamily="34" charset="-120"/>
              </a:rPr>
              <a:t>2</a:t>
            </a:r>
            <a:endParaRPr lang="en-US" sz="2250" dirty="0"/>
          </a:p>
        </p:txBody>
      </p:sp>
      <p:sp>
        <p:nvSpPr>
          <p:cNvPr id="13" name="Text 10"/>
          <p:cNvSpPr/>
          <p:nvPr/>
        </p:nvSpPr>
        <p:spPr>
          <a:xfrm>
            <a:off x="6895148" y="5825966"/>
            <a:ext cx="2429113" cy="303609"/>
          </a:xfrm>
          <a:prstGeom prst="rect">
            <a:avLst/>
          </a:prstGeom>
          <a:noFill/>
          <a:ln/>
        </p:spPr>
        <p:txBody>
          <a:bodyPr wrap="none" lIns="0" tIns="0" rIns="0" bIns="0" rtlCol="0" anchor="t"/>
          <a:lstStyle/>
          <a:p>
            <a:pPr marL="0" indent="0" algn="l">
              <a:lnSpc>
                <a:spcPts val="2350"/>
              </a:lnSpc>
              <a:buNone/>
            </a:pPr>
            <a:r>
              <a:rPr lang="en-US" sz="1900" dirty="0">
                <a:solidFill>
                  <a:srgbClr val="666666"/>
                </a:solidFill>
                <a:latin typeface="Outfit Medium" pitchFamily="34" charset="0"/>
                <a:ea typeface="Outfit Medium" pitchFamily="34" charset="-122"/>
                <a:cs typeface="Outfit Medium" pitchFamily="34" charset="-120"/>
              </a:rPr>
              <a:t>Сучасні підходи</a:t>
            </a:r>
            <a:endParaRPr lang="en-US" sz="1900" dirty="0"/>
          </a:p>
        </p:txBody>
      </p:sp>
      <p:sp>
        <p:nvSpPr>
          <p:cNvPr id="14" name="Text 11"/>
          <p:cNvSpPr/>
          <p:nvPr/>
        </p:nvSpPr>
        <p:spPr>
          <a:xfrm>
            <a:off x="6895148" y="6246138"/>
            <a:ext cx="6958013" cy="3108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666666"/>
                </a:solidFill>
                <a:latin typeface="IBM Plex Sans" pitchFamily="34" charset="0"/>
                <a:ea typeface="IBM Plex Sans" pitchFamily="34" charset="-122"/>
                <a:cs typeface="IBM Plex Sans" pitchFamily="34" charset="-120"/>
              </a:rPr>
              <a:t>Поведінковий: лідерству можна навчитися</a:t>
            </a:r>
            <a:endParaRPr lang="en-US" sz="1500" dirty="0"/>
          </a:p>
        </p:txBody>
      </p:sp>
      <p:sp>
        <p:nvSpPr>
          <p:cNvPr id="15" name="Text 12"/>
          <p:cNvSpPr/>
          <p:nvPr/>
        </p:nvSpPr>
        <p:spPr>
          <a:xfrm>
            <a:off x="6895148" y="6624995"/>
            <a:ext cx="6958013" cy="3108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666666"/>
                </a:solidFill>
                <a:latin typeface="IBM Plex Sans" pitchFamily="34" charset="0"/>
                <a:ea typeface="IBM Plex Sans" pitchFamily="34" charset="-122"/>
                <a:cs typeface="IBM Plex Sans" pitchFamily="34" charset="-120"/>
              </a:rPr>
              <a:t>Ситуаційний: залежить від контексту</a:t>
            </a:r>
            <a:endParaRPr lang="en-US" sz="1500" dirty="0"/>
          </a:p>
        </p:txBody>
      </p:sp>
      <p:sp>
        <p:nvSpPr>
          <p:cNvPr id="16" name="Text 13"/>
          <p:cNvSpPr/>
          <p:nvPr/>
        </p:nvSpPr>
        <p:spPr>
          <a:xfrm>
            <a:off x="6895148" y="7003852"/>
            <a:ext cx="6958013" cy="3108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666666"/>
                </a:solidFill>
                <a:latin typeface="IBM Plex Sans" pitchFamily="34" charset="0"/>
                <a:ea typeface="IBM Plex Sans" pitchFamily="34" charset="-122"/>
                <a:cs typeface="IBM Plex Sans" pitchFamily="34" charset="-120"/>
              </a:rPr>
              <a:t>Функціональний: розподілене лідерство</a:t>
            </a:r>
            <a:endParaRPr lang="en-US" sz="1500" dirty="0"/>
          </a:p>
        </p:txBody>
      </p:sp>
      <p:sp>
        <p:nvSpPr>
          <p:cNvPr id="17" name="Text 14"/>
          <p:cNvSpPr/>
          <p:nvPr/>
        </p:nvSpPr>
        <p:spPr>
          <a:xfrm>
            <a:off x="6895148" y="7382708"/>
            <a:ext cx="6958013" cy="3108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666666"/>
                </a:solidFill>
                <a:latin typeface="IBM Plex Sans" pitchFamily="34" charset="0"/>
                <a:ea typeface="IBM Plex Sans" pitchFamily="34" charset="-122"/>
                <a:cs typeface="IBM Plex Sans" pitchFamily="34" charset="-120"/>
              </a:rPr>
              <a:t>Ціннісний: етика та спільні цінності</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71049" y="683895"/>
            <a:ext cx="6895624" cy="602456"/>
          </a:xfrm>
          <a:prstGeom prst="rect">
            <a:avLst/>
          </a:prstGeom>
          <a:noFill/>
          <a:ln/>
        </p:spPr>
        <p:txBody>
          <a:bodyPr wrap="none" lIns="0" tIns="0" rIns="0" bIns="0" rtlCol="0" anchor="t"/>
          <a:lstStyle/>
          <a:p>
            <a:pPr marL="0" indent="0" algn="l">
              <a:lnSpc>
                <a:spcPts val="4700"/>
              </a:lnSpc>
              <a:buNone/>
            </a:pPr>
            <a:r>
              <a:rPr lang="en-US" sz="3750" dirty="0">
                <a:solidFill>
                  <a:srgbClr val="3F6FF3"/>
                </a:solidFill>
                <a:latin typeface="Outfit Medium" pitchFamily="34" charset="0"/>
                <a:ea typeface="Outfit Medium" pitchFamily="34" charset="-122"/>
                <a:cs typeface="Outfit Medium" pitchFamily="34" charset="-120"/>
              </a:rPr>
              <a:t>Класичні Концепції Лідерства</a:t>
            </a:r>
            <a:endParaRPr lang="en-US" sz="3750" dirty="0"/>
          </a:p>
        </p:txBody>
      </p:sp>
      <p:sp>
        <p:nvSpPr>
          <p:cNvPr id="3" name="Text 1"/>
          <p:cNvSpPr/>
          <p:nvPr/>
        </p:nvSpPr>
        <p:spPr>
          <a:xfrm>
            <a:off x="771049" y="1671876"/>
            <a:ext cx="13088303" cy="925116"/>
          </a:xfrm>
          <a:prstGeom prst="rect">
            <a:avLst/>
          </a:prstGeom>
          <a:noFill/>
          <a:ln/>
        </p:spPr>
        <p:txBody>
          <a:bodyPr wrap="square" lIns="0" tIns="0" rIns="0" bIns="0" rtlCol="0" anchor="t"/>
          <a:lstStyle/>
          <a:p>
            <a:pPr marL="0" indent="0" algn="l">
              <a:lnSpc>
                <a:spcPts val="2400"/>
              </a:lnSpc>
              <a:buNone/>
            </a:pPr>
            <a:r>
              <a:rPr lang="en-US" sz="1500" dirty="0">
                <a:solidFill>
                  <a:srgbClr val="666666"/>
                </a:solidFill>
                <a:latin typeface="IBM Plex Sans" pitchFamily="34" charset="0"/>
                <a:ea typeface="IBM Plex Sans" pitchFamily="34" charset="-122"/>
                <a:cs typeface="IBM Plex Sans" pitchFamily="34" charset="-120"/>
              </a:rPr>
              <a:t>Модель Херсі-Бланшарда про ситуаційне лідерство є особливо важливою для педагогів. Вчитель адаптує свій стиль залежно від рівня готовності учня: директивний (для новачків), наставницький (для тих, хто хоче, але не вміє), підтримуючий (для впевнених, але немотивованих) та делегуючий (для компетентних і вмотивованих).</a:t>
            </a:r>
            <a:endParaRPr lang="en-US" sz="1500" dirty="0"/>
          </a:p>
        </p:txBody>
      </p:sp>
      <p:sp>
        <p:nvSpPr>
          <p:cNvPr id="4" name="Shape 2"/>
          <p:cNvSpPr/>
          <p:nvPr/>
        </p:nvSpPr>
        <p:spPr>
          <a:xfrm>
            <a:off x="771049" y="2813804"/>
            <a:ext cx="1636038" cy="1110734"/>
          </a:xfrm>
          <a:prstGeom prst="roundRect">
            <a:avLst>
              <a:gd name="adj" fmla="val 15619"/>
            </a:avLst>
          </a:prstGeom>
          <a:solidFill>
            <a:srgbClr val="CFDBFC"/>
          </a:solidFill>
          <a:ln w="7620">
            <a:solidFill>
              <a:srgbClr val="B5C1E2"/>
            </a:solidFill>
            <a:prstDash val="solid"/>
          </a:ln>
          <a:effectLst>
            <a:outerShdw dist="17780" dir="2700000" algn="bl" rotWithShape="0">
              <a:srgbClr val="B5C1E2">
                <a:alpha val="100000"/>
              </a:srgbClr>
            </a:outerShdw>
          </a:effectLst>
        </p:spPr>
      </p:sp>
      <p:sp>
        <p:nvSpPr>
          <p:cNvPr id="5" name="Text 3"/>
          <p:cNvSpPr/>
          <p:nvPr/>
        </p:nvSpPr>
        <p:spPr>
          <a:xfrm>
            <a:off x="1453515" y="3199805"/>
            <a:ext cx="270986" cy="338733"/>
          </a:xfrm>
          <a:prstGeom prst="rect">
            <a:avLst/>
          </a:prstGeom>
          <a:noFill/>
          <a:ln/>
        </p:spPr>
        <p:txBody>
          <a:bodyPr wrap="none" lIns="0" tIns="0" rIns="0" bIns="0" rtlCol="0" anchor="t"/>
          <a:lstStyle/>
          <a:p>
            <a:pPr marL="0" indent="0" algn="ctr">
              <a:lnSpc>
                <a:spcPts val="3400"/>
              </a:lnSpc>
              <a:buNone/>
            </a:pPr>
            <a:r>
              <a:rPr lang="en-US" sz="2100" dirty="0">
                <a:solidFill>
                  <a:srgbClr val="000000"/>
                </a:solidFill>
                <a:latin typeface="Outfit Medium" pitchFamily="34" charset="0"/>
                <a:ea typeface="Outfit Medium" pitchFamily="34" charset="-122"/>
                <a:cs typeface="Outfit Medium" pitchFamily="34" charset="-120"/>
              </a:rPr>
              <a:t>1</a:t>
            </a:r>
            <a:endParaRPr lang="en-US" sz="2100" dirty="0"/>
          </a:p>
        </p:txBody>
      </p:sp>
      <p:sp>
        <p:nvSpPr>
          <p:cNvPr id="6" name="Text 4"/>
          <p:cNvSpPr/>
          <p:nvPr/>
        </p:nvSpPr>
        <p:spPr>
          <a:xfrm>
            <a:off x="2599849" y="3006566"/>
            <a:ext cx="2409468" cy="301228"/>
          </a:xfrm>
          <a:prstGeom prst="rect">
            <a:avLst/>
          </a:prstGeom>
          <a:noFill/>
          <a:ln/>
        </p:spPr>
        <p:txBody>
          <a:bodyPr wrap="none" lIns="0" tIns="0" rIns="0" bIns="0" rtlCol="0" anchor="t"/>
          <a:lstStyle/>
          <a:p>
            <a:pPr marL="0" indent="0" algn="l">
              <a:lnSpc>
                <a:spcPts val="2350"/>
              </a:lnSpc>
              <a:buNone/>
            </a:pPr>
            <a:r>
              <a:rPr lang="en-US" sz="1850" dirty="0">
                <a:solidFill>
                  <a:srgbClr val="666666"/>
                </a:solidFill>
                <a:latin typeface="Outfit Medium" pitchFamily="34" charset="0"/>
                <a:ea typeface="Outfit Medium" pitchFamily="34" charset="-122"/>
                <a:cs typeface="Outfit Medium" pitchFamily="34" charset="-120"/>
              </a:rPr>
              <a:t>S1: Директивний</a:t>
            </a:r>
            <a:endParaRPr lang="en-US" sz="1850" dirty="0"/>
          </a:p>
        </p:txBody>
      </p:sp>
      <p:sp>
        <p:nvSpPr>
          <p:cNvPr id="7" name="Text 5"/>
          <p:cNvSpPr/>
          <p:nvPr/>
        </p:nvSpPr>
        <p:spPr>
          <a:xfrm>
            <a:off x="2599849" y="3423404"/>
            <a:ext cx="5985034" cy="308372"/>
          </a:xfrm>
          <a:prstGeom prst="rect">
            <a:avLst/>
          </a:prstGeom>
          <a:noFill/>
          <a:ln/>
        </p:spPr>
        <p:txBody>
          <a:bodyPr wrap="none" lIns="0" tIns="0" rIns="0" bIns="0" rtlCol="0" anchor="t"/>
          <a:lstStyle/>
          <a:p>
            <a:pPr marL="0" indent="0" algn="l">
              <a:lnSpc>
                <a:spcPts val="2400"/>
              </a:lnSpc>
              <a:buNone/>
            </a:pPr>
            <a:r>
              <a:rPr lang="en-US" sz="1500" dirty="0">
                <a:solidFill>
                  <a:srgbClr val="666666"/>
                </a:solidFill>
                <a:latin typeface="IBM Plex Sans" pitchFamily="34" charset="0"/>
                <a:ea typeface="IBM Plex Sans" pitchFamily="34" charset="-122"/>
                <a:cs typeface="IBM Plex Sans" pitchFamily="34" charset="-120"/>
              </a:rPr>
              <a:t>Висока орієнтація на завдання, низька на стосунки. Для новачків.</a:t>
            </a:r>
            <a:endParaRPr lang="en-US" sz="1500" dirty="0"/>
          </a:p>
        </p:txBody>
      </p:sp>
      <p:sp>
        <p:nvSpPr>
          <p:cNvPr id="8" name="Shape 6"/>
          <p:cNvSpPr/>
          <p:nvPr/>
        </p:nvSpPr>
        <p:spPr>
          <a:xfrm>
            <a:off x="2503408" y="3915013"/>
            <a:ext cx="11259622" cy="11430"/>
          </a:xfrm>
          <a:prstGeom prst="roundRect">
            <a:avLst>
              <a:gd name="adj" fmla="val 1517816"/>
            </a:avLst>
          </a:prstGeom>
          <a:solidFill>
            <a:srgbClr val="B5C1E2"/>
          </a:solidFill>
          <a:ln/>
        </p:spPr>
      </p:sp>
      <p:sp>
        <p:nvSpPr>
          <p:cNvPr id="9" name="Shape 7"/>
          <p:cNvSpPr/>
          <p:nvPr/>
        </p:nvSpPr>
        <p:spPr>
          <a:xfrm>
            <a:off x="771049" y="4020860"/>
            <a:ext cx="3272076" cy="1110734"/>
          </a:xfrm>
          <a:prstGeom prst="roundRect">
            <a:avLst>
              <a:gd name="adj" fmla="val 15619"/>
            </a:avLst>
          </a:prstGeom>
          <a:solidFill>
            <a:srgbClr val="CFDBFC"/>
          </a:solidFill>
          <a:ln w="7620">
            <a:solidFill>
              <a:srgbClr val="B5C1E2"/>
            </a:solidFill>
            <a:prstDash val="solid"/>
          </a:ln>
          <a:effectLst>
            <a:outerShdw dist="17780" dir="2700000" algn="bl" rotWithShape="0">
              <a:srgbClr val="B5C1E2">
                <a:alpha val="100000"/>
              </a:srgbClr>
            </a:outerShdw>
          </a:effectLst>
        </p:spPr>
      </p:sp>
      <p:sp>
        <p:nvSpPr>
          <p:cNvPr id="10" name="Text 8"/>
          <p:cNvSpPr/>
          <p:nvPr/>
        </p:nvSpPr>
        <p:spPr>
          <a:xfrm>
            <a:off x="2271593" y="4406860"/>
            <a:ext cx="270986" cy="338733"/>
          </a:xfrm>
          <a:prstGeom prst="rect">
            <a:avLst/>
          </a:prstGeom>
          <a:noFill/>
          <a:ln/>
        </p:spPr>
        <p:txBody>
          <a:bodyPr wrap="none" lIns="0" tIns="0" rIns="0" bIns="0" rtlCol="0" anchor="t"/>
          <a:lstStyle/>
          <a:p>
            <a:pPr marL="0" indent="0" algn="ctr">
              <a:lnSpc>
                <a:spcPts val="3400"/>
              </a:lnSpc>
              <a:buNone/>
            </a:pPr>
            <a:r>
              <a:rPr lang="en-US" sz="2100" dirty="0">
                <a:solidFill>
                  <a:srgbClr val="000000"/>
                </a:solidFill>
                <a:latin typeface="Outfit Medium" pitchFamily="34" charset="0"/>
                <a:ea typeface="Outfit Medium" pitchFamily="34" charset="-122"/>
                <a:cs typeface="Outfit Medium" pitchFamily="34" charset="-120"/>
              </a:rPr>
              <a:t>2</a:t>
            </a:r>
            <a:endParaRPr lang="en-US" sz="2100" dirty="0"/>
          </a:p>
        </p:txBody>
      </p:sp>
      <p:sp>
        <p:nvSpPr>
          <p:cNvPr id="11" name="Text 9"/>
          <p:cNvSpPr/>
          <p:nvPr/>
        </p:nvSpPr>
        <p:spPr>
          <a:xfrm>
            <a:off x="4235887" y="4213622"/>
            <a:ext cx="2409468" cy="301228"/>
          </a:xfrm>
          <a:prstGeom prst="rect">
            <a:avLst/>
          </a:prstGeom>
          <a:noFill/>
          <a:ln/>
        </p:spPr>
        <p:txBody>
          <a:bodyPr wrap="none" lIns="0" tIns="0" rIns="0" bIns="0" rtlCol="0" anchor="t"/>
          <a:lstStyle/>
          <a:p>
            <a:pPr marL="0" indent="0" algn="l">
              <a:lnSpc>
                <a:spcPts val="2350"/>
              </a:lnSpc>
              <a:buNone/>
            </a:pPr>
            <a:r>
              <a:rPr lang="en-US" sz="1850" dirty="0">
                <a:solidFill>
                  <a:srgbClr val="666666"/>
                </a:solidFill>
                <a:latin typeface="Outfit Medium" pitchFamily="34" charset="0"/>
                <a:ea typeface="Outfit Medium" pitchFamily="34" charset="-122"/>
                <a:cs typeface="Outfit Medium" pitchFamily="34" charset="-120"/>
              </a:rPr>
              <a:t>S2: Наставницький</a:t>
            </a:r>
            <a:endParaRPr lang="en-US" sz="1850" dirty="0"/>
          </a:p>
        </p:txBody>
      </p:sp>
      <p:sp>
        <p:nvSpPr>
          <p:cNvPr id="12" name="Text 10"/>
          <p:cNvSpPr/>
          <p:nvPr/>
        </p:nvSpPr>
        <p:spPr>
          <a:xfrm>
            <a:off x="4235887" y="4630460"/>
            <a:ext cx="5578435" cy="308372"/>
          </a:xfrm>
          <a:prstGeom prst="rect">
            <a:avLst/>
          </a:prstGeom>
          <a:noFill/>
          <a:ln/>
        </p:spPr>
        <p:txBody>
          <a:bodyPr wrap="none" lIns="0" tIns="0" rIns="0" bIns="0" rtlCol="0" anchor="t"/>
          <a:lstStyle/>
          <a:p>
            <a:pPr marL="0" indent="0" algn="l">
              <a:lnSpc>
                <a:spcPts val="2400"/>
              </a:lnSpc>
              <a:buNone/>
            </a:pPr>
            <a:r>
              <a:rPr lang="en-US" sz="1500" dirty="0">
                <a:solidFill>
                  <a:srgbClr val="666666"/>
                </a:solidFill>
                <a:latin typeface="IBM Plex Sans" pitchFamily="34" charset="0"/>
                <a:ea typeface="IBM Plex Sans" pitchFamily="34" charset="-122"/>
                <a:cs typeface="IBM Plex Sans" pitchFamily="34" charset="-120"/>
              </a:rPr>
              <a:t>Висока на завдання і стосунки. Для тих, хто хоче, але не вміє.</a:t>
            </a:r>
            <a:endParaRPr lang="en-US" sz="1500" dirty="0"/>
          </a:p>
        </p:txBody>
      </p:sp>
      <p:sp>
        <p:nvSpPr>
          <p:cNvPr id="13" name="Shape 11"/>
          <p:cNvSpPr/>
          <p:nvPr/>
        </p:nvSpPr>
        <p:spPr>
          <a:xfrm>
            <a:off x="4139446" y="5122069"/>
            <a:ext cx="9623584" cy="11430"/>
          </a:xfrm>
          <a:prstGeom prst="roundRect">
            <a:avLst>
              <a:gd name="adj" fmla="val 1517816"/>
            </a:avLst>
          </a:prstGeom>
          <a:solidFill>
            <a:srgbClr val="B5C1E2"/>
          </a:solidFill>
          <a:ln/>
        </p:spPr>
      </p:sp>
      <p:sp>
        <p:nvSpPr>
          <p:cNvPr id="14" name="Shape 12"/>
          <p:cNvSpPr/>
          <p:nvPr/>
        </p:nvSpPr>
        <p:spPr>
          <a:xfrm>
            <a:off x="771049" y="5227915"/>
            <a:ext cx="4908113" cy="1110734"/>
          </a:xfrm>
          <a:prstGeom prst="roundRect">
            <a:avLst>
              <a:gd name="adj" fmla="val 15619"/>
            </a:avLst>
          </a:prstGeom>
          <a:solidFill>
            <a:srgbClr val="CFDBFC"/>
          </a:solidFill>
          <a:ln w="7620">
            <a:solidFill>
              <a:srgbClr val="B5C1E2"/>
            </a:solidFill>
            <a:prstDash val="solid"/>
          </a:ln>
          <a:effectLst>
            <a:outerShdw dist="17780" dir="2700000" algn="bl" rotWithShape="0">
              <a:srgbClr val="B5C1E2">
                <a:alpha val="100000"/>
              </a:srgbClr>
            </a:outerShdw>
          </a:effectLst>
        </p:spPr>
      </p:sp>
      <p:sp>
        <p:nvSpPr>
          <p:cNvPr id="15" name="Text 13"/>
          <p:cNvSpPr/>
          <p:nvPr/>
        </p:nvSpPr>
        <p:spPr>
          <a:xfrm>
            <a:off x="3089553" y="5613916"/>
            <a:ext cx="270986" cy="338733"/>
          </a:xfrm>
          <a:prstGeom prst="rect">
            <a:avLst/>
          </a:prstGeom>
          <a:noFill/>
          <a:ln/>
        </p:spPr>
        <p:txBody>
          <a:bodyPr wrap="none" lIns="0" tIns="0" rIns="0" bIns="0" rtlCol="0" anchor="t"/>
          <a:lstStyle/>
          <a:p>
            <a:pPr marL="0" indent="0" algn="ctr">
              <a:lnSpc>
                <a:spcPts val="3400"/>
              </a:lnSpc>
              <a:buNone/>
            </a:pPr>
            <a:r>
              <a:rPr lang="en-US" sz="2100" dirty="0">
                <a:solidFill>
                  <a:srgbClr val="000000"/>
                </a:solidFill>
                <a:latin typeface="Outfit Medium" pitchFamily="34" charset="0"/>
                <a:ea typeface="Outfit Medium" pitchFamily="34" charset="-122"/>
                <a:cs typeface="Outfit Medium" pitchFamily="34" charset="-120"/>
              </a:rPr>
              <a:t>3</a:t>
            </a:r>
            <a:endParaRPr lang="en-US" sz="2100" dirty="0"/>
          </a:p>
        </p:txBody>
      </p:sp>
      <p:sp>
        <p:nvSpPr>
          <p:cNvPr id="16" name="Text 14"/>
          <p:cNvSpPr/>
          <p:nvPr/>
        </p:nvSpPr>
        <p:spPr>
          <a:xfrm>
            <a:off x="5871924" y="5420678"/>
            <a:ext cx="2409468" cy="301228"/>
          </a:xfrm>
          <a:prstGeom prst="rect">
            <a:avLst/>
          </a:prstGeom>
          <a:noFill/>
          <a:ln/>
        </p:spPr>
        <p:txBody>
          <a:bodyPr wrap="none" lIns="0" tIns="0" rIns="0" bIns="0" rtlCol="0" anchor="t"/>
          <a:lstStyle/>
          <a:p>
            <a:pPr marL="0" indent="0" algn="l">
              <a:lnSpc>
                <a:spcPts val="2350"/>
              </a:lnSpc>
              <a:buNone/>
            </a:pPr>
            <a:r>
              <a:rPr lang="en-US" sz="1850" dirty="0">
                <a:solidFill>
                  <a:srgbClr val="666666"/>
                </a:solidFill>
                <a:latin typeface="Outfit Medium" pitchFamily="34" charset="0"/>
                <a:ea typeface="Outfit Medium" pitchFamily="34" charset="-122"/>
                <a:cs typeface="Outfit Medium" pitchFamily="34" charset="-120"/>
              </a:rPr>
              <a:t>S3: Підтримуючий</a:t>
            </a:r>
            <a:endParaRPr lang="en-US" sz="1850" dirty="0"/>
          </a:p>
        </p:txBody>
      </p:sp>
      <p:sp>
        <p:nvSpPr>
          <p:cNvPr id="17" name="Text 15"/>
          <p:cNvSpPr/>
          <p:nvPr/>
        </p:nvSpPr>
        <p:spPr>
          <a:xfrm>
            <a:off x="5871924" y="5837515"/>
            <a:ext cx="7065407" cy="308372"/>
          </a:xfrm>
          <a:prstGeom prst="rect">
            <a:avLst/>
          </a:prstGeom>
          <a:noFill/>
          <a:ln/>
        </p:spPr>
        <p:txBody>
          <a:bodyPr wrap="none" lIns="0" tIns="0" rIns="0" bIns="0" rtlCol="0" anchor="t"/>
          <a:lstStyle/>
          <a:p>
            <a:pPr marL="0" indent="0" algn="l">
              <a:lnSpc>
                <a:spcPts val="2400"/>
              </a:lnSpc>
              <a:buNone/>
            </a:pPr>
            <a:r>
              <a:rPr lang="en-US" sz="1500" dirty="0">
                <a:solidFill>
                  <a:srgbClr val="666666"/>
                </a:solidFill>
                <a:latin typeface="IBM Plex Sans" pitchFamily="34" charset="0"/>
                <a:ea typeface="IBM Plex Sans" pitchFamily="34" charset="-122"/>
                <a:cs typeface="IBM Plex Sans" pitchFamily="34" charset="-120"/>
              </a:rPr>
              <a:t>Низька на завдання, висока на стосунки. Для впевнених, але немотивованих.</a:t>
            </a:r>
            <a:endParaRPr lang="en-US" sz="1500" dirty="0"/>
          </a:p>
        </p:txBody>
      </p:sp>
      <p:sp>
        <p:nvSpPr>
          <p:cNvPr id="18" name="Shape 16"/>
          <p:cNvSpPr/>
          <p:nvPr/>
        </p:nvSpPr>
        <p:spPr>
          <a:xfrm>
            <a:off x="5775484" y="6329124"/>
            <a:ext cx="7987546" cy="11430"/>
          </a:xfrm>
          <a:prstGeom prst="roundRect">
            <a:avLst>
              <a:gd name="adj" fmla="val 1517816"/>
            </a:avLst>
          </a:prstGeom>
          <a:solidFill>
            <a:srgbClr val="B5C1E2"/>
          </a:solidFill>
          <a:ln/>
        </p:spPr>
      </p:sp>
      <p:sp>
        <p:nvSpPr>
          <p:cNvPr id="19" name="Shape 17"/>
          <p:cNvSpPr/>
          <p:nvPr/>
        </p:nvSpPr>
        <p:spPr>
          <a:xfrm>
            <a:off x="771049" y="6434971"/>
            <a:ext cx="6544151" cy="1110734"/>
          </a:xfrm>
          <a:prstGeom prst="roundRect">
            <a:avLst>
              <a:gd name="adj" fmla="val 15619"/>
            </a:avLst>
          </a:prstGeom>
          <a:solidFill>
            <a:srgbClr val="CFDBFC"/>
          </a:solidFill>
          <a:ln w="7620">
            <a:solidFill>
              <a:srgbClr val="B5C1E2"/>
            </a:solidFill>
            <a:prstDash val="solid"/>
          </a:ln>
          <a:effectLst>
            <a:outerShdw dist="17780" dir="2700000" algn="bl" rotWithShape="0">
              <a:srgbClr val="B5C1E2">
                <a:alpha val="100000"/>
              </a:srgbClr>
            </a:outerShdw>
          </a:effectLst>
        </p:spPr>
      </p:sp>
      <p:sp>
        <p:nvSpPr>
          <p:cNvPr id="20" name="Text 18"/>
          <p:cNvSpPr/>
          <p:nvPr/>
        </p:nvSpPr>
        <p:spPr>
          <a:xfrm>
            <a:off x="3907631" y="6820972"/>
            <a:ext cx="270986" cy="338733"/>
          </a:xfrm>
          <a:prstGeom prst="rect">
            <a:avLst/>
          </a:prstGeom>
          <a:noFill/>
          <a:ln/>
        </p:spPr>
        <p:txBody>
          <a:bodyPr wrap="none" lIns="0" tIns="0" rIns="0" bIns="0" rtlCol="0" anchor="t"/>
          <a:lstStyle/>
          <a:p>
            <a:pPr marL="0" indent="0" algn="ctr">
              <a:lnSpc>
                <a:spcPts val="3400"/>
              </a:lnSpc>
              <a:buNone/>
            </a:pPr>
            <a:r>
              <a:rPr lang="en-US" sz="2100" dirty="0">
                <a:solidFill>
                  <a:srgbClr val="000000"/>
                </a:solidFill>
                <a:latin typeface="Outfit Medium" pitchFamily="34" charset="0"/>
                <a:ea typeface="Outfit Medium" pitchFamily="34" charset="-122"/>
                <a:cs typeface="Outfit Medium" pitchFamily="34" charset="-120"/>
              </a:rPr>
              <a:t>4</a:t>
            </a:r>
            <a:endParaRPr lang="en-US" sz="2100" dirty="0"/>
          </a:p>
        </p:txBody>
      </p:sp>
      <p:sp>
        <p:nvSpPr>
          <p:cNvPr id="21" name="Text 19"/>
          <p:cNvSpPr/>
          <p:nvPr/>
        </p:nvSpPr>
        <p:spPr>
          <a:xfrm>
            <a:off x="7507962" y="6627733"/>
            <a:ext cx="2409468" cy="301228"/>
          </a:xfrm>
          <a:prstGeom prst="rect">
            <a:avLst/>
          </a:prstGeom>
          <a:noFill/>
          <a:ln/>
        </p:spPr>
        <p:txBody>
          <a:bodyPr wrap="none" lIns="0" tIns="0" rIns="0" bIns="0" rtlCol="0" anchor="t"/>
          <a:lstStyle/>
          <a:p>
            <a:pPr marL="0" indent="0" algn="l">
              <a:lnSpc>
                <a:spcPts val="2350"/>
              </a:lnSpc>
              <a:buNone/>
            </a:pPr>
            <a:r>
              <a:rPr lang="en-US" sz="1850" dirty="0">
                <a:solidFill>
                  <a:srgbClr val="666666"/>
                </a:solidFill>
                <a:latin typeface="Outfit Medium" pitchFamily="34" charset="0"/>
                <a:ea typeface="Outfit Medium" pitchFamily="34" charset="-122"/>
                <a:cs typeface="Outfit Medium" pitchFamily="34" charset="-120"/>
              </a:rPr>
              <a:t>S4: Делегуючий</a:t>
            </a:r>
            <a:endParaRPr lang="en-US" sz="1850" dirty="0"/>
          </a:p>
        </p:txBody>
      </p:sp>
      <p:sp>
        <p:nvSpPr>
          <p:cNvPr id="22" name="Text 20"/>
          <p:cNvSpPr/>
          <p:nvPr/>
        </p:nvSpPr>
        <p:spPr>
          <a:xfrm>
            <a:off x="7507962" y="7044571"/>
            <a:ext cx="6039803" cy="308372"/>
          </a:xfrm>
          <a:prstGeom prst="rect">
            <a:avLst/>
          </a:prstGeom>
          <a:noFill/>
          <a:ln/>
        </p:spPr>
        <p:txBody>
          <a:bodyPr wrap="none" lIns="0" tIns="0" rIns="0" bIns="0" rtlCol="0" anchor="t"/>
          <a:lstStyle/>
          <a:p>
            <a:pPr marL="0" indent="0" algn="l">
              <a:lnSpc>
                <a:spcPts val="2400"/>
              </a:lnSpc>
              <a:buNone/>
            </a:pPr>
            <a:r>
              <a:rPr lang="en-US" sz="1500" dirty="0">
                <a:solidFill>
                  <a:srgbClr val="666666"/>
                </a:solidFill>
                <a:latin typeface="IBM Plex Sans" pitchFamily="34" charset="0"/>
                <a:ea typeface="IBM Plex Sans" pitchFamily="34" charset="-122"/>
                <a:cs typeface="IBM Plex Sans" pitchFamily="34" charset="-120"/>
              </a:rPr>
              <a:t>Низька на завдання і стосунки. Для компетентних і вмотивованих.</a:t>
            </a:r>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023699"/>
            <a:ext cx="7556421" cy="1240155"/>
          </a:xfrm>
          <a:prstGeom prst="rect">
            <a:avLst/>
          </a:prstGeom>
          <a:noFill/>
          <a:ln/>
        </p:spPr>
        <p:txBody>
          <a:bodyPr wrap="square" lIns="0" tIns="0" rIns="0" bIns="0" rtlCol="0" anchor="t"/>
          <a:lstStyle/>
          <a:p>
            <a:pPr marL="0" indent="0" algn="ctr">
              <a:lnSpc>
                <a:spcPts val="4850"/>
              </a:lnSpc>
              <a:buNone/>
            </a:pPr>
            <a:r>
              <a:rPr lang="en-US" sz="3900" b="1" dirty="0">
                <a:solidFill>
                  <a:srgbClr val="3F6FF3"/>
                </a:solidFill>
                <a:latin typeface="Outfit Medium" pitchFamily="34" charset="0"/>
                <a:ea typeface="Outfit Medium" pitchFamily="34" charset="-122"/>
                <a:cs typeface="Outfit Medium" pitchFamily="34" charset="-120"/>
              </a:rPr>
              <a:t>Трансформаційне та Сервісне Лідерство</a:t>
            </a:r>
            <a:endParaRPr lang="en-US" sz="3900" b="1" dirty="0"/>
          </a:p>
        </p:txBody>
      </p:sp>
      <p:sp>
        <p:nvSpPr>
          <p:cNvPr id="4" name="Text 1"/>
          <p:cNvSpPr/>
          <p:nvPr/>
        </p:nvSpPr>
        <p:spPr>
          <a:xfrm>
            <a:off x="793790" y="2561511"/>
            <a:ext cx="7556421" cy="1587698"/>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IBM Plex Sans" pitchFamily="34" charset="0"/>
                <a:ea typeface="IBM Plex Sans" pitchFamily="34" charset="-122"/>
                <a:cs typeface="IBM Plex Sans" pitchFamily="34" charset="-120"/>
              </a:rPr>
              <a:t>Трансакційне лідерство мотивує через винагороди та покарання, тоді як трансформаційне змінює свідомість послідовників, надихаючи їх на досягнення вищих цілей. Сервісне лідерство, концепція Роберта Грінліфа, розглядає лідера як того, хто служить потребам своїх послідовників. Для вчителя це означає фокус на емпатії, слуханні, допомозі та побудові спільноти в класі.</a:t>
            </a:r>
            <a:endParaRPr lang="en-US" sz="1550" dirty="0"/>
          </a:p>
        </p:txBody>
      </p:sp>
      <p:sp>
        <p:nvSpPr>
          <p:cNvPr id="5" name="Shape 2"/>
          <p:cNvSpPr/>
          <p:nvPr/>
        </p:nvSpPr>
        <p:spPr>
          <a:xfrm>
            <a:off x="793790" y="4372451"/>
            <a:ext cx="3679031" cy="1476256"/>
          </a:xfrm>
          <a:prstGeom prst="roundRect">
            <a:avLst>
              <a:gd name="adj" fmla="val 12100"/>
            </a:avLst>
          </a:prstGeom>
          <a:solidFill>
            <a:srgbClr val="CFDBFC"/>
          </a:solidFill>
          <a:ln w="7620">
            <a:solidFill>
              <a:srgbClr val="B5C1E2"/>
            </a:solidFill>
            <a:prstDash val="solid"/>
          </a:ln>
          <a:effectLst>
            <a:outerShdw dist="17780" dir="2700000" algn="bl" rotWithShape="0">
              <a:srgbClr val="B5C1E2">
                <a:alpha val="100000"/>
              </a:srgbClr>
            </a:outerShdw>
          </a:effectLst>
        </p:spPr>
      </p:sp>
      <p:sp>
        <p:nvSpPr>
          <p:cNvPr id="6" name="Text 3"/>
          <p:cNvSpPr/>
          <p:nvPr/>
        </p:nvSpPr>
        <p:spPr>
          <a:xfrm>
            <a:off x="999768" y="457842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Outfit Medium" pitchFamily="34" charset="0"/>
                <a:ea typeface="Outfit Medium" pitchFamily="34" charset="-122"/>
                <a:cs typeface="Outfit Medium" pitchFamily="34" charset="-120"/>
              </a:rPr>
              <a:t>Трансакційне</a:t>
            </a:r>
            <a:endParaRPr lang="en-US" sz="1950" dirty="0"/>
          </a:p>
        </p:txBody>
      </p:sp>
      <p:sp>
        <p:nvSpPr>
          <p:cNvPr id="7" name="Text 4"/>
          <p:cNvSpPr/>
          <p:nvPr/>
        </p:nvSpPr>
        <p:spPr>
          <a:xfrm>
            <a:off x="999768" y="5007650"/>
            <a:ext cx="3267075"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IBM Plex Sans" pitchFamily="34" charset="0"/>
                <a:ea typeface="IBM Plex Sans" pitchFamily="34" charset="-122"/>
                <a:cs typeface="IBM Plex Sans" pitchFamily="34" charset="-120"/>
              </a:rPr>
              <a:t>Обмін: винагороди за виконання завдань</a:t>
            </a:r>
            <a:endParaRPr lang="en-US" sz="1550" dirty="0"/>
          </a:p>
        </p:txBody>
      </p:sp>
      <p:sp>
        <p:nvSpPr>
          <p:cNvPr id="8" name="Shape 5"/>
          <p:cNvSpPr/>
          <p:nvPr/>
        </p:nvSpPr>
        <p:spPr>
          <a:xfrm>
            <a:off x="4671179" y="4372451"/>
            <a:ext cx="3679031" cy="1476256"/>
          </a:xfrm>
          <a:prstGeom prst="roundRect">
            <a:avLst>
              <a:gd name="adj" fmla="val 12100"/>
            </a:avLst>
          </a:prstGeom>
          <a:solidFill>
            <a:srgbClr val="CFDBFC"/>
          </a:solidFill>
          <a:ln w="7620">
            <a:solidFill>
              <a:srgbClr val="B5C1E2"/>
            </a:solidFill>
            <a:prstDash val="solid"/>
          </a:ln>
          <a:effectLst>
            <a:outerShdw dist="17780" dir="2700000" algn="bl" rotWithShape="0">
              <a:srgbClr val="B5C1E2">
                <a:alpha val="100000"/>
              </a:srgbClr>
            </a:outerShdw>
          </a:effectLst>
        </p:spPr>
      </p:sp>
      <p:sp>
        <p:nvSpPr>
          <p:cNvPr id="9" name="Text 6"/>
          <p:cNvSpPr/>
          <p:nvPr/>
        </p:nvSpPr>
        <p:spPr>
          <a:xfrm>
            <a:off x="4877157" y="457842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Outfit Medium" pitchFamily="34" charset="0"/>
                <a:ea typeface="Outfit Medium" pitchFamily="34" charset="-122"/>
                <a:cs typeface="Outfit Medium" pitchFamily="34" charset="-120"/>
              </a:rPr>
              <a:t>Трансформаційне</a:t>
            </a:r>
            <a:endParaRPr lang="en-US" sz="1950" dirty="0"/>
          </a:p>
        </p:txBody>
      </p:sp>
      <p:sp>
        <p:nvSpPr>
          <p:cNvPr id="10" name="Text 7"/>
          <p:cNvSpPr/>
          <p:nvPr/>
        </p:nvSpPr>
        <p:spPr>
          <a:xfrm>
            <a:off x="4877157" y="5007650"/>
            <a:ext cx="3267075"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IBM Plex Sans" pitchFamily="34" charset="0"/>
                <a:ea typeface="IBM Plex Sans" pitchFamily="34" charset="-122"/>
                <a:cs typeface="IBM Plex Sans" pitchFamily="34" charset="-120"/>
              </a:rPr>
              <a:t>Натхнення: формування любові до навчання</a:t>
            </a:r>
            <a:endParaRPr lang="en-US" sz="1550" dirty="0"/>
          </a:p>
        </p:txBody>
      </p:sp>
      <p:sp>
        <p:nvSpPr>
          <p:cNvPr id="11" name="Shape 8"/>
          <p:cNvSpPr/>
          <p:nvPr/>
        </p:nvSpPr>
        <p:spPr>
          <a:xfrm>
            <a:off x="793790" y="6047065"/>
            <a:ext cx="7556421" cy="1158716"/>
          </a:xfrm>
          <a:prstGeom prst="roundRect">
            <a:avLst>
              <a:gd name="adj" fmla="val 15416"/>
            </a:avLst>
          </a:prstGeom>
          <a:solidFill>
            <a:srgbClr val="CFDBFC"/>
          </a:solidFill>
          <a:ln w="7620">
            <a:solidFill>
              <a:srgbClr val="B5C1E2"/>
            </a:solidFill>
            <a:prstDash val="solid"/>
          </a:ln>
          <a:effectLst>
            <a:outerShdw dist="17780" dir="2700000" algn="bl" rotWithShape="0">
              <a:srgbClr val="B5C1E2">
                <a:alpha val="100000"/>
              </a:srgbClr>
            </a:outerShdw>
          </a:effectLst>
        </p:spPr>
      </p:sp>
      <p:sp>
        <p:nvSpPr>
          <p:cNvPr id="12" name="Text 9"/>
          <p:cNvSpPr/>
          <p:nvPr/>
        </p:nvSpPr>
        <p:spPr>
          <a:xfrm>
            <a:off x="999768" y="625304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Outfit Medium" pitchFamily="34" charset="0"/>
                <a:ea typeface="Outfit Medium" pitchFamily="34" charset="-122"/>
                <a:cs typeface="Outfit Medium" pitchFamily="34" charset="-120"/>
              </a:rPr>
              <a:t>Сервісне</a:t>
            </a:r>
            <a:endParaRPr lang="en-US" sz="1950" dirty="0"/>
          </a:p>
        </p:txBody>
      </p:sp>
      <p:sp>
        <p:nvSpPr>
          <p:cNvPr id="13" name="Text 10"/>
          <p:cNvSpPr/>
          <p:nvPr/>
        </p:nvSpPr>
        <p:spPr>
          <a:xfrm>
            <a:off x="999768" y="6682264"/>
            <a:ext cx="7144464" cy="317540"/>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IBM Plex Sans" pitchFamily="34" charset="0"/>
                <a:ea typeface="IBM Plex Sans" pitchFamily="34" charset="-122"/>
                <a:cs typeface="IBM Plex Sans" pitchFamily="34" charset="-120"/>
              </a:rPr>
              <a:t>Служіння: розвиток та добробут учнів</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3937040" y="821650"/>
            <a:ext cx="6065758" cy="620078"/>
          </a:xfrm>
          <a:prstGeom prst="rect">
            <a:avLst/>
          </a:prstGeom>
          <a:noFill/>
          <a:ln/>
        </p:spPr>
        <p:txBody>
          <a:bodyPr wrap="none" lIns="0" tIns="0" rIns="0" bIns="0" rtlCol="0" anchor="t"/>
          <a:lstStyle/>
          <a:p>
            <a:pPr marL="0" indent="0" algn="ctr">
              <a:lnSpc>
                <a:spcPts val="4850"/>
              </a:lnSpc>
              <a:buNone/>
            </a:pPr>
            <a:r>
              <a:rPr lang="en-US" sz="3900" b="1" dirty="0" err="1">
                <a:solidFill>
                  <a:srgbClr val="3F6FF3"/>
                </a:solidFill>
                <a:latin typeface="Outfit Medium" pitchFamily="34" charset="0"/>
                <a:ea typeface="Outfit Medium" pitchFamily="34" charset="-122"/>
                <a:cs typeface="Outfit Medium" pitchFamily="34" charset="-120"/>
              </a:rPr>
              <a:t>Моделі</a:t>
            </a:r>
            <a:r>
              <a:rPr lang="en-US" sz="3900" b="1" dirty="0">
                <a:solidFill>
                  <a:srgbClr val="3F6FF3"/>
                </a:solidFill>
                <a:latin typeface="Outfit Medium" pitchFamily="34" charset="0"/>
                <a:ea typeface="Outfit Medium" pitchFamily="34" charset="-122"/>
                <a:cs typeface="Outfit Medium" pitchFamily="34" charset="-120"/>
              </a:rPr>
              <a:t> </a:t>
            </a:r>
            <a:r>
              <a:rPr lang="uk-UA" sz="3900" b="1" dirty="0" smtClean="0">
                <a:solidFill>
                  <a:srgbClr val="3F6FF3"/>
                </a:solidFill>
                <a:latin typeface="Outfit Medium" pitchFamily="34" charset="0"/>
                <a:ea typeface="Outfit Medium" pitchFamily="34" charset="-122"/>
                <a:cs typeface="Outfit Medium" pitchFamily="34" charset="-120"/>
              </a:rPr>
              <a:t>л</a:t>
            </a:r>
            <a:r>
              <a:rPr lang="en-US" sz="3900" b="1" dirty="0" err="1" smtClean="0">
                <a:solidFill>
                  <a:srgbClr val="3F6FF3"/>
                </a:solidFill>
                <a:latin typeface="Outfit Medium" pitchFamily="34" charset="0"/>
                <a:ea typeface="Outfit Medium" pitchFamily="34" charset="-122"/>
                <a:cs typeface="Outfit Medium" pitchFamily="34" charset="-120"/>
              </a:rPr>
              <a:t>ідерства</a:t>
            </a:r>
            <a:r>
              <a:rPr lang="en-US" sz="3900" b="1" dirty="0" smtClean="0">
                <a:solidFill>
                  <a:srgbClr val="3F6FF3"/>
                </a:solidFill>
                <a:latin typeface="Outfit Medium" pitchFamily="34" charset="0"/>
                <a:ea typeface="Outfit Medium" pitchFamily="34" charset="-122"/>
                <a:cs typeface="Outfit Medium" pitchFamily="34" charset="-120"/>
              </a:rPr>
              <a:t> </a:t>
            </a:r>
            <a:r>
              <a:rPr lang="en-US" sz="3900" b="1" dirty="0">
                <a:solidFill>
                  <a:srgbClr val="3F6FF3"/>
                </a:solidFill>
                <a:latin typeface="Outfit Medium" pitchFamily="34" charset="0"/>
                <a:ea typeface="Outfit Medium" pitchFamily="34" charset="-122"/>
                <a:cs typeface="Outfit Medium" pitchFamily="34" charset="-120"/>
              </a:rPr>
              <a:t>в </a:t>
            </a:r>
            <a:r>
              <a:rPr lang="uk-UA" sz="3900" b="1" dirty="0" smtClean="0">
                <a:solidFill>
                  <a:srgbClr val="3F6FF3"/>
                </a:solidFill>
                <a:latin typeface="Outfit Medium" pitchFamily="34" charset="0"/>
                <a:ea typeface="Outfit Medium" pitchFamily="34" charset="-122"/>
                <a:cs typeface="Outfit Medium" pitchFamily="34" charset="-120"/>
              </a:rPr>
              <a:t>о</a:t>
            </a:r>
            <a:r>
              <a:rPr lang="en-US" sz="3900" b="1" dirty="0" err="1" smtClean="0">
                <a:solidFill>
                  <a:srgbClr val="3F6FF3"/>
                </a:solidFill>
                <a:latin typeface="Outfit Medium" pitchFamily="34" charset="0"/>
                <a:ea typeface="Outfit Medium" pitchFamily="34" charset="-122"/>
                <a:cs typeface="Outfit Medium" pitchFamily="34" charset="-120"/>
              </a:rPr>
              <a:t>світі</a:t>
            </a:r>
            <a:endParaRPr lang="en-US" sz="3900" b="1" dirty="0"/>
          </a:p>
        </p:txBody>
      </p:sp>
      <p:sp>
        <p:nvSpPr>
          <p:cNvPr id="3" name="Text 1"/>
          <p:cNvSpPr/>
          <p:nvPr/>
        </p:nvSpPr>
        <p:spPr>
          <a:xfrm>
            <a:off x="793790" y="1752838"/>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IBM Plex Sans" pitchFamily="34" charset="0"/>
                <a:ea typeface="IBM Plex Sans" pitchFamily="34" charset="-122"/>
                <a:cs typeface="IBM Plex Sans" pitchFamily="34" charset="-120"/>
              </a:rPr>
              <a:t>Існують три основні моделі лідерства в освітньому контексті. Модель «Лідер як взірець» базується на рольовому моделюванні особистої поведінки. Колективно-орієнтована модель розподіляє лідерство серед учнів через групову роботу та ініціативи. Інноваційна модель позиціонує вчителя як агента позитивних змін, що шукає нові методики та адаптує їх.</a:t>
            </a:r>
            <a:endParaRPr lang="en-US" sz="1550" dirty="0"/>
          </a:p>
        </p:txBody>
      </p:sp>
      <p:sp>
        <p:nvSpPr>
          <p:cNvPr id="4" name="Text 2"/>
          <p:cNvSpPr/>
          <p:nvPr/>
        </p:nvSpPr>
        <p:spPr>
          <a:xfrm>
            <a:off x="2154912" y="4679037"/>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666666"/>
                </a:solidFill>
                <a:latin typeface="Outfit Medium" pitchFamily="34" charset="0"/>
                <a:ea typeface="Outfit Medium" pitchFamily="34" charset="-122"/>
                <a:cs typeface="Outfit Medium" pitchFamily="34" charset="-120"/>
              </a:rPr>
              <a:t>Лідер як Взірець</a:t>
            </a:r>
            <a:endParaRPr lang="en-US" sz="1950" dirty="0"/>
          </a:p>
        </p:txBody>
      </p:sp>
      <p:sp>
        <p:nvSpPr>
          <p:cNvPr id="5" name="Text 3"/>
          <p:cNvSpPr/>
          <p:nvPr/>
        </p:nvSpPr>
        <p:spPr>
          <a:xfrm>
            <a:off x="793790" y="5108258"/>
            <a:ext cx="3842028" cy="635079"/>
          </a:xfrm>
          <a:prstGeom prst="rect">
            <a:avLst/>
          </a:prstGeom>
          <a:noFill/>
          <a:ln/>
        </p:spPr>
        <p:txBody>
          <a:bodyPr wrap="square" lIns="0" tIns="0" rIns="0" bIns="0" rtlCol="0" anchor="t"/>
          <a:lstStyle/>
          <a:p>
            <a:pPr marL="0" indent="0" algn="r">
              <a:lnSpc>
                <a:spcPts val="2500"/>
              </a:lnSpc>
              <a:buNone/>
            </a:pPr>
            <a:r>
              <a:rPr lang="en-US" sz="1550" dirty="0">
                <a:solidFill>
                  <a:srgbClr val="666666"/>
                </a:solidFill>
                <a:latin typeface="IBM Plex Sans" pitchFamily="34" charset="0"/>
                <a:ea typeface="IBM Plex Sans" pitchFamily="34" charset="-122"/>
                <a:cs typeface="IBM Plex Sans" pitchFamily="34" charset="-120"/>
              </a:rPr>
              <a:t>Рольова модель через особисту поведінку та демонстрацію цінностей</a:t>
            </a:r>
            <a:endParaRPr lang="en-US" sz="1550" dirty="0"/>
          </a:p>
        </p:txBody>
      </p:sp>
      <p:pic>
        <p:nvPicPr>
          <p:cNvPr id="6" name="Image 0" descr="preencoded.png"/>
          <p:cNvPicPr>
            <a:picLocks noChangeAspect="1"/>
          </p:cNvPicPr>
          <p:nvPr/>
        </p:nvPicPr>
        <p:blipFill>
          <a:blip r:embed="rId3"/>
          <a:stretch>
            <a:fillRect/>
          </a:stretch>
        </p:blipFill>
        <p:spPr>
          <a:xfrm>
            <a:off x="5032653" y="2928699"/>
            <a:ext cx="4564975" cy="4564975"/>
          </a:xfrm>
          <a:prstGeom prst="rect">
            <a:avLst/>
          </a:prstGeom>
        </p:spPr>
      </p:pic>
      <p:pic>
        <p:nvPicPr>
          <p:cNvPr id="7" name="Image 1" descr="preencoded.png"/>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568851" y="5062597"/>
            <a:ext cx="296942" cy="296942"/>
          </a:xfrm>
          <a:prstGeom prst="rect">
            <a:avLst/>
          </a:prstGeom>
        </p:spPr>
      </p:pic>
      <p:sp>
        <p:nvSpPr>
          <p:cNvPr id="8" name="Text 4"/>
          <p:cNvSpPr/>
          <p:nvPr/>
        </p:nvSpPr>
        <p:spPr>
          <a:xfrm>
            <a:off x="9895284" y="3463290"/>
            <a:ext cx="2751058"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Outfit Medium" pitchFamily="34" charset="0"/>
                <a:ea typeface="Outfit Medium" pitchFamily="34" charset="-122"/>
                <a:cs typeface="Outfit Medium" pitchFamily="34" charset="-120"/>
              </a:rPr>
              <a:t>Розподілене Лідерство</a:t>
            </a:r>
            <a:endParaRPr lang="en-US" sz="1950" dirty="0"/>
          </a:p>
        </p:txBody>
      </p:sp>
      <p:sp>
        <p:nvSpPr>
          <p:cNvPr id="9" name="Text 5"/>
          <p:cNvSpPr/>
          <p:nvPr/>
        </p:nvSpPr>
        <p:spPr>
          <a:xfrm>
            <a:off x="9895284" y="3892510"/>
            <a:ext cx="3941326"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IBM Plex Sans" pitchFamily="34" charset="0"/>
                <a:ea typeface="IBM Plex Sans" pitchFamily="34" charset="-122"/>
                <a:cs typeface="IBM Plex Sans" pitchFamily="34" charset="-120"/>
              </a:rPr>
              <a:t>Учні проявляють лідерство в проєктах та груповій роботі</a:t>
            </a:r>
            <a:endParaRPr lang="en-US" sz="1550" dirty="0"/>
          </a:p>
        </p:txBody>
      </p:sp>
      <p:pic>
        <p:nvPicPr>
          <p:cNvPr id="10" name="Image 2" descr="preencoded.png"/>
          <p:cNvPicPr>
            <a:picLocks noChangeAspect="1"/>
          </p:cNvPicPr>
          <p:nvPr/>
        </p:nvPicPr>
        <p:blipFill>
          <a:blip r:embed="rId6"/>
          <a:stretch>
            <a:fillRect/>
          </a:stretch>
        </p:blipFill>
        <p:spPr>
          <a:xfrm>
            <a:off x="5032653" y="2928699"/>
            <a:ext cx="4564975" cy="4564975"/>
          </a:xfrm>
          <a:prstGeom prst="rect">
            <a:avLst/>
          </a:prstGeom>
        </p:spPr>
      </p:pic>
      <p:pic>
        <p:nvPicPr>
          <p:cNvPr id="11" name="Image 3" descr="preencoded.png"/>
          <p:cNvPicPr>
            <a:picLocks noChangeAspect="1"/>
          </p:cNvPicPr>
          <p:nvPr/>
        </p:nvPicPr>
        <p:blipFill>
          <a:blip r:embed="rId4">
            <a:extLst>
              <a:ext uri="{96DAC541-7B7A-43D3-8B79-37D633B846F1}">
                <asvg:svgBlip xmlns="" xmlns:asvg="http://schemas.microsoft.com/office/drawing/2016/SVG/main" r:embed="rId7"/>
              </a:ext>
            </a:extLst>
          </a:blip>
          <a:stretch>
            <a:fillRect/>
          </a:stretch>
        </p:blipFill>
        <p:spPr>
          <a:xfrm>
            <a:off x="7965460" y="3678972"/>
            <a:ext cx="296942" cy="296942"/>
          </a:xfrm>
          <a:prstGeom prst="rect">
            <a:avLst/>
          </a:prstGeom>
        </p:spPr>
      </p:pic>
      <p:sp>
        <p:nvSpPr>
          <p:cNvPr id="12" name="Text 6"/>
          <p:cNvSpPr/>
          <p:nvPr/>
        </p:nvSpPr>
        <p:spPr>
          <a:xfrm>
            <a:off x="9895284" y="589466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Outfit Medium" pitchFamily="34" charset="0"/>
                <a:ea typeface="Outfit Medium" pitchFamily="34" charset="-122"/>
                <a:cs typeface="Outfit Medium" pitchFamily="34" charset="-120"/>
              </a:rPr>
              <a:t>Агент Змін</a:t>
            </a:r>
            <a:endParaRPr lang="en-US" sz="1950" dirty="0"/>
          </a:p>
        </p:txBody>
      </p:sp>
      <p:sp>
        <p:nvSpPr>
          <p:cNvPr id="13" name="Text 7"/>
          <p:cNvSpPr/>
          <p:nvPr/>
        </p:nvSpPr>
        <p:spPr>
          <a:xfrm>
            <a:off x="9895284" y="6323886"/>
            <a:ext cx="3941326"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IBM Plex Sans" pitchFamily="34" charset="0"/>
                <a:ea typeface="IBM Plex Sans" pitchFamily="34" charset="-122"/>
                <a:cs typeface="IBM Plex Sans" pitchFamily="34" charset="-120"/>
              </a:rPr>
              <a:t>Вчитель шукає нові методики та реформує школу</a:t>
            </a:r>
            <a:endParaRPr lang="en-US" sz="1550" dirty="0"/>
          </a:p>
        </p:txBody>
      </p:sp>
      <p:pic>
        <p:nvPicPr>
          <p:cNvPr id="14" name="Image 4" descr="preencoded.png"/>
          <p:cNvPicPr>
            <a:picLocks noChangeAspect="1"/>
          </p:cNvPicPr>
          <p:nvPr/>
        </p:nvPicPr>
        <p:blipFill>
          <a:blip r:embed="rId8"/>
          <a:stretch>
            <a:fillRect/>
          </a:stretch>
        </p:blipFill>
        <p:spPr>
          <a:xfrm>
            <a:off x="5032653" y="2928699"/>
            <a:ext cx="4564975" cy="4564975"/>
          </a:xfrm>
          <a:prstGeom prst="rect">
            <a:avLst/>
          </a:prstGeom>
        </p:spPr>
      </p:pic>
      <p:pic>
        <p:nvPicPr>
          <p:cNvPr id="15" name="Image 5" descr="preencoded.png"/>
          <p:cNvPicPr>
            <a:picLocks noChangeAspect="1"/>
          </p:cNvPicPr>
          <p:nvPr/>
        </p:nvPicPr>
        <p:blipFill>
          <a:blip r:embed="rId4">
            <a:extLst>
              <a:ext uri="{96DAC541-7B7A-43D3-8B79-37D633B846F1}">
                <asvg:svgBlip xmlns="" xmlns:asvg="http://schemas.microsoft.com/office/drawing/2016/SVG/main" r:embed="rId9"/>
              </a:ext>
            </a:extLst>
          </a:blip>
          <a:stretch>
            <a:fillRect/>
          </a:stretch>
        </p:blipFill>
        <p:spPr>
          <a:xfrm>
            <a:off x="7965460" y="6446222"/>
            <a:ext cx="296942" cy="29694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998696"/>
            <a:ext cx="9255562" cy="620078"/>
          </a:xfrm>
          <a:prstGeom prst="rect">
            <a:avLst/>
          </a:prstGeom>
          <a:noFill/>
          <a:ln/>
        </p:spPr>
        <p:txBody>
          <a:bodyPr wrap="none" lIns="0" tIns="0" rIns="0" bIns="0" rtlCol="0" anchor="t"/>
          <a:lstStyle/>
          <a:p>
            <a:pPr marL="0" indent="0" algn="ctr">
              <a:lnSpc>
                <a:spcPts val="4850"/>
              </a:lnSpc>
              <a:buNone/>
            </a:pPr>
            <a:r>
              <a:rPr lang="en-US" sz="3900" b="1" dirty="0" err="1">
                <a:solidFill>
                  <a:srgbClr val="3F6FF3"/>
                </a:solidFill>
                <a:latin typeface="Outfit Medium" pitchFamily="34" charset="0"/>
                <a:ea typeface="Outfit Medium" pitchFamily="34" charset="-122"/>
                <a:cs typeface="Outfit Medium" pitchFamily="34" charset="-120"/>
              </a:rPr>
              <a:t>Лідерські</a:t>
            </a:r>
            <a:r>
              <a:rPr lang="en-US" sz="3900" b="1" dirty="0">
                <a:solidFill>
                  <a:srgbClr val="3F6FF3"/>
                </a:solidFill>
                <a:latin typeface="Outfit Medium" pitchFamily="34" charset="0"/>
                <a:ea typeface="Outfit Medium" pitchFamily="34" charset="-122"/>
                <a:cs typeface="Outfit Medium" pitchFamily="34" charset="-120"/>
              </a:rPr>
              <a:t> </a:t>
            </a:r>
            <a:r>
              <a:rPr lang="uk-UA" sz="3900" b="1" dirty="0" smtClean="0">
                <a:solidFill>
                  <a:srgbClr val="3F6FF3"/>
                </a:solidFill>
                <a:latin typeface="Outfit Medium" pitchFamily="34" charset="0"/>
                <a:ea typeface="Outfit Medium" pitchFamily="34" charset="-122"/>
                <a:cs typeface="Outfit Medium" pitchFamily="34" charset="-120"/>
              </a:rPr>
              <a:t>я</a:t>
            </a:r>
            <a:r>
              <a:rPr lang="en-US" sz="3900" b="1" dirty="0" err="1" smtClean="0">
                <a:solidFill>
                  <a:srgbClr val="3F6FF3"/>
                </a:solidFill>
                <a:latin typeface="Outfit Medium" pitchFamily="34" charset="0"/>
                <a:ea typeface="Outfit Medium" pitchFamily="34" charset="-122"/>
                <a:cs typeface="Outfit Medium" pitchFamily="34" charset="-120"/>
              </a:rPr>
              <a:t>кості</a:t>
            </a:r>
            <a:r>
              <a:rPr lang="en-US" sz="3900" b="1" dirty="0" smtClean="0">
                <a:solidFill>
                  <a:srgbClr val="3F6FF3"/>
                </a:solidFill>
                <a:latin typeface="Outfit Medium" pitchFamily="34" charset="0"/>
                <a:ea typeface="Outfit Medium" pitchFamily="34" charset="-122"/>
                <a:cs typeface="Outfit Medium" pitchFamily="34" charset="-120"/>
              </a:rPr>
              <a:t> </a:t>
            </a:r>
            <a:r>
              <a:rPr lang="uk-UA" sz="3900" b="1" dirty="0" smtClean="0">
                <a:solidFill>
                  <a:srgbClr val="3F6FF3"/>
                </a:solidFill>
                <a:latin typeface="Outfit Medium" pitchFamily="34" charset="0"/>
                <a:ea typeface="Outfit Medium" pitchFamily="34" charset="-122"/>
                <a:cs typeface="Outfit Medium" pitchFamily="34" charset="-120"/>
              </a:rPr>
              <a:t>м</a:t>
            </a:r>
            <a:r>
              <a:rPr lang="en-US" sz="3900" b="1" dirty="0" err="1" smtClean="0">
                <a:solidFill>
                  <a:srgbClr val="3F6FF3"/>
                </a:solidFill>
                <a:latin typeface="Outfit Medium" pitchFamily="34" charset="0"/>
                <a:ea typeface="Outfit Medium" pitchFamily="34" charset="-122"/>
                <a:cs typeface="Outfit Medium" pitchFamily="34" charset="-120"/>
              </a:rPr>
              <a:t>айбутнього</a:t>
            </a:r>
            <a:r>
              <a:rPr lang="en-US" sz="3900" b="1" dirty="0" smtClean="0">
                <a:solidFill>
                  <a:srgbClr val="3F6FF3"/>
                </a:solidFill>
                <a:latin typeface="Outfit Medium" pitchFamily="34" charset="0"/>
                <a:ea typeface="Outfit Medium" pitchFamily="34" charset="-122"/>
                <a:cs typeface="Outfit Medium" pitchFamily="34" charset="-120"/>
              </a:rPr>
              <a:t> </a:t>
            </a:r>
            <a:r>
              <a:rPr lang="uk-UA" sz="3900" b="1" dirty="0" smtClean="0">
                <a:solidFill>
                  <a:srgbClr val="3F6FF3"/>
                </a:solidFill>
                <a:latin typeface="Outfit Medium" pitchFamily="34" charset="0"/>
                <a:ea typeface="Outfit Medium" pitchFamily="34" charset="-122"/>
                <a:cs typeface="Outfit Medium" pitchFamily="34" charset="-120"/>
              </a:rPr>
              <a:t>в</a:t>
            </a:r>
            <a:r>
              <a:rPr lang="en-US" sz="3900" b="1" dirty="0" err="1" smtClean="0">
                <a:solidFill>
                  <a:srgbClr val="3F6FF3"/>
                </a:solidFill>
                <a:latin typeface="Outfit Medium" pitchFamily="34" charset="0"/>
                <a:ea typeface="Outfit Medium" pitchFamily="34" charset="-122"/>
                <a:cs typeface="Outfit Medium" pitchFamily="34" charset="-120"/>
              </a:rPr>
              <a:t>чителя</a:t>
            </a:r>
            <a:endParaRPr lang="en-US" sz="3900" b="1" dirty="0"/>
          </a:p>
        </p:txBody>
      </p:sp>
      <p:sp>
        <p:nvSpPr>
          <p:cNvPr id="3" name="Text 1"/>
          <p:cNvSpPr/>
          <p:nvPr/>
        </p:nvSpPr>
        <p:spPr>
          <a:xfrm>
            <a:off x="793790" y="2015609"/>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IBM Plex Sans" pitchFamily="34" charset="0"/>
                <a:ea typeface="IBM Plex Sans" pitchFamily="34" charset="-122"/>
                <a:cs typeface="IBM Plex Sans" pitchFamily="34" charset="-120"/>
              </a:rPr>
              <a:t>Розвиток лідерства вчителя починається з університету. Ключові лідерські компетентності включають емоційний інтелект, комунікативну компетентність, проактивність, адаптивність та здатність до рефлексії. Особистісне лідерство – здатність керувати власним життям – є основою для професійного лідерства в класі.</a:t>
            </a:r>
            <a:endParaRPr lang="en-US" sz="1550" dirty="0"/>
          </a:p>
        </p:txBody>
      </p:sp>
      <p:sp>
        <p:nvSpPr>
          <p:cNvPr id="4" name="Shape 2"/>
          <p:cNvSpPr/>
          <p:nvPr/>
        </p:nvSpPr>
        <p:spPr>
          <a:xfrm>
            <a:off x="793790" y="3489127"/>
            <a:ext cx="4215289" cy="1781651"/>
          </a:xfrm>
          <a:prstGeom prst="roundRect">
            <a:avLst>
              <a:gd name="adj" fmla="val 6159"/>
            </a:avLst>
          </a:prstGeom>
          <a:solidFill>
            <a:srgbClr val="FFFFFF">
              <a:alpha val="95000"/>
            </a:srgbClr>
          </a:solidFill>
          <a:ln/>
          <a:effectLst>
            <a:outerShdw dist="17780" dir="2700000" algn="bl" rotWithShape="0">
              <a:srgbClr val="B5C1E2">
                <a:alpha val="100000"/>
              </a:srgbClr>
            </a:outerShdw>
          </a:effectLst>
        </p:spPr>
      </p:sp>
      <p:sp>
        <p:nvSpPr>
          <p:cNvPr id="5" name="Shape 3"/>
          <p:cNvSpPr/>
          <p:nvPr/>
        </p:nvSpPr>
        <p:spPr>
          <a:xfrm>
            <a:off x="793790" y="3466267"/>
            <a:ext cx="4215289" cy="91440"/>
          </a:xfrm>
          <a:prstGeom prst="roundRect">
            <a:avLst>
              <a:gd name="adj" fmla="val 195349"/>
            </a:avLst>
          </a:prstGeom>
          <a:solidFill>
            <a:srgbClr val="A2B9F9"/>
          </a:solidFill>
          <a:ln/>
        </p:spPr>
      </p:sp>
      <p:sp>
        <p:nvSpPr>
          <p:cNvPr id="6" name="Shape 4"/>
          <p:cNvSpPr/>
          <p:nvPr/>
        </p:nvSpPr>
        <p:spPr>
          <a:xfrm>
            <a:off x="2603778" y="3191470"/>
            <a:ext cx="595313" cy="595313"/>
          </a:xfrm>
          <a:prstGeom prst="roundRect">
            <a:avLst>
              <a:gd name="adj" fmla="val 153600"/>
            </a:avLst>
          </a:prstGeom>
          <a:solidFill>
            <a:srgbClr val="A2B9F9"/>
          </a:solidFill>
          <a:ln/>
        </p:spPr>
      </p:sp>
      <p:pic>
        <p:nvPicPr>
          <p:cNvPr id="7" name="Image 0" descr="preencoded.png"/>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782372" y="3370064"/>
            <a:ext cx="238125" cy="238125"/>
          </a:xfrm>
          <a:prstGeom prst="rect">
            <a:avLst/>
          </a:prstGeom>
        </p:spPr>
      </p:pic>
      <p:sp>
        <p:nvSpPr>
          <p:cNvPr id="8" name="Text 5"/>
          <p:cNvSpPr/>
          <p:nvPr/>
        </p:nvSpPr>
        <p:spPr>
          <a:xfrm>
            <a:off x="1015008" y="398526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Outfit Medium" pitchFamily="34" charset="0"/>
                <a:ea typeface="Outfit Medium" pitchFamily="34" charset="-122"/>
                <a:cs typeface="Outfit Medium" pitchFamily="34" charset="-120"/>
              </a:rPr>
              <a:t>Емоційний інтелект</a:t>
            </a:r>
            <a:endParaRPr lang="en-US" sz="1950" dirty="0"/>
          </a:p>
        </p:txBody>
      </p:sp>
      <p:sp>
        <p:nvSpPr>
          <p:cNvPr id="9" name="Text 6"/>
          <p:cNvSpPr/>
          <p:nvPr/>
        </p:nvSpPr>
        <p:spPr>
          <a:xfrm>
            <a:off x="1015008" y="4414480"/>
            <a:ext cx="3772853"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IBM Plex Sans" pitchFamily="34" charset="0"/>
                <a:ea typeface="IBM Plex Sans" pitchFamily="34" charset="-122"/>
                <a:cs typeface="IBM Plex Sans" pitchFamily="34" charset="-120"/>
              </a:rPr>
              <a:t>Розуміння себе та інших</a:t>
            </a:r>
            <a:endParaRPr lang="en-US" sz="1550" dirty="0"/>
          </a:p>
        </p:txBody>
      </p:sp>
      <p:sp>
        <p:nvSpPr>
          <p:cNvPr id="10" name="Shape 7"/>
          <p:cNvSpPr/>
          <p:nvPr/>
        </p:nvSpPr>
        <p:spPr>
          <a:xfrm>
            <a:off x="5207437" y="3489127"/>
            <a:ext cx="4215408" cy="1781651"/>
          </a:xfrm>
          <a:prstGeom prst="roundRect">
            <a:avLst>
              <a:gd name="adj" fmla="val 6159"/>
            </a:avLst>
          </a:prstGeom>
          <a:solidFill>
            <a:srgbClr val="FFFFFF">
              <a:alpha val="95000"/>
            </a:srgbClr>
          </a:solidFill>
          <a:ln/>
          <a:effectLst>
            <a:outerShdw dist="17780" dir="2700000" algn="bl" rotWithShape="0">
              <a:srgbClr val="B5C1E2">
                <a:alpha val="100000"/>
              </a:srgbClr>
            </a:outerShdw>
          </a:effectLst>
        </p:spPr>
      </p:sp>
      <p:sp>
        <p:nvSpPr>
          <p:cNvPr id="11" name="Shape 8"/>
          <p:cNvSpPr/>
          <p:nvPr/>
        </p:nvSpPr>
        <p:spPr>
          <a:xfrm>
            <a:off x="5207437" y="3466267"/>
            <a:ext cx="4215408" cy="91440"/>
          </a:xfrm>
          <a:prstGeom prst="roundRect">
            <a:avLst>
              <a:gd name="adj" fmla="val 195349"/>
            </a:avLst>
          </a:prstGeom>
          <a:solidFill>
            <a:srgbClr val="A2B9F9"/>
          </a:solidFill>
          <a:ln/>
        </p:spPr>
      </p:sp>
      <p:sp>
        <p:nvSpPr>
          <p:cNvPr id="12" name="Shape 9"/>
          <p:cNvSpPr/>
          <p:nvPr/>
        </p:nvSpPr>
        <p:spPr>
          <a:xfrm>
            <a:off x="7017425" y="3191470"/>
            <a:ext cx="595313" cy="595313"/>
          </a:xfrm>
          <a:prstGeom prst="roundRect">
            <a:avLst>
              <a:gd name="adj" fmla="val 153600"/>
            </a:avLst>
          </a:prstGeom>
          <a:solidFill>
            <a:srgbClr val="A2B9F9"/>
          </a:solidFill>
          <a:ln/>
        </p:spPr>
      </p:sp>
      <p:pic>
        <p:nvPicPr>
          <p:cNvPr id="13" name="Image 1" descr="preencoded.png"/>
          <p:cNvPicPr>
            <a:picLocks noChangeAspect="1"/>
          </p:cNvPicPr>
          <p:nvPr/>
        </p:nvPicPr>
        <p:blipFill>
          <a:blip r:embed="rId3">
            <a:extLst>
              <a:ext uri="{96DAC541-7B7A-43D3-8B79-37D633B846F1}">
                <asvg:svgBlip xmlns="" xmlns:asvg="http://schemas.microsoft.com/office/drawing/2016/SVG/main" r:embed="rId5"/>
              </a:ext>
            </a:extLst>
          </a:blip>
          <a:stretch>
            <a:fillRect/>
          </a:stretch>
        </p:blipFill>
        <p:spPr>
          <a:xfrm>
            <a:off x="7196018" y="3370064"/>
            <a:ext cx="238125" cy="238125"/>
          </a:xfrm>
          <a:prstGeom prst="rect">
            <a:avLst/>
          </a:prstGeom>
        </p:spPr>
      </p:pic>
      <p:sp>
        <p:nvSpPr>
          <p:cNvPr id="14" name="Text 10"/>
          <p:cNvSpPr/>
          <p:nvPr/>
        </p:nvSpPr>
        <p:spPr>
          <a:xfrm>
            <a:off x="5428655" y="398526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Outfit Medium" pitchFamily="34" charset="0"/>
                <a:ea typeface="Outfit Medium" pitchFamily="34" charset="-122"/>
                <a:cs typeface="Outfit Medium" pitchFamily="34" charset="-120"/>
              </a:rPr>
              <a:t>Комунікація</a:t>
            </a:r>
            <a:endParaRPr lang="en-US" sz="1950" dirty="0"/>
          </a:p>
        </p:txBody>
      </p:sp>
      <p:sp>
        <p:nvSpPr>
          <p:cNvPr id="15" name="Text 11"/>
          <p:cNvSpPr/>
          <p:nvPr/>
        </p:nvSpPr>
        <p:spPr>
          <a:xfrm>
            <a:off x="5428655" y="4414480"/>
            <a:ext cx="3772972" cy="635079"/>
          </a:xfrm>
          <a:prstGeom prst="rect">
            <a:avLst/>
          </a:prstGeom>
          <a:noFill/>
          <a:ln/>
        </p:spPr>
        <p:txBody>
          <a:bodyPr wrap="square" lIns="0" tIns="0" rIns="0" bIns="0" rtlCol="0" anchor="t"/>
          <a:lstStyle/>
          <a:p>
            <a:pPr marL="0" indent="0" algn="l">
              <a:lnSpc>
                <a:spcPts val="2500"/>
              </a:lnSpc>
              <a:buNone/>
            </a:pPr>
            <a:r>
              <a:rPr lang="en-US" sz="1550" dirty="0">
                <a:solidFill>
                  <a:srgbClr val="666666"/>
                </a:solidFill>
                <a:latin typeface="IBM Plex Sans" pitchFamily="34" charset="0"/>
                <a:ea typeface="IBM Plex Sans" pitchFamily="34" charset="-122"/>
                <a:cs typeface="IBM Plex Sans" pitchFamily="34" charset="-120"/>
              </a:rPr>
              <a:t>Переконування, слухання, зворотний зв'язок</a:t>
            </a:r>
            <a:endParaRPr lang="en-US" sz="1550" dirty="0"/>
          </a:p>
        </p:txBody>
      </p:sp>
      <p:sp>
        <p:nvSpPr>
          <p:cNvPr id="16" name="Shape 12"/>
          <p:cNvSpPr/>
          <p:nvPr/>
        </p:nvSpPr>
        <p:spPr>
          <a:xfrm>
            <a:off x="9621203" y="3489127"/>
            <a:ext cx="4215289" cy="1781651"/>
          </a:xfrm>
          <a:prstGeom prst="roundRect">
            <a:avLst>
              <a:gd name="adj" fmla="val 6159"/>
            </a:avLst>
          </a:prstGeom>
          <a:solidFill>
            <a:srgbClr val="FFFFFF">
              <a:alpha val="95000"/>
            </a:srgbClr>
          </a:solidFill>
          <a:ln/>
          <a:effectLst>
            <a:outerShdw dist="17780" dir="2700000" algn="bl" rotWithShape="0">
              <a:srgbClr val="B5C1E2">
                <a:alpha val="100000"/>
              </a:srgbClr>
            </a:outerShdw>
          </a:effectLst>
        </p:spPr>
      </p:sp>
      <p:sp>
        <p:nvSpPr>
          <p:cNvPr id="17" name="Shape 13"/>
          <p:cNvSpPr/>
          <p:nvPr/>
        </p:nvSpPr>
        <p:spPr>
          <a:xfrm>
            <a:off x="9621203" y="3466267"/>
            <a:ext cx="4215289" cy="91440"/>
          </a:xfrm>
          <a:prstGeom prst="roundRect">
            <a:avLst>
              <a:gd name="adj" fmla="val 195349"/>
            </a:avLst>
          </a:prstGeom>
          <a:solidFill>
            <a:srgbClr val="A2B9F9"/>
          </a:solidFill>
          <a:ln/>
        </p:spPr>
      </p:sp>
      <p:sp>
        <p:nvSpPr>
          <p:cNvPr id="18" name="Shape 14"/>
          <p:cNvSpPr/>
          <p:nvPr/>
        </p:nvSpPr>
        <p:spPr>
          <a:xfrm>
            <a:off x="11431191" y="3191470"/>
            <a:ext cx="595313" cy="595313"/>
          </a:xfrm>
          <a:prstGeom prst="roundRect">
            <a:avLst>
              <a:gd name="adj" fmla="val 153600"/>
            </a:avLst>
          </a:prstGeom>
          <a:solidFill>
            <a:srgbClr val="A2B9F9"/>
          </a:solidFill>
          <a:ln/>
        </p:spPr>
      </p:sp>
      <p:pic>
        <p:nvPicPr>
          <p:cNvPr id="19" name="Image 2" descr="preencoded.png"/>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11609784" y="3370064"/>
            <a:ext cx="238125" cy="238125"/>
          </a:xfrm>
          <a:prstGeom prst="rect">
            <a:avLst/>
          </a:prstGeom>
        </p:spPr>
      </p:pic>
      <p:sp>
        <p:nvSpPr>
          <p:cNvPr id="20" name="Text 15"/>
          <p:cNvSpPr/>
          <p:nvPr/>
        </p:nvSpPr>
        <p:spPr>
          <a:xfrm>
            <a:off x="9842421" y="398526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Outfit Medium" pitchFamily="34" charset="0"/>
                <a:ea typeface="Outfit Medium" pitchFamily="34" charset="-122"/>
                <a:cs typeface="Outfit Medium" pitchFamily="34" charset="-120"/>
              </a:rPr>
              <a:t>Проактивність</a:t>
            </a:r>
            <a:endParaRPr lang="en-US" sz="1950" dirty="0"/>
          </a:p>
        </p:txBody>
      </p:sp>
      <p:sp>
        <p:nvSpPr>
          <p:cNvPr id="21" name="Text 16"/>
          <p:cNvSpPr/>
          <p:nvPr/>
        </p:nvSpPr>
        <p:spPr>
          <a:xfrm>
            <a:off x="9842421" y="4414480"/>
            <a:ext cx="3772853"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IBM Plex Sans" pitchFamily="34" charset="0"/>
                <a:ea typeface="IBM Plex Sans" pitchFamily="34" charset="-122"/>
                <a:cs typeface="IBM Plex Sans" pitchFamily="34" charset="-120"/>
              </a:rPr>
              <a:t>Ініціатива та самостійність</a:t>
            </a:r>
            <a:endParaRPr lang="en-US" sz="1550" dirty="0"/>
          </a:p>
        </p:txBody>
      </p:sp>
      <p:sp>
        <p:nvSpPr>
          <p:cNvPr id="22" name="Shape 17"/>
          <p:cNvSpPr/>
          <p:nvPr/>
        </p:nvSpPr>
        <p:spPr>
          <a:xfrm>
            <a:off x="793790" y="5766792"/>
            <a:ext cx="6422112" cy="1464112"/>
          </a:xfrm>
          <a:prstGeom prst="roundRect">
            <a:avLst>
              <a:gd name="adj" fmla="val 7495"/>
            </a:avLst>
          </a:prstGeom>
          <a:solidFill>
            <a:srgbClr val="FFFFFF">
              <a:alpha val="95000"/>
            </a:srgbClr>
          </a:solidFill>
          <a:ln/>
          <a:effectLst>
            <a:outerShdw dist="17780" dir="2700000" algn="bl" rotWithShape="0">
              <a:srgbClr val="B5C1E2">
                <a:alpha val="100000"/>
              </a:srgbClr>
            </a:outerShdw>
          </a:effectLst>
        </p:spPr>
      </p:sp>
      <p:sp>
        <p:nvSpPr>
          <p:cNvPr id="23" name="Shape 18"/>
          <p:cNvSpPr/>
          <p:nvPr/>
        </p:nvSpPr>
        <p:spPr>
          <a:xfrm>
            <a:off x="793790" y="5743932"/>
            <a:ext cx="6422112" cy="91440"/>
          </a:xfrm>
          <a:prstGeom prst="roundRect">
            <a:avLst>
              <a:gd name="adj" fmla="val 195349"/>
            </a:avLst>
          </a:prstGeom>
          <a:solidFill>
            <a:srgbClr val="A2B9F9"/>
          </a:solidFill>
          <a:ln/>
        </p:spPr>
      </p:sp>
      <p:sp>
        <p:nvSpPr>
          <p:cNvPr id="24" name="Shape 19"/>
          <p:cNvSpPr/>
          <p:nvPr/>
        </p:nvSpPr>
        <p:spPr>
          <a:xfrm>
            <a:off x="3707130" y="5469136"/>
            <a:ext cx="595313" cy="595313"/>
          </a:xfrm>
          <a:prstGeom prst="roundRect">
            <a:avLst>
              <a:gd name="adj" fmla="val 153600"/>
            </a:avLst>
          </a:prstGeom>
          <a:solidFill>
            <a:srgbClr val="A2B9F9"/>
          </a:solidFill>
          <a:ln/>
        </p:spPr>
      </p:sp>
      <p:pic>
        <p:nvPicPr>
          <p:cNvPr id="25" name="Image 3" descr="preencoded.png"/>
          <p:cNvPicPr>
            <a:picLocks noChangeAspect="1"/>
          </p:cNvPicPr>
          <p:nvPr/>
        </p:nvPicPr>
        <p:blipFill>
          <a:blip r:embed="rId3">
            <a:extLst>
              <a:ext uri="{96DAC541-7B7A-43D3-8B79-37D633B846F1}">
                <asvg:svgBlip xmlns="" xmlns:asvg="http://schemas.microsoft.com/office/drawing/2016/SVG/main" r:embed="rId8"/>
              </a:ext>
            </a:extLst>
          </a:blip>
          <a:stretch>
            <a:fillRect/>
          </a:stretch>
        </p:blipFill>
        <p:spPr>
          <a:xfrm>
            <a:off x="3885724" y="5647730"/>
            <a:ext cx="238125" cy="238125"/>
          </a:xfrm>
          <a:prstGeom prst="rect">
            <a:avLst/>
          </a:prstGeom>
        </p:spPr>
      </p:pic>
      <p:sp>
        <p:nvSpPr>
          <p:cNvPr id="26" name="Text 20"/>
          <p:cNvSpPr/>
          <p:nvPr/>
        </p:nvSpPr>
        <p:spPr>
          <a:xfrm>
            <a:off x="1015008" y="626292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Outfit Medium" pitchFamily="34" charset="0"/>
                <a:ea typeface="Outfit Medium" pitchFamily="34" charset="-122"/>
                <a:cs typeface="Outfit Medium" pitchFamily="34" charset="-120"/>
              </a:rPr>
              <a:t>Адаптивність</a:t>
            </a:r>
            <a:endParaRPr lang="en-US" sz="1950" dirty="0"/>
          </a:p>
        </p:txBody>
      </p:sp>
      <p:sp>
        <p:nvSpPr>
          <p:cNvPr id="27" name="Text 21"/>
          <p:cNvSpPr/>
          <p:nvPr/>
        </p:nvSpPr>
        <p:spPr>
          <a:xfrm>
            <a:off x="1015008" y="6692146"/>
            <a:ext cx="5979676"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IBM Plex Sans" pitchFamily="34" charset="0"/>
                <a:ea typeface="IBM Plex Sans" pitchFamily="34" charset="-122"/>
                <a:cs typeface="IBM Plex Sans" pitchFamily="34" charset="-120"/>
              </a:rPr>
              <a:t>Робота в умовах невизначеності</a:t>
            </a:r>
            <a:endParaRPr lang="en-US" sz="1550" dirty="0"/>
          </a:p>
        </p:txBody>
      </p:sp>
      <p:sp>
        <p:nvSpPr>
          <p:cNvPr id="28" name="Shape 22"/>
          <p:cNvSpPr/>
          <p:nvPr/>
        </p:nvSpPr>
        <p:spPr>
          <a:xfrm>
            <a:off x="7414260" y="5766792"/>
            <a:ext cx="6422231" cy="1464112"/>
          </a:xfrm>
          <a:prstGeom prst="roundRect">
            <a:avLst>
              <a:gd name="adj" fmla="val 7495"/>
            </a:avLst>
          </a:prstGeom>
          <a:solidFill>
            <a:srgbClr val="FFFFFF">
              <a:alpha val="95000"/>
            </a:srgbClr>
          </a:solidFill>
          <a:ln/>
          <a:effectLst>
            <a:outerShdw dist="17780" dir="2700000" algn="bl" rotWithShape="0">
              <a:srgbClr val="B5C1E2">
                <a:alpha val="100000"/>
              </a:srgbClr>
            </a:outerShdw>
          </a:effectLst>
        </p:spPr>
      </p:sp>
      <p:sp>
        <p:nvSpPr>
          <p:cNvPr id="29" name="Shape 23"/>
          <p:cNvSpPr/>
          <p:nvPr/>
        </p:nvSpPr>
        <p:spPr>
          <a:xfrm>
            <a:off x="7414260" y="5743932"/>
            <a:ext cx="6422231" cy="91440"/>
          </a:xfrm>
          <a:prstGeom prst="roundRect">
            <a:avLst>
              <a:gd name="adj" fmla="val 195349"/>
            </a:avLst>
          </a:prstGeom>
          <a:solidFill>
            <a:srgbClr val="A2B9F9"/>
          </a:solidFill>
          <a:ln/>
        </p:spPr>
      </p:sp>
      <p:sp>
        <p:nvSpPr>
          <p:cNvPr id="30" name="Shape 24"/>
          <p:cNvSpPr/>
          <p:nvPr/>
        </p:nvSpPr>
        <p:spPr>
          <a:xfrm>
            <a:off x="10327719" y="5469136"/>
            <a:ext cx="595313" cy="595313"/>
          </a:xfrm>
          <a:prstGeom prst="roundRect">
            <a:avLst>
              <a:gd name="adj" fmla="val 153600"/>
            </a:avLst>
          </a:prstGeom>
          <a:solidFill>
            <a:srgbClr val="A2B9F9"/>
          </a:solidFill>
          <a:ln/>
        </p:spPr>
      </p:sp>
      <p:pic>
        <p:nvPicPr>
          <p:cNvPr id="31" name="Image 4" descr="preencoded.png"/>
          <p:cNvPicPr>
            <a:picLocks noChangeAspect="1"/>
          </p:cNvPicPr>
          <p:nvPr/>
        </p:nvPicPr>
        <p:blipFill>
          <a:blip r:embed="rId3">
            <a:extLst>
              <a:ext uri="{96DAC541-7B7A-43D3-8B79-37D633B846F1}">
                <asvg:svgBlip xmlns="" xmlns:asvg="http://schemas.microsoft.com/office/drawing/2016/SVG/main" r:embed="rId10"/>
              </a:ext>
            </a:extLst>
          </a:blip>
          <a:stretch>
            <a:fillRect/>
          </a:stretch>
        </p:blipFill>
        <p:spPr>
          <a:xfrm>
            <a:off x="10506313" y="5647730"/>
            <a:ext cx="238125" cy="238125"/>
          </a:xfrm>
          <a:prstGeom prst="rect">
            <a:avLst/>
          </a:prstGeom>
        </p:spPr>
      </p:pic>
      <p:sp>
        <p:nvSpPr>
          <p:cNvPr id="32" name="Text 25"/>
          <p:cNvSpPr/>
          <p:nvPr/>
        </p:nvSpPr>
        <p:spPr>
          <a:xfrm>
            <a:off x="7635478" y="626292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Outfit Medium" pitchFamily="34" charset="0"/>
                <a:ea typeface="Outfit Medium" pitchFamily="34" charset="-122"/>
                <a:cs typeface="Outfit Medium" pitchFamily="34" charset="-120"/>
              </a:rPr>
              <a:t>Рефлексія</a:t>
            </a:r>
            <a:endParaRPr lang="en-US" sz="1950" dirty="0"/>
          </a:p>
        </p:txBody>
      </p:sp>
      <p:sp>
        <p:nvSpPr>
          <p:cNvPr id="33" name="Text 26"/>
          <p:cNvSpPr/>
          <p:nvPr/>
        </p:nvSpPr>
        <p:spPr>
          <a:xfrm>
            <a:off x="7635478" y="6692146"/>
            <a:ext cx="5979795"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IBM Plex Sans" pitchFamily="34" charset="0"/>
                <a:ea typeface="IBM Plex Sans" pitchFamily="34" charset="-122"/>
                <a:cs typeface="IBM Plex Sans" pitchFamily="34" charset="-120"/>
              </a:rPr>
              <a:t>Аналіз власних дій та результатів</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872</Words>
  <Application>Microsoft Office PowerPoint</Application>
  <PresentationFormat>Произвольный</PresentationFormat>
  <Paragraphs>115</Paragraphs>
  <Slides>12</Slides>
  <Notes>12</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12</vt:i4>
      </vt:variant>
    </vt:vector>
  </HeadingPairs>
  <TitlesOfParts>
    <vt:vector size="20" baseType="lpstr">
      <vt:lpstr>Arial</vt:lpstr>
      <vt:lpstr>Arial Black</vt:lpstr>
      <vt:lpstr>IBM Plex Sans</vt:lpstr>
      <vt:lpstr>Outfit Light</vt:lpstr>
      <vt:lpstr>Calibri</vt:lpstr>
      <vt:lpstr>MS Gothic</vt:lpstr>
      <vt:lpstr>Outfit Medium</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Лариса</dc:creator>
  <cp:lastModifiedBy>Лариса</cp:lastModifiedBy>
  <cp:revision>8</cp:revision>
  <dcterms:created xsi:type="dcterms:W3CDTF">2025-11-02T21:40:29Z</dcterms:created>
  <dcterms:modified xsi:type="dcterms:W3CDTF">2025-11-03T12:27:31Z</dcterms:modified>
</cp:coreProperties>
</file>