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8" r:id="rId3"/>
    <p:sldId id="260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80" y="4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26.09.2020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26.09.2020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26.09.2020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26.09.2020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26.09.2020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1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404813"/>
            <a:ext cx="8301038" cy="6119812"/>
          </a:xfrm>
        </p:spPr>
        <p:txBody>
          <a:bodyPr/>
          <a:lstStyle/>
          <a:p>
            <a:pPr marL="609600" indent="-609600" algn="ctr">
              <a:lnSpc>
                <a:spcPct val="90000"/>
              </a:lnSpc>
              <a:buFont typeface="Wingdings" pitchFamily="2" charset="2"/>
              <a:buNone/>
            </a:pPr>
            <a:endParaRPr lang="uk-UA" sz="2000" dirty="0">
              <a:solidFill>
                <a:schemeClr val="tx2"/>
              </a:solidFill>
            </a:endParaRPr>
          </a:p>
          <a:p>
            <a:pPr marL="609600" indent="-609600" algn="ctr">
              <a:lnSpc>
                <a:spcPct val="90000"/>
              </a:lnSpc>
              <a:buFont typeface="Wingdings" pitchFamily="2" charset="2"/>
              <a:buNone/>
            </a:pPr>
            <a:endParaRPr lang="uk-UA" sz="2000" dirty="0">
              <a:solidFill>
                <a:schemeClr val="tx2"/>
              </a:solidFill>
            </a:endParaRPr>
          </a:p>
          <a:p>
            <a:pPr marL="609600" indent="-609600" algn="ctr">
              <a:lnSpc>
                <a:spcPct val="90000"/>
              </a:lnSpc>
              <a:buFont typeface="Wingdings" pitchFamily="2" charset="2"/>
              <a:buNone/>
            </a:pPr>
            <a:r>
              <a:rPr lang="uk-UA" sz="6600" b="1" dirty="0" smtClean="0">
                <a:solidFill>
                  <a:schemeClr val="tx2"/>
                </a:solidFill>
              </a:rPr>
              <a:t>ІМІДЖМЕЙКІНГ</a:t>
            </a:r>
          </a:p>
          <a:p>
            <a:pPr marL="609600" indent="-609600" algn="ctr">
              <a:lnSpc>
                <a:spcPct val="90000"/>
              </a:lnSpc>
              <a:buFont typeface="Wingdings" pitchFamily="2" charset="2"/>
              <a:buNone/>
            </a:pPr>
            <a:r>
              <a:rPr lang="uk-UA" sz="6600" b="1" dirty="0">
                <a:solidFill>
                  <a:schemeClr val="tx2"/>
                </a:solidFill>
              </a:rPr>
              <a:t>в</a:t>
            </a:r>
            <a:r>
              <a:rPr lang="uk-UA" sz="6600" b="1" dirty="0" smtClean="0">
                <a:solidFill>
                  <a:schemeClr val="tx2"/>
                </a:solidFill>
              </a:rPr>
              <a:t> політичній сфері</a:t>
            </a:r>
            <a:endParaRPr lang="uk-UA" sz="6600" b="1" dirty="0">
              <a:solidFill>
                <a:schemeClr val="tx2"/>
              </a:solidFill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uk-UA" sz="2400" b="1" dirty="0"/>
              <a:t>					</a:t>
            </a: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uk-UA" sz="2400" b="1" dirty="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uk-UA" sz="2400" b="1" dirty="0"/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endParaRPr lang="uk-UA" sz="1800" dirty="0">
              <a:solidFill>
                <a:schemeClr val="tx2"/>
              </a:solidFill>
              <a:effectLst/>
            </a:endParaRPr>
          </a:p>
          <a:p>
            <a:pPr marL="609600" indent="-609600">
              <a:lnSpc>
                <a:spcPct val="90000"/>
              </a:lnSpc>
              <a:buFont typeface="Wingdings" pitchFamily="2" charset="2"/>
              <a:buNone/>
            </a:pPr>
            <a:r>
              <a:rPr lang="uk-UA" sz="1800" dirty="0">
                <a:solidFill>
                  <a:schemeClr val="tx2"/>
                </a:solidFill>
                <a:effectLst/>
              </a:rPr>
              <a:t>					</a:t>
            </a:r>
            <a:endParaRPr lang="ru-RU" sz="20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7361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b="0" dirty="0"/>
              <a:t>ТЕМАТИЧНИЙ ПЛАН</a:t>
            </a:r>
            <a:endParaRPr lang="ru-RU" b="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750" y="1600200"/>
            <a:ext cx="8147050" cy="4997450"/>
          </a:xfrm>
        </p:spPr>
        <p:txBody>
          <a:bodyPr>
            <a:normAutofit lnSpcReduction="10000"/>
          </a:bodyPr>
          <a:lstStyle/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uk-UA" sz="2400" dirty="0"/>
              <a:t>Вступ до навчальної дисципліни. Явище </a:t>
            </a:r>
            <a:r>
              <a:rPr lang="ru-RU" sz="2400" dirty="0" err="1"/>
              <a:t>іміджмейкінг</a:t>
            </a:r>
            <a:r>
              <a:rPr lang="uk-UA" sz="2400" dirty="0"/>
              <a:t> та його соціально-психологічна природа.</a:t>
            </a:r>
            <a:endParaRPr lang="ru-RU" sz="2400" b="1" dirty="0"/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uk-UA" sz="2400" dirty="0"/>
              <a:t>Технологія </a:t>
            </a:r>
            <a:r>
              <a:rPr lang="uk-UA" sz="2400" dirty="0" err="1"/>
              <a:t>іміджування</a:t>
            </a:r>
            <a:r>
              <a:rPr lang="uk-UA" sz="2400" dirty="0"/>
              <a:t>: позиційне подання організації та </a:t>
            </a:r>
            <a:r>
              <a:rPr lang="uk-UA" sz="2400" dirty="0" err="1"/>
              <a:t>самопрезентації</a:t>
            </a:r>
            <a:r>
              <a:rPr lang="uk-UA" sz="2400" dirty="0"/>
              <a:t>. 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uk-UA" sz="2400" dirty="0"/>
              <a:t>Соціально-психологічні аспекти </a:t>
            </a:r>
            <a:r>
              <a:rPr lang="uk-UA" sz="2400" dirty="0" err="1"/>
              <a:t>іміджмейкінгу</a:t>
            </a:r>
            <a:endParaRPr lang="uk-UA" sz="2400" dirty="0"/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uk-UA" sz="2400" dirty="0"/>
              <a:t>Комунікативний процес і механізми його дослідження.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uk-UA" sz="2400" dirty="0"/>
              <a:t>Ідеологічні засади та основні етапи формування іміджу організації.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uk-UA" sz="2400" dirty="0"/>
              <a:t>Засоби масової інформації </a:t>
            </a:r>
            <a:r>
              <a:rPr lang="uk-UA" sz="2400" dirty="0" err="1"/>
              <a:t>–важливий</a:t>
            </a:r>
            <a:r>
              <a:rPr lang="uk-UA" sz="2400" dirty="0"/>
              <a:t> інструментарій формування іміджу.</a:t>
            </a:r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uk-UA" sz="2400" dirty="0"/>
              <a:t>Політична </a:t>
            </a:r>
            <a:r>
              <a:rPr lang="uk-UA" sz="2400" dirty="0" err="1"/>
              <a:t>іміджелогія</a:t>
            </a:r>
            <a:endParaRPr lang="uk-UA" sz="2400" dirty="0"/>
          </a:p>
          <a:p>
            <a:pPr marL="457200" indent="-457200">
              <a:lnSpc>
                <a:spcPct val="80000"/>
              </a:lnSpc>
              <a:buFontTx/>
              <a:buAutoNum type="arabicPeriod"/>
            </a:pPr>
            <a:r>
              <a:rPr lang="uk-UA" sz="2400" dirty="0"/>
              <a:t>Стан, перспективи й тенденції розвитку </a:t>
            </a:r>
            <a:r>
              <a:rPr lang="uk-UA" sz="2400" dirty="0" err="1"/>
              <a:t>іміджмейкінгу</a:t>
            </a:r>
            <a:r>
              <a:rPr lang="uk-UA" sz="2400" dirty="0"/>
              <a:t> в Україні та світу.</a:t>
            </a:r>
          </a:p>
        </p:txBody>
      </p:sp>
    </p:spTree>
    <p:extLst>
      <p:ext uri="{BB962C8B-B14F-4D97-AF65-F5344CB8AC3E}">
        <p14:creationId xmlns:p14="http://schemas.microsoft.com/office/powerpoint/2010/main" val="17918667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000" dirty="0"/>
              <a:t>ОЧІКУВАНІ РЕЗУЛЬТАТИ НАВЧАННЯ</a:t>
            </a:r>
            <a:endParaRPr lang="ru-RU" sz="4000" dirty="0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uk-UA" sz="2000" b="1" dirty="0" smtClean="0"/>
              <a:t>У </a:t>
            </a:r>
            <a:r>
              <a:rPr lang="uk-UA" sz="2000" b="1" dirty="0"/>
              <a:t>разі успішного завершення </a:t>
            </a:r>
            <a:r>
              <a:rPr lang="uk-UA" sz="2000" b="1"/>
              <a:t>курсу </a:t>
            </a:r>
            <a:r>
              <a:rPr lang="uk-UA" sz="2000" b="1" u="sng" smtClean="0"/>
              <a:t>зможете</a:t>
            </a:r>
            <a:r>
              <a:rPr lang="uk-UA" sz="2000" b="1" smtClean="0"/>
              <a:t>:</a:t>
            </a:r>
            <a:endParaRPr lang="ru-RU" sz="2000" dirty="0"/>
          </a:p>
          <a:p>
            <a:pPr lvl="0"/>
            <a:r>
              <a:rPr lang="uk-UA" sz="2000" dirty="0"/>
              <a:t>аналізувати стан іміджу політичних інститутів, політичних лідерів і держав;</a:t>
            </a:r>
            <a:endParaRPr lang="ru-RU" sz="2000" dirty="0"/>
          </a:p>
          <a:p>
            <a:pPr lvl="0"/>
            <a:r>
              <a:rPr lang="uk-UA" sz="2000" dirty="0"/>
              <a:t>складати пропозиції і рекомендації органам державної влади, недержавним політичним і громадським організаціям по формуванню їх позитивного політичного іміджу;</a:t>
            </a:r>
            <a:endParaRPr lang="ru-RU" sz="2000" dirty="0"/>
          </a:p>
          <a:p>
            <a:pPr lvl="0"/>
            <a:r>
              <a:rPr lang="uk-UA" sz="2000" dirty="0"/>
              <a:t>будувати свою професійну діяльність відповідно до основних політичних потреб, інтересів і очікувань українського електорату;</a:t>
            </a:r>
            <a:endParaRPr lang="ru-RU" sz="2000" dirty="0"/>
          </a:p>
          <a:p>
            <a:pPr lvl="0"/>
            <a:r>
              <a:rPr lang="uk-UA" sz="2000" dirty="0"/>
              <a:t>методично грамотно здійснювати пошук інформації по політичним проблемам сучасного суспільства в сфері протидії терористичній загрозі та використовувати її у професійній діяльності;</a:t>
            </a:r>
            <a:endParaRPr lang="ru-RU" sz="2000" dirty="0"/>
          </a:p>
          <a:p>
            <a:pPr lvl="0"/>
            <a:r>
              <a:rPr lang="uk-UA" sz="2000" dirty="0"/>
              <a:t>орієнтуватися в сучасній державній, регіональній та міжнародній системі формування позитивного політичного іміджу;</a:t>
            </a:r>
            <a:endParaRPr lang="ru-RU" sz="2000" dirty="0"/>
          </a:p>
          <a:p>
            <a:pPr lvl="0"/>
            <a:r>
              <a:rPr lang="uk-UA" sz="2000" dirty="0"/>
              <a:t>взаємодіяти зі ЗМІ в роботі по формуванню іміджу політичних інститутів, держави і політичних діячів;</a:t>
            </a:r>
            <a:endParaRPr lang="ru-RU" sz="2000" dirty="0"/>
          </a:p>
          <a:p>
            <a:pPr lvl="0"/>
            <a:r>
              <a:rPr lang="uk-UA" sz="2000" dirty="0"/>
              <a:t>складати тексти для виступів для політичних діячів і самому виступати в ЗМІ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89040202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0</TotalTime>
  <Words>190</Words>
  <Application>Microsoft Office PowerPoint</Application>
  <PresentationFormat>Экран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Изящная</vt:lpstr>
      <vt:lpstr>Презентация PowerPoint</vt:lpstr>
      <vt:lpstr>ТЕМАТИЧНИЙ ПЛАН</vt:lpstr>
      <vt:lpstr>ОЧІКУВАНІ РЕЗУЛЬТАТИ НАВЧАННЯ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tkm92u</dc:creator>
  <cp:lastModifiedBy>tkm92u</cp:lastModifiedBy>
  <cp:revision>1</cp:revision>
  <dcterms:created xsi:type="dcterms:W3CDTF">2020-09-26T14:05:58Z</dcterms:created>
  <dcterms:modified xsi:type="dcterms:W3CDTF">2020-09-26T14:11:52Z</dcterms:modified>
</cp:coreProperties>
</file>