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94659"/>
  </p:normalViewPr>
  <p:slideViewPr>
    <p:cSldViewPr snapToGrid="0">
      <p:cViewPr varScale="1">
        <p:scale>
          <a:sx n="110" d="100"/>
          <a:sy n="11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C39B-97B3-4763-BF73-919AA8306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9E6ECD-C50C-4C16-91A1-D238D3844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23007-3824-44E1-80ED-95FDA721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FF5D1-7324-46D0-9557-3DCC3A21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296FE-A0C3-4D84-9EA7-D4E52AD6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05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AB3C7-63BD-4F58-B80C-24DC367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2B483A-D794-4AE9-81CE-9BAFE62BC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CCC2B-A220-491D-B645-432717CD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A02D0-C8AF-46BA-9411-4E016184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B99AF-6448-4D86-8F41-D9D8A37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A47DA1-E826-47F4-B89F-C04DCFE5F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79CDFC-F4FE-438E-88D4-B596110B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9FA95-CEC1-4F37-9EA3-D0BB1BEA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3FE0F-1282-4B16-A32E-79E7402D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FDF3F-22DA-43D2-AF95-448D1811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53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E6F5A-CB97-4E78-9871-79BDF903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A3351-B3ED-4C6C-B250-13504671D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47853-19AE-4FE2-9EA1-653C3E18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B1823-EDC7-479E-92AE-E9842BC0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29CD5-6FE8-429D-8E13-0ABD22EE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67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ACD-CA1D-45DA-B9D4-E2353E49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C60FFB-0FEE-4316-848C-EDCBFE978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A6BF9-4928-4CFE-9460-A6FFFF0A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FB3A4-5CA5-48F2-92AA-5BCF61EF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3DCED-EDA8-4AF6-A3A1-9925007F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693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25FBA-8A27-4BF9-9BA6-07070308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A8F9D-1F60-4F28-94EA-5602B7E5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0E71A-10A9-4153-BDB2-23D4BE801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6DFF3-1E11-4C4D-8D4A-69A0EC4D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F96A4-EF62-471B-9FE7-7CED123A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07CFAC-FC18-443C-B7B7-2F4C3DDB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60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69AF4-D2F6-4C59-B684-64354C19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22647E-E059-47BA-BB64-AB41B27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3AFEC-7061-47FF-8AA4-72BB5995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3B834B-EDAC-4C34-A872-C5D5664BD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7A392-38EB-49D2-B869-B4040C1EF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5FF2AA-F976-4270-B819-ED490046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D68EC7-C10B-4F54-8A8E-D6F9F577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C77523-FD7C-4AF4-83AF-F5C54E84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B0C68-323E-46F7-8C55-5926524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0858B1-CEA4-42F9-8DDA-A6151A1B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2F222-777E-4D01-BA74-182F1AAD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B6A854-86C6-4953-9941-B8C6792B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99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AEA1A1-F811-4EAE-9333-17B6BF88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9E9285-4C76-49F4-AE95-AA13E8ED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14C94B-1550-4AB1-9556-395DB62D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66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37E4-38A3-404F-9A06-CEAB2483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B7033-78D3-4FEA-AAB5-82810828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2EDA2-7253-437C-9B4C-5092995D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CB1CB-B4F9-4561-85FF-B49D4C82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40FA8-E3B5-4A08-869A-8D5F53EB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C66ED-E363-423C-B403-6787AB06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273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A37F-0E5D-4913-9720-D75AAA7C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3E23FA-4055-423F-B7C4-7BD47F07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9A1996-AA28-4143-BFD7-B033758F7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625A61-F509-439D-8DAA-DDCC1559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63292-CD5E-4140-8ACB-6DF84C84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F4D928-1EE6-402F-BE2D-E02FA513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4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252FC-013D-496C-9913-80C0FD9F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6A3CD-815C-4D59-ACCF-ADBFF0237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CBB22-AF49-40D7-9A95-9D2B5EA6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4EA7-3D98-494E-8EDC-3F711B4F6B51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67EC0-3FD6-4D40-BC7C-9A0F5F41A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71B7F-A53C-4C24-A7D8-8F706CE51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ADAC-7760-4A97-8CE7-0A85D71A01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217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электроника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F452BD55-E994-472D-AF36-37E2DE61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r="278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CDE9E-99D4-4A58-9E89-81852522D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400" b="1" dirty="0" err="1"/>
              <a:t>Інформаційні</a:t>
            </a:r>
            <a:r>
              <a:rPr lang="ru-RU" sz="4400" b="1" dirty="0"/>
              <a:t> </a:t>
            </a:r>
            <a:r>
              <a:rPr lang="ru-RU" sz="4400" b="1" dirty="0" err="1"/>
              <a:t>війни</a:t>
            </a:r>
            <a:r>
              <a:rPr lang="ru-RU" sz="4400" b="1" dirty="0"/>
              <a:t>. </a:t>
            </a:r>
            <a:r>
              <a:rPr lang="ru-RU" sz="4400" b="1" dirty="0" err="1"/>
              <a:t>Технології</a:t>
            </a:r>
            <a:r>
              <a:rPr lang="ru-RU" sz="4400" b="1" dirty="0"/>
              <a:t> </a:t>
            </a:r>
            <a:r>
              <a:rPr lang="ru-RU" sz="4400" b="1" dirty="0" err="1"/>
              <a:t>інформаційної</a:t>
            </a:r>
            <a:r>
              <a:rPr lang="ru-RU" sz="4400" b="1" dirty="0"/>
              <a:t> </a:t>
            </a:r>
            <a:r>
              <a:rPr lang="ru-RU" sz="4400" b="1" dirty="0" err="1"/>
              <a:t>війни</a:t>
            </a:r>
            <a:r>
              <a:rPr lang="ru-RU" sz="4400" b="1" dirty="0"/>
              <a:t>.</a:t>
            </a:r>
            <a:endParaRPr lang="ru-UA" sz="4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28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A62CD-2C86-4564-9677-5C3A8ABB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85" y="190465"/>
            <a:ext cx="6254496" cy="136093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Інтернет</a:t>
            </a:r>
            <a:r>
              <a:rPr lang="ru-RU" b="1" dirty="0"/>
              <a:t> </a:t>
            </a:r>
            <a:r>
              <a:rPr lang="ru-RU" b="1" dirty="0" err="1"/>
              <a:t>зброя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2791F-04A8-41CE-8933-5E08F31A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79"/>
            <a:ext cx="6254496" cy="47018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 err="1"/>
              <a:t>Інтернет</a:t>
            </a:r>
            <a:r>
              <a:rPr lang="ru-RU" sz="1600" dirty="0"/>
              <a:t> </a:t>
            </a:r>
            <a:r>
              <a:rPr lang="ru-RU" sz="1600" dirty="0" err="1"/>
              <a:t>зброя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робота оператора з </a:t>
            </a:r>
            <a:r>
              <a:rPr lang="ru-RU" sz="1600" dirty="0" err="1"/>
              <a:t>ціллю</a:t>
            </a:r>
            <a:r>
              <a:rPr lang="ru-RU" sz="1600" dirty="0"/>
              <a:t> </a:t>
            </a:r>
            <a:r>
              <a:rPr lang="ru-RU" sz="1600" dirty="0" err="1"/>
              <a:t>нанесення</a:t>
            </a:r>
            <a:r>
              <a:rPr lang="ru-RU" sz="1600" dirty="0"/>
              <a:t> </a:t>
            </a:r>
            <a:r>
              <a:rPr lang="ru-RU" sz="1600" dirty="0" err="1"/>
              <a:t>пошкоджень</a:t>
            </a:r>
            <a:r>
              <a:rPr lang="ru-RU" sz="1600" dirty="0"/>
              <a:t> противнику.</a:t>
            </a:r>
          </a:p>
          <a:p>
            <a:pPr marL="0" indent="0" algn="ctr">
              <a:buNone/>
            </a:pPr>
            <a:r>
              <a:rPr lang="ru-RU" sz="1600" dirty="0"/>
              <a:t>Тип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інтернет</a:t>
            </a:r>
            <a:r>
              <a:rPr lang="ru-RU" sz="1600" dirty="0"/>
              <a:t> </a:t>
            </a:r>
            <a:r>
              <a:rPr lang="ru-RU" sz="1600" dirty="0" err="1"/>
              <a:t>зброї</a:t>
            </a:r>
            <a:r>
              <a:rPr lang="ru-RU" sz="1600" dirty="0"/>
              <a:t>. </a:t>
            </a:r>
            <a:r>
              <a:rPr lang="ru-RU" sz="1600" dirty="0" err="1"/>
              <a:t>Ділиться</a:t>
            </a:r>
            <a:r>
              <a:rPr lang="ru-RU" sz="1600" dirty="0"/>
              <a:t> по типах.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Нецільовий</a:t>
            </a:r>
            <a:r>
              <a:rPr lang="ru-RU" sz="1600" dirty="0"/>
              <a:t> удар </a:t>
            </a:r>
            <a:r>
              <a:rPr lang="ru-RU" sz="1600" dirty="0" err="1"/>
              <a:t>розрахований</a:t>
            </a:r>
            <a:r>
              <a:rPr lang="ru-RU" sz="1600" dirty="0"/>
              <a:t> на </a:t>
            </a:r>
            <a:r>
              <a:rPr lang="ru-RU" sz="1600" dirty="0" err="1"/>
              <a:t>маси</a:t>
            </a:r>
            <a:r>
              <a:rPr lang="ru-RU" sz="1600" dirty="0"/>
              <a:t> людей. </a:t>
            </a:r>
            <a:r>
              <a:rPr lang="ru-RU" sz="1600" dirty="0" err="1"/>
              <a:t>Подібно</a:t>
            </a:r>
            <a:r>
              <a:rPr lang="ru-RU" sz="1600" dirty="0"/>
              <a:t> до </a:t>
            </a:r>
            <a:r>
              <a:rPr lang="ru-RU" sz="1600" dirty="0" err="1"/>
              <a:t>пропаганди</a:t>
            </a:r>
            <a:r>
              <a:rPr lang="ru-RU" sz="1600" dirty="0"/>
              <a:t>. </a:t>
            </a:r>
            <a:r>
              <a:rPr lang="ru-RU" sz="1600" dirty="0" err="1"/>
              <a:t>Заохочення</a:t>
            </a:r>
            <a:r>
              <a:rPr lang="ru-RU" sz="1600" dirty="0"/>
              <a:t> людей до </a:t>
            </a:r>
            <a:r>
              <a:rPr lang="ru-RU" sz="1600" dirty="0" err="1"/>
              <a:t>певних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Цільовий</a:t>
            </a:r>
            <a:r>
              <a:rPr lang="ru-RU" sz="1600" dirty="0"/>
              <a:t> удар по </a:t>
            </a:r>
            <a:r>
              <a:rPr lang="ru-RU" sz="1600" dirty="0" err="1"/>
              <a:t>нанесенню</a:t>
            </a:r>
            <a:r>
              <a:rPr lang="ru-RU" sz="1600" dirty="0"/>
              <a:t> морального </a:t>
            </a:r>
            <a:r>
              <a:rPr lang="ru-RU" sz="1600" dirty="0" err="1"/>
              <a:t>або</a:t>
            </a:r>
            <a:r>
              <a:rPr lang="ru-RU" sz="1600" dirty="0"/>
              <a:t> нейрогормонального </a:t>
            </a:r>
            <a:r>
              <a:rPr lang="ru-RU" sz="1600" dirty="0" err="1"/>
              <a:t>пошкодження</a:t>
            </a:r>
            <a:r>
              <a:rPr lang="ru-RU" sz="1600" dirty="0"/>
              <a:t> противнику. </a:t>
            </a:r>
            <a:r>
              <a:rPr lang="ru-RU" sz="1600" dirty="0" err="1"/>
              <a:t>Виведення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з ладу . Методом наклепу, </a:t>
            </a:r>
            <a:r>
              <a:rPr lang="ru-RU" sz="1600" dirty="0" err="1"/>
              <a:t>доведення</a:t>
            </a:r>
            <a:r>
              <a:rPr lang="ru-RU" sz="1600" dirty="0"/>
              <a:t> до </a:t>
            </a:r>
            <a:r>
              <a:rPr lang="ru-RU" sz="1600" dirty="0" err="1"/>
              <a:t>виснаження</a:t>
            </a:r>
            <a:r>
              <a:rPr lang="ru-RU" sz="1600" dirty="0"/>
              <a:t>, </a:t>
            </a:r>
            <a:r>
              <a:rPr lang="ru-RU" sz="1600" dirty="0" err="1"/>
              <a:t>аморальнощів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розголошенням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Нетрадиційний</a:t>
            </a:r>
            <a:r>
              <a:rPr lang="ru-RU" sz="1600" dirty="0"/>
              <a:t> удар. </a:t>
            </a:r>
            <a:r>
              <a:rPr lang="ru-RU" sz="1600" dirty="0" err="1"/>
              <a:t>Відноситься</a:t>
            </a:r>
            <a:r>
              <a:rPr lang="ru-RU" sz="1600" dirty="0"/>
              <a:t> до субкультурного письма. Яке просто вводить в ступор противника і </a:t>
            </a:r>
            <a:r>
              <a:rPr lang="ru-RU" sz="1600" dirty="0" err="1"/>
              <a:t>маси</a:t>
            </a:r>
            <a:r>
              <a:rPr lang="ru-RU" sz="1600" dirty="0"/>
              <a:t>. </a:t>
            </a:r>
            <a:r>
              <a:rPr lang="ru-RU" sz="1600" dirty="0" err="1"/>
              <a:t>Робить</a:t>
            </a:r>
            <a:r>
              <a:rPr lang="ru-RU" sz="1600" dirty="0"/>
              <a:t> </a:t>
            </a:r>
            <a:r>
              <a:rPr lang="ru-RU" sz="1600" dirty="0" err="1"/>
              <a:t>заворушки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мас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Психологічний</a:t>
            </a:r>
            <a:r>
              <a:rPr lang="ru-RU" sz="1600" dirty="0"/>
              <a:t> удар. Удар по </a:t>
            </a:r>
            <a:r>
              <a:rPr lang="ru-RU" sz="1600" dirty="0" err="1"/>
              <a:t>слабких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 противника. </a:t>
            </a:r>
            <a:r>
              <a:rPr lang="ru-RU" sz="1600" dirty="0" err="1"/>
              <a:t>Психологічними</a:t>
            </a:r>
            <a:r>
              <a:rPr lang="ru-RU" sz="1600" dirty="0"/>
              <a:t> методами. </a:t>
            </a:r>
            <a:r>
              <a:rPr lang="ru-RU" sz="1600" dirty="0" err="1"/>
              <a:t>Доведення</a:t>
            </a:r>
            <a:r>
              <a:rPr lang="ru-RU" sz="1600" dirty="0"/>
              <a:t> до </a:t>
            </a:r>
            <a:r>
              <a:rPr lang="ru-RU" sz="1600" dirty="0" err="1"/>
              <a:t>психологічного</a:t>
            </a:r>
            <a:r>
              <a:rPr lang="ru-RU" sz="1600" dirty="0"/>
              <a:t> </a:t>
            </a:r>
            <a:r>
              <a:rPr lang="ru-RU" sz="1600" dirty="0" err="1"/>
              <a:t>виснаження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 </a:t>
            </a:r>
            <a:r>
              <a:rPr lang="ru-RU" sz="1600" dirty="0" err="1"/>
              <a:t>фотокартки</a:t>
            </a:r>
            <a:r>
              <a:rPr lang="ru-RU" sz="1600" dirty="0"/>
              <a:t> </a:t>
            </a:r>
            <a:r>
              <a:rPr lang="ru-RU" sz="1600" dirty="0" err="1"/>
              <a:t>померлих</a:t>
            </a:r>
            <a:r>
              <a:rPr lang="ru-RU" sz="1600" dirty="0"/>
              <a:t> людей.</a:t>
            </a:r>
          </a:p>
          <a:p>
            <a:pPr marL="0" indent="0">
              <a:buNone/>
            </a:pPr>
            <a:r>
              <a:rPr lang="ru-RU" sz="1600" dirty="0"/>
              <a:t>- Удар чужими руками. </a:t>
            </a:r>
            <a:r>
              <a:rPr lang="ru-RU" sz="1600" dirty="0" err="1"/>
              <a:t>Розголошення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про противника в </a:t>
            </a:r>
            <a:r>
              <a:rPr lang="ru-RU" sz="1600" dirty="0" err="1"/>
              <a:t>місцях</a:t>
            </a:r>
            <a:r>
              <a:rPr lang="ru-RU" sz="1600" dirty="0"/>
              <a:t> </a:t>
            </a:r>
            <a:r>
              <a:rPr lang="ru-RU" sz="1600" dirty="0" err="1"/>
              <a:t>скупчення</a:t>
            </a:r>
            <a:r>
              <a:rPr lang="ru-RU" sz="1600" dirty="0"/>
              <a:t> </a:t>
            </a:r>
            <a:r>
              <a:rPr lang="ru-RU" sz="1600" dirty="0" err="1"/>
              <a:t>бандитів</a:t>
            </a:r>
            <a:r>
              <a:rPr lang="ru-RU" sz="1600" dirty="0"/>
              <a:t>. </a:t>
            </a:r>
            <a:r>
              <a:rPr lang="ru-RU" sz="1600" dirty="0" err="1"/>
              <a:t>Провокації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Заманювання</a:t>
            </a:r>
            <a:r>
              <a:rPr lang="ru-RU" sz="1600" dirty="0"/>
              <a:t> противника в </a:t>
            </a:r>
            <a:r>
              <a:rPr lang="ru-RU" sz="1600" dirty="0" err="1"/>
              <a:t>небезпечні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-</a:t>
            </a:r>
            <a:r>
              <a:rPr lang="ru-RU" sz="1600" dirty="0" err="1"/>
              <a:t>Фінансовий</a:t>
            </a:r>
            <a:r>
              <a:rPr lang="ru-RU" sz="1600" dirty="0"/>
              <a:t> удар. </a:t>
            </a:r>
            <a:r>
              <a:rPr lang="ru-RU" sz="1600" dirty="0" err="1"/>
              <a:t>Провокація</a:t>
            </a:r>
            <a:r>
              <a:rPr lang="ru-RU" sz="1600" dirty="0"/>
              <a:t> на </a:t>
            </a:r>
            <a:r>
              <a:rPr lang="ru-RU" sz="1600" dirty="0" err="1"/>
              <a:t>збитковий</a:t>
            </a:r>
            <a:r>
              <a:rPr lang="ru-RU" sz="1600" dirty="0"/>
              <a:t> вклад.</a:t>
            </a:r>
            <a:endParaRPr lang="ru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346AF-15B9-45B5-A787-34AC503A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1" r="18966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2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1EEAB-CD75-4A0B-B4F6-B238E6BA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01" y="287511"/>
            <a:ext cx="4707671" cy="1225650"/>
          </a:xfrm>
        </p:spPr>
        <p:txBody>
          <a:bodyPr anchor="b">
            <a:normAutofit/>
          </a:bodyPr>
          <a:lstStyle/>
          <a:p>
            <a:r>
              <a:rPr lang="ru-RU" sz="2700" dirty="0" err="1">
                <a:solidFill>
                  <a:schemeClr val="bg1"/>
                </a:solidFill>
              </a:rPr>
              <a:t>Фахівці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виділяють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наступні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види</a:t>
            </a:r>
            <a:r>
              <a:rPr lang="ru-RU" sz="2700" dirty="0">
                <a:solidFill>
                  <a:schemeClr val="bg1"/>
                </a:solidFill>
              </a:rPr>
              <a:t> атак в </a:t>
            </a:r>
            <a:r>
              <a:rPr lang="ru-RU" sz="2700" dirty="0" err="1">
                <a:solidFill>
                  <a:schemeClr val="bg1"/>
                </a:solidFill>
              </a:rPr>
              <a:t>інтернеті</a:t>
            </a:r>
            <a:r>
              <a:rPr lang="ru-RU" sz="2700" dirty="0">
                <a:solidFill>
                  <a:schemeClr val="bg1"/>
                </a:solidFill>
              </a:rPr>
              <a:t>:</a:t>
            </a:r>
            <a:br>
              <a:rPr lang="ru-RU" sz="2700" dirty="0">
                <a:solidFill>
                  <a:schemeClr val="bg1"/>
                </a:solidFill>
              </a:rPr>
            </a:br>
            <a:endParaRPr lang="ru-UA" sz="27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6E4A6-B9FA-4F1D-B41C-AE181036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1417834"/>
            <a:ext cx="5075533" cy="3808435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Вандалізм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використання</a:t>
            </a:r>
            <a:r>
              <a:rPr lang="ru-RU" sz="2000" dirty="0">
                <a:solidFill>
                  <a:schemeClr val="bg1"/>
                </a:solidFill>
              </a:rPr>
              <a:t> хакерами  </a:t>
            </a:r>
            <a:r>
              <a:rPr lang="ru-RU" sz="2000" dirty="0" err="1">
                <a:solidFill>
                  <a:schemeClr val="bg1"/>
                </a:solidFill>
              </a:rPr>
              <a:t>інтернету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псування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інтернет-сторінок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заміни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змісту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образливими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пропагандистськими</a:t>
            </a:r>
            <a:r>
              <a:rPr lang="ru-RU" sz="2000" dirty="0">
                <a:solidFill>
                  <a:schemeClr val="bg1"/>
                </a:solidFill>
              </a:rPr>
              <a:t> картинками.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Пропаганда – </a:t>
            </a:r>
            <a:r>
              <a:rPr lang="ru-RU" sz="2000" dirty="0" err="1">
                <a:solidFill>
                  <a:schemeClr val="bg1"/>
                </a:solidFill>
              </a:rPr>
              <a:t>розсилка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звернень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пропагандистського</a:t>
            </a:r>
            <a:r>
              <a:rPr lang="ru-RU" sz="2000" dirty="0">
                <a:solidFill>
                  <a:schemeClr val="bg1"/>
                </a:solidFill>
              </a:rPr>
              <a:t> характеру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вставка </a:t>
            </a:r>
            <a:r>
              <a:rPr lang="ru-RU" sz="2000" dirty="0" err="1">
                <a:solidFill>
                  <a:schemeClr val="bg1"/>
                </a:solidFill>
              </a:rPr>
              <a:t>пропаганди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зміст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інтернет-сторінок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Збір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інформації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злам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приватних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сторінок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серверів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збору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секретної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її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заміни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фальшиву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корисну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іншій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державі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ru-UA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03639-6D3D-4758-9D04-7AEF56C99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" r="30113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58973-EBF8-4EC7-9879-018F1569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1325366"/>
            <a:ext cx="5287866" cy="3900903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Відмова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сервісу</a:t>
            </a:r>
            <a:r>
              <a:rPr lang="ru-RU" sz="1600" dirty="0">
                <a:solidFill>
                  <a:schemeClr val="bg1"/>
                </a:solidFill>
              </a:rPr>
              <a:t> – атаки з </a:t>
            </a:r>
            <a:r>
              <a:rPr lang="ru-RU" sz="1600" dirty="0" err="1">
                <a:solidFill>
                  <a:schemeClr val="bg1"/>
                </a:solidFill>
              </a:rPr>
              <a:t>різних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комп’ютерів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для </a:t>
            </a:r>
            <a:r>
              <a:rPr lang="ru-RU" sz="1600" dirty="0" err="1">
                <a:solidFill>
                  <a:schemeClr val="bg1"/>
                </a:solidFill>
              </a:rPr>
              <a:t>запобігання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функціонування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сайтів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комп’ютерних</a:t>
            </a:r>
            <a:r>
              <a:rPr lang="ru-RU" sz="1600" dirty="0">
                <a:solidFill>
                  <a:schemeClr val="bg1"/>
                </a:solidFill>
              </a:rPr>
              <a:t> систем.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Втручання</a:t>
            </a:r>
            <a:r>
              <a:rPr lang="ru-RU" sz="1600" dirty="0">
                <a:solidFill>
                  <a:schemeClr val="bg1"/>
                </a:solidFill>
              </a:rPr>
              <a:t> в роботу </a:t>
            </a:r>
            <a:r>
              <a:rPr lang="ru-RU" sz="1600" dirty="0" err="1">
                <a:solidFill>
                  <a:schemeClr val="bg1"/>
                </a:solidFill>
              </a:rPr>
              <a:t>обладнання</a:t>
            </a:r>
            <a:r>
              <a:rPr lang="ru-RU" sz="1600" dirty="0">
                <a:solidFill>
                  <a:schemeClr val="bg1"/>
                </a:solidFill>
              </a:rPr>
              <a:t> – атаки на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</a:rPr>
              <a:t>комп’ютери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займаються</a:t>
            </a:r>
            <a:r>
              <a:rPr lang="ru-RU" sz="1600" dirty="0">
                <a:solidFill>
                  <a:schemeClr val="bg1"/>
                </a:solidFill>
              </a:rPr>
              <a:t> контролем над </a:t>
            </a:r>
            <a:r>
              <a:rPr lang="ru-RU" sz="1600" dirty="0" err="1">
                <a:solidFill>
                  <a:schemeClr val="bg1"/>
                </a:solidFill>
              </a:rPr>
              <a:t>роботою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цивільного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військового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обладнання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</a:rPr>
              <a:t>призводить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його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відключення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або</a:t>
            </a:r>
            <a:r>
              <a:rPr lang="ru-RU" sz="1600" dirty="0">
                <a:solidFill>
                  <a:schemeClr val="bg1"/>
                </a:solidFill>
              </a:rPr>
              <a:t> поломки.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Атаки на </a:t>
            </a:r>
            <a:r>
              <a:rPr lang="ru-RU" sz="1600" dirty="0" err="1">
                <a:solidFill>
                  <a:schemeClr val="bg1"/>
                </a:solidFill>
              </a:rPr>
              <a:t>пункти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інфраструктури</a:t>
            </a:r>
            <a:r>
              <a:rPr lang="ru-RU" sz="1600" dirty="0">
                <a:solidFill>
                  <a:schemeClr val="bg1"/>
                </a:solidFill>
              </a:rPr>
              <a:t> – атаки на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</a:rPr>
              <a:t>комп’ютери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забезпечують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життєдіяльність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</a:rPr>
              <a:t>міст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інфраструктури</a:t>
            </a:r>
            <a:r>
              <a:rPr lang="ru-RU" sz="1600" dirty="0">
                <a:solidFill>
                  <a:schemeClr val="bg1"/>
                </a:solidFill>
              </a:rPr>
              <a:t>, таких як </a:t>
            </a:r>
            <a:r>
              <a:rPr lang="ru-RU" sz="1600" dirty="0" err="1">
                <a:solidFill>
                  <a:schemeClr val="bg1"/>
                </a:solidFill>
              </a:rPr>
              <a:t>телефонні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системи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водопостачання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електроенергії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пожежної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</a:rPr>
              <a:t>охорони</a:t>
            </a:r>
            <a:r>
              <a:rPr lang="ru-RU" sz="1600" dirty="0">
                <a:solidFill>
                  <a:schemeClr val="bg1"/>
                </a:solidFill>
              </a:rPr>
              <a:t>, транспорту і т. д.</a:t>
            </a:r>
            <a:endParaRPr lang="ru-UA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40FFA8-855D-4B40-812B-F50D6D444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" r="30113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E9663-F2A1-4B20-BDAD-2A2ED3A3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Пропаганда 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DDDBD-2A99-48D0-A8D7-8B6A501D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Французський</a:t>
            </a:r>
            <a:r>
              <a:rPr lang="ru-RU" sz="2400" dirty="0"/>
              <a:t> </a:t>
            </a:r>
            <a:r>
              <a:rPr lang="ru-RU" sz="2400" dirty="0" err="1"/>
              <a:t>соціолог</a:t>
            </a:r>
            <a:r>
              <a:rPr lang="ru-RU" sz="2400" dirty="0"/>
              <a:t> Жак </a:t>
            </a:r>
            <a:r>
              <a:rPr lang="ru-RU" sz="2400" dirty="0" err="1"/>
              <a:t>Еллюль</a:t>
            </a:r>
            <a:r>
              <a:rPr lang="ru-RU" sz="2400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розрізняти</a:t>
            </a:r>
            <a:r>
              <a:rPr lang="ru-RU" sz="2400" dirty="0"/>
              <a:t> </a:t>
            </a:r>
            <a:r>
              <a:rPr lang="ru-RU" sz="2400" dirty="0" err="1"/>
              <a:t>вертикальну</a:t>
            </a:r>
            <a:r>
              <a:rPr lang="ru-RU" sz="2400" dirty="0"/>
              <a:t> та </a:t>
            </a:r>
            <a:r>
              <a:rPr lang="ru-RU" sz="2400" dirty="0" err="1"/>
              <a:t>горизонтальну</a:t>
            </a:r>
            <a:r>
              <a:rPr lang="ru-RU" sz="2400" dirty="0"/>
              <a:t> </a:t>
            </a:r>
            <a:r>
              <a:rPr lang="ru-RU" sz="2400" dirty="0" err="1"/>
              <a:t>пропаганди</a:t>
            </a:r>
            <a:r>
              <a:rPr lang="ru-RU" sz="2400" dirty="0"/>
              <a:t> (</a:t>
            </a:r>
            <a:r>
              <a:rPr lang="en-US" sz="2400" dirty="0"/>
              <a:t>Ellul J. Propaganda. The formation of men's attitudes. – New York, 1965). </a:t>
            </a:r>
            <a:endParaRPr lang="uk-UA" sz="2400" dirty="0"/>
          </a:p>
          <a:p>
            <a:pPr marL="0" indent="0">
              <a:buNone/>
            </a:pPr>
            <a:r>
              <a:rPr lang="ru-RU" sz="2400" dirty="0"/>
              <a:t>Вертикальна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класичний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пропаганди</a:t>
            </a:r>
            <a:r>
              <a:rPr lang="ru-RU" sz="2400" dirty="0"/>
              <a:t>, як ми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уявляємо</a:t>
            </a:r>
            <a:r>
              <a:rPr lang="ru-RU" sz="2400" dirty="0"/>
              <a:t>, </a:t>
            </a:r>
            <a:r>
              <a:rPr lang="ru-RU" sz="2400" dirty="0" err="1"/>
              <a:t>інформаційний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згори</a:t>
            </a:r>
            <a:r>
              <a:rPr lang="ru-RU" sz="2400" dirty="0"/>
              <a:t> до низу з </a:t>
            </a:r>
            <a:r>
              <a:rPr lang="ru-RU" sz="2400" dirty="0" err="1"/>
              <a:t>пасивним</a:t>
            </a:r>
            <a:r>
              <a:rPr lang="ru-RU" sz="2400" dirty="0"/>
              <a:t> </a:t>
            </a:r>
            <a:r>
              <a:rPr lang="ru-RU" sz="2400" dirty="0" err="1"/>
              <a:t>реагуванням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B37F6-A491-434A-BD30-07F5A64A4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6" r="13331" b="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5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23B186-46A5-459E-84E2-63B415DC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3"/>
            <a:ext cx="6254496" cy="4938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/>
              <a:t>Горизонтальну</a:t>
            </a:r>
            <a:r>
              <a:rPr lang="ru-RU" sz="2400" dirty="0"/>
              <a:t> пропаганду </a:t>
            </a:r>
            <a:r>
              <a:rPr lang="ru-RU" sz="2400" dirty="0" err="1"/>
              <a:t>Еллюль</a:t>
            </a:r>
            <a:r>
              <a:rPr lang="ru-RU" sz="2400" dirty="0"/>
              <a:t> </a:t>
            </a:r>
            <a:r>
              <a:rPr lang="ru-RU" sz="2400" dirty="0" err="1"/>
              <a:t>називає</a:t>
            </a:r>
            <a:r>
              <a:rPr lang="ru-RU" sz="2400" dirty="0"/>
              <a:t> </a:t>
            </a:r>
            <a:r>
              <a:rPr lang="ru-RU" sz="2400" dirty="0" err="1"/>
              <a:t>новим</a:t>
            </a:r>
            <a:r>
              <a:rPr lang="ru-RU" sz="2400" dirty="0"/>
              <a:t> </a:t>
            </a:r>
            <a:r>
              <a:rPr lang="ru-RU" sz="2400" dirty="0" err="1"/>
              <a:t>винаходом</a:t>
            </a:r>
            <a:r>
              <a:rPr lang="ru-RU" sz="2400" dirty="0"/>
              <a:t>. Вона </a:t>
            </a:r>
            <a:r>
              <a:rPr lang="ru-RU" sz="2400" dirty="0" err="1"/>
              <a:t>зветься</a:t>
            </a:r>
            <a:r>
              <a:rPr lang="ru-RU" sz="2400" dirty="0"/>
              <a:t> горизонтальною,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реалізується</a:t>
            </a:r>
            <a:r>
              <a:rPr lang="ru-RU" sz="2400" dirty="0"/>
              <a:t> в </a:t>
            </a:r>
            <a:r>
              <a:rPr lang="ru-RU" sz="2400" dirty="0" err="1"/>
              <a:t>групі</a:t>
            </a:r>
            <a:r>
              <a:rPr lang="ru-RU" sz="2400" dirty="0"/>
              <a:t>, а не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згори</a:t>
            </a:r>
            <a:r>
              <a:rPr lang="ru-RU" sz="2400" dirty="0"/>
              <a:t>.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учасники</a:t>
            </a:r>
            <a:r>
              <a:rPr lang="ru-RU" sz="2400" dirty="0"/>
              <a:t> є </a:t>
            </a:r>
            <a:r>
              <a:rPr lang="ru-RU" sz="2400" dirty="0" err="1"/>
              <a:t>рівними</a:t>
            </a:r>
            <a:r>
              <a:rPr lang="ru-RU" sz="2400" dirty="0"/>
              <a:t>, </a:t>
            </a:r>
            <a:r>
              <a:rPr lang="ru-RU" sz="2400" dirty="0" err="1"/>
              <a:t>серед</a:t>
            </a:r>
            <a:r>
              <a:rPr lang="ru-RU" sz="2400" dirty="0"/>
              <a:t> них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Еллюль</a:t>
            </a:r>
            <a:r>
              <a:rPr lang="ru-RU" sz="2400" dirty="0"/>
              <a:t> </a:t>
            </a:r>
            <a:r>
              <a:rPr lang="ru-RU" sz="2400" dirty="0" err="1"/>
              <a:t>називає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горизонтальної</a:t>
            </a:r>
            <a:r>
              <a:rPr lang="ru-RU" sz="2400" dirty="0"/>
              <a:t> </a:t>
            </a:r>
            <a:r>
              <a:rPr lang="ru-RU" sz="2400" dirty="0" err="1"/>
              <a:t>пропаганди</a:t>
            </a:r>
            <a:r>
              <a:rPr lang="ru-RU" sz="2400" dirty="0"/>
              <a:t>: </a:t>
            </a:r>
            <a:r>
              <a:rPr lang="ru-RU" sz="2400" dirty="0" err="1"/>
              <a:t>китайська</a:t>
            </a:r>
            <a:r>
              <a:rPr lang="ru-RU" sz="2400" dirty="0"/>
              <a:t> та </a:t>
            </a:r>
            <a:r>
              <a:rPr lang="ru-RU" sz="2400" dirty="0" err="1"/>
              <a:t>групова</a:t>
            </a:r>
            <a:r>
              <a:rPr lang="ru-RU" sz="2400" dirty="0"/>
              <a:t> </a:t>
            </a:r>
            <a:r>
              <a:rPr lang="ru-RU" sz="2400" dirty="0" err="1"/>
              <a:t>динаміка</a:t>
            </a:r>
            <a:r>
              <a:rPr lang="ru-RU" sz="2400" dirty="0"/>
              <a:t>. В </a:t>
            </a:r>
            <a:r>
              <a:rPr lang="ru-RU" sz="2400" dirty="0" err="1"/>
              <a:t>китайському</a:t>
            </a:r>
            <a:r>
              <a:rPr lang="ru-RU" sz="2400" dirty="0"/>
              <a:t> </a:t>
            </a:r>
            <a:r>
              <a:rPr lang="ru-RU" sz="2400" dirty="0" err="1"/>
              <a:t>варіанті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кожного </a:t>
            </a:r>
            <a:r>
              <a:rPr lang="ru-RU" sz="2400" dirty="0" err="1"/>
              <a:t>учасника</a:t>
            </a:r>
            <a:r>
              <a:rPr lang="ru-RU" sz="2400" dirty="0"/>
              <a:t> </a:t>
            </a:r>
            <a:r>
              <a:rPr lang="ru-RU" sz="2400" dirty="0" err="1"/>
              <a:t>вимагається</a:t>
            </a:r>
            <a:r>
              <a:rPr lang="ru-RU" sz="2400" dirty="0"/>
              <a:t> </a:t>
            </a:r>
            <a:r>
              <a:rPr lang="ru-RU" sz="2400" dirty="0" err="1"/>
              <a:t>обов'язкове</a:t>
            </a:r>
            <a:r>
              <a:rPr lang="ru-RU" sz="2400" dirty="0"/>
              <a:t> </a:t>
            </a:r>
            <a:r>
              <a:rPr lang="ru-RU" sz="2400" dirty="0" err="1"/>
              <a:t>висловлювання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думки. </a:t>
            </a:r>
            <a:r>
              <a:rPr lang="ru-RU" sz="2400" dirty="0" err="1"/>
              <a:t>Американський</a:t>
            </a:r>
            <a:r>
              <a:rPr lang="ru-RU" sz="2400" dirty="0"/>
              <a:t> же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групової</a:t>
            </a:r>
            <a:r>
              <a:rPr lang="ru-RU" sz="2400" dirty="0"/>
              <a:t> </a:t>
            </a:r>
            <a:r>
              <a:rPr lang="ru-RU" sz="2400" dirty="0" err="1"/>
              <a:t>динаміки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активною </a:t>
            </a:r>
            <a:r>
              <a:rPr lang="ru-RU" sz="2400" dirty="0" err="1"/>
              <a:t>освітою</a:t>
            </a:r>
            <a:r>
              <a:rPr lang="ru-RU" sz="2400" dirty="0"/>
              <a:t>. </a:t>
            </a:r>
            <a:r>
              <a:rPr lang="ru-RU" sz="2400" dirty="0" err="1"/>
              <a:t>Індивіди</a:t>
            </a:r>
            <a:r>
              <a:rPr lang="ru-RU" sz="2400" dirty="0"/>
              <a:t> в таких </a:t>
            </a:r>
            <a:r>
              <a:rPr lang="ru-RU" sz="2400" dirty="0" err="1"/>
              <a:t>групах</a:t>
            </a:r>
            <a:r>
              <a:rPr lang="ru-RU" sz="2400" dirty="0"/>
              <a:t> </a:t>
            </a:r>
            <a:r>
              <a:rPr lang="ru-RU" sz="2400" dirty="0" err="1"/>
              <a:t>учаться</a:t>
            </a:r>
            <a:r>
              <a:rPr lang="ru-RU" sz="2400" dirty="0"/>
              <a:t> </a:t>
            </a:r>
            <a:r>
              <a:rPr lang="ru-RU" sz="2400" dirty="0" err="1"/>
              <a:t>говорити</a:t>
            </a:r>
            <a:r>
              <a:rPr lang="ru-RU" sz="2400" dirty="0"/>
              <a:t> та </a:t>
            </a:r>
            <a:r>
              <a:rPr lang="ru-RU" sz="2400" dirty="0" err="1"/>
              <a:t>діяти</a:t>
            </a:r>
            <a:r>
              <a:rPr lang="ru-RU" sz="2400" dirty="0"/>
              <a:t> демократично.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B0F52-402D-4A82-A363-1BCC8C6B6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r="29685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1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113824-BF07-4CE7-9240-9493F759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914400"/>
            <a:ext cx="6568714" cy="5266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Ж. </a:t>
            </a:r>
            <a:r>
              <a:rPr lang="ru-RU" dirty="0" err="1"/>
              <a:t>Еллюль</a:t>
            </a:r>
            <a:r>
              <a:rPr lang="ru-RU" dirty="0"/>
              <a:t> уводить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розрізнення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та </a:t>
            </a:r>
            <a:r>
              <a:rPr lang="ru-RU" dirty="0" err="1"/>
              <a:t>соціологічної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ж таки </a:t>
            </a:r>
            <a:r>
              <a:rPr lang="ru-RU" dirty="0" err="1"/>
              <a:t>політична</a:t>
            </a:r>
            <a:r>
              <a:rPr lang="ru-RU" dirty="0"/>
              <a:t>  – те,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звикли</a:t>
            </a:r>
            <a:r>
              <a:rPr lang="ru-RU" dirty="0"/>
              <a:t> </a:t>
            </a:r>
            <a:r>
              <a:rPr lang="ru-RU" dirty="0" err="1"/>
              <a:t>звати</a:t>
            </a:r>
            <a:r>
              <a:rPr lang="ru-RU" dirty="0"/>
              <a:t> пропагандою.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адміністрації</a:t>
            </a:r>
            <a:r>
              <a:rPr lang="ru-RU" dirty="0"/>
              <a:t>. </a:t>
            </a:r>
            <a:r>
              <a:rPr lang="ru-RU" dirty="0" err="1"/>
              <a:t>Соціологічна</a:t>
            </a:r>
            <a:r>
              <a:rPr lang="ru-RU" dirty="0"/>
              <a:t> ж 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стиль </a:t>
            </a:r>
            <a:r>
              <a:rPr lang="ru-RU" dirty="0" err="1"/>
              <a:t>життя</a:t>
            </a:r>
            <a:r>
              <a:rPr lang="ru-RU" dirty="0"/>
              <a:t> й типи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нормою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  <a:r>
              <a:rPr lang="ru-RU" dirty="0" err="1"/>
              <a:t>Соціологічну</a:t>
            </a:r>
            <a:r>
              <a:rPr lang="ru-RU" dirty="0"/>
              <a:t> пропаганду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важчою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вона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непомітною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пропаганда є </a:t>
            </a:r>
            <a:r>
              <a:rPr lang="ru-RU" dirty="0" err="1"/>
              <a:t>розповсюдженням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то </a:t>
            </a:r>
            <a:r>
              <a:rPr lang="ru-RU" dirty="0" err="1"/>
              <a:t>соціологічна</a:t>
            </a:r>
            <a:r>
              <a:rPr lang="ru-RU" dirty="0"/>
              <a:t> –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проникненням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, </a:t>
            </a:r>
            <a:r>
              <a:rPr lang="ru-RU" dirty="0" err="1"/>
              <a:t>політичним</a:t>
            </a:r>
            <a:r>
              <a:rPr lang="ru-RU" dirty="0"/>
              <a:t> і </a:t>
            </a:r>
            <a:r>
              <a:rPr lang="ru-RU" dirty="0" err="1"/>
              <a:t>соціологічним</a:t>
            </a:r>
            <a:r>
              <a:rPr lang="ru-RU" dirty="0"/>
              <a:t> факторам.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мас-медіа</a:t>
            </a:r>
            <a:r>
              <a:rPr lang="ru-RU" dirty="0"/>
              <a:t> є </a:t>
            </a:r>
            <a:r>
              <a:rPr lang="ru-RU" dirty="0" err="1"/>
              <a:t>провідником</a:t>
            </a:r>
            <a:r>
              <a:rPr lang="ru-RU" dirty="0"/>
              <a:t>, у другому –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2D5D4-E4BD-4EDA-AB44-75A25550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0" r="1884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4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ED3F7-800A-4236-B05A-65871C5A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/>
              <a:t>Кіноіндустрія як «м’яка сила» в інформаційних війнах</a:t>
            </a:r>
            <a:endParaRPr lang="ru-UA" sz="3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52B184-7494-4A89-8155-6FB66F6D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73" b="1607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1BEB89E-3DFA-49F8-B07E-037FB0EC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Кі­но</a:t>
            </a:r>
            <a:r>
              <a:rPr lang="ru-RU" sz="1800" dirty="0"/>
              <a:t> ак­тив­но </a:t>
            </a:r>
            <a:r>
              <a:rPr lang="ru-RU" sz="1800" dirty="0" err="1"/>
              <a:t>нас­ад­жує</a:t>
            </a:r>
            <a:r>
              <a:rPr lang="ru-RU" sz="1800" dirty="0"/>
              <a:t> </a:t>
            </a:r>
            <a:r>
              <a:rPr lang="ru-RU" sz="1800" dirty="0" err="1"/>
              <a:t>цін­но­сті</a:t>
            </a:r>
            <a:r>
              <a:rPr lang="ru-RU" sz="1800" dirty="0"/>
              <a:t> </a:t>
            </a:r>
            <a:r>
              <a:rPr lang="ru-RU" sz="1800" dirty="0" err="1"/>
              <a:t>кра­ї­ни-ви­роб­ни­ка</a:t>
            </a:r>
            <a:r>
              <a:rPr lang="ru-RU" sz="1800" dirty="0"/>
              <a:t> (</a:t>
            </a:r>
            <a:r>
              <a:rPr lang="ru-RU" sz="1800" dirty="0" err="1"/>
              <a:t>пе­ре­дус­ім</a:t>
            </a:r>
            <a:r>
              <a:rPr lang="ru-RU" sz="1800" dirty="0"/>
              <a:t> США) і </a:t>
            </a:r>
            <a:r>
              <a:rPr lang="ru-RU" sz="1800" dirty="0" err="1"/>
              <a:t>мо­же</a:t>
            </a:r>
            <a:r>
              <a:rPr lang="ru-RU" sz="1800" dirty="0"/>
              <a:t> </a:t>
            </a:r>
            <a:r>
              <a:rPr lang="ru-RU" sz="1800" dirty="0" err="1"/>
              <a:t>зав­да­ти</a:t>
            </a:r>
            <a:r>
              <a:rPr lang="ru-RU" sz="1800" dirty="0"/>
              <a:t> </a:t>
            </a:r>
            <a:r>
              <a:rPr lang="ru-RU" sz="1800" dirty="0" err="1"/>
              <a:t>руй­нів­но­го</a:t>
            </a:r>
            <a:r>
              <a:rPr lang="ru-RU" sz="1800" dirty="0"/>
              <a:t> </a:t>
            </a:r>
            <a:r>
              <a:rPr lang="ru-RU" sz="1800" dirty="0" err="1"/>
              <a:t>впли­ву</a:t>
            </a:r>
            <a:r>
              <a:rPr lang="ru-RU" sz="1800" dirty="0"/>
              <a:t> на всю куль­ту­ру то­го на­ро­ду, </a:t>
            </a:r>
            <a:r>
              <a:rPr lang="ru-RU" sz="1800" dirty="0" err="1"/>
              <a:t>який</a:t>
            </a:r>
            <a:r>
              <a:rPr lang="ru-RU" sz="1800" dirty="0"/>
              <a:t> «</a:t>
            </a:r>
            <a:r>
              <a:rPr lang="ru-RU" sz="1800" dirty="0" err="1"/>
              <a:t>при­мі­ряє</a:t>
            </a:r>
            <a:r>
              <a:rPr lang="ru-RU" sz="1800" dirty="0"/>
              <a:t>» на се­бе </a:t>
            </a:r>
            <a:r>
              <a:rPr lang="ru-RU" sz="1800" dirty="0" err="1"/>
              <a:t>чу­жі</a:t>
            </a:r>
            <a:r>
              <a:rPr lang="ru-RU" sz="1800" dirty="0"/>
              <a:t> </a:t>
            </a:r>
            <a:r>
              <a:rPr lang="ru-RU" sz="1800" dirty="0" err="1"/>
              <a:t>цін­но­с­ті</a:t>
            </a:r>
            <a:r>
              <a:rPr lang="ru-RU" sz="1800" dirty="0"/>
              <a:t>, </a:t>
            </a:r>
            <a:r>
              <a:rPr lang="ru-RU" sz="1800" dirty="0" err="1"/>
              <a:t>цін­но­сті</a:t>
            </a:r>
            <a:r>
              <a:rPr lang="ru-RU" sz="1800" dirty="0"/>
              <a:t> </a:t>
            </a:r>
            <a:r>
              <a:rPr lang="ru-RU" sz="1800" dirty="0" err="1"/>
              <a:t>сус­піль­ства</a:t>
            </a:r>
            <a:r>
              <a:rPr lang="ru-RU" sz="1800" dirty="0"/>
              <a:t> </a:t>
            </a:r>
            <a:r>
              <a:rPr lang="ru-RU" sz="1800" dirty="0" err="1"/>
              <a:t>ма­со­во­го</a:t>
            </a:r>
            <a:r>
              <a:rPr lang="ru-RU" sz="1800" dirty="0"/>
              <a:t> </a:t>
            </a:r>
            <a:r>
              <a:rPr lang="ru-RU" sz="1800" dirty="0" err="1"/>
              <a:t>спо­жи­ван­ня</a:t>
            </a:r>
            <a:r>
              <a:rPr lang="ru-RU" sz="1800" dirty="0"/>
              <a:t>. В </a:t>
            </a:r>
            <a:r>
              <a:rPr lang="ru-RU" sz="1800" dirty="0" err="1"/>
              <a:t>га­лу­зі</a:t>
            </a:r>
            <a:r>
              <a:rPr lang="ru-RU" sz="1800" dirty="0"/>
              <a:t> </a:t>
            </a:r>
            <a:r>
              <a:rPr lang="ru-RU" sz="1800" dirty="0" err="1"/>
              <a:t>ма­со­вої</a:t>
            </a:r>
            <a:r>
              <a:rPr lang="ru-RU" sz="1800" dirty="0"/>
              <a:t> </a:t>
            </a:r>
            <a:r>
              <a:rPr lang="ru-RU" sz="1800" dirty="0" err="1"/>
              <a:t>куль­ту­ри</a:t>
            </a:r>
            <a:r>
              <a:rPr lang="ru-RU" sz="1800" dirty="0"/>
              <a:t>, </a:t>
            </a:r>
            <a:r>
              <a:rPr lang="ru-RU" sz="1800" dirty="0" err="1"/>
              <a:t>нез­ва­жаю­чи</a:t>
            </a:r>
            <a:r>
              <a:rPr lang="ru-RU" sz="1800" dirty="0"/>
              <a:t> на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край­ню</a:t>
            </a:r>
            <a:r>
              <a:rPr lang="ru-RU" sz="1800" dirty="0"/>
              <a:t> </a:t>
            </a:r>
            <a:r>
              <a:rPr lang="ru-RU" sz="1800" dirty="0" err="1"/>
              <a:t>при­мі­тив­ність</a:t>
            </a:r>
            <a:r>
              <a:rPr lang="ru-RU" sz="1800" dirty="0"/>
              <a:t>, США не </a:t>
            </a:r>
            <a:r>
              <a:rPr lang="ru-RU" sz="1800" dirty="0" err="1"/>
              <a:t>ма­ють</a:t>
            </a:r>
            <a:r>
              <a:rPr lang="ru-RU" sz="1800" dirty="0"/>
              <a:t> </a:t>
            </a:r>
            <a:r>
              <a:rPr lang="ru-RU" sz="1800" dirty="0" err="1"/>
              <a:t>со­бі</a:t>
            </a:r>
            <a:r>
              <a:rPr lang="ru-RU" sz="1800" dirty="0"/>
              <a:t> </a:t>
            </a:r>
            <a:r>
              <a:rPr lang="ru-RU" sz="1800" dirty="0" err="1"/>
              <a:t>рів­них</a:t>
            </a:r>
            <a:r>
              <a:rPr lang="ru-RU" sz="1800" dirty="0"/>
              <a:t> </a:t>
            </a:r>
            <a:r>
              <a:rPr lang="ru-RU" sz="1800" dirty="0" err="1"/>
              <a:t>при­ва­бли­ві­стю</a:t>
            </a:r>
            <a:r>
              <a:rPr lang="ru-RU" sz="1800" dirty="0"/>
              <a:t>, осо­бли­во </a:t>
            </a:r>
            <a:r>
              <a:rPr lang="ru-RU" sz="1800" dirty="0" err="1"/>
              <a:t>се­ред</a:t>
            </a:r>
            <a:r>
              <a:rPr lang="ru-RU" sz="1800" dirty="0"/>
              <a:t> </a:t>
            </a:r>
            <a:r>
              <a:rPr lang="ru-RU" sz="1800" dirty="0" err="1"/>
              <a:t>мо­ло­ді</a:t>
            </a:r>
            <a:r>
              <a:rPr lang="ru-RU" sz="1800" dirty="0"/>
              <a:t>. На дум­ку З. </a:t>
            </a:r>
            <a:r>
              <a:rPr lang="ru-RU" sz="1800" dirty="0" err="1"/>
              <a:t>Бже­зинсь­ко­го</a:t>
            </a:r>
            <a:r>
              <a:rPr lang="ru-RU" sz="1800" dirty="0"/>
              <a:t>, </a:t>
            </a:r>
            <a:r>
              <a:rPr lang="ru-RU" sz="1800" dirty="0" err="1"/>
              <a:t>мас</a:t>
            </a:r>
            <a:r>
              <a:rPr lang="ru-RU" sz="1800" dirty="0"/>
              <a:t>-куль­ту­ра (</a:t>
            </a:r>
            <a:r>
              <a:rPr lang="ru-RU" sz="1800" dirty="0" err="1"/>
              <a:t>по­ряд</a:t>
            </a:r>
            <a:r>
              <a:rPr lang="ru-RU" sz="1800" dirty="0"/>
              <a:t> з </a:t>
            </a:r>
            <a:r>
              <a:rPr lang="ru-RU" sz="1800" dirty="0" err="1"/>
              <a:t>вій­сь­ко­вою</a:t>
            </a:r>
            <a:r>
              <a:rPr lang="ru-RU" sz="1800" dirty="0"/>
              <a:t> та </a:t>
            </a:r>
            <a:r>
              <a:rPr lang="ru-RU" sz="1800" dirty="0" err="1"/>
              <a:t>еко­но­міч­ним</a:t>
            </a:r>
            <a:r>
              <a:rPr lang="ru-RU" sz="1800" dirty="0"/>
              <a:t> </a:t>
            </a:r>
            <a:r>
              <a:rPr lang="ru-RU" sz="1800" dirty="0" err="1"/>
              <a:t>мо­гут­ні­стю</a:t>
            </a:r>
            <a:r>
              <a:rPr lang="ru-RU" sz="1800" dirty="0"/>
              <a:t>) </a:t>
            </a:r>
            <a:r>
              <a:rPr lang="ru-RU" sz="1800" dirty="0" err="1"/>
              <a:t>за­без­пе­чує</a:t>
            </a:r>
            <a:r>
              <a:rPr lang="ru-RU" sz="1800" dirty="0"/>
              <a:t> </a:t>
            </a:r>
            <a:r>
              <a:rPr lang="ru-RU" sz="1800" dirty="0" err="1"/>
              <a:t>Спо­лу­че­ним</a:t>
            </a:r>
            <a:r>
              <a:rPr lang="ru-RU" sz="1800" dirty="0"/>
              <a:t> Шта­там </a:t>
            </a:r>
            <a:r>
              <a:rPr lang="ru-RU" sz="1800" dirty="0" err="1"/>
              <a:t>по­лі­тич­ний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, </a:t>
            </a:r>
            <a:r>
              <a:rPr lang="ru-RU" sz="1800" dirty="0" err="1"/>
              <a:t>близь­ко­го</a:t>
            </a:r>
            <a:r>
              <a:rPr lang="ru-RU" sz="1800" dirty="0"/>
              <a:t> </a:t>
            </a:r>
            <a:r>
              <a:rPr lang="ru-RU" sz="1800" dirty="0" err="1"/>
              <a:t>яко­му</a:t>
            </a:r>
            <a:r>
              <a:rPr lang="ru-RU" sz="1800" dirty="0"/>
              <a:t> не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жод­на</a:t>
            </a:r>
            <a:r>
              <a:rPr lang="ru-RU" sz="1800" dirty="0"/>
              <a:t> дер­жа­ва </a:t>
            </a:r>
            <a:r>
              <a:rPr lang="ru-RU" sz="1800" dirty="0" err="1"/>
              <a:t>сві­ту</a:t>
            </a:r>
            <a:r>
              <a:rPr lang="ru-RU" sz="1800" dirty="0"/>
              <a:t>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334856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D9CA7-6C5E-45AA-BD57-93F0A02B4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38" b="2514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85D100B-00CE-4CE6-A48B-6A91B4F8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138" y="3752850"/>
            <a:ext cx="9418258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Кі­но</a:t>
            </a:r>
            <a:r>
              <a:rPr lang="ru-RU" sz="2400" dirty="0"/>
              <a:t> </a:t>
            </a:r>
            <a:r>
              <a:rPr lang="ru-RU" sz="2400" dirty="0" err="1"/>
              <a:t>спроможне</a:t>
            </a:r>
            <a:r>
              <a:rPr lang="ru-RU" sz="2400" dirty="0"/>
              <a:t> </a:t>
            </a:r>
            <a:r>
              <a:rPr lang="ru-RU" sz="2400" dirty="0" err="1"/>
              <a:t>впли­ва­ти</a:t>
            </a:r>
            <a:r>
              <a:rPr lang="ru-RU" sz="2400" dirty="0"/>
              <a:t> на наш </a:t>
            </a:r>
            <a:r>
              <a:rPr lang="ru-RU" sz="2400" dirty="0" err="1"/>
              <a:t>на­стрій</a:t>
            </a:r>
            <a:r>
              <a:rPr lang="ru-RU" sz="2400" dirty="0"/>
              <a:t>, </a:t>
            </a:r>
            <a:r>
              <a:rPr lang="ru-RU" sz="2400" dirty="0" err="1"/>
              <a:t>емо­цій­ний</a:t>
            </a:r>
            <a:r>
              <a:rPr lang="ru-RU" sz="2400" dirty="0"/>
              <a:t> стан. </a:t>
            </a:r>
            <a:r>
              <a:rPr lang="ru-RU" sz="2400" dirty="0" err="1"/>
              <a:t>Вче­ні</a:t>
            </a:r>
            <a:r>
              <a:rPr lang="ru-RU" sz="2400" dirty="0"/>
              <a:t> про­во­ди­ли </a:t>
            </a:r>
            <a:r>
              <a:rPr lang="ru-RU" sz="2400" dirty="0" err="1"/>
              <a:t>дос­лі­джен­ня</a:t>
            </a:r>
            <a:r>
              <a:rPr lang="ru-RU" sz="2400" dirty="0"/>
              <a:t>, як </a:t>
            </a:r>
            <a:r>
              <a:rPr lang="ru-RU" sz="2400" dirty="0" err="1"/>
              <a:t>різ­ні</a:t>
            </a:r>
            <a:r>
              <a:rPr lang="ru-RU" sz="2400" dirty="0"/>
              <a:t> </a:t>
            </a:r>
            <a:r>
              <a:rPr lang="ru-RU" sz="2400" dirty="0" err="1"/>
              <a:t>жан­ри</a:t>
            </a:r>
            <a:r>
              <a:rPr lang="ru-RU" sz="2400" dirty="0"/>
              <a:t> </a:t>
            </a:r>
            <a:r>
              <a:rPr lang="ru-RU" sz="2400" dirty="0" err="1"/>
              <a:t>кі­но</a:t>
            </a:r>
            <a:r>
              <a:rPr lang="ru-RU" sz="2400" dirty="0"/>
              <a:t> </a:t>
            </a:r>
            <a:r>
              <a:rPr lang="ru-RU" sz="2400" dirty="0" err="1"/>
              <a:t>впли­ва­ють</a:t>
            </a:r>
            <a:r>
              <a:rPr lang="ru-RU" sz="2400" dirty="0"/>
              <a:t> на </a:t>
            </a:r>
            <a:r>
              <a:rPr lang="ru-RU" sz="2400" dirty="0" err="1"/>
              <a:t>ор­га­нізм</a:t>
            </a:r>
            <a:r>
              <a:rPr lang="ru-RU" sz="2400" dirty="0"/>
              <a:t> </a:t>
            </a:r>
            <a:r>
              <a:rPr lang="ru-RU" sz="2400" dirty="0" err="1"/>
              <a:t>лю­ди­ни</a:t>
            </a:r>
            <a:r>
              <a:rPr lang="ru-RU" sz="2400" dirty="0"/>
              <a:t>. </a:t>
            </a:r>
            <a:r>
              <a:rPr lang="ru-RU" sz="2400" dirty="0" err="1"/>
              <a:t>Вия­ви­ло­ся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пе­ре­гляд </a:t>
            </a:r>
            <a:r>
              <a:rPr lang="ru-RU" sz="2400" dirty="0" err="1"/>
              <a:t>бо­йо­ви­ків</a:t>
            </a:r>
            <a:r>
              <a:rPr lang="ru-RU" sz="2400" dirty="0"/>
              <a:t> і </a:t>
            </a:r>
            <a:r>
              <a:rPr lang="ru-RU" sz="2400" dirty="0" err="1"/>
              <a:t>три­ле­рів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сце­на­ми </a:t>
            </a:r>
            <a:r>
              <a:rPr lang="ru-RU" sz="2400" dirty="0" err="1"/>
              <a:t>жор­сто­ко­сті</a:t>
            </a:r>
            <a:r>
              <a:rPr lang="ru-RU" sz="2400" dirty="0"/>
              <a:t> і </a:t>
            </a:r>
            <a:r>
              <a:rPr lang="ru-RU" sz="2400" dirty="0" err="1"/>
              <a:t>на­силь­ства</a:t>
            </a:r>
            <a:r>
              <a:rPr lang="ru-RU" sz="2400" dirty="0"/>
              <a:t> </a:t>
            </a:r>
            <a:r>
              <a:rPr lang="ru-RU" sz="2400" dirty="0" err="1"/>
              <a:t>по­гір­шу­ють</a:t>
            </a:r>
            <a:r>
              <a:rPr lang="ru-RU" sz="2400" dirty="0"/>
              <a:t> </a:t>
            </a:r>
            <a:r>
              <a:rPr lang="ru-RU" sz="2400" dirty="0" err="1"/>
              <a:t>цир­ку­ля­цію</a:t>
            </a:r>
            <a:r>
              <a:rPr lang="ru-RU" sz="2400" dirty="0"/>
              <a:t> </a:t>
            </a:r>
            <a:r>
              <a:rPr lang="ru-RU" sz="2400" dirty="0" err="1"/>
              <a:t>кро­ві</a:t>
            </a:r>
            <a:r>
              <a:rPr lang="ru-RU" sz="2400" dirty="0"/>
              <a:t> </a:t>
            </a:r>
            <a:r>
              <a:rPr lang="ru-RU" sz="2400" dirty="0" err="1"/>
              <a:t>гля­да­ча</a:t>
            </a:r>
            <a:r>
              <a:rPr lang="ru-RU" sz="2400" dirty="0"/>
              <a:t>, </a:t>
            </a:r>
            <a:r>
              <a:rPr lang="ru-RU" sz="2400" dirty="0" err="1"/>
              <a:t>тоб­то</a:t>
            </a:r>
            <a:r>
              <a:rPr lang="ru-RU" sz="2400" dirty="0"/>
              <a:t> </a:t>
            </a:r>
            <a:r>
              <a:rPr lang="ru-RU" sz="2400" dirty="0" err="1"/>
              <a:t>згуб­но</a:t>
            </a:r>
            <a:r>
              <a:rPr lang="ru-RU" sz="2400" dirty="0"/>
              <a:t> </a:t>
            </a:r>
            <a:r>
              <a:rPr lang="ru-RU" sz="2400" dirty="0" err="1"/>
              <a:t>впли­ва­ють</a:t>
            </a:r>
            <a:r>
              <a:rPr lang="ru-RU" sz="2400" dirty="0"/>
              <a:t> на </a:t>
            </a:r>
            <a:r>
              <a:rPr lang="ru-RU" sz="2400" dirty="0" err="1"/>
              <a:t>йо­го</a:t>
            </a:r>
            <a:r>
              <a:rPr lang="ru-RU" sz="2400" dirty="0"/>
              <a:t> </a:t>
            </a:r>
            <a:r>
              <a:rPr lang="ru-RU" sz="2400" dirty="0" err="1"/>
              <a:t>здо­ров’я</a:t>
            </a:r>
            <a:r>
              <a:rPr lang="ru-RU" sz="2400" dirty="0"/>
              <a:t>. Во­ни «</a:t>
            </a:r>
            <a:r>
              <a:rPr lang="ru-RU" sz="2400" dirty="0" err="1"/>
              <a:t>пі­джи­влю­ють</a:t>
            </a:r>
            <a:r>
              <a:rPr lang="ru-RU" sz="2400" dirty="0"/>
              <a:t>» </a:t>
            </a:r>
            <a:r>
              <a:rPr lang="ru-RU" sz="2400" dirty="0" err="1"/>
              <a:t>аг­ре­сію</a:t>
            </a:r>
            <a:r>
              <a:rPr lang="ru-RU" sz="2400" dirty="0"/>
              <a:t>, яка че­рез </a:t>
            </a:r>
            <a:r>
              <a:rPr lang="ru-RU" sz="2400" dirty="0" err="1"/>
              <a:t>сві­до­мість</a:t>
            </a:r>
            <a:r>
              <a:rPr lang="ru-RU" sz="2400" dirty="0"/>
              <a:t> </a:t>
            </a:r>
            <a:r>
              <a:rPr lang="ru-RU" sz="2400" dirty="0" err="1"/>
              <a:t>про­ни­кає</a:t>
            </a:r>
            <a:r>
              <a:rPr lang="ru-RU" sz="2400" dirty="0"/>
              <a:t> на </a:t>
            </a:r>
            <a:r>
              <a:rPr lang="ru-RU" sz="2400" dirty="0" err="1"/>
              <a:t>під­сві­до­мий</a:t>
            </a:r>
            <a:r>
              <a:rPr lang="ru-RU" sz="2400" dirty="0"/>
              <a:t> </a:t>
            </a:r>
            <a:r>
              <a:rPr lang="ru-RU" sz="2400" dirty="0" err="1"/>
              <a:t>рі­вень</a:t>
            </a:r>
            <a:r>
              <a:rPr lang="ru-RU" sz="2400" dirty="0"/>
              <a:t> і </a:t>
            </a:r>
            <a:r>
              <a:rPr lang="ru-RU" sz="2400" dirty="0" err="1"/>
              <a:t>про­во­ку­ва­ти­ме</a:t>
            </a:r>
            <a:r>
              <a:rPr lang="ru-RU" sz="2400" dirty="0"/>
              <a:t> про­яви </a:t>
            </a:r>
            <a:r>
              <a:rPr lang="ru-RU" sz="2400" dirty="0" err="1"/>
              <a:t>аг­ре­сив­ної</a:t>
            </a:r>
            <a:r>
              <a:rPr lang="ru-RU" sz="2400" dirty="0"/>
              <a:t> </a:t>
            </a:r>
            <a:r>
              <a:rPr lang="ru-RU" sz="2400" dirty="0" err="1"/>
              <a:t>по­ве­дін­ки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45451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5D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68418-B6EF-46C4-95F5-7DF7E5FA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solidFill>
                  <a:srgbClr val="FFFFFF"/>
                </a:solidFill>
              </a:rPr>
              <a:t>Фейкові</a:t>
            </a:r>
            <a:r>
              <a:rPr lang="ru-RU" sz="5400" b="1" dirty="0">
                <a:solidFill>
                  <a:srgbClr val="FFFFFF"/>
                </a:solidFill>
              </a:rPr>
              <a:t> </a:t>
            </a:r>
            <a:r>
              <a:rPr lang="ru-RU" sz="5400" b="1" dirty="0" err="1">
                <a:solidFill>
                  <a:srgbClr val="FFFFFF"/>
                </a:solidFill>
              </a:rPr>
              <a:t>новини</a:t>
            </a:r>
            <a:endParaRPr lang="ru-UA" sz="5400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5A63FB-04AF-4B9C-8CD8-6FD73F39A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1244C-6151-47E5-B4D4-31BA3548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1" y="917725"/>
            <a:ext cx="3681658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FFFF00"/>
                </a:solidFill>
              </a:rPr>
              <a:t>Фейкові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новини</a:t>
            </a:r>
            <a:r>
              <a:rPr lang="ru-RU" sz="2000" b="1" dirty="0">
                <a:solidFill>
                  <a:srgbClr val="FFFF00"/>
                </a:solidFill>
              </a:rPr>
              <a:t>, Фейк-</a:t>
            </a:r>
            <a:r>
              <a:rPr lang="ru-RU" sz="2000" b="1" dirty="0" err="1">
                <a:solidFill>
                  <a:srgbClr val="FFFF00"/>
                </a:solidFill>
              </a:rPr>
              <a:t>ньюз</a:t>
            </a:r>
            <a:r>
              <a:rPr lang="ru-RU" sz="2000" b="1" dirty="0">
                <a:solidFill>
                  <a:srgbClr val="FFFF00"/>
                </a:solidFill>
              </a:rPr>
              <a:t>(-с) </a:t>
            </a:r>
            <a:r>
              <a:rPr lang="ru-RU" sz="2000" dirty="0">
                <a:solidFill>
                  <a:srgbClr val="FFFFFF"/>
                </a:solidFill>
              </a:rPr>
              <a:t>— </a:t>
            </a:r>
            <a:r>
              <a:rPr lang="ru-RU" sz="2000" dirty="0" err="1">
                <a:solidFill>
                  <a:srgbClr val="FFFFFF"/>
                </a:solidFill>
              </a:rPr>
              <a:t>підробка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імітація</a:t>
            </a:r>
            <a:r>
              <a:rPr lang="ru-RU" sz="2000" dirty="0">
                <a:solidFill>
                  <a:srgbClr val="FFFFFF"/>
                </a:solidFill>
              </a:rPr>
              <a:t> новин (</a:t>
            </a:r>
            <a:r>
              <a:rPr lang="ru-RU" sz="2000" dirty="0" err="1">
                <a:solidFill>
                  <a:srgbClr val="FFFFFF"/>
                </a:solidFill>
              </a:rPr>
              <a:t>маніпулятивне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спотворення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фактів</a:t>
            </a:r>
            <a:r>
              <a:rPr lang="ru-RU" sz="2000" dirty="0">
                <a:solidFill>
                  <a:srgbClr val="FFFFFF"/>
                </a:solidFill>
              </a:rPr>
              <a:t>; </a:t>
            </a:r>
            <a:r>
              <a:rPr lang="ru-RU" sz="2000" dirty="0" err="1">
                <a:solidFill>
                  <a:srgbClr val="FFFFFF"/>
                </a:solidFill>
              </a:rPr>
              <a:t>дезінформація</a:t>
            </a:r>
            <a:r>
              <a:rPr lang="ru-RU" sz="2000" dirty="0">
                <a:solidFill>
                  <a:srgbClr val="FFFFFF"/>
                </a:solidFill>
              </a:rPr>
              <a:t>), яку створено з </a:t>
            </a:r>
            <a:r>
              <a:rPr lang="ru-RU" sz="2000" dirty="0" err="1">
                <a:solidFill>
                  <a:srgbClr val="FFFFFF"/>
                </a:solidFill>
              </a:rPr>
              <a:t>ігноруванням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редакційних</a:t>
            </a:r>
            <a:r>
              <a:rPr lang="ru-RU" sz="2000" dirty="0">
                <a:solidFill>
                  <a:srgbClr val="FFFFFF"/>
                </a:solidFill>
              </a:rPr>
              <a:t> норм, правил, </a:t>
            </a:r>
            <a:r>
              <a:rPr lang="ru-RU" sz="2000" dirty="0" err="1">
                <a:solidFill>
                  <a:srgbClr val="FFFFFF"/>
                </a:solidFill>
              </a:rPr>
              <a:t>процесів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прийнятих</a:t>
            </a:r>
            <a:r>
              <a:rPr lang="ru-RU" sz="2000" dirty="0">
                <a:solidFill>
                  <a:srgbClr val="FFFFFF"/>
                </a:solidFill>
              </a:rPr>
              <a:t> у ЗМІ для </a:t>
            </a:r>
            <a:r>
              <a:rPr lang="ru-RU" sz="2000" dirty="0" err="1">
                <a:solidFill>
                  <a:srgbClr val="FFFFFF"/>
                </a:solidFill>
              </a:rPr>
              <a:t>забезпечення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відповідності</a:t>
            </a:r>
            <a:r>
              <a:rPr lang="ru-RU" sz="2000" dirty="0">
                <a:solidFill>
                  <a:srgbClr val="FFFFFF"/>
                </a:solidFill>
              </a:rPr>
              <a:t> та </a:t>
            </a:r>
            <a:r>
              <a:rPr lang="ru-RU" sz="2000" dirty="0" err="1">
                <a:solidFill>
                  <a:srgbClr val="FFFFFF"/>
                </a:solidFill>
              </a:rPr>
              <a:t>перевіреності</a:t>
            </a:r>
            <a:r>
              <a:rPr lang="ru-RU" sz="2000" dirty="0">
                <a:solidFill>
                  <a:srgbClr val="FFFFFF"/>
                </a:solidFill>
              </a:rPr>
              <a:t>, та яка не </a:t>
            </a:r>
            <a:r>
              <a:rPr lang="ru-RU" sz="2000" dirty="0" err="1">
                <a:solidFill>
                  <a:srgbClr val="FFFFFF"/>
                </a:solidFill>
              </a:rPr>
              <a:t>витримує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жодних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навіть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поверхневих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перевірок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відповідність</a:t>
            </a:r>
            <a:r>
              <a:rPr lang="ru-RU" sz="2000" dirty="0">
                <a:solidFill>
                  <a:srgbClr val="FFFFFF"/>
                </a:solidFill>
              </a:rPr>
              <a:t> та </a:t>
            </a:r>
            <a:r>
              <a:rPr lang="ru-RU" sz="2000" dirty="0" err="1">
                <a:solidFill>
                  <a:srgbClr val="FFFFFF"/>
                </a:solidFill>
              </a:rPr>
              <a:t>реальність</a:t>
            </a:r>
            <a:r>
              <a:rPr lang="ru-RU" sz="2000" dirty="0">
                <a:solidFill>
                  <a:srgbClr val="FFFFFF"/>
                </a:solidFill>
              </a:rPr>
              <a:t>, але, </a:t>
            </a:r>
            <a:r>
              <a:rPr lang="ru-RU" sz="2000" dirty="0" err="1">
                <a:solidFill>
                  <a:srgbClr val="FFFFFF"/>
                </a:solidFill>
              </a:rPr>
              <a:t>незважаючи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це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має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потужний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вплив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свідомість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великої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кількості</a:t>
            </a:r>
            <a:r>
              <a:rPr lang="ru-RU" sz="2000" dirty="0">
                <a:solidFill>
                  <a:srgbClr val="FFFFFF"/>
                </a:solidFill>
              </a:rPr>
              <a:t> людей.</a:t>
            </a:r>
            <a:endParaRPr lang="ru-U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3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3560D-C48E-4734-A117-67C083D4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Поняття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. 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E7250-60AF-4CC8-BDD6-95A0D149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FF00"/>
                </a:solidFill>
              </a:rPr>
              <a:t>Інформаці́йна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війна</a:t>
            </a:r>
            <a:r>
              <a:rPr lang="ru-RU" sz="2400" b="1" dirty="0">
                <a:solidFill>
                  <a:srgbClr val="FFFF00"/>
                </a:solidFill>
              </a:rPr>
              <a:t>́</a:t>
            </a:r>
            <a:r>
              <a:rPr lang="en-US" sz="2200" dirty="0"/>
              <a:t>— </a:t>
            </a:r>
            <a:r>
              <a:rPr lang="ru-RU" sz="2200" dirty="0" err="1"/>
              <a:t>ви́кладення</a:t>
            </a:r>
            <a:r>
              <a:rPr lang="ru-RU" sz="2200" dirty="0"/>
              <a:t> </a:t>
            </a:r>
            <a:r>
              <a:rPr lang="ru-RU" sz="2200" dirty="0" err="1"/>
              <a:t>інформації</a:t>
            </a:r>
            <a:r>
              <a:rPr lang="ru-RU" sz="2200" dirty="0"/>
              <a:t> у </a:t>
            </a:r>
            <a:r>
              <a:rPr lang="ru-RU" sz="2200" dirty="0" err="1"/>
              <a:t>спосіб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формує</a:t>
            </a:r>
            <a:r>
              <a:rPr lang="ru-RU" sz="2200" dirty="0"/>
              <a:t> у </a:t>
            </a:r>
            <a:r>
              <a:rPr lang="ru-RU" sz="2200" dirty="0" err="1"/>
              <a:t>суспільстві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групі</a:t>
            </a:r>
            <a:r>
              <a:rPr lang="ru-RU" sz="2200" dirty="0"/>
              <a:t> людей </a:t>
            </a:r>
            <a:r>
              <a:rPr lang="ru-RU" sz="2200" dirty="0" err="1"/>
              <a:t>потрібну</a:t>
            </a:r>
            <a:r>
              <a:rPr lang="ru-RU" sz="2200" dirty="0"/>
              <a:t> точку </a:t>
            </a:r>
            <a:r>
              <a:rPr lang="ru-RU" sz="2200" dirty="0" err="1"/>
              <a:t>зору</a:t>
            </a:r>
            <a:r>
              <a:rPr lang="ru-RU" sz="2200" dirty="0"/>
              <a:t>, </a:t>
            </a:r>
            <a:r>
              <a:rPr lang="ru-RU" sz="2200" dirty="0" err="1"/>
              <a:t>громадську</a:t>
            </a:r>
            <a:r>
              <a:rPr lang="ru-RU" sz="2200" dirty="0"/>
              <a:t> думку, </a:t>
            </a:r>
            <a:r>
              <a:rPr lang="ru-RU" sz="2200" dirty="0" err="1"/>
              <a:t>хід</a:t>
            </a:r>
            <a:r>
              <a:rPr lang="ru-RU" sz="2200" dirty="0"/>
              <a:t> </a:t>
            </a:r>
            <a:r>
              <a:rPr lang="ru-RU" sz="2200" dirty="0" err="1"/>
              <a:t>взаємодоповнюючих</a:t>
            </a:r>
            <a:r>
              <a:rPr lang="ru-RU" sz="2200" dirty="0"/>
              <a:t> </a:t>
            </a:r>
            <a:r>
              <a:rPr lang="ru-RU" sz="2200" dirty="0" err="1"/>
              <a:t>логічних</a:t>
            </a:r>
            <a:r>
              <a:rPr lang="ru-RU" sz="2200" dirty="0"/>
              <a:t> думок, </a:t>
            </a:r>
            <a:r>
              <a:rPr lang="ru-RU" sz="2200" dirty="0" err="1"/>
              <a:t>вичерпну</a:t>
            </a:r>
            <a:r>
              <a:rPr lang="ru-RU" sz="2200" dirty="0"/>
              <a:t> систему </a:t>
            </a:r>
            <a:r>
              <a:rPr lang="ru-RU" sz="2200" dirty="0" err="1"/>
              <a:t>поглядів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окремих</a:t>
            </a:r>
            <a:r>
              <a:rPr lang="ru-RU" sz="2200" dirty="0"/>
              <a:t> </a:t>
            </a:r>
            <a:r>
              <a:rPr lang="ru-RU" sz="2200" dirty="0" err="1"/>
              <a:t>питань</a:t>
            </a:r>
            <a:r>
              <a:rPr lang="ru-RU" sz="2200" dirty="0"/>
              <a:t> на </a:t>
            </a:r>
            <a:r>
              <a:rPr lang="ru-RU" sz="2200" dirty="0" err="1"/>
              <a:t>користь</a:t>
            </a:r>
            <a:r>
              <a:rPr lang="ru-RU" sz="2200" dirty="0"/>
              <a:t> </a:t>
            </a:r>
            <a:r>
              <a:rPr lang="ru-RU" sz="2200" dirty="0" err="1"/>
              <a:t>організатора</a:t>
            </a:r>
            <a:r>
              <a:rPr lang="ru-RU" sz="2200" dirty="0"/>
              <a:t> </a:t>
            </a:r>
            <a:r>
              <a:rPr lang="ru-RU" sz="2200" dirty="0" err="1"/>
              <a:t>інформаційної</a:t>
            </a:r>
            <a:r>
              <a:rPr lang="ru-RU" sz="2200" dirty="0"/>
              <a:t> </a:t>
            </a:r>
            <a:r>
              <a:rPr lang="ru-RU" sz="2200" dirty="0" err="1"/>
              <a:t>пропаганди</a:t>
            </a:r>
            <a:r>
              <a:rPr lang="ru-RU" sz="2200" dirty="0"/>
              <a:t>. Як </a:t>
            </a:r>
            <a:r>
              <a:rPr lang="ru-RU" sz="2200" dirty="0" err="1"/>
              <a:t>наслідок</a:t>
            </a:r>
            <a:r>
              <a:rPr lang="ru-RU" sz="2200" dirty="0"/>
              <a:t>, </a:t>
            </a:r>
            <a:r>
              <a:rPr lang="ru-RU" sz="2200" dirty="0" err="1"/>
              <a:t>відбувається</a:t>
            </a:r>
            <a:r>
              <a:rPr lang="ru-RU" sz="2200" dirty="0"/>
              <a:t> </a:t>
            </a:r>
            <a:r>
              <a:rPr lang="ru-RU" sz="2200" dirty="0" err="1"/>
              <a:t>усвідомлення</a:t>
            </a:r>
            <a:r>
              <a:rPr lang="ru-RU" sz="2200" dirty="0"/>
              <a:t> </a:t>
            </a:r>
            <a:r>
              <a:rPr lang="ru-RU" sz="2200" dirty="0" err="1"/>
              <a:t>окремих</a:t>
            </a:r>
            <a:r>
              <a:rPr lang="ru-RU" sz="2200" dirty="0"/>
              <a:t> </a:t>
            </a:r>
            <a:r>
              <a:rPr lang="ru-RU" sz="2200" dirty="0" err="1"/>
              <a:t>фактів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подій</a:t>
            </a:r>
            <a:r>
              <a:rPr lang="ru-RU" sz="2200" dirty="0"/>
              <a:t> у </a:t>
            </a:r>
            <a:r>
              <a:rPr lang="ru-RU" sz="2200" dirty="0" err="1"/>
              <a:t>потрібному</a:t>
            </a:r>
            <a:r>
              <a:rPr lang="ru-RU" sz="2200" dirty="0"/>
              <a:t> для </a:t>
            </a:r>
            <a:r>
              <a:rPr lang="ru-RU" sz="2200" dirty="0" err="1"/>
              <a:t>маніпулятора</a:t>
            </a:r>
            <a:r>
              <a:rPr lang="ru-RU" sz="2200" dirty="0"/>
              <a:t> </a:t>
            </a:r>
            <a:r>
              <a:rPr lang="ru-RU" sz="2200" dirty="0" err="1"/>
              <a:t>світлі</a:t>
            </a:r>
            <a:r>
              <a:rPr lang="ru-RU" sz="2200" dirty="0"/>
              <a:t>, </a:t>
            </a:r>
            <a:r>
              <a:rPr lang="ru-RU" sz="2200" dirty="0" err="1"/>
              <a:t>формування</a:t>
            </a:r>
            <a:r>
              <a:rPr lang="ru-RU" sz="2200" dirty="0"/>
              <a:t> </a:t>
            </a:r>
            <a:r>
              <a:rPr lang="ru-RU" sz="2200" dirty="0" err="1"/>
              <a:t>потрібного</a:t>
            </a:r>
            <a:r>
              <a:rPr lang="ru-RU" sz="2200" dirty="0"/>
              <a:t> </a:t>
            </a:r>
            <a:r>
              <a:rPr lang="ru-RU" sz="2200" dirty="0" err="1"/>
              <a:t>світогляду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життєвої</a:t>
            </a:r>
            <a:r>
              <a:rPr lang="ru-RU" sz="2200" dirty="0"/>
              <a:t> </a:t>
            </a:r>
            <a:r>
              <a:rPr lang="ru-RU" sz="2200" dirty="0" err="1"/>
              <a:t>позиції</a:t>
            </a:r>
            <a:r>
              <a:rPr lang="ru-RU" sz="2200" dirty="0"/>
              <a:t> </a:t>
            </a:r>
            <a:r>
              <a:rPr lang="ru-RU" sz="2200" dirty="0" err="1"/>
              <a:t>стосовно</a:t>
            </a:r>
            <a:r>
              <a:rPr lang="ru-RU" sz="2200" dirty="0"/>
              <a:t> </a:t>
            </a:r>
            <a:r>
              <a:rPr lang="ru-RU" sz="2200" dirty="0" err="1"/>
              <a:t>питань</a:t>
            </a:r>
            <a:r>
              <a:rPr lang="ru-RU" sz="2200" dirty="0"/>
              <a:t>, у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раніше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протиріччя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нерозуміння</a:t>
            </a:r>
            <a:r>
              <a:rPr lang="ru-RU" sz="2200" dirty="0"/>
              <a:t>.</a:t>
            </a:r>
            <a:endParaRPr lang="ru-UA" sz="2200" dirty="0"/>
          </a:p>
        </p:txBody>
      </p:sp>
      <p:pic>
        <p:nvPicPr>
          <p:cNvPr id="5" name="Рисунок 4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F748A49-A214-473A-9720-5CF5ED0C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6" r="16753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9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02E553-B7D2-43D0-8230-4A20E7CFF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90" b="880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400DF7-D82C-4265-9052-FC79BB57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994" y="3752850"/>
            <a:ext cx="9798402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400" dirty="0" err="1"/>
              <a:t>з'явився</a:t>
            </a:r>
            <a:r>
              <a:rPr lang="ru-RU" sz="2400" dirty="0"/>
              <a:t> </a:t>
            </a:r>
            <a:r>
              <a:rPr lang="ru-RU" sz="2400" dirty="0" err="1"/>
              <a:t>наприкінці</a:t>
            </a:r>
            <a:r>
              <a:rPr lang="ru-RU" sz="2400" dirty="0"/>
              <a:t> 80-х </a:t>
            </a:r>
            <a:r>
              <a:rPr lang="ru-RU" sz="2400" dirty="0" err="1"/>
              <a:t>років</a:t>
            </a:r>
            <a:r>
              <a:rPr lang="ru-RU" sz="2400" dirty="0"/>
              <a:t> ХХ </a:t>
            </a:r>
            <a:r>
              <a:rPr lang="ru-RU" sz="2400" dirty="0" err="1"/>
              <a:t>століття</a:t>
            </a:r>
            <a:r>
              <a:rPr lang="ru-RU" sz="2400" dirty="0"/>
              <a:t>. </a:t>
            </a:r>
            <a:r>
              <a:rPr lang="ru-RU" sz="2400" dirty="0" err="1"/>
              <a:t>Вів</a:t>
            </a:r>
            <a:r>
              <a:rPr lang="ru-RU" sz="2400" dirty="0"/>
              <a:t> став результатом </a:t>
            </a:r>
            <a:r>
              <a:rPr lang="ru-RU" sz="2400" dirty="0" err="1"/>
              <a:t>плідної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теоретиків</a:t>
            </a:r>
            <a:r>
              <a:rPr lang="ru-RU" sz="2400" dirty="0"/>
              <a:t> </a:t>
            </a:r>
            <a:r>
              <a:rPr lang="ru-RU" sz="2400" dirty="0" err="1"/>
              <a:t>збройних</a:t>
            </a:r>
            <a:r>
              <a:rPr lang="ru-RU" sz="2400" dirty="0"/>
              <a:t> сил США і став </a:t>
            </a:r>
            <a:r>
              <a:rPr lang="ru-RU" sz="2400" dirty="0" err="1"/>
              <a:t>уживаним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вдало</a:t>
            </a:r>
            <a:r>
              <a:rPr lang="ru-RU" sz="2400" dirty="0"/>
              <a:t> </a:t>
            </a:r>
            <a:r>
              <a:rPr lang="ru-RU" sz="2400" dirty="0" err="1"/>
              <a:t>проведеної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по </a:t>
            </a:r>
            <a:r>
              <a:rPr lang="ru-RU" sz="2400" dirty="0" err="1"/>
              <a:t>знищенню</a:t>
            </a:r>
            <a:r>
              <a:rPr lang="ru-RU" sz="2400" dirty="0"/>
              <a:t> СРСР. Активного </a:t>
            </a:r>
            <a:r>
              <a:rPr lang="ru-RU" sz="2400" dirty="0" err="1"/>
              <a:t>застосування</a:t>
            </a:r>
            <a:r>
              <a:rPr lang="ru-RU" sz="2400" dirty="0"/>
              <a:t> даний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набув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воєнної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США в </a:t>
            </a:r>
            <a:r>
              <a:rPr lang="ru-RU" sz="2400" dirty="0" err="1"/>
              <a:t>Іраку</a:t>
            </a:r>
            <a:r>
              <a:rPr lang="ru-RU" sz="2400" dirty="0"/>
              <a:t> у 1991 </a:t>
            </a:r>
            <a:r>
              <a:rPr lang="ru-RU" sz="2400" dirty="0" err="1"/>
              <a:t>році</a:t>
            </a:r>
            <a:r>
              <a:rPr lang="ru-RU" sz="2400" dirty="0"/>
              <a:t>, де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застосовані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, а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наголошено</a:t>
            </a:r>
            <a:r>
              <a:rPr lang="ru-RU" sz="2400" dirty="0"/>
              <a:t> на </a:t>
            </a:r>
            <a:r>
              <a:rPr lang="ru-RU" sz="2400" dirty="0" err="1"/>
              <a:t>цьому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спричинило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більший</a:t>
            </a:r>
            <a:r>
              <a:rPr lang="ru-RU" sz="2400" dirty="0"/>
              <a:t> резонанс.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45361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19ACFC-54B2-4873-9096-F0C36D9E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657546"/>
            <a:ext cx="6609811" cy="5523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супроводжують</a:t>
            </a:r>
            <a:r>
              <a:rPr lang="ru-RU" sz="2400" dirty="0"/>
              <a:t> всю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. </a:t>
            </a:r>
            <a:r>
              <a:rPr lang="ru-RU" sz="2400" dirty="0" err="1"/>
              <a:t>Спочатку</a:t>
            </a:r>
            <a:r>
              <a:rPr lang="ru-RU" sz="2400" dirty="0"/>
              <a:t> вони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релігійними</a:t>
            </a:r>
            <a:r>
              <a:rPr lang="ru-RU" sz="2400" dirty="0"/>
              <a:t> та </a:t>
            </a:r>
            <a:r>
              <a:rPr lang="ru-RU" sz="2400" dirty="0" err="1"/>
              <a:t>ідеологічніми</a:t>
            </a:r>
            <a:r>
              <a:rPr lang="ru-RU" sz="2400" dirty="0"/>
              <a:t>, </a:t>
            </a:r>
            <a:r>
              <a:rPr lang="ru-RU" sz="2400" dirty="0" err="1"/>
              <a:t>причому</a:t>
            </a:r>
            <a:r>
              <a:rPr lang="ru-RU" sz="2400" dirty="0"/>
              <a:t> для </a:t>
            </a:r>
            <a:r>
              <a:rPr lang="ru-RU" sz="2400" dirty="0" err="1"/>
              <a:t>боротьби</a:t>
            </a:r>
            <a:r>
              <a:rPr lang="ru-RU" sz="2400" dirty="0"/>
              <a:t> з </a:t>
            </a:r>
            <a:r>
              <a:rPr lang="ru-RU" sz="2400" dirty="0" err="1"/>
              <a:t>носіями</a:t>
            </a:r>
            <a:r>
              <a:rPr lang="ru-RU" sz="2400" dirty="0"/>
              <a:t> чужих </a:t>
            </a:r>
            <a:r>
              <a:rPr lang="ru-RU" sz="2400" dirty="0" err="1"/>
              <a:t>поглядів</a:t>
            </a:r>
            <a:r>
              <a:rPr lang="ru-RU" sz="2400" dirty="0"/>
              <a:t> </a:t>
            </a:r>
            <a:r>
              <a:rPr lang="ru-RU" sz="2400" dirty="0" err="1"/>
              <a:t>застосовувалися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репресій</a:t>
            </a:r>
            <a:r>
              <a:rPr lang="ru-RU" sz="2400" dirty="0"/>
              <a:t>. В далекому </a:t>
            </a:r>
            <a:r>
              <a:rPr lang="ru-RU" sz="2400" dirty="0" err="1"/>
              <a:t>минулому</a:t>
            </a:r>
            <a:r>
              <a:rPr lang="ru-RU" sz="2400" dirty="0"/>
              <a:t> </a:t>
            </a:r>
            <a:r>
              <a:rPr lang="ru-RU" sz="2400" dirty="0" err="1"/>
              <a:t>інквізиція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репресивні</a:t>
            </a:r>
            <a:r>
              <a:rPr lang="ru-RU" sz="2400" dirty="0"/>
              <a:t> </a:t>
            </a:r>
            <a:r>
              <a:rPr lang="ru-RU" sz="2400" dirty="0" err="1"/>
              <a:t>апарати</a:t>
            </a:r>
            <a:r>
              <a:rPr lang="ru-RU" sz="2400" dirty="0"/>
              <a:t> </a:t>
            </a:r>
            <a:r>
              <a:rPr lang="ru-RU" sz="2400" dirty="0" err="1"/>
              <a:t>тоталітарних</a:t>
            </a:r>
            <a:r>
              <a:rPr lang="ru-RU" sz="2400" dirty="0"/>
              <a:t> держав </a:t>
            </a:r>
            <a:r>
              <a:rPr lang="ru-RU" sz="2400" dirty="0" err="1"/>
              <a:t>двадцятого</a:t>
            </a:r>
            <a:r>
              <a:rPr lang="ru-RU" sz="2400" dirty="0"/>
              <a:t> </a:t>
            </a:r>
            <a:r>
              <a:rPr lang="ru-RU" sz="2400" dirty="0" err="1"/>
              <a:t>сторіччя</a:t>
            </a:r>
            <a:r>
              <a:rPr lang="ru-RU" sz="2400" dirty="0"/>
              <a:t> вели </a:t>
            </a:r>
            <a:r>
              <a:rPr lang="ru-RU" sz="2400" dirty="0" err="1"/>
              <a:t>активну</a:t>
            </a:r>
            <a:r>
              <a:rPr lang="ru-RU" sz="2400" dirty="0"/>
              <a:t> </a:t>
            </a:r>
            <a:r>
              <a:rPr lang="ru-RU" sz="2400" dirty="0" err="1"/>
              <a:t>боротьбу</a:t>
            </a:r>
            <a:r>
              <a:rPr lang="ru-RU" sz="2400" dirty="0"/>
              <a:t> з </a:t>
            </a:r>
            <a:r>
              <a:rPr lang="ru-RU" sz="2400" dirty="0" err="1"/>
              <a:t>носями</a:t>
            </a:r>
            <a:r>
              <a:rPr lang="ru-RU" sz="2400" dirty="0"/>
              <a:t> чужих </a:t>
            </a:r>
            <a:r>
              <a:rPr lang="ru-RU" sz="2400" dirty="0" err="1"/>
              <a:t>ідей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вразливим</a:t>
            </a:r>
            <a:r>
              <a:rPr lang="ru-RU" sz="2400" dirty="0"/>
              <a:t> </a:t>
            </a:r>
            <a:r>
              <a:rPr lang="ru-RU" sz="2400" dirty="0" err="1"/>
              <a:t>місцем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складних</a:t>
            </a:r>
            <a:r>
              <a:rPr lang="ru-RU" sz="2400" dirty="0"/>
              <a:t> систем </a:t>
            </a:r>
            <a:r>
              <a:rPr lang="ru-RU" sz="2400" dirty="0" err="1"/>
              <a:t>стають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тому </a:t>
            </a:r>
            <a:r>
              <a:rPr lang="ru-RU" sz="2400" dirty="0" err="1"/>
              <a:t>інформація</a:t>
            </a:r>
            <a:r>
              <a:rPr lang="ru-RU" sz="2400" dirty="0"/>
              <a:t> як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 почала </a:t>
            </a:r>
            <a:r>
              <a:rPr lang="ru-RU" sz="2400" dirty="0" err="1"/>
              <a:t>змінювати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статус. Вона стала </a:t>
            </a:r>
            <a:r>
              <a:rPr lang="ru-RU" sz="2400" dirty="0" err="1"/>
              <a:t>переходити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допомагала</a:t>
            </a:r>
            <a:r>
              <a:rPr lang="ru-RU" sz="2400" dirty="0"/>
              <a:t> в  бою, до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основної</a:t>
            </a:r>
            <a:r>
              <a:rPr lang="ru-RU" sz="2400" dirty="0"/>
              <a:t>, яка й </a:t>
            </a:r>
            <a:r>
              <a:rPr lang="ru-RU" sz="2400" dirty="0" err="1"/>
              <a:t>вирішує</a:t>
            </a:r>
            <a:r>
              <a:rPr lang="ru-RU" sz="2400" dirty="0"/>
              <a:t> результат </a:t>
            </a:r>
            <a:r>
              <a:rPr lang="ru-RU" sz="2400" dirty="0" err="1"/>
              <a:t>війни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21C04B-15FB-4507-9DBB-84FE740C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0" r="2983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64C99-1626-4C24-A460-FF5DDA170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E4296-D54E-416E-B921-FA8BB9B7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687" y="986319"/>
            <a:ext cx="4000647" cy="55800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Першим </a:t>
            </a:r>
            <a:r>
              <a:rPr lang="ru-RU" sz="2400" b="1" dirty="0" err="1">
                <a:solidFill>
                  <a:schemeClr val="bg1"/>
                </a:solidFill>
              </a:rPr>
              <a:t>варіантом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війни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визнати</a:t>
            </a:r>
            <a:r>
              <a:rPr lang="ru-RU" sz="2400" b="1" dirty="0">
                <a:solidFill>
                  <a:schemeClr val="bg1"/>
                </a:solidFill>
              </a:rPr>
              <a:t> пропаганду. Вся холодна </a:t>
            </a:r>
            <a:r>
              <a:rPr lang="ru-RU" sz="2400" b="1" dirty="0" err="1">
                <a:solidFill>
                  <a:schemeClr val="bg1"/>
                </a:solidFill>
              </a:rPr>
              <a:t>війна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базувалася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механізмах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пропаганди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механізми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гарячої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війни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застосовувалися</a:t>
            </a:r>
            <a:r>
              <a:rPr lang="ru-RU" sz="2400" b="1" dirty="0">
                <a:solidFill>
                  <a:schemeClr val="bg1"/>
                </a:solidFill>
              </a:rPr>
              <a:t>. До </a:t>
            </a:r>
            <a:r>
              <a:rPr lang="ru-RU" sz="2400" b="1" dirty="0" err="1">
                <a:solidFill>
                  <a:schemeClr val="bg1"/>
                </a:solidFill>
              </a:rPr>
              <a:t>речі</a:t>
            </a:r>
            <a:r>
              <a:rPr lang="ru-RU" sz="2400" b="1" dirty="0">
                <a:solidFill>
                  <a:schemeClr val="bg1"/>
                </a:solidFill>
              </a:rPr>
              <a:t>, потреба </a:t>
            </a:r>
            <a:r>
              <a:rPr lang="ru-RU" sz="2400" b="1" dirty="0" err="1">
                <a:solidFill>
                  <a:schemeClr val="bg1"/>
                </a:solidFill>
              </a:rPr>
              <a:t>пропаганди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холодній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війні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надала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суттєвий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поштовх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розробці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теорії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комунікації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виникла</a:t>
            </a:r>
            <a:r>
              <a:rPr lang="ru-RU" sz="2400" b="1" dirty="0">
                <a:solidFill>
                  <a:schemeClr val="bg1"/>
                </a:solidFill>
              </a:rPr>
              <a:t> велика </a:t>
            </a:r>
            <a:r>
              <a:rPr lang="ru-RU" sz="2400" b="1" dirty="0" err="1">
                <a:solidFill>
                  <a:schemeClr val="bg1"/>
                </a:solidFill>
              </a:rPr>
              <a:t>кількість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прикладних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завдань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галузі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комунікації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7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25F3C-60C9-47E6-AD7E-C49F26811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181" r="20123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3682F21-A579-49BF-83B0-6A1A416E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" y="636998"/>
            <a:ext cx="5285769" cy="54239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000000"/>
                </a:solidFill>
              </a:rPr>
              <a:t>Інформаційна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війна</a:t>
            </a:r>
            <a:r>
              <a:rPr lang="ru-RU" sz="2000" dirty="0">
                <a:solidFill>
                  <a:srgbClr val="000000"/>
                </a:solidFill>
              </a:rPr>
              <a:t> – </a:t>
            </a:r>
            <a:r>
              <a:rPr lang="ru-RU" sz="2000" dirty="0" err="1">
                <a:solidFill>
                  <a:srgbClr val="000000"/>
                </a:solidFill>
              </a:rPr>
              <a:t>термін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публіцистів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використовується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професійному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середовищі</a:t>
            </a:r>
            <a:r>
              <a:rPr lang="ru-RU" sz="2000" dirty="0">
                <a:solidFill>
                  <a:srgbClr val="000000"/>
                </a:solidFill>
              </a:rPr>
              <a:t>, де </a:t>
            </a:r>
            <a:r>
              <a:rPr lang="ru-RU" sz="2000" dirty="0" err="1">
                <a:solidFill>
                  <a:srgbClr val="000000"/>
                </a:solidFill>
              </a:rPr>
              <a:t>його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замінили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інформаційні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чи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психологічні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операції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Однією</a:t>
            </a:r>
            <a:r>
              <a:rPr lang="ru-RU" sz="2000" dirty="0">
                <a:solidFill>
                  <a:srgbClr val="000000"/>
                </a:solidFill>
              </a:rPr>
              <a:t> з причин </a:t>
            </a:r>
            <a:r>
              <a:rPr lang="ru-RU" sz="2000" dirty="0" err="1">
                <a:solidFill>
                  <a:srgbClr val="000000"/>
                </a:solidFill>
              </a:rPr>
              <a:t>цього</a:t>
            </a:r>
            <a:r>
              <a:rPr lang="ru-RU" sz="2000" dirty="0">
                <a:solidFill>
                  <a:srgbClr val="000000"/>
                </a:solidFill>
              </a:rPr>
              <a:t> стало те,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війна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може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вестися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мирний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період</a:t>
            </a:r>
            <a:r>
              <a:rPr lang="ru-RU" sz="2000" dirty="0">
                <a:solidFill>
                  <a:srgbClr val="000000"/>
                </a:solidFill>
              </a:rPr>
              <a:t>, а </a:t>
            </a:r>
            <a:r>
              <a:rPr lang="ru-RU" sz="2000" dirty="0" err="1">
                <a:solidFill>
                  <a:srgbClr val="000000"/>
                </a:solidFill>
              </a:rPr>
              <a:t>операції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можуть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Але </a:t>
            </a:r>
            <a:r>
              <a:rPr lang="ru-RU" sz="2000" dirty="0" err="1">
                <a:solidFill>
                  <a:srgbClr val="000000"/>
                </a:solidFill>
              </a:rPr>
              <a:t>перші</a:t>
            </a:r>
            <a:r>
              <a:rPr lang="ru-RU" sz="2000" dirty="0">
                <a:solidFill>
                  <a:srgbClr val="000000"/>
                </a:solidFill>
              </a:rPr>
              <a:t> книжки в </a:t>
            </a:r>
            <a:r>
              <a:rPr lang="ru-RU" sz="2000" dirty="0" err="1">
                <a:solidFill>
                  <a:srgbClr val="000000"/>
                </a:solidFill>
              </a:rPr>
              <a:t>цій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сфері</a:t>
            </a:r>
            <a:r>
              <a:rPr lang="ru-RU" sz="2000" dirty="0">
                <a:solidFill>
                  <a:srgbClr val="000000"/>
                </a:solidFill>
              </a:rPr>
              <a:t> так і </a:t>
            </a:r>
            <a:r>
              <a:rPr lang="ru-RU" sz="2000" dirty="0" err="1">
                <a:solidFill>
                  <a:srgbClr val="000000"/>
                </a:solidFill>
              </a:rPr>
              <a:t>звалися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книга </a:t>
            </a:r>
            <a:r>
              <a:rPr lang="ru-RU" sz="2000" dirty="0" err="1">
                <a:solidFill>
                  <a:srgbClr val="000000"/>
                </a:solidFill>
              </a:rPr>
              <a:t>Дороті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Деннінг</a:t>
            </a:r>
            <a:r>
              <a:rPr lang="ru-RU" sz="2000" dirty="0">
                <a:solidFill>
                  <a:srgbClr val="000000"/>
                </a:solidFill>
              </a:rPr>
              <a:t> «</a:t>
            </a:r>
            <a:r>
              <a:rPr lang="ru-RU" sz="2000" dirty="0" err="1">
                <a:solidFill>
                  <a:srgbClr val="000000"/>
                </a:solidFill>
              </a:rPr>
              <a:t>Інформаційна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війна</a:t>
            </a:r>
            <a:r>
              <a:rPr lang="ru-RU" sz="2000" dirty="0">
                <a:solidFill>
                  <a:srgbClr val="000000"/>
                </a:solidFill>
              </a:rPr>
              <a:t> та  </a:t>
            </a:r>
            <a:r>
              <a:rPr lang="ru-RU" sz="2000" dirty="0" err="1">
                <a:solidFill>
                  <a:srgbClr val="000000"/>
                </a:solidFill>
              </a:rPr>
              <a:t>безпека</a:t>
            </a:r>
            <a:r>
              <a:rPr lang="ru-RU" sz="2000" dirty="0">
                <a:solidFill>
                  <a:srgbClr val="000000"/>
                </a:solidFill>
              </a:rPr>
              <a:t>» (</a:t>
            </a:r>
            <a:r>
              <a:rPr lang="en-US" sz="2000" dirty="0">
                <a:solidFill>
                  <a:srgbClr val="000000"/>
                </a:solidFill>
              </a:rPr>
              <a:t>Denning D.E. Information warfare and security. – Reading etc., 1999).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, в першу </a:t>
            </a:r>
            <a:r>
              <a:rPr lang="ru-RU" sz="2000" dirty="0" err="1">
                <a:solidFill>
                  <a:srgbClr val="000000"/>
                </a:solidFill>
              </a:rPr>
              <a:t>чергу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технічно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зорієнтована</a:t>
            </a:r>
            <a:r>
              <a:rPr lang="ru-RU" sz="2000" dirty="0">
                <a:solidFill>
                  <a:srgbClr val="000000"/>
                </a:solidFill>
              </a:rPr>
              <a:t> книга, але вона не </a:t>
            </a:r>
            <a:r>
              <a:rPr lang="ru-RU" sz="2000" dirty="0" err="1">
                <a:solidFill>
                  <a:srgbClr val="000000"/>
                </a:solidFill>
              </a:rPr>
              <a:t>залишає</a:t>
            </a:r>
            <a:r>
              <a:rPr lang="ru-RU" sz="2000" dirty="0">
                <a:solidFill>
                  <a:srgbClr val="000000"/>
                </a:solidFill>
              </a:rPr>
              <a:t> без </a:t>
            </a:r>
            <a:r>
              <a:rPr lang="ru-RU" sz="2000" dirty="0" err="1">
                <a:solidFill>
                  <a:srgbClr val="000000"/>
                </a:solidFill>
              </a:rPr>
              <a:t>розгляду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жодної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проблеми</a:t>
            </a:r>
            <a:r>
              <a:rPr lang="ru-RU" sz="2000" dirty="0">
                <a:solidFill>
                  <a:srgbClr val="000000"/>
                </a:solidFill>
              </a:rPr>
              <a:t>, яка </a:t>
            </a:r>
            <a:r>
              <a:rPr lang="ru-RU" sz="2000" dirty="0" err="1">
                <a:solidFill>
                  <a:srgbClr val="000000"/>
                </a:solidFill>
              </a:rPr>
              <a:t>виникає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цій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сфері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ru-U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0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A9456-C21E-4727-9F08-4FC7C87B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Інформаційна війна може включати в себе</a:t>
            </a:r>
            <a:endParaRPr lang="ru-UA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C8E981-3027-423B-88C7-2DD804F4C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" r="-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3A4863-FB7E-4989-8B7C-5385F2E7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ru-RU" sz="2000" dirty="0" err="1"/>
              <a:t>збір</a:t>
            </a:r>
            <a:r>
              <a:rPr lang="ru-RU" sz="2000" dirty="0"/>
              <a:t> </a:t>
            </a:r>
            <a:r>
              <a:rPr lang="ru-RU" sz="2000" dirty="0" err="1"/>
              <a:t>тактичної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гарантування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власних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поширення</a:t>
            </a:r>
            <a:r>
              <a:rPr lang="ru-RU" sz="2000" dirty="0"/>
              <a:t> </a:t>
            </a:r>
            <a:r>
              <a:rPr lang="ru-RU" sz="2000" dirty="0" err="1"/>
              <a:t>пропаганди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дезінформації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деморалізувати</a:t>
            </a:r>
            <a:r>
              <a:rPr lang="ru-RU" sz="2000" dirty="0"/>
              <a:t> </a:t>
            </a:r>
            <a:r>
              <a:rPr lang="ru-RU" sz="2000" dirty="0" err="1"/>
              <a:t>військо</a:t>
            </a:r>
            <a:r>
              <a:rPr lang="ru-RU" sz="2000" dirty="0"/>
              <a:t> та </a:t>
            </a:r>
            <a:r>
              <a:rPr lang="ru-RU" sz="2000" dirty="0" err="1"/>
              <a:t>населення</a:t>
            </a:r>
            <a:r>
              <a:rPr lang="ru-RU" sz="2000" dirty="0"/>
              <a:t> ворога,</a:t>
            </a:r>
          </a:p>
          <a:p>
            <a:r>
              <a:rPr lang="ru-RU" sz="2000" dirty="0" err="1"/>
              <a:t>підрив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супротивника і </a:t>
            </a:r>
            <a:r>
              <a:rPr lang="ru-RU" sz="2000" dirty="0" err="1"/>
              <a:t>попередження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збору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супротивником.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341208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D585C-1B33-4CE5-A5C0-5DE7689F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ru-RU" sz="3700" b="1" dirty="0" err="1"/>
              <a:t>Види</a:t>
            </a:r>
            <a:r>
              <a:rPr lang="ru-UA" sz="3700" b="1" dirty="0"/>
              <a:t> </a:t>
            </a:r>
            <a:r>
              <a:rPr lang="uk-UA" sz="3700" b="1" dirty="0"/>
              <a:t>інформаційних війн </a:t>
            </a:r>
            <a:endParaRPr lang="ru-UA" sz="37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A7A04-D97D-4909-827A-1C28B5DE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224322"/>
            <a:ext cx="5327059" cy="4494977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1800" dirty="0" err="1"/>
              <a:t>Психологічна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Кібервійна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Мережева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Ідеологічна</a:t>
            </a:r>
            <a:r>
              <a:rPr lang="ru-RU" sz="1800" dirty="0"/>
              <a:t> </a:t>
            </a:r>
            <a:r>
              <a:rPr lang="ru-RU" sz="1800" dirty="0" err="1"/>
              <a:t>диверсія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Семантична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endParaRPr lang="ru-RU" sz="1800" dirty="0"/>
          </a:p>
          <a:p>
            <a:r>
              <a:rPr lang="ru-RU" sz="1800" dirty="0" err="1"/>
              <a:t>Радіоелектронна</a:t>
            </a:r>
            <a:r>
              <a:rPr lang="ru-RU" sz="1800" dirty="0"/>
              <a:t> </a:t>
            </a:r>
            <a:r>
              <a:rPr lang="ru-RU" sz="1800" dirty="0" err="1"/>
              <a:t>боротьба</a:t>
            </a:r>
            <a:r>
              <a:rPr lang="ru-RU" sz="1800" dirty="0"/>
              <a:t>, яка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проявлятися</a:t>
            </a:r>
            <a:r>
              <a:rPr lang="ru-RU" sz="1800" dirty="0"/>
              <a:t> такими способами: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Телебачення</a:t>
            </a:r>
            <a:r>
              <a:rPr lang="ru-RU" sz="1800" dirty="0"/>
              <a:t> і </a:t>
            </a:r>
            <a:r>
              <a:rPr lang="ru-RU" sz="1800" dirty="0" err="1"/>
              <a:t>радіомовлення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подавлені</a:t>
            </a:r>
            <a:r>
              <a:rPr lang="ru-RU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Ресурси</a:t>
            </a:r>
            <a:r>
              <a:rPr lang="ru-RU" sz="1800" dirty="0"/>
              <a:t> </a:t>
            </a:r>
            <a:r>
              <a:rPr lang="ru-RU" sz="1800" dirty="0" err="1"/>
              <a:t>телебачення</a:t>
            </a:r>
            <a:r>
              <a:rPr lang="ru-RU" sz="1800" dirty="0"/>
              <a:t> і </a:t>
            </a:r>
            <a:r>
              <a:rPr lang="ru-RU" sz="1800" dirty="0" err="1"/>
              <a:t>радіомовлення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захоплені</a:t>
            </a:r>
            <a:r>
              <a:rPr lang="ru-RU" sz="1800" dirty="0"/>
              <a:t>/</a:t>
            </a:r>
            <a:r>
              <a:rPr lang="ru-RU" sz="1800" dirty="0" err="1"/>
              <a:t>підкорені</a:t>
            </a:r>
            <a:r>
              <a:rPr lang="ru-RU" sz="1800" dirty="0"/>
              <a:t> для </a:t>
            </a:r>
            <a:r>
              <a:rPr lang="ru-RU" sz="1800" dirty="0" err="1"/>
              <a:t>кампанії</a:t>
            </a:r>
            <a:r>
              <a:rPr lang="ru-RU" sz="1800" dirty="0"/>
              <a:t> </a:t>
            </a:r>
            <a:r>
              <a:rPr lang="ru-RU" sz="1800" dirty="0" err="1"/>
              <a:t>дезінформації</a:t>
            </a:r>
            <a:r>
              <a:rPr lang="ru-RU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Мережі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заблоковані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недоступні</a:t>
            </a:r>
            <a:r>
              <a:rPr lang="ru-RU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Операції</a:t>
            </a:r>
            <a:r>
              <a:rPr lang="ru-RU" sz="1800" dirty="0"/>
              <a:t> </a:t>
            </a:r>
            <a:r>
              <a:rPr lang="ru-RU" sz="1800" dirty="0" err="1"/>
              <a:t>фондової</a:t>
            </a:r>
            <a:r>
              <a:rPr lang="ru-RU" sz="1800" dirty="0"/>
              <a:t> </a:t>
            </a:r>
            <a:r>
              <a:rPr lang="ru-RU" sz="1800" dirty="0" err="1"/>
              <a:t>біржі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саботуватися</a:t>
            </a:r>
            <a:r>
              <a:rPr lang="ru-RU" sz="1800" dirty="0"/>
              <a:t> </a:t>
            </a:r>
            <a:r>
              <a:rPr lang="ru-RU" sz="1800" dirty="0" err="1"/>
              <a:t>електронним</a:t>
            </a:r>
            <a:r>
              <a:rPr lang="ru-RU" sz="1800" dirty="0"/>
              <a:t> </a:t>
            </a:r>
            <a:r>
              <a:rPr lang="ru-RU" sz="1800" dirty="0" err="1"/>
              <a:t>втручанням</a:t>
            </a:r>
            <a:r>
              <a:rPr lang="ru-RU" sz="1800" dirty="0"/>
              <a:t>, </a:t>
            </a:r>
            <a:r>
              <a:rPr lang="ru-RU" sz="1800" dirty="0" err="1"/>
              <a:t>даючи</a:t>
            </a:r>
            <a:r>
              <a:rPr lang="ru-RU" sz="1800" dirty="0"/>
              <a:t> </a:t>
            </a:r>
            <a:r>
              <a:rPr lang="ru-RU" sz="1800" dirty="0" err="1"/>
              <a:t>витік</a:t>
            </a:r>
            <a:r>
              <a:rPr lang="ru-RU" sz="1800" dirty="0"/>
              <a:t> </a:t>
            </a:r>
            <a:r>
              <a:rPr lang="ru-RU" sz="1800" dirty="0" err="1"/>
              <a:t>чутливої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поширюючи</a:t>
            </a:r>
            <a:r>
              <a:rPr lang="ru-RU" sz="1800" dirty="0"/>
              <a:t> </a:t>
            </a:r>
            <a:r>
              <a:rPr lang="ru-RU" sz="1800" dirty="0" err="1"/>
              <a:t>дезінформацію</a:t>
            </a:r>
            <a:r>
              <a:rPr lang="ru-RU" sz="1800" dirty="0"/>
              <a:t>.</a:t>
            </a:r>
            <a:endParaRPr lang="ru-UA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продукт, режет, малыш, вырезать&#10;&#10;Автоматически созданное описание">
            <a:extLst>
              <a:ext uri="{FF2B5EF4-FFF2-40B4-BE49-F238E27FC236}">
                <a16:creationId xmlns:a16="http://schemas.microsoft.com/office/drawing/2014/main" id="{444BD180-DF21-4395-88F8-FE7F7B68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9" r="822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1F8-737D-4B90-A877-8EAF7143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3700" b="1" dirty="0" err="1"/>
              <a:t>Інформаційна</a:t>
            </a:r>
            <a:r>
              <a:rPr lang="ru-RU" sz="3700" b="1" dirty="0"/>
              <a:t> </a:t>
            </a:r>
            <a:r>
              <a:rPr lang="ru-RU" sz="3700" b="1" dirty="0" err="1"/>
              <a:t>зброя</a:t>
            </a:r>
            <a:endParaRPr lang="ru-UA" sz="37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4A2DA-7266-417D-B2E5-ECF0211A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Інформаці́йна</a:t>
            </a:r>
            <a:r>
              <a:rPr lang="ru-RU" sz="2400" b="1" dirty="0"/>
              <a:t> </a:t>
            </a:r>
            <a:r>
              <a:rPr lang="ru-RU" sz="2400" b="1" dirty="0" err="1"/>
              <a:t>збро́я</a:t>
            </a:r>
            <a:r>
              <a:rPr lang="en-US" sz="2000" dirty="0"/>
              <a:t>—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спеціалізованих</a:t>
            </a:r>
            <a:r>
              <a:rPr lang="ru-RU" sz="2000" dirty="0"/>
              <a:t> (</a:t>
            </a:r>
            <a:r>
              <a:rPr lang="ru-RU" sz="2000" dirty="0" err="1"/>
              <a:t>фізичних</a:t>
            </a:r>
            <a:r>
              <a:rPr lang="ru-RU" sz="2000" dirty="0"/>
              <a:t>, </a:t>
            </a:r>
            <a:r>
              <a:rPr lang="ru-RU" sz="2000" dirty="0" err="1"/>
              <a:t>інформаційних</a:t>
            </a:r>
            <a:r>
              <a:rPr lang="ru-RU" sz="2000" dirty="0"/>
              <a:t>, </a:t>
            </a:r>
            <a:r>
              <a:rPr lang="ru-RU" sz="2000" dirty="0" err="1"/>
              <a:t>програмних</a:t>
            </a:r>
            <a:r>
              <a:rPr lang="ru-RU" sz="2000" dirty="0"/>
              <a:t>, </a:t>
            </a:r>
            <a:r>
              <a:rPr lang="ru-RU" sz="2000" dirty="0" err="1"/>
              <a:t>радіоелектронних</a:t>
            </a:r>
            <a:r>
              <a:rPr lang="ru-RU" sz="2000" dirty="0"/>
              <a:t>) </a:t>
            </a:r>
            <a:r>
              <a:rPr lang="ru-RU" sz="2000" dirty="0" err="1"/>
              <a:t>методів</a:t>
            </a:r>
            <a:r>
              <a:rPr lang="ru-RU" sz="2000" dirty="0"/>
              <a:t> і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тимчасового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безповоротного</a:t>
            </a:r>
            <a:r>
              <a:rPr lang="ru-RU" sz="2000" dirty="0"/>
              <a:t> </a:t>
            </a:r>
            <a:r>
              <a:rPr lang="ru-RU" sz="2000" dirty="0" err="1"/>
              <a:t>виводу</a:t>
            </a:r>
            <a:r>
              <a:rPr lang="ru-RU" sz="2000" dirty="0"/>
              <a:t> з ладу </a:t>
            </a:r>
            <a:r>
              <a:rPr lang="ru-RU" sz="2000" dirty="0" err="1"/>
              <a:t>функцій</a:t>
            </a:r>
            <a:r>
              <a:rPr lang="ru-RU" sz="2000" dirty="0"/>
              <a:t> і служб </a:t>
            </a:r>
            <a:r>
              <a:rPr lang="ru-RU" sz="2000" dirty="0" err="1"/>
              <a:t>інформаційної</a:t>
            </a:r>
            <a:r>
              <a:rPr lang="ru-RU" sz="2000" dirty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громадськість</a:t>
            </a:r>
            <a:r>
              <a:rPr lang="ru-RU" sz="2000" dirty="0"/>
              <a:t> з метою </a:t>
            </a:r>
            <a:r>
              <a:rPr lang="ru-RU" sz="2000" dirty="0" err="1"/>
              <a:t>подальших</a:t>
            </a:r>
            <a:r>
              <a:rPr lang="ru-RU" sz="2000" dirty="0"/>
              <a:t> </a:t>
            </a:r>
            <a:r>
              <a:rPr lang="ru-RU" sz="2000" dirty="0" err="1"/>
              <a:t>цілеспрямованих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інтелектуальної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та </a:t>
            </a:r>
            <a:r>
              <a:rPr lang="ru-RU" sz="2000" dirty="0" err="1"/>
              <a:t>маневрів</a:t>
            </a:r>
            <a:r>
              <a:rPr lang="ru-RU" sz="2000" dirty="0"/>
              <a:t>, </a:t>
            </a:r>
            <a:r>
              <a:rPr lang="ru-RU" sz="2000" dirty="0" err="1"/>
              <a:t>засіб</a:t>
            </a:r>
            <a:r>
              <a:rPr lang="ru-RU" sz="2000" dirty="0"/>
              <a:t>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.</a:t>
            </a:r>
            <a:endParaRPr lang="ru-UA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D668B-DB48-431A-AABE-64C7B63C8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" r="1551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0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1682</Words>
  <Application>Microsoft Macintosh PowerPoint</Application>
  <PresentationFormat>Широкоэкранный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Інформаційні війни. Технології інформаційної війни.</vt:lpstr>
      <vt:lpstr>Поняття інформаційної війни. </vt:lpstr>
      <vt:lpstr>Презентация PowerPoint</vt:lpstr>
      <vt:lpstr>Презентация PowerPoint</vt:lpstr>
      <vt:lpstr>Презентация PowerPoint</vt:lpstr>
      <vt:lpstr>Презентация PowerPoint</vt:lpstr>
      <vt:lpstr>Інформаційна війна може включати в себе</vt:lpstr>
      <vt:lpstr>Види інформаційних війн </vt:lpstr>
      <vt:lpstr>Інформаційна зброя</vt:lpstr>
      <vt:lpstr>Інтернет зброя</vt:lpstr>
      <vt:lpstr>Фахівці виділяють наступні види атак в інтернеті: </vt:lpstr>
      <vt:lpstr>Презентация PowerPoint</vt:lpstr>
      <vt:lpstr>Пропаганда </vt:lpstr>
      <vt:lpstr>Презентация PowerPoint</vt:lpstr>
      <vt:lpstr>Презентация PowerPoint</vt:lpstr>
      <vt:lpstr>Кіноіндустрія як «м’яка сила» в інформаційних війнах</vt:lpstr>
      <vt:lpstr>Презентация PowerPoint</vt:lpstr>
      <vt:lpstr>Фейкові новини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війни. Технології інформаційної війни.</dc:title>
  <dc:creator>fgh</dc:creator>
  <cp:lastModifiedBy>Microsoft Office User</cp:lastModifiedBy>
  <cp:revision>3</cp:revision>
  <dcterms:created xsi:type="dcterms:W3CDTF">2020-05-12T07:38:27Z</dcterms:created>
  <dcterms:modified xsi:type="dcterms:W3CDTF">2020-05-12T19:12:03Z</dcterms:modified>
</cp:coreProperties>
</file>