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3"/>
  </p:notesMasterIdLst>
  <p:sldIdLst>
    <p:sldId id="256" r:id="rId2"/>
    <p:sldId id="257" r:id="rId3"/>
    <p:sldId id="259" r:id="rId4"/>
    <p:sldId id="284" r:id="rId5"/>
    <p:sldId id="283" r:id="rId6"/>
    <p:sldId id="282" r:id="rId7"/>
    <p:sldId id="294" r:id="rId8"/>
    <p:sldId id="295" r:id="rId9"/>
    <p:sldId id="285" r:id="rId10"/>
    <p:sldId id="28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>
        <p:scale>
          <a:sx n="88" d="100"/>
          <a:sy n="88" d="100"/>
        </p:scale>
        <p:origin x="-259" y="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ru-UA" smtClean="0"/>
              <a:t>03.12.2024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5521F-5DF8-416B-B6FE-33876C05932B}" type="slidenum">
              <a:rPr lang="ru-UA" smtClean="0"/>
              <a:t>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533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14F97C1-9614-4B39-974F-3B9B49849869}" type="datetimeFigureOut">
              <a:rPr lang="ru-RU" smtClean="0"/>
              <a:t>03.12.2024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C6168F1-F037-49CF-9C25-A8D7A79186E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617" y="783770"/>
            <a:ext cx="7802470" cy="838201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ЗА ВИБОРОМ СТУДЕНТА: </a:t>
            </a:r>
            <a: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400" b="1" i="1" dirty="0" err="1">
                <a:solidFill>
                  <a:srgbClr val="002060"/>
                </a:solidFill>
                <a:latin typeface="Cambria" panose="02040503050406030204" pitchFamily="18" charset="0"/>
              </a:rPr>
              <a:t>Необанкінг</a:t>
            </a:r>
            <a:r>
              <a:rPr lang="ru-RU" sz="2400" b="1" i="1" dirty="0">
                <a:solidFill>
                  <a:srgbClr val="002060"/>
                </a:solidFill>
                <a:latin typeface="Cambria" panose="02040503050406030204" pitchFamily="18" charset="0"/>
              </a:rPr>
              <a:t> та </a:t>
            </a:r>
            <a:r>
              <a:rPr lang="ru-RU" sz="2400" b="1" i="1" dirty="0" err="1">
                <a:solidFill>
                  <a:srgbClr val="002060"/>
                </a:solidFill>
                <a:latin typeface="Cambria" panose="02040503050406030204" pitchFamily="18" charset="0"/>
              </a:rPr>
              <a:t>фінансові</a:t>
            </a:r>
            <a:r>
              <a:rPr lang="ru-RU" sz="2400" b="1" i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Cambria" panose="02040503050406030204" pitchFamily="18" charset="0"/>
              </a:rPr>
              <a:t>технології</a:t>
            </a:r>
            <a:r>
              <a:rPr lang="ru-RU" sz="2400" b="1" i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Cambria" panose="02040503050406030204" pitchFamily="18" charset="0"/>
              </a:rPr>
              <a:t>країн</a:t>
            </a:r>
            <a:r>
              <a:rPr lang="ru-RU" sz="2400" b="1" i="1" dirty="0">
                <a:solidFill>
                  <a:srgbClr val="002060"/>
                </a:solidFill>
                <a:latin typeface="Cambria" panose="02040503050406030204" pitchFamily="18" charset="0"/>
              </a:rPr>
              <a:t> ЄС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370" y="3167744"/>
            <a:ext cx="8000254" cy="2351314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Фатюха Вікторія Володимирівна</a:t>
            </a: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к.е.н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.,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 </a:t>
            </a: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 кафедри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інформаційної економіки, підприємництва та фінансів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навчально-науковий інститут ім. Ю.М. Потебні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ru-RU" sz="2400" dirty="0">
              <a:latin typeface="Cambria" panose="020405030504060302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087" y="239486"/>
            <a:ext cx="3809999" cy="547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968285"/>
            <a:ext cx="11723913" cy="4225686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30" y="555171"/>
            <a:ext cx="8599714" cy="555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41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3" y="250371"/>
            <a:ext cx="11666903" cy="6357258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62500" lnSpcReduction="20000"/>
          </a:bodyPr>
          <a:lstStyle/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Напрями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інституціональних змін фінансових систем, які </a:t>
            </a: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відбуваються у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світі та в Україні: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зміни нормативно-правового забезпечення щодо розвитку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фінтех-сектору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та функціонування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нефінансових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компаній, які надають фінансові послуги;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розвиток спеціалізованої інфраструктури (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хакатони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хаби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інтернет-платформи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впровадження нових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бізнес-моделей надання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фінансових послуг (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шерінгова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економіка) та функціонування фінансових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установ (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бізнес-екосистема);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децентралізація мережі надання фінансових послуг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endParaRPr lang="uk-UA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поширення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фінтеху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на сектор небанківських установ (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іншуртех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Розвиток цифрових технологій дає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змогу прибрати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прив’язку споживання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фінансових послуг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до місцезнаходження їх споживача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робити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комплексні фінансові продукти, які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не прив’язані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жорстко до каналу поширення.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Потенціал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дигіталізації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може бути реалізований у разі, якщо уряд і фінансові регулятори будуть мати активну позицію. Їх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внесок повинен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бути перш за все у створенні чітких правил гри, які практично не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допускають вилучень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з принципів електронної взаємодії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примусі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державних органів виконавчої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влади до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використання цифрових технологій і створення рівних умов щодо доступу до державної інфраструктури для всіх учасників ринку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Цифрові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фінансові послуги містять величезний потенціал для підвищення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фінансової доступності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, з боку регулятора необхідні пропорційне і розумне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регулювання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і нагляд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Загальним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принципом для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регулювання фінансових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послуг повинен стати ризик-орієнтований підхід, тобто рівень захисту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повинен залежати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від рівня ризиків під час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здійснення тієї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чи іншої фінансової операції.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Регулятор повинен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здійснювати постійний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моніторинг нових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технологій і сегментів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фінансового ринку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, бути в діалозі з його учасниками і здійснювати регуляторний вплив за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ступенем виникнення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системних ризиків для споживачів фінансових послуг.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Під час оцінювання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фінтех-інновацій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важливим є розуміння всіх можливостей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базової технології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(наприклад, </a:t>
            </a:r>
            <a:r>
              <a:rPr lang="en-US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blockchain</a:t>
            </a:r>
            <a:r>
              <a:rPr 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а не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тільки її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конкретної реалізації (наприклад, </a:t>
            </a:r>
            <a:r>
              <a:rPr lang="en-US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bitcoin</a:t>
            </a:r>
            <a:r>
              <a:rPr lang="en-US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Протиріччя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з наявною нормативною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базою повинні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усуватися в рамках «експериментальних зон» із залученням експертизи з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боку учасників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ринку.</a:t>
            </a:r>
          </a:p>
          <a:p>
            <a:pPr indent="450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Нагляд з боку регулятора є не самоціллю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а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способом демпфірування системних ризиків на найбільш ранній стадії. Для того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щоб зробити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нагляд більш корисним і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менш витратним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для учасників фінансового ринку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необхідно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продовжувати розвиток електронної взаємодії, поступовий перехід від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формоцентричної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 звітності до </a:t>
            </a:r>
            <a:r>
              <a:rPr lang="uk-UA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датацентричної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активне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використання технологій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обробки великих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обсягів даних (</a:t>
            </a:r>
            <a:r>
              <a:rPr lang="en-US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BigData</a:t>
            </a:r>
            <a:r>
              <a:rPr lang="en-US" sz="2600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і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надання учасникам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фінансового ринку якісного зворотного зв’язку через роботу зі скаргами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і зверненнями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споживачів фінансових послуг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відмову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від «дозвільної» логіки в регулюванні, а також перехід до практики, коли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чітко визначаються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заборонені види діяльності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 використання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диференційованого підходу 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до регулювання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4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968830"/>
            <a:ext cx="11240085" cy="506185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розвиток фінансової системи України; державне регулювання грошової сфери України;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стійкість </a:t>
            </a:r>
            <a:r>
              <a:rPr lang="ru-RU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фінансових установ країни та їх контрагентів із сектору корпорацій та сектору домашніх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господарств; аналіз </a:t>
            </a:r>
            <a:r>
              <a:rPr lang="ru-RU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 прогнозування стабільності функціонування банківських і фінансових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систем;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аналіз монетарної політики НБУ, інфляції, міжнародних резервів, облікової ставки, платіжного балансу, валютного курсу та  дослідження їх впливу на  економічне становище України;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аналітичний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інструментарій досліджень </a:t>
            </a: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фінансової діяльності банківського сектору України на макро- та мікрорівні;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моніторинг фінансового стану </a:t>
            </a: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банків; аналіз окремих банківських операцій; банківський менеджмент,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інноваційні </a:t>
            </a:r>
            <a:r>
              <a:rPr lang="ru-RU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технології в банківській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діяльності</a:t>
            </a:r>
            <a:r>
              <a:rPr lang="ru-RU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загальні </a:t>
            </a:r>
            <a:r>
              <a:rPr lang="ru-RU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тенденції розвитку банківської справи  та банківських  систем у глобальному фінансовому </a:t>
            </a:r>
            <a:r>
              <a:rPr lang="ru-RU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просторі;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</a:t>
            </a: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учасні тенденції глобалістики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загрози економічній безпеці України в умовах глобалізації; фінансова глобалізація та її вплив на фінансово-економічний стан України.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Clr>
                <a:srgbClr val="F0A22E"/>
              </a:buClr>
              <a:buNone/>
            </a:pPr>
            <a:r>
              <a:rPr lang="uk-UA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Досвід роботи: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Clr>
                <a:srgbClr val="F0A22E"/>
              </a:buClr>
              <a:buNone/>
            </a:pP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k-UA" sz="20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5 </a:t>
            </a:r>
            <a:r>
              <a:rPr lang="uk-UA" sz="20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років  практичної роботи в банківській установі Запорізької області.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1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100" i="1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6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UA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39" y="296594"/>
            <a:ext cx="10788832" cy="63957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0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Фатюха Вікторія Володимирівна </a:t>
            </a:r>
            <a:r>
              <a:rPr lang="uk-UA" sz="20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ru-UA" sz="20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513" y="1012874"/>
            <a:ext cx="10839100" cy="4658583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Стаж роботи у закладах вищої освіти України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18 років (Запорізька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державна інженерна академія, Запорізький національний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університет);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Підготовка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магістерських робіт з впровадженням результатів досліджень у практичну діяльність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банківських установ регіону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Підготовка студентів до олімпіад банківського напряму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Викладання дисциплін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: Гроші та кредит, Банківська справа, Банківська система, Банківські операції, Аналіз банківської діяльності, Банківський менеджмент, Сучасні тенденції глобалізації, Ціноутворення та цінова політика. 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9163352" cy="62016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Науково – педагогічна діяльність:</a:t>
            </a:r>
          </a:p>
        </p:txBody>
      </p:sp>
    </p:spTree>
    <p:extLst>
      <p:ext uri="{BB962C8B-B14F-4D97-AF65-F5344CB8AC3E}">
        <p14:creationId xmlns:p14="http://schemas.microsoft.com/office/powerpoint/2010/main" val="2263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30" y="1676400"/>
            <a:ext cx="11513499" cy="4691743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32500" lnSpcReduction="20000"/>
          </a:bodyPr>
          <a:lstStyle/>
          <a:p>
            <a:pPr marL="3600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сучасному етапі поряд з швидким розвитком інформаційних технологій, які значно спрощують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життя і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економлять час, люди по всьому світу все частіше надають перевагу </a:t>
            </a:r>
            <a:r>
              <a:rPr lang="uk-UA" sz="56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інтернет-послугам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Всесвітні процеси інформатизації та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глобалізації вимагають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спрощення доступу до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банківських послуг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Для того, щоб залишатись конкурентоспроможною банківська система змушена підлаштовуватись під сучасні реалії,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запроваджуючи інноваційні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технології, нові напрями та послуги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що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здійснюються </a:t>
            </a:r>
            <a:r>
              <a:rPr lang="en-US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online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Тому, з кожним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днем роль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самого банку, як установи, відсувається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 задній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план, цьому свідчить те, що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більшість клієнтів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або майже перестали відвідувати відділення банків, або дуже рідко його відвідують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Це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зумовило появу інноваційного типу банків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«</a:t>
            </a:r>
            <a:r>
              <a:rPr lang="uk-UA" sz="56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необанк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». Для більшості країн світу поняття </a:t>
            </a:r>
            <a:r>
              <a:rPr lang="uk-UA" sz="56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необанкінгу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давно стало звичним, проте в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Україні воно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лише починає розвиватись, тому дана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 на </a:t>
            </a:r>
            <a:r>
              <a:rPr lang="uk-UA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сьогодні є надзвичайно актуальною.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 marL="3600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i="1" u="sng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Метою </a:t>
            </a:r>
            <a:r>
              <a:rPr lang="uk-UA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дисципліни є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формування</a:t>
            </a:r>
            <a:r>
              <a:rPr lang="ru-RU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студентів</a:t>
            </a:r>
            <a:r>
              <a:rPr lang="ru-RU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уявлення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про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комплексне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бачення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запровадження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фінансових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технологій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країн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ЄС в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Україні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,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формування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 </a:t>
            </a:r>
            <a:r>
              <a:rPr lang="ru-RU" sz="56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системи</a:t>
            </a:r>
            <a:r>
              <a:rPr lang="ru-RU" sz="56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56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знань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стосовно</a:t>
            </a:r>
            <a:r>
              <a:rPr lang="ru-RU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фінансових</a:t>
            </a:r>
            <a:r>
              <a:rPr lang="ru-RU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інновацій</a:t>
            </a:r>
            <a:r>
              <a:rPr lang="ru-RU" sz="56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ознайомлення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студентів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з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особливостями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та проблемами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національного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необанкінгу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;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набуття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навик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щодо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здійснення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комплексного </a:t>
            </a:r>
            <a:r>
              <a:rPr lang="ru-RU" sz="5600" b="1" i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аналізу</a:t>
            </a:r>
            <a:r>
              <a:rPr lang="ru-RU" sz="56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ринку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фінансових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послуг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із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із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застосуванням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інноваційних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фінансових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5600" b="1" i="1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технологій</a:t>
            </a:r>
            <a:r>
              <a:rPr lang="ru-RU" sz="56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5430"/>
            <a:ext cx="9505052" cy="85997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uk-UA" sz="2400" b="1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Необанкінг</a:t>
            </a:r>
            <a:r>
              <a:rPr lang="uk-UA" sz="24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 </a:t>
            </a:r>
            <a:r>
              <a:rPr lang="ru-RU" sz="24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фінансові</a:t>
            </a:r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технології</a:t>
            </a:r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країн</a:t>
            </a:r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ЄС</a:t>
            </a:r>
            <a:endParaRPr lang="uk-UA" sz="24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0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54" y="511629"/>
            <a:ext cx="11675946" cy="596537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77500" lnSpcReduction="20000"/>
          </a:bodyPr>
          <a:lstStyle/>
          <a:p>
            <a:pPr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 останні кілька десятиліть фінансові системи зазнали значних змін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через реальні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економічні тенденції, досягнення технології, глобалізації, зміни регуляторної парадигми та глобальну фінансову кризу.</a:t>
            </a:r>
          </a:p>
          <a:p>
            <a:pPr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Бурхливий розвиток технологічних та фінансових інновацій зумовив появу </a:t>
            </a:r>
            <a:r>
              <a:rPr lang="uk-UA" sz="3200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нефінансових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компаній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які надають традиційні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фінансові послуги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(галузь «</a:t>
            </a:r>
            <a:r>
              <a:rPr lang="uk-UA" sz="32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фінтех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 (“</a:t>
            </a:r>
            <a:r>
              <a:rPr lang="en-US" sz="32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FinTech</a:t>
            </a:r>
            <a:r>
              <a:rPr lang="en-U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” –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скорочене від “</a:t>
            </a:r>
            <a:r>
              <a:rPr lang="en-US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financial technology”,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тобто «фінансова технологія»)). У широкому розумінні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це поняття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означає галузь економіки, яка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об’єднує компанії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що використовують новітні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розробки для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надання якісніших фінансових послуг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uk-UA" sz="32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 вужчому значенні </a:t>
            </a:r>
            <a:r>
              <a:rPr lang="uk-UA" sz="32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фінтехами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називають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самі компанії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які належать до цієї галузі.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Сьогодні </a:t>
            </a:r>
            <a:r>
              <a:rPr lang="uk-UA" sz="3200" i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фінтех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це десятки або й сотні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мільярдів доларів 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інвестицій щороку, значний потік якісних змін, які, взявши початок у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фінансовому секторі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виходять далеко за його межі й торкаються більшості сфер людської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життєдіяльності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зокрема економічних та соціальних.</a:t>
            </a:r>
          </a:p>
          <a:p>
            <a:pPr indent="4500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Термін «</a:t>
            </a:r>
            <a:r>
              <a:rPr lang="uk-UA" sz="3200" i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фінтех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» з’явився в 90-х рр. </a:t>
            </a:r>
            <a:r>
              <a:rPr lang="uk-UA" sz="3200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ХХ століття</a:t>
            </a:r>
            <a:r>
              <a:rPr lang="uk-UA" sz="3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але явище, яке він позначає, значно старше. 	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7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643743"/>
            <a:ext cx="11560629" cy="4833257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5629"/>
            <a:ext cx="9731829" cy="3831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00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53887" y="620486"/>
            <a:ext cx="9274628" cy="5505677"/>
          </a:xfrm>
        </p:spPr>
        <p:txBody>
          <a:bodyPr/>
          <a:lstStyle/>
          <a:p>
            <a:pPr algn="ctr"/>
            <a:r>
              <a:rPr lang="ru-RU" b="1" i="1" dirty="0" err="1">
                <a:latin typeface="Arial Black" pitchFamily="34" charset="0"/>
              </a:rPr>
              <a:t>Ключові</a:t>
            </a:r>
            <a:r>
              <a:rPr lang="ru-RU" b="1" i="1" dirty="0">
                <a:latin typeface="Arial Black" pitchFamily="34" charset="0"/>
              </a:rPr>
              <a:t> </a:t>
            </a:r>
            <a:r>
              <a:rPr lang="ru-RU" b="1" i="1" dirty="0" err="1">
                <a:latin typeface="Arial Black" pitchFamily="34" charset="0"/>
              </a:rPr>
              <a:t>технології</a:t>
            </a:r>
            <a:r>
              <a:rPr lang="ru-RU" b="1" i="1" dirty="0">
                <a:latin typeface="Arial Black" pitchFamily="34" charset="0"/>
              </a:rPr>
              <a:t> “</a:t>
            </a:r>
            <a:r>
              <a:rPr lang="en-US" b="1" i="1" dirty="0" err="1">
                <a:latin typeface="Arial Black" pitchFamily="34" charset="0"/>
              </a:rPr>
              <a:t>FinTech</a:t>
            </a:r>
            <a:r>
              <a:rPr lang="en-US" b="1" i="1" dirty="0">
                <a:latin typeface="Arial Black" pitchFamily="34" charset="0"/>
              </a:rPr>
              <a:t>”</a:t>
            </a:r>
            <a:endParaRPr lang="ru-RU" b="1" i="1" dirty="0">
              <a:latin typeface="Arial Black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72" y="1519238"/>
            <a:ext cx="10199914" cy="4642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69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1197429"/>
            <a:ext cx="9877777" cy="49287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576942"/>
            <a:ext cx="10036628" cy="5519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43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1968285"/>
            <a:ext cx="11593286" cy="441074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ТЕМА 1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>світі</a:t>
            </a:r>
            <a:r>
              <a:rPr lang="ru-UA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  <a:t/>
            </a:r>
            <a:br>
              <a:rPr lang="ru-UA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Times New Roman" panose="02020603050405020304" pitchFamily="18" charset="0"/>
              </a:rPr>
            </a:b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ТЕМА 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2.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Особливості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 </a:t>
            </a:r>
            <a:r>
              <a:rPr lang="ru-RU" sz="2000" b="1" i="1" dirty="0" err="1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застосування</a:t>
            </a:r>
            <a:r>
              <a:rPr lang="ru-RU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 </a:t>
            </a:r>
            <a:r>
              <a:rPr lang="uk-UA" sz="2000" b="1" i="1" dirty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фінансових технологій в країнах  </a:t>
            </a:r>
            <a:r>
              <a:rPr lang="uk-UA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ЄС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ТЕМА 3. Класифікація фінансових інновацій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i="1" dirty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ТЕМА 4. Економічна сутність поняття </a:t>
            </a:r>
            <a:r>
              <a:rPr lang="uk-UA" sz="2000" b="1" i="1" dirty="0" err="1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необанкінг</a:t>
            </a: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ТЕМА 5. Класифікація сучасних </a:t>
            </a:r>
            <a:r>
              <a:rPr lang="uk-UA" sz="2000" b="1" i="1" dirty="0" err="1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необанків</a:t>
            </a: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000" b="1" i="1" dirty="0" smtClean="0">
              <a:solidFill>
                <a:prstClr val="black"/>
              </a:solidFill>
              <a:latin typeface="Cambria" pitchFamily="18" charset="0"/>
              <a:ea typeface="Cambria" pitchFamily="18" charset="0"/>
              <a:cs typeface="+mj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solidFill>
                  <a:prstClr val="black"/>
                </a:solidFill>
                <a:latin typeface="Cambria" pitchFamily="18" charset="0"/>
                <a:ea typeface="Cambria" pitchFamily="18" charset="0"/>
                <a:cs typeface="+mj-cs"/>
              </a:rPr>
              <a:t>ТЕМА 6. </a:t>
            </a:r>
            <a:r>
              <a:rPr lang="uk-UA" sz="20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Загальні принцип </a:t>
            </a:r>
            <a:r>
              <a:rPr lang="uk-UA" sz="20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регулювання фінансових </a:t>
            </a:r>
            <a:r>
              <a:rPr lang="uk-UA" sz="2000" b="1" i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послуг в Україні </a:t>
            </a:r>
            <a:r>
              <a:rPr lang="ru-RU" sz="20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+mj-cs"/>
              </a:rPr>
              <a:t/>
            </a:r>
            <a:br>
              <a:rPr lang="ru-RU" sz="2000" b="1" i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  <a:cs typeface="+mj-cs"/>
              </a:rPr>
            </a:br>
            <a:endParaRPr lang="uk-UA" sz="2000" b="1" i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35430"/>
            <a:ext cx="10926837" cy="1196422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uk-UA" sz="28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Перелік тем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32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2132</TotalTime>
  <Words>1011</Words>
  <Application>Microsoft Office PowerPoint</Application>
  <PresentationFormat>Произвольный</PresentationFormat>
  <Paragraphs>65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ДИСЦИПЛІНА ЗА ВИБОРОМ СТУДЕНТА:  Необанкінг та фінансові технології країн ЄС</vt:lpstr>
      <vt:lpstr>Фатюха Вікторія Володимирівна – наукові напрями досліджень, практичний досвід, досвід науково – педагогічної діяльності</vt:lpstr>
      <vt:lpstr>Науково – педагогічна діяльність:</vt:lpstr>
      <vt:lpstr>Необанкінг та фінансові технології країн ЄС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Перелік тем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Семен</cp:lastModifiedBy>
  <cp:revision>154</cp:revision>
  <dcterms:created xsi:type="dcterms:W3CDTF">2019-11-02T14:16:53Z</dcterms:created>
  <dcterms:modified xsi:type="dcterms:W3CDTF">2024-12-03T12:51:13Z</dcterms:modified>
</cp:coreProperties>
</file>