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9" r:id="rId3"/>
    <p:sldId id="351" r:id="rId4"/>
    <p:sldId id="337" r:id="rId5"/>
    <p:sldId id="330" r:id="rId6"/>
    <p:sldId id="348" r:id="rId7"/>
    <p:sldId id="342" r:id="rId8"/>
    <p:sldId id="352" r:id="rId9"/>
    <p:sldId id="353" r:id="rId10"/>
    <p:sldId id="354" r:id="rId11"/>
    <p:sldId id="338" r:id="rId12"/>
    <p:sldId id="321" r:id="rId13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24" autoAdjust="0"/>
  </p:normalViewPr>
  <p:slideViewPr>
    <p:cSldViewPr>
      <p:cViewPr varScale="1">
        <p:scale>
          <a:sx n="78" d="100"/>
          <a:sy n="78" d="100"/>
        </p:scale>
        <p:origin x="-81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FE418-B49E-4B93-A924-0BC89B48C363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A856D969-29FC-4854-954B-64A12EC59052}">
      <dgm:prSet phldrT="[Текст]"/>
      <dgm:spPr/>
      <dgm:t>
        <a:bodyPr/>
        <a:lstStyle/>
        <a:p>
          <a:r>
            <a:rPr lang="uk-UA" dirty="0" smtClean="0"/>
            <a:t>Професійна самосвідомість</a:t>
          </a:r>
          <a:endParaRPr lang="ru-RU" dirty="0"/>
        </a:p>
      </dgm:t>
    </dgm:pt>
    <dgm:pt modelId="{6A4CB710-3445-440D-806A-9AE18B60E69C}" type="parTrans" cxnId="{6CD6B983-CE8F-4909-8239-84C7C191A717}">
      <dgm:prSet/>
      <dgm:spPr/>
      <dgm:t>
        <a:bodyPr/>
        <a:lstStyle/>
        <a:p>
          <a:endParaRPr lang="ru-RU"/>
        </a:p>
      </dgm:t>
    </dgm:pt>
    <dgm:pt modelId="{0792E037-4E2D-4F3A-A2A8-2D815BA27BC3}" type="sibTrans" cxnId="{6CD6B983-CE8F-4909-8239-84C7C191A717}">
      <dgm:prSet/>
      <dgm:spPr/>
      <dgm:t>
        <a:bodyPr/>
        <a:lstStyle/>
        <a:p>
          <a:endParaRPr lang="ru-RU"/>
        </a:p>
      </dgm:t>
    </dgm:pt>
    <dgm:pt modelId="{B581F56B-6D8F-4149-9211-810094F0BCC1}">
      <dgm:prSet phldrT="[Текст]"/>
      <dgm:spPr/>
      <dgm:t>
        <a:bodyPr/>
        <a:lstStyle/>
        <a:p>
          <a:r>
            <a:rPr lang="uk-UA" dirty="0" smtClean="0"/>
            <a:t>Професійна свідомість особистості</a:t>
          </a:r>
          <a:endParaRPr lang="ru-RU" dirty="0"/>
        </a:p>
      </dgm:t>
    </dgm:pt>
    <dgm:pt modelId="{29F125BF-FB76-4066-82DD-DE0833F57F5D}" type="parTrans" cxnId="{C01C048D-7FB9-464B-9DAE-008DB755F7D2}">
      <dgm:prSet/>
      <dgm:spPr/>
      <dgm:t>
        <a:bodyPr/>
        <a:lstStyle/>
        <a:p>
          <a:endParaRPr lang="ru-RU"/>
        </a:p>
      </dgm:t>
    </dgm:pt>
    <dgm:pt modelId="{E34F8455-D36A-410E-AF42-567760C74240}" type="sibTrans" cxnId="{C01C048D-7FB9-464B-9DAE-008DB755F7D2}">
      <dgm:prSet/>
      <dgm:spPr/>
      <dgm:t>
        <a:bodyPr/>
        <a:lstStyle/>
        <a:p>
          <a:endParaRPr lang="ru-RU"/>
        </a:p>
      </dgm:t>
    </dgm:pt>
    <dgm:pt modelId="{4DF9CC80-E571-4385-B149-2ADC2BF20293}">
      <dgm:prSet phldrT="[Текст]"/>
      <dgm:spPr/>
      <dgm:t>
        <a:bodyPr/>
        <a:lstStyle/>
        <a:p>
          <a:r>
            <a:rPr lang="uk-UA" dirty="0" smtClean="0"/>
            <a:t>Усвідомлення</a:t>
          </a:r>
          <a:endParaRPr lang="ru-RU" dirty="0"/>
        </a:p>
      </dgm:t>
    </dgm:pt>
    <dgm:pt modelId="{8FD4A955-7A9D-4FD4-BDF8-53C53A26C311}" type="parTrans" cxnId="{C993F320-2B5C-4E5E-BC42-789B7A7882B3}">
      <dgm:prSet/>
      <dgm:spPr/>
      <dgm:t>
        <a:bodyPr/>
        <a:lstStyle/>
        <a:p>
          <a:endParaRPr lang="ru-RU"/>
        </a:p>
      </dgm:t>
    </dgm:pt>
    <dgm:pt modelId="{9B7F560F-67C5-4B62-8355-F237DFECF4AC}" type="sibTrans" cxnId="{C993F320-2B5C-4E5E-BC42-789B7A7882B3}">
      <dgm:prSet/>
      <dgm:spPr/>
      <dgm:t>
        <a:bodyPr/>
        <a:lstStyle/>
        <a:p>
          <a:endParaRPr lang="ru-RU"/>
        </a:p>
      </dgm:t>
    </dgm:pt>
    <dgm:pt modelId="{6A49BDBA-8573-4C17-9D46-A973F49CADD4}" type="pres">
      <dgm:prSet presAssocID="{4D8FE418-B49E-4B93-A924-0BC89B48C3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4FC423D-E4A6-499C-BAEE-04281DA695E2}" type="pres">
      <dgm:prSet presAssocID="{A856D969-29FC-4854-954B-64A12EC5905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30FC6-8DCA-414F-B6F6-D6E7661F83AC}" type="pres">
      <dgm:prSet presAssocID="{A856D969-29FC-4854-954B-64A12EC59052}" presName="gear1srcNode" presStyleLbl="node1" presStyleIdx="0" presStyleCnt="3"/>
      <dgm:spPr/>
      <dgm:t>
        <a:bodyPr/>
        <a:lstStyle/>
        <a:p>
          <a:endParaRPr lang="ru-RU"/>
        </a:p>
      </dgm:t>
    </dgm:pt>
    <dgm:pt modelId="{CB8C2BB1-B574-4F10-A2A0-FAB11A933DC8}" type="pres">
      <dgm:prSet presAssocID="{A856D969-29FC-4854-954B-64A12EC59052}" presName="gear1dstNode" presStyleLbl="node1" presStyleIdx="0" presStyleCnt="3"/>
      <dgm:spPr/>
      <dgm:t>
        <a:bodyPr/>
        <a:lstStyle/>
        <a:p>
          <a:endParaRPr lang="ru-RU"/>
        </a:p>
      </dgm:t>
    </dgm:pt>
    <dgm:pt modelId="{5EA60F4C-AA69-4FF8-930C-A3D5418D9BFE}" type="pres">
      <dgm:prSet presAssocID="{B581F56B-6D8F-4149-9211-810094F0BCC1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9BECA-F8D8-433C-8977-85793CAB3DB7}" type="pres">
      <dgm:prSet presAssocID="{B581F56B-6D8F-4149-9211-810094F0BCC1}" presName="gear2srcNode" presStyleLbl="node1" presStyleIdx="1" presStyleCnt="3"/>
      <dgm:spPr/>
      <dgm:t>
        <a:bodyPr/>
        <a:lstStyle/>
        <a:p>
          <a:endParaRPr lang="ru-RU"/>
        </a:p>
      </dgm:t>
    </dgm:pt>
    <dgm:pt modelId="{89750F8C-16B7-46FA-A034-63461B287906}" type="pres">
      <dgm:prSet presAssocID="{B581F56B-6D8F-4149-9211-810094F0BCC1}" presName="gear2dstNode" presStyleLbl="node1" presStyleIdx="1" presStyleCnt="3"/>
      <dgm:spPr/>
      <dgm:t>
        <a:bodyPr/>
        <a:lstStyle/>
        <a:p>
          <a:endParaRPr lang="ru-RU"/>
        </a:p>
      </dgm:t>
    </dgm:pt>
    <dgm:pt modelId="{7883F51D-54C3-48C5-8EE9-CAA537BAC756}" type="pres">
      <dgm:prSet presAssocID="{4DF9CC80-E571-4385-B149-2ADC2BF20293}" presName="gear3" presStyleLbl="node1" presStyleIdx="2" presStyleCnt="3"/>
      <dgm:spPr/>
      <dgm:t>
        <a:bodyPr/>
        <a:lstStyle/>
        <a:p>
          <a:endParaRPr lang="ru-RU"/>
        </a:p>
      </dgm:t>
    </dgm:pt>
    <dgm:pt modelId="{DFF67B05-E2FB-4B3E-B5E0-F0B1B0B06391}" type="pres">
      <dgm:prSet presAssocID="{4DF9CC80-E571-4385-B149-2ADC2BF2029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ED097-CA40-4B82-A618-E3089C066DBF}" type="pres">
      <dgm:prSet presAssocID="{4DF9CC80-E571-4385-B149-2ADC2BF20293}" presName="gear3srcNode" presStyleLbl="node1" presStyleIdx="2" presStyleCnt="3"/>
      <dgm:spPr/>
      <dgm:t>
        <a:bodyPr/>
        <a:lstStyle/>
        <a:p>
          <a:endParaRPr lang="ru-RU"/>
        </a:p>
      </dgm:t>
    </dgm:pt>
    <dgm:pt modelId="{E8A96565-B697-4CE6-8E13-964A038E7923}" type="pres">
      <dgm:prSet presAssocID="{4DF9CC80-E571-4385-B149-2ADC2BF20293}" presName="gear3dstNode" presStyleLbl="node1" presStyleIdx="2" presStyleCnt="3"/>
      <dgm:spPr/>
      <dgm:t>
        <a:bodyPr/>
        <a:lstStyle/>
        <a:p>
          <a:endParaRPr lang="ru-RU"/>
        </a:p>
      </dgm:t>
    </dgm:pt>
    <dgm:pt modelId="{966F8FC0-24E8-4929-BC76-B8AE6192E46A}" type="pres">
      <dgm:prSet presAssocID="{0792E037-4E2D-4F3A-A2A8-2D815BA27BC3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EA5CC8E9-D0ED-4AC3-8162-5151393D6B8E}" type="pres">
      <dgm:prSet presAssocID="{E34F8455-D36A-410E-AF42-567760C74240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BEFA313C-1758-46E0-A0D0-7D3104223CCF}" type="pres">
      <dgm:prSet presAssocID="{9B7F560F-67C5-4B62-8355-F237DFECF4AC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993F320-2B5C-4E5E-BC42-789B7A7882B3}" srcId="{4D8FE418-B49E-4B93-A924-0BC89B48C363}" destId="{4DF9CC80-E571-4385-B149-2ADC2BF20293}" srcOrd="2" destOrd="0" parTransId="{8FD4A955-7A9D-4FD4-BDF8-53C53A26C311}" sibTransId="{9B7F560F-67C5-4B62-8355-F237DFECF4AC}"/>
    <dgm:cxn modelId="{F05F3DF2-8BC1-401B-B6AF-238D0AA595A4}" type="presOf" srcId="{B581F56B-6D8F-4149-9211-810094F0BCC1}" destId="{89750F8C-16B7-46FA-A034-63461B287906}" srcOrd="2" destOrd="0" presId="urn:microsoft.com/office/officeart/2005/8/layout/gear1"/>
    <dgm:cxn modelId="{74E2311F-6D19-4DE5-9409-ED3B6210092D}" type="presOf" srcId="{9B7F560F-67C5-4B62-8355-F237DFECF4AC}" destId="{BEFA313C-1758-46E0-A0D0-7D3104223CCF}" srcOrd="0" destOrd="0" presId="urn:microsoft.com/office/officeart/2005/8/layout/gear1"/>
    <dgm:cxn modelId="{C2E43D92-B4BD-4E55-B813-4ADB7C87AA97}" type="presOf" srcId="{4DF9CC80-E571-4385-B149-2ADC2BF20293}" destId="{7883F51D-54C3-48C5-8EE9-CAA537BAC756}" srcOrd="0" destOrd="0" presId="urn:microsoft.com/office/officeart/2005/8/layout/gear1"/>
    <dgm:cxn modelId="{FCCBA049-5568-47A2-84DC-842AE374FFEA}" type="presOf" srcId="{A856D969-29FC-4854-954B-64A12EC59052}" destId="{CB8C2BB1-B574-4F10-A2A0-FAB11A933DC8}" srcOrd="2" destOrd="0" presId="urn:microsoft.com/office/officeart/2005/8/layout/gear1"/>
    <dgm:cxn modelId="{D875ACC1-C499-4F19-85E5-845B0D1AC186}" type="presOf" srcId="{B581F56B-6D8F-4149-9211-810094F0BCC1}" destId="{23E9BECA-F8D8-433C-8977-85793CAB3DB7}" srcOrd="1" destOrd="0" presId="urn:microsoft.com/office/officeart/2005/8/layout/gear1"/>
    <dgm:cxn modelId="{6CD6B983-CE8F-4909-8239-84C7C191A717}" srcId="{4D8FE418-B49E-4B93-A924-0BC89B48C363}" destId="{A856D969-29FC-4854-954B-64A12EC59052}" srcOrd="0" destOrd="0" parTransId="{6A4CB710-3445-440D-806A-9AE18B60E69C}" sibTransId="{0792E037-4E2D-4F3A-A2A8-2D815BA27BC3}"/>
    <dgm:cxn modelId="{5858528E-F5ED-46C2-B815-17FA01D59A79}" type="presOf" srcId="{E34F8455-D36A-410E-AF42-567760C74240}" destId="{EA5CC8E9-D0ED-4AC3-8162-5151393D6B8E}" srcOrd="0" destOrd="0" presId="urn:microsoft.com/office/officeart/2005/8/layout/gear1"/>
    <dgm:cxn modelId="{1521CB10-7246-44CB-850C-20CFA9FE6041}" type="presOf" srcId="{4DF9CC80-E571-4385-B149-2ADC2BF20293}" destId="{274ED097-CA40-4B82-A618-E3089C066DBF}" srcOrd="2" destOrd="0" presId="urn:microsoft.com/office/officeart/2005/8/layout/gear1"/>
    <dgm:cxn modelId="{2A25B522-91FC-43F1-B4C3-87E519D640CC}" type="presOf" srcId="{4D8FE418-B49E-4B93-A924-0BC89B48C363}" destId="{6A49BDBA-8573-4C17-9D46-A973F49CADD4}" srcOrd="0" destOrd="0" presId="urn:microsoft.com/office/officeart/2005/8/layout/gear1"/>
    <dgm:cxn modelId="{D9AF999B-E66C-4A5B-8CDB-57B513FDEFD9}" type="presOf" srcId="{A856D969-29FC-4854-954B-64A12EC59052}" destId="{B4FC423D-E4A6-499C-BAEE-04281DA695E2}" srcOrd="0" destOrd="0" presId="urn:microsoft.com/office/officeart/2005/8/layout/gear1"/>
    <dgm:cxn modelId="{C01C048D-7FB9-464B-9DAE-008DB755F7D2}" srcId="{4D8FE418-B49E-4B93-A924-0BC89B48C363}" destId="{B581F56B-6D8F-4149-9211-810094F0BCC1}" srcOrd="1" destOrd="0" parTransId="{29F125BF-FB76-4066-82DD-DE0833F57F5D}" sibTransId="{E34F8455-D36A-410E-AF42-567760C74240}"/>
    <dgm:cxn modelId="{F8713202-7191-456F-979C-D78A4BD3CB5C}" type="presOf" srcId="{B581F56B-6D8F-4149-9211-810094F0BCC1}" destId="{5EA60F4C-AA69-4FF8-930C-A3D5418D9BFE}" srcOrd="0" destOrd="0" presId="urn:microsoft.com/office/officeart/2005/8/layout/gear1"/>
    <dgm:cxn modelId="{BF37AD4C-4DE0-4FFC-B6C1-2C0436CEAF7F}" type="presOf" srcId="{4DF9CC80-E571-4385-B149-2ADC2BF20293}" destId="{E8A96565-B697-4CE6-8E13-964A038E7923}" srcOrd="3" destOrd="0" presId="urn:microsoft.com/office/officeart/2005/8/layout/gear1"/>
    <dgm:cxn modelId="{28BF5D6D-A532-4F1B-956F-D4797576FBAA}" type="presOf" srcId="{4DF9CC80-E571-4385-B149-2ADC2BF20293}" destId="{DFF67B05-E2FB-4B3E-B5E0-F0B1B0B06391}" srcOrd="1" destOrd="0" presId="urn:microsoft.com/office/officeart/2005/8/layout/gear1"/>
    <dgm:cxn modelId="{A7E49A01-7995-40B8-9358-C24471418938}" type="presOf" srcId="{A856D969-29FC-4854-954B-64A12EC59052}" destId="{78430FC6-8DCA-414F-B6F6-D6E7661F83AC}" srcOrd="1" destOrd="0" presId="urn:microsoft.com/office/officeart/2005/8/layout/gear1"/>
    <dgm:cxn modelId="{F09A21E6-B087-4C3D-957E-D83D957897BD}" type="presOf" srcId="{0792E037-4E2D-4F3A-A2A8-2D815BA27BC3}" destId="{966F8FC0-24E8-4929-BC76-B8AE6192E46A}" srcOrd="0" destOrd="0" presId="urn:microsoft.com/office/officeart/2005/8/layout/gear1"/>
    <dgm:cxn modelId="{CAA399BD-30BD-4C9B-8653-6A177FCAB2F3}" type="presParOf" srcId="{6A49BDBA-8573-4C17-9D46-A973F49CADD4}" destId="{B4FC423D-E4A6-499C-BAEE-04281DA695E2}" srcOrd="0" destOrd="0" presId="urn:microsoft.com/office/officeart/2005/8/layout/gear1"/>
    <dgm:cxn modelId="{6CF7F508-D8D2-45EF-89C0-3C188C421496}" type="presParOf" srcId="{6A49BDBA-8573-4C17-9D46-A973F49CADD4}" destId="{78430FC6-8DCA-414F-B6F6-D6E7661F83AC}" srcOrd="1" destOrd="0" presId="urn:microsoft.com/office/officeart/2005/8/layout/gear1"/>
    <dgm:cxn modelId="{29B98620-1A20-45B7-AFD3-02EBCE896BD5}" type="presParOf" srcId="{6A49BDBA-8573-4C17-9D46-A973F49CADD4}" destId="{CB8C2BB1-B574-4F10-A2A0-FAB11A933DC8}" srcOrd="2" destOrd="0" presId="urn:microsoft.com/office/officeart/2005/8/layout/gear1"/>
    <dgm:cxn modelId="{DEADAAB9-35D3-4BAB-8CCB-7F7BEF779255}" type="presParOf" srcId="{6A49BDBA-8573-4C17-9D46-A973F49CADD4}" destId="{5EA60F4C-AA69-4FF8-930C-A3D5418D9BFE}" srcOrd="3" destOrd="0" presId="urn:microsoft.com/office/officeart/2005/8/layout/gear1"/>
    <dgm:cxn modelId="{33B50917-BA89-48D9-8C3B-07593F21FF68}" type="presParOf" srcId="{6A49BDBA-8573-4C17-9D46-A973F49CADD4}" destId="{23E9BECA-F8D8-433C-8977-85793CAB3DB7}" srcOrd="4" destOrd="0" presId="urn:microsoft.com/office/officeart/2005/8/layout/gear1"/>
    <dgm:cxn modelId="{6B8CCD6C-F580-44AD-9325-15966D9048FC}" type="presParOf" srcId="{6A49BDBA-8573-4C17-9D46-A973F49CADD4}" destId="{89750F8C-16B7-46FA-A034-63461B287906}" srcOrd="5" destOrd="0" presId="urn:microsoft.com/office/officeart/2005/8/layout/gear1"/>
    <dgm:cxn modelId="{EF676669-BF42-4857-A267-7591C17CE906}" type="presParOf" srcId="{6A49BDBA-8573-4C17-9D46-A973F49CADD4}" destId="{7883F51D-54C3-48C5-8EE9-CAA537BAC756}" srcOrd="6" destOrd="0" presId="urn:microsoft.com/office/officeart/2005/8/layout/gear1"/>
    <dgm:cxn modelId="{6D2801CD-B4B7-429B-81A0-6A21536A5D03}" type="presParOf" srcId="{6A49BDBA-8573-4C17-9D46-A973F49CADD4}" destId="{DFF67B05-E2FB-4B3E-B5E0-F0B1B0B06391}" srcOrd="7" destOrd="0" presId="urn:microsoft.com/office/officeart/2005/8/layout/gear1"/>
    <dgm:cxn modelId="{75A641B9-41FD-4B44-9902-54FAB70FC46B}" type="presParOf" srcId="{6A49BDBA-8573-4C17-9D46-A973F49CADD4}" destId="{274ED097-CA40-4B82-A618-E3089C066DBF}" srcOrd="8" destOrd="0" presId="urn:microsoft.com/office/officeart/2005/8/layout/gear1"/>
    <dgm:cxn modelId="{27A44BEE-7806-4EF0-999A-C053984AB584}" type="presParOf" srcId="{6A49BDBA-8573-4C17-9D46-A973F49CADD4}" destId="{E8A96565-B697-4CE6-8E13-964A038E7923}" srcOrd="9" destOrd="0" presId="urn:microsoft.com/office/officeart/2005/8/layout/gear1"/>
    <dgm:cxn modelId="{49472595-E57C-4DE3-B27F-10B5F35FCCB3}" type="presParOf" srcId="{6A49BDBA-8573-4C17-9D46-A973F49CADD4}" destId="{966F8FC0-24E8-4929-BC76-B8AE6192E46A}" srcOrd="10" destOrd="0" presId="urn:microsoft.com/office/officeart/2005/8/layout/gear1"/>
    <dgm:cxn modelId="{4A464F0E-47B0-4FFD-AB75-45B372349D9B}" type="presParOf" srcId="{6A49BDBA-8573-4C17-9D46-A973F49CADD4}" destId="{EA5CC8E9-D0ED-4AC3-8162-5151393D6B8E}" srcOrd="11" destOrd="0" presId="urn:microsoft.com/office/officeart/2005/8/layout/gear1"/>
    <dgm:cxn modelId="{9BD734A3-0957-4ADD-8EA5-90141F61E6F3}" type="presParOf" srcId="{6A49BDBA-8573-4C17-9D46-A973F49CADD4}" destId="{BEFA313C-1758-46E0-A0D0-7D3104223CCF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298029-D66E-4FFC-A71E-BD1E10CDDAD1}" type="datetimeFigureOut">
              <a:rPr lang="uk-UA"/>
              <a:pPr>
                <a:defRPr/>
              </a:pPr>
              <a:t>23.03.2023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577189C-350F-4DCD-A5E8-30CE90BF8C20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494E4-42E2-40B3-882A-6B9E78D2BBED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7F9B-8043-4524-978F-682D4B6E676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E224-4205-4C77-9CE5-68BEDC63FD27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CB75D-D71B-4BDB-B804-BD95BE8C151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33DA-87A9-4B15-BA0C-65CA28FB3CD6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577AE-5DCD-4EC0-9868-D7FB4A95D23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F9515-1A11-44F7-82F5-E5F3EFACDE21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5777D-69EE-40DF-96E7-B469A6FA74D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2D2E-41AA-4144-93B6-E6F502C5FD0A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86A8B-B2A3-429E-BFCA-85B93286C81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1D112-C3CF-4958-ACEC-444300E76559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FBFE-8A2E-49EF-9A92-60190BE73B9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B8F-BC5B-4E31-BBA3-BB402A3B9955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90BBE-6447-47C5-B584-B82EE4F8174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5D0D-F530-448A-9D2A-116E5828AA35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2C030-581C-46D5-8771-A0D56E575B1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B2876-81F9-4B2D-8D1B-A14B9F056823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3C2-40CC-4E63-8B73-4FA0A60BB7E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2CD8-5CEE-47EA-87A0-6E33E0DEEE6C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40201-8472-4100-96D9-79255F1DCEA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A52B9-2307-4428-B619-89311A835BC8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33D3-3E7B-4D66-B652-4F7D6720DAF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C24727-37AE-4DC7-88E4-0F999691A9BE}" type="datetimeFigureOut">
              <a:rPr lang="ru-RU"/>
              <a:pPr>
                <a:defRPr/>
              </a:pPr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23B9FDD-1D2B-468D-810D-F82C4725F06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Thl4ePcPHQ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s://www.youtube.com/watch?v=bGYfdiY1P0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4dlvB_whpCU" TargetMode="External"/><Relationship Id="rId5" Type="http://schemas.openxmlformats.org/officeDocument/2006/relationships/hyperlink" Target="https://www.youtube.com/watch?v=qb1hUC0-O3g" TargetMode="External"/><Relationship Id="rId4" Type="http://schemas.openxmlformats.org/officeDocument/2006/relationships/hyperlink" Target="https://www.youtube.com/watch?v=930je7A-rOw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1544" y="1412776"/>
            <a:ext cx="8208912" cy="201622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Психологія професійної свідомості: </a:t>
            </a:r>
            <a:b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теоретичне </a:t>
            </a:r>
            <a:r>
              <a:rPr 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підгрунтя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2052" name="Прямокутник 7"/>
          <p:cNvSpPr>
            <a:spLocks noChangeArrowheads="1"/>
          </p:cNvSpPr>
          <p:nvPr/>
        </p:nvSpPr>
        <p:spPr bwMode="auto">
          <a:xfrm>
            <a:off x="407988" y="4868863"/>
            <a:ext cx="82153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кандидатом психологічних наук,  доцентом, </a:t>
            </a:r>
            <a:r>
              <a:rPr lang="uk-UA" altLang="uk-UA" b="1" dirty="0" err="1">
                <a:latin typeface="George" pitchFamily="50" charset="0"/>
                <a:cs typeface="Times New Roman" pitchFamily="18" charset="0"/>
              </a:rPr>
              <a:t>доцентом</a:t>
            </a:r>
            <a:r>
              <a:rPr lang="uk-UA" altLang="uk-UA" b="1">
                <a:latin typeface="George" pitchFamily="50" charset="0"/>
                <a:cs typeface="Times New Roman" pitchFamily="18" charset="0"/>
              </a:rPr>
              <a:t> кафедри соціальної філософії та управління ЗНУ, членом асоціації системної та короткотермінової терапії України</a:t>
            </a:r>
            <a:r>
              <a:rPr lang="en-US" altLang="uk-UA" b="1" dirty="0">
                <a:latin typeface="George" pitchFamily="50" charset="0"/>
                <a:cs typeface="Times New Roman" pitchFamily="18" charset="0"/>
              </a:rPr>
              <a:t> (BSFT)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БОЙКО ГАННА ВАЛЕНТИНІВНА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6817" y="438000"/>
            <a:ext cx="7772400" cy="498969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Фільмографія з курсу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7171" name="Прямокутник 7"/>
          <p:cNvSpPr>
            <a:spLocks noChangeArrowheads="1"/>
          </p:cNvSpPr>
          <p:nvPr/>
        </p:nvSpPr>
        <p:spPr bwMode="auto">
          <a:xfrm>
            <a:off x="4656138" y="428604"/>
            <a:ext cx="7056437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</a:t>
            </a:r>
            <a:r>
              <a:rPr lang="ru-RU" sz="20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uk-UA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пошуку роботи, як швидко знайти роботу?</a:t>
            </a:r>
            <a:endParaRPr lang="uk-UA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Крамер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Крамера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1979, США,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Меріл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Стріп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Дастін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Хофман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https://www.youtube.com/watch?v=bGYfdiY1P0U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 безробітним через включення до соціально-корисної діяльності</a:t>
            </a:r>
            <a:endParaRPr lang="uk-UA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«Ангел </a:t>
            </a:r>
            <a:r>
              <a:rPr lang="uk-UA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Рождества»США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2009  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https://www.youtube.com/watch?v=vThl4ePcPHQ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Тренінгова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робота з безробітними, переживання втрати роботи , роль родини</a:t>
            </a:r>
            <a:endParaRPr lang="uk-UA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компании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чоловіків, США, 2010,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Бен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Аффлек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Кевин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Костнер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https://www.youtube.com/watch?v=930je7A-rOw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Професійний розвиток в період пізньої дорослості</a:t>
            </a:r>
            <a:endParaRPr lang="uk-UA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Стажер США  2015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Єнн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Хетеуей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Роберт 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Ниро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uk-UA" sz="20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https://www.youtube.com/watch?v=qb1hUC0-O3g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Нестандартні методи профілактики втрати роботи</a:t>
            </a:r>
            <a:endParaRPr lang="uk-UA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Хамелеон Франція , 2001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Даніель Отой 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https://www.youtube.com/watch?v=4dlvB_whpCU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Вирішення проблеми тривалого безробіття</a:t>
            </a:r>
            <a:endParaRPr lang="uk-UA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Гість, Франція, 2007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Валері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Леміт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Даніель Отой</a:t>
            </a:r>
          </a:p>
          <a:p>
            <a:pPr marL="457200" indent="-457200"/>
            <a:endParaRPr lang="uk-UA" sz="2000" dirty="0"/>
          </a:p>
          <a:p>
            <a:endParaRPr lang="ru-RU" sz="2000" dirty="0"/>
          </a:p>
        </p:txBody>
      </p:sp>
      <p:pic>
        <p:nvPicPr>
          <p:cNvPr id="7172" name="Picture 9" descr="person aiming on dartboar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836712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Підведення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підсумків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143672" y="2274838"/>
            <a:ext cx="6072230" cy="30469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Поділіться Вашими враженнями про участь у занятті: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Обговоріть, що було цікавим та корисним для Вас?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sz="2400" dirty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George" panose="02000500000000000000" pitchFamily="50" charset="0"/>
                <a:cs typeface="Times New Roman" pitchFamily="18" charset="0"/>
              </a:rPr>
              <a:t>Розкажіть, що могло би бути кращим? Що б Ви ще хотіли б дізнатися?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2150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52992" y="1500174"/>
            <a:ext cx="7772400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Професійна свідомість: визначення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5" name="Прямокутник 7"/>
          <p:cNvSpPr>
            <a:spLocks noChangeArrowheads="1"/>
          </p:cNvSpPr>
          <p:nvPr/>
        </p:nvSpPr>
        <p:spPr bwMode="auto">
          <a:xfrm>
            <a:off x="4095736" y="2071688"/>
            <a:ext cx="7616839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altLang="ru-RU" sz="2400" dirty="0">
              <a:latin typeface="George" pitchFamily="50" charset="0"/>
              <a:cs typeface="Times New Roman" pitchFamily="18" charset="0"/>
            </a:endParaRPr>
          </a:p>
          <a:p>
            <a:r>
              <a:rPr lang="uk-UA" sz="2400" dirty="0"/>
              <a:t>Свідомість – це той «орган», який забезпечує спільну організацію вищих психічних функцій і внутрішню цілісність психічного життя </a:t>
            </a:r>
            <a:r>
              <a:rPr lang="uk-UA" sz="2400" dirty="0" smtClean="0"/>
              <a:t>людей</a:t>
            </a:r>
            <a:endParaRPr lang="uk-UA" sz="2400" dirty="0" smtClean="0"/>
          </a:p>
          <a:p>
            <a:pPr algn="r"/>
            <a:r>
              <a:rPr lang="uk-UA" sz="2400" i="1" dirty="0" smtClean="0"/>
              <a:t>Л.С.Виготський</a:t>
            </a:r>
          </a:p>
          <a:p>
            <a:pPr algn="r"/>
            <a:r>
              <a:rPr lang="uk-UA" sz="2000" i="1" dirty="0" smtClean="0"/>
              <a:t>( Педагогічна психологія, гл.3</a:t>
            </a:r>
          </a:p>
          <a:p>
            <a:pPr algn="r"/>
            <a:r>
              <a:rPr lang="uk-UA" sz="2000" i="1" dirty="0" smtClean="0"/>
              <a:t>Проблема свідомості</a:t>
            </a:r>
            <a:r>
              <a:rPr lang="uk-UA" sz="2400" dirty="0" smtClean="0"/>
              <a:t>)</a:t>
            </a:r>
            <a:endParaRPr lang="uk-UA" sz="2400" dirty="0" smtClean="0"/>
          </a:p>
          <a:p>
            <a:pPr algn="just"/>
            <a:r>
              <a:rPr lang="uk-UA" sz="2400" dirty="0"/>
              <a:t>Свідомість – вищий ступінь розвитку психіки людини, що являє собою єдність відображення людиною дійсності та її відношення до цієї </a:t>
            </a:r>
            <a:r>
              <a:rPr lang="uk-UA" sz="2400" dirty="0" smtClean="0"/>
              <a:t>дійсності</a:t>
            </a:r>
          </a:p>
          <a:p>
            <a:pPr algn="r"/>
            <a:r>
              <a:rPr lang="uk-UA" sz="2400" dirty="0" smtClean="0"/>
              <a:t>В.М.</a:t>
            </a:r>
            <a:r>
              <a:rPr lang="uk-UA" sz="2400" dirty="0" err="1" smtClean="0"/>
              <a:t>Мясищев</a:t>
            </a:r>
            <a:endParaRPr lang="uk-UA" sz="2400" dirty="0" smtClean="0"/>
          </a:p>
          <a:p>
            <a:pPr algn="r"/>
            <a:r>
              <a:rPr lang="ru-RU" sz="2400" dirty="0" smtClean="0"/>
              <a:t>Мясищев В. Н.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Сознание как единство отражения действительности и отношений к ней человека</a:t>
            </a:r>
            <a:r>
              <a:rPr lang="ru-RU" sz="2400" dirty="0" smtClean="0"/>
              <a:t> </a:t>
            </a:r>
            <a:r>
              <a:rPr lang="uk-UA" sz="2400" dirty="0" smtClean="0"/>
              <a:t>  </a:t>
            </a:r>
            <a:endParaRPr lang="uk-UA" sz="2400" dirty="0" smtClean="0"/>
          </a:p>
          <a:p>
            <a:pPr algn="just"/>
            <a:endParaRPr lang="ru-RU" sz="2400" dirty="0"/>
          </a:p>
        </p:txBody>
      </p:sp>
      <p:pic>
        <p:nvPicPr>
          <p:cNvPr id="3076" name="Объект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3511"/>
            <a:ext cx="4095736" cy="365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00225A8-6B5D-45C5-B081-AE2CEC3D7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02" y="0"/>
            <a:ext cx="2739314" cy="377737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81488" y="1500174"/>
            <a:ext cx="8343904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Професійна свідомість: визначення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5" name="Прямокутник 7"/>
          <p:cNvSpPr>
            <a:spLocks noChangeArrowheads="1"/>
          </p:cNvSpPr>
          <p:nvPr/>
        </p:nvSpPr>
        <p:spPr bwMode="auto">
          <a:xfrm>
            <a:off x="4095736" y="2071688"/>
            <a:ext cx="7616839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uk-UA" altLang="ru-RU" sz="2400" dirty="0">
              <a:latin typeface="George" pitchFamily="50" charset="0"/>
              <a:cs typeface="Times New Roman" pitchFamily="18" charset="0"/>
            </a:endParaRPr>
          </a:p>
          <a:p>
            <a:r>
              <a:rPr lang="uk-UA" sz="2400" dirty="0" smtClean="0"/>
              <a:t>Професійна </a:t>
            </a:r>
            <a:r>
              <a:rPr lang="uk-UA" sz="2400" dirty="0"/>
              <a:t>свідомість </a:t>
            </a:r>
            <a:r>
              <a:rPr lang="uk-UA" sz="2400" dirty="0" smtClean="0"/>
              <a:t>це детермінована </a:t>
            </a:r>
            <a:r>
              <a:rPr lang="uk-UA" sz="2400" dirty="0"/>
              <a:t>професійною належністю </a:t>
            </a:r>
            <a:r>
              <a:rPr lang="uk-UA" sz="2400" dirty="0" smtClean="0"/>
              <a:t>специфічна репрезентація </a:t>
            </a:r>
            <a:r>
              <a:rPr lang="uk-UA" sz="2400" dirty="0"/>
              <a:t>у свідомості світу («образу світу») взагалі й предмета </a:t>
            </a:r>
            <a:r>
              <a:rPr lang="uk-UA" sz="2400" dirty="0" smtClean="0"/>
              <a:t>праці</a:t>
            </a:r>
          </a:p>
          <a:p>
            <a:pPr algn="r"/>
            <a:r>
              <a:rPr lang="uk-UA" sz="2400" dirty="0"/>
              <a:t>О.Ю. </a:t>
            </a:r>
            <a:r>
              <a:rPr lang="uk-UA" sz="2400" dirty="0" smtClean="0"/>
              <a:t>Артем’єва  та інші</a:t>
            </a:r>
          </a:p>
          <a:p>
            <a:r>
              <a:rPr lang="ru-RU" sz="2400" dirty="0" err="1" smtClean="0"/>
              <a:t>Це</a:t>
            </a:r>
            <a:r>
              <a:rPr lang="ru-RU" sz="2400" dirty="0" smtClean="0"/>
              <a:t> система </a:t>
            </a:r>
            <a:r>
              <a:rPr lang="ru-RU" sz="2400" dirty="0"/>
              <a:t>координат, </a:t>
            </a:r>
            <a:r>
              <a:rPr lang="ru-RU" sz="2400" dirty="0" err="1"/>
              <a:t>крізь</a:t>
            </a:r>
            <a:r>
              <a:rPr lang="ru-RU" sz="2400" dirty="0"/>
              <a:t> яку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певної</a:t>
            </a:r>
            <a:r>
              <a:rPr lang="ru-RU" sz="2400" dirty="0"/>
              <a:t> </a:t>
            </a:r>
            <a:r>
              <a:rPr lang="ru-RU" sz="2400" dirty="0" err="1"/>
              <a:t>професії</a:t>
            </a:r>
            <a:r>
              <a:rPr lang="ru-RU" sz="2400" dirty="0"/>
              <a:t> </a:t>
            </a:r>
            <a:r>
              <a:rPr lang="ru-RU" sz="2400" dirty="0" err="1"/>
              <a:t>сприймає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. </a:t>
            </a:r>
            <a:r>
              <a:rPr lang="uk-UA" sz="2400" dirty="0" smtClean="0"/>
              <a:t> </a:t>
            </a:r>
            <a:endParaRPr lang="uk-UA" sz="2400" dirty="0" smtClean="0"/>
          </a:p>
          <a:p>
            <a:endParaRPr lang="uk-UA" sz="2400" dirty="0" smtClean="0"/>
          </a:p>
          <a:p>
            <a:r>
              <a:rPr lang="ru-RU" sz="2400" dirty="0" smtClean="0"/>
              <a:t> </a:t>
            </a:r>
            <a:r>
              <a:rPr lang="ru-RU" sz="1400" i="1" dirty="0" smtClean="0"/>
              <a:t>Артемьева Е. Ю. Основы психологии субъективной семантики / Артемьева Е. Ю. ; под ред. И. Б. Ханиной. – М. : </a:t>
            </a:r>
            <a:r>
              <a:rPr lang="ru-RU" sz="1400" i="1" dirty="0" smtClean="0"/>
              <a:t>ЛКИ. </a:t>
            </a:r>
            <a:r>
              <a:rPr lang="ru-RU" sz="1400" i="1" dirty="0" smtClean="0"/>
              <a:t>– </a:t>
            </a:r>
            <a:r>
              <a:rPr lang="ru-RU" sz="1400" i="1" dirty="0" smtClean="0"/>
              <a:t>2007</a:t>
            </a:r>
            <a:r>
              <a:rPr lang="uk-UA" sz="1400" i="1" dirty="0" smtClean="0"/>
              <a:t>.</a:t>
            </a:r>
            <a:endParaRPr lang="uk-UA" sz="1400" i="1" dirty="0" smtClean="0"/>
          </a:p>
          <a:p>
            <a:pPr algn="just"/>
            <a:endParaRPr lang="ru-RU" sz="2400" dirty="0"/>
          </a:p>
        </p:txBody>
      </p:sp>
      <p:pic>
        <p:nvPicPr>
          <p:cNvPr id="3076" name="Объект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095736" cy="365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785794"/>
            <a:ext cx="7772400" cy="1643074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Співвідношення понять: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</a:t>
            </a:r>
            <a:r>
              <a:rPr lang="uk-UA" sz="2400" dirty="0" smtClean="0"/>
              <a:t>рофесійна самосвідомість досягається через усвідомлення себе в професійній діяльності</a:t>
            </a: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endParaRPr lang="ru-RU" sz="24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4100" name="Объект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3"/>
            <a:ext cx="5524500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5238744" y="2428868"/>
          <a:ext cx="7778776" cy="406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1880" y="857232"/>
            <a:ext cx="7772400" cy="124898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Професійна свідомість може бути представлена як ієрархія: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5123" name="Прямокутник 7"/>
          <p:cNvSpPr>
            <a:spLocks noChangeArrowheads="1"/>
          </p:cNvSpPr>
          <p:nvPr/>
        </p:nvSpPr>
        <p:spPr bwMode="auto">
          <a:xfrm>
            <a:off x="309563" y="2071688"/>
            <a:ext cx="6929445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/>
              <a:t>1)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перцептивний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рівень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/>
              <a:t>— </a:t>
            </a:r>
            <a:r>
              <a:rPr lang="ru-RU" sz="2000" dirty="0" err="1"/>
              <a:t>первинні</a:t>
            </a:r>
            <a:r>
              <a:rPr lang="ru-RU" sz="2000" dirty="0"/>
              <a:t> </a:t>
            </a:r>
            <a:r>
              <a:rPr lang="ru-RU" sz="2000" dirty="0" err="1"/>
              <a:t>Я-образи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виникають</a:t>
            </a:r>
            <a:r>
              <a:rPr lang="ru-RU" sz="2000" dirty="0"/>
              <a:t> в </a:t>
            </a:r>
            <a:r>
              <a:rPr lang="ru-RU" sz="2000" dirty="0" err="1"/>
              <a:t>умовах</a:t>
            </a:r>
            <a:r>
              <a:rPr lang="ru-RU" sz="2000" dirty="0"/>
              <a:t> </a:t>
            </a:r>
            <a:r>
              <a:rPr lang="ru-RU" sz="2000" dirty="0" err="1"/>
              <a:t>безпосереднього</a:t>
            </a:r>
            <a:r>
              <a:rPr lang="ru-RU" sz="2000" dirty="0"/>
              <a:t> контакту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зовнішнім</a:t>
            </a:r>
            <a:r>
              <a:rPr lang="ru-RU" sz="2000" dirty="0"/>
              <a:t> </a:t>
            </a:r>
            <a:r>
              <a:rPr lang="ru-RU" sz="2000" dirty="0" err="1"/>
              <a:t>світом</a:t>
            </a:r>
            <a:r>
              <a:rPr lang="ru-RU" sz="2000" dirty="0"/>
              <a:t>,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результатом </a:t>
            </a:r>
            <a:r>
              <a:rPr lang="ru-RU" sz="2000" dirty="0" err="1"/>
              <a:t>сприйняття</a:t>
            </a:r>
            <a:r>
              <a:rPr lang="ru-RU" sz="2000" dirty="0"/>
              <a:t> нею </a:t>
            </a:r>
            <a:r>
              <a:rPr lang="ru-RU" sz="2000" dirty="0" err="1"/>
              <a:t>самої</a:t>
            </a:r>
            <a:r>
              <a:rPr lang="ru-RU" sz="2000" dirty="0"/>
              <a:t> себе в </a:t>
            </a:r>
            <a:r>
              <a:rPr lang="ru-RU" sz="2000" dirty="0" err="1"/>
              <a:t>конкретних</a:t>
            </a:r>
            <a:r>
              <a:rPr lang="ru-RU" sz="2000" dirty="0"/>
              <a:t> </a:t>
            </a:r>
            <a:r>
              <a:rPr lang="ru-RU" sz="2000" dirty="0" err="1"/>
              <a:t>життєвих</a:t>
            </a:r>
            <a:r>
              <a:rPr lang="ru-RU" sz="2000" dirty="0"/>
              <a:t> </a:t>
            </a:r>
            <a:r>
              <a:rPr lang="ru-RU" sz="2000" dirty="0" err="1"/>
              <a:t>ситуаціях</a:t>
            </a:r>
            <a:r>
              <a:rPr lang="ru-RU" sz="2000" dirty="0"/>
              <a:t>; </a:t>
            </a:r>
          </a:p>
          <a:p>
            <a:r>
              <a:rPr lang="ru-RU" sz="2000" dirty="0"/>
              <a:t>2)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рівень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уявлень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про себе </a:t>
            </a:r>
            <a:r>
              <a:rPr lang="ru-RU" sz="2000" dirty="0"/>
              <a:t>— як </a:t>
            </a:r>
            <a:r>
              <a:rPr lang="ru-RU" sz="2000" dirty="0" err="1"/>
              <a:t>вторинних</a:t>
            </a:r>
            <a:r>
              <a:rPr lang="ru-RU" sz="2000" dirty="0"/>
              <a:t> </a:t>
            </a:r>
            <a:r>
              <a:rPr lang="ru-RU" sz="2000" dirty="0" err="1"/>
              <a:t>образів</a:t>
            </a:r>
            <a:r>
              <a:rPr lang="ru-RU" sz="2000" dirty="0"/>
              <a:t> себе,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виникають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узагальнення</a:t>
            </a:r>
            <a:r>
              <a:rPr lang="ru-RU" sz="2000" dirty="0"/>
              <a:t> </a:t>
            </a:r>
            <a:r>
              <a:rPr lang="ru-RU" sz="2000" dirty="0" err="1"/>
              <a:t>первинних</a:t>
            </a:r>
            <a:r>
              <a:rPr lang="ru-RU" sz="2000" dirty="0"/>
              <a:t> </a:t>
            </a:r>
            <a:r>
              <a:rPr lang="ru-RU" sz="2000" dirty="0" err="1"/>
              <a:t>образів</a:t>
            </a:r>
            <a:r>
              <a:rPr lang="ru-RU" sz="2000" dirty="0"/>
              <a:t> себе в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життєвих</a:t>
            </a:r>
            <a:r>
              <a:rPr lang="ru-RU" sz="2000" dirty="0"/>
              <a:t> </a:t>
            </a:r>
            <a:r>
              <a:rPr lang="ru-RU" sz="2000" dirty="0" err="1"/>
              <a:t>ситуаціях</a:t>
            </a:r>
            <a:r>
              <a:rPr lang="ru-RU" sz="2000" dirty="0"/>
              <a:t>;</a:t>
            </a:r>
          </a:p>
          <a:p>
            <a:r>
              <a:rPr lang="ru-RU" sz="2000" dirty="0"/>
              <a:t> 3)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мовно-мислений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рівень</a:t>
            </a:r>
            <a:r>
              <a:rPr lang="ru-RU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/>
              <a:t>— на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формуються</a:t>
            </a:r>
            <a:r>
              <a:rPr lang="ru-RU" sz="2000" dirty="0"/>
              <a:t> концептуально </a:t>
            </a:r>
            <a:r>
              <a:rPr lang="ru-RU" sz="2000" dirty="0" err="1"/>
              <a:t>пов'язані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 про себе — </a:t>
            </a:r>
            <a:r>
              <a:rPr lang="ru-RU" sz="2000" dirty="0" err="1"/>
              <a:t>Я-концепція</a:t>
            </a:r>
            <a:r>
              <a:rPr lang="ru-RU" sz="2000" dirty="0" smtClean="0"/>
              <a:t>.</a:t>
            </a:r>
          </a:p>
          <a:p>
            <a:pPr algn="r"/>
            <a:r>
              <a:rPr lang="uk-UA" sz="2000" i="1" dirty="0" smtClean="0"/>
              <a:t>Спираючись на праці Б.Ломова, </a:t>
            </a:r>
          </a:p>
          <a:p>
            <a:pPr algn="r"/>
            <a:r>
              <a:rPr lang="uk-UA" sz="2000" i="1" dirty="0" smtClean="0"/>
              <a:t>С.</a:t>
            </a:r>
            <a:r>
              <a:rPr lang="uk-UA" sz="2000" i="1" dirty="0" err="1" smtClean="0"/>
              <a:t>Рубінштейна</a:t>
            </a:r>
            <a:endParaRPr lang="uk-UA" sz="2000" i="1" dirty="0" smtClean="0"/>
          </a:p>
          <a:p>
            <a:r>
              <a:rPr lang="uk-UA" sz="1400" i="1" dirty="0" err="1" smtClean="0"/>
              <a:t>Рубінштейн</a:t>
            </a:r>
            <a:r>
              <a:rPr lang="uk-UA" sz="1400" i="1" dirty="0" smtClean="0"/>
              <a:t> С.Л. Основи загальної психології </a:t>
            </a:r>
          </a:p>
          <a:p>
            <a:pPr algn="r"/>
            <a:endParaRPr lang="ru-RU" sz="2000" dirty="0"/>
          </a:p>
          <a:p>
            <a:endParaRPr lang="uk-UA" sz="2400" dirty="0"/>
          </a:p>
        </p:txBody>
      </p:sp>
      <p:pic>
        <p:nvPicPr>
          <p:cNvPr id="5124" name="Picture 9" descr="woman holding sliced watermel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7300" y="-4763"/>
            <a:ext cx="4575175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8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126" name="AutoShape 10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127" name="AutoShape 12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128" name="AutoShape 14" descr="Профорієнтація | Українська Галицька Партія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5129" name="Picture 9" descr="person holding notepad and pen flat lay photograph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7563" y="0"/>
            <a:ext cx="50244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13CEFD05-7BC3-4306-BF2C-D1171A77D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7570" y="0"/>
            <a:ext cx="2357454" cy="300039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6688" y="692696"/>
            <a:ext cx="6001344" cy="64294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Професійний шлях і професійне 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8198" name="Прямокутник 7"/>
          <p:cNvSpPr>
            <a:spLocks noChangeArrowheads="1"/>
          </p:cNvSpPr>
          <p:nvPr/>
        </p:nvSpPr>
        <p:spPr bwMode="auto">
          <a:xfrm>
            <a:off x="334963" y="1428737"/>
            <a:ext cx="5905500" cy="60324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uk-UA" altLang="uk-UA" i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	В опорі на розробки </a:t>
            </a:r>
            <a:r>
              <a:rPr lang="uk-UA" altLang="uk-UA" i="1" dirty="0" err="1" smtClean="0">
                <a:latin typeface="George" panose="02000500000000000000" pitchFamily="50" charset="0"/>
                <a:cs typeface="Times New Roman" panose="02020603050405020304" pitchFamily="18" charset="0"/>
              </a:rPr>
              <a:t>наративної</a:t>
            </a:r>
            <a:r>
              <a:rPr lang="uk-UA" altLang="uk-UA" i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 психології </a:t>
            </a:r>
            <a:r>
              <a:rPr lang="uk-UA" altLang="uk-UA" b="1" i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Н.</a:t>
            </a:r>
            <a:r>
              <a:rPr lang="uk-UA" altLang="uk-UA" b="1" i="1" dirty="0" err="1" smtClean="0">
                <a:latin typeface="George" panose="02000500000000000000" pitchFamily="50" charset="0"/>
                <a:cs typeface="Times New Roman" panose="02020603050405020304" pitchFamily="18" charset="0"/>
              </a:rPr>
              <a:t>Чепелєвої</a:t>
            </a:r>
            <a:r>
              <a:rPr lang="uk-UA" altLang="uk-UA" i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 можна визначити</a:t>
            </a:r>
          </a:p>
          <a:p>
            <a:pPr algn="just" eaLnBrk="1" hangingPunct="1">
              <a:defRPr/>
            </a:pPr>
            <a:r>
              <a:rPr lang="uk-UA" altLang="uk-UA" sz="2000" b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Професійний шлях </a:t>
            </a:r>
            <a:r>
              <a:rPr lang="uk-UA" altLang="uk-UA" sz="2000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особистості це особливого роду </a:t>
            </a:r>
            <a:r>
              <a:rPr lang="uk-UA" altLang="uk-UA" sz="2000" dirty="0" err="1" smtClean="0">
                <a:latin typeface="George" panose="02000500000000000000" pitchFamily="50" charset="0"/>
                <a:cs typeface="Times New Roman" panose="02020603050405020304" pitchFamily="18" charset="0"/>
              </a:rPr>
              <a:t>наративна</a:t>
            </a:r>
            <a:r>
              <a:rPr lang="uk-UA" altLang="uk-UA" sz="2000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 конфігурація, в якій образи себе в різних життєвих ситуаціях структуровані в єдине ціле.</a:t>
            </a:r>
          </a:p>
          <a:p>
            <a:pPr algn="just" eaLnBrk="1" hangingPunct="1">
              <a:defRPr/>
            </a:pPr>
            <a:r>
              <a:rPr lang="uk-UA" altLang="uk-UA" sz="2000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 Це особистісний міф, що представляється як оповідальна історія власного професійного життя, яка вплітає події й епізоди його в зв'язане єдине ціле за допомогою інтерпретування, що розглядається як механізм формування особистісного міфу. Головним героєм такого міфу є </a:t>
            </a:r>
            <a:r>
              <a:rPr lang="uk-UA" altLang="uk-UA" sz="2000" b="1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Професійне Я</a:t>
            </a:r>
            <a:r>
              <a:rPr lang="uk-UA" altLang="uk-UA" sz="2000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 особистості</a:t>
            </a:r>
            <a:r>
              <a:rPr lang="uk-UA" altLang="uk-UA" sz="2000" dirty="0" smtClean="0">
                <a:latin typeface="George" panose="02000500000000000000" pitchFamily="50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defRPr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Чепелєва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Н.В.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психосемантики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наративними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технологіями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)» (К., 2008)</a:t>
            </a:r>
            <a:endParaRPr lang="uk-UA" altLang="uk-UA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uk-UA" sz="2000" dirty="0">
              <a:latin typeface="George" panose="02000500000000000000" pitchFamily="50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9" descr="person holding notepad and pen flat lay photogra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25" y="0"/>
            <a:ext cx="5667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https://lh3.googleusercontent.com/MpDacjRwGONpx16LeW2nojZuqJT4gDV6-li5r-1U9FPmu3oeO2fYTCfJvBOGoI2MHcZKLQ=s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6" y="0"/>
            <a:ext cx="2653288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Основні теми курсу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7171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uk-UA" sz="2400" dirty="0" smtClean="0"/>
              <a:t>Психологія професійного розвитку особистості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Кризи професійного розвитку: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400" i="1" dirty="0"/>
              <a:t>п</a:t>
            </a:r>
            <a:r>
              <a:rPr lang="uk-UA" sz="2400" i="1" dirty="0" smtClean="0"/>
              <a:t>ереривання професійного розвитку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400" i="1" dirty="0"/>
              <a:t>в</a:t>
            </a:r>
            <a:r>
              <a:rPr lang="uk-UA" sz="2400" i="1" dirty="0" smtClean="0"/>
              <a:t>трата роботи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400" i="1" dirty="0" err="1"/>
              <a:t>п</a:t>
            </a:r>
            <a:r>
              <a:rPr lang="uk-UA" sz="2400" i="1" dirty="0" err="1" smtClean="0"/>
              <a:t>рофвигорання</a:t>
            </a:r>
            <a:endParaRPr lang="uk-UA" sz="2400" i="1" dirty="0" smtClean="0"/>
          </a:p>
          <a:p>
            <a:pPr marL="457200" indent="-457200"/>
            <a:r>
              <a:rPr lang="uk-UA" sz="2400" dirty="0" smtClean="0"/>
              <a:t>3. Психологічне сприяння у вирішенні проблем професійного розвитку</a:t>
            </a:r>
          </a:p>
          <a:p>
            <a:pPr marL="457200" indent="-457200"/>
            <a:r>
              <a:rPr lang="uk-UA" sz="2400" i="1" dirty="0" smtClean="0"/>
              <a:t>Майстер класи проведення тренінгів: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400" i="1" dirty="0" smtClean="0"/>
              <a:t>гармонізації професійної свідомості,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400" i="1" dirty="0" smtClean="0"/>
              <a:t>телефонної розмови з роботодавцем,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400" i="1" dirty="0" smtClean="0"/>
              <a:t>співбесіди при прийомі на роботу</a:t>
            </a:r>
          </a:p>
          <a:p>
            <a:pPr marL="457200" indent="-457200"/>
            <a:endParaRPr lang="uk-UA" sz="2400" dirty="0"/>
          </a:p>
          <a:p>
            <a:endParaRPr lang="ru-RU" sz="2400" dirty="0"/>
          </a:p>
        </p:txBody>
      </p:sp>
      <p:pic>
        <p:nvPicPr>
          <p:cNvPr id="7172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Основні форми роботи на курсі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7171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Лекції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Семінари у формі групових дискусій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400" b="1" dirty="0" err="1" smtClean="0">
                <a:latin typeface="George" panose="02000500000000000000" pitchFamily="50" charset="0"/>
                <a:cs typeface="Times New Roman" pitchFamily="18" charset="0"/>
              </a:rPr>
              <a:t>Майстеркласи</a:t>
            </a: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, рольові ігри і тренінгові вправи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Аналіз прикладів з кінематографу на теми професійної свідомості та її розвитку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Перевірочні тести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Психодіагностика?</a:t>
            </a:r>
            <a:endParaRPr lang="uk-UA" sz="24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marL="457200" indent="-457200"/>
            <a:endParaRPr lang="uk-UA" sz="2400" dirty="0"/>
          </a:p>
          <a:p>
            <a:endParaRPr lang="ru-RU" sz="2400" dirty="0"/>
          </a:p>
        </p:txBody>
      </p:sp>
      <p:pic>
        <p:nvPicPr>
          <p:cNvPr id="7172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55840" y="1556792"/>
            <a:ext cx="7772400" cy="642942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Обговорення основних тем курсу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7171" name="Прямокутник 7"/>
          <p:cNvSpPr>
            <a:spLocks noChangeArrowheads="1"/>
          </p:cNvSpPr>
          <p:nvPr/>
        </p:nvSpPr>
        <p:spPr bwMode="auto">
          <a:xfrm>
            <a:off x="4656138" y="2071688"/>
            <a:ext cx="705643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atin typeface="George" panose="02000500000000000000" pitchFamily="50" charset="0"/>
                <a:cs typeface="Times New Roman" pitchFamily="18" charset="0"/>
              </a:rPr>
              <a:t>1. Назвіть себе.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atin typeface="George" panose="02000500000000000000" pitchFamily="50" charset="0"/>
                <a:cs typeface="Times New Roman" pitchFamily="18" charset="0"/>
              </a:rPr>
              <a:t>2. Розкажіть, що Ви </a:t>
            </a: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вже знаєте</a:t>
            </a:r>
            <a:r>
              <a:rPr lang="uk-UA" sz="2400" b="1" dirty="0">
                <a:latin typeface="George" panose="02000500000000000000" pitchFamily="50" charset="0"/>
                <a:cs typeface="Times New Roman" pitchFamily="18" charset="0"/>
              </a:rPr>
              <a:t>, проводили, брали участь в сфері </a:t>
            </a: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психології професійної свідомості</a:t>
            </a:r>
            <a:endParaRPr lang="uk-UA" sz="24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atin typeface="George" panose="02000500000000000000" pitchFamily="50" charset="0"/>
                <a:cs typeface="Times New Roman" pitchFamily="18" charset="0"/>
              </a:rPr>
              <a:t>3. Розкажіть про Ваші очікування стосовно курсу:  </a:t>
            </a: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які теми для Вас є цікавими, корисними, важливими?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4. Що є зайвим, добре відомим?</a:t>
            </a:r>
            <a:endParaRPr lang="uk-UA" sz="2400" b="1" dirty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5. </a:t>
            </a:r>
            <a:r>
              <a:rPr lang="uk-UA" sz="2400" b="1" dirty="0">
                <a:latin typeface="George" panose="02000500000000000000" pitchFamily="50" charset="0"/>
                <a:cs typeface="Times New Roman" pitchFamily="18" charset="0"/>
              </a:rPr>
              <a:t>Як плануєте </a:t>
            </a:r>
            <a:r>
              <a:rPr lang="uk-UA" sz="2400" b="1" dirty="0" smtClean="0">
                <a:latin typeface="George" panose="02000500000000000000" pitchFamily="50" charset="0"/>
                <a:cs typeface="Times New Roman" pitchFamily="18" charset="0"/>
              </a:rPr>
              <a:t>знання з курсу </a:t>
            </a:r>
            <a:r>
              <a:rPr lang="uk-UA" sz="2400" b="1" dirty="0">
                <a:latin typeface="George" panose="02000500000000000000" pitchFamily="50" charset="0"/>
                <a:cs typeface="Times New Roman" pitchFamily="18" charset="0"/>
              </a:rPr>
              <a:t>використати в своїй професійній діяльності, житті?</a:t>
            </a:r>
          </a:p>
          <a:p>
            <a:pPr marL="457200" indent="-457200"/>
            <a:endParaRPr lang="uk-UA" sz="2400" dirty="0"/>
          </a:p>
          <a:p>
            <a:endParaRPr lang="ru-RU" sz="2400" dirty="0"/>
          </a:p>
        </p:txBody>
      </p:sp>
      <p:pic>
        <p:nvPicPr>
          <p:cNvPr id="7172" name="Picture 9" descr="person aiming on dart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831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6211</TotalTime>
  <Words>597</Words>
  <Application>Microsoft Office PowerPoint</Application>
  <PresentationFormat>Произвольный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Психологія професійної свідомості:  теоретичне підгрунтя</vt:lpstr>
      <vt:lpstr>Професійна свідомість: визначення</vt:lpstr>
      <vt:lpstr>Професійна свідомість: визначення</vt:lpstr>
      <vt:lpstr>Співвідношення понять: Професійна самосвідомість досягається через усвідомлення себе в професійній діяльності </vt:lpstr>
      <vt:lpstr>Професійна свідомість може бути представлена як ієрархія:</vt:lpstr>
      <vt:lpstr>Професійний шлях і професійне Я</vt:lpstr>
      <vt:lpstr>Основні теми курсу</vt:lpstr>
      <vt:lpstr>Основні форми роботи на курсі</vt:lpstr>
      <vt:lpstr>Обговорення основних тем курсу</vt:lpstr>
      <vt:lpstr>Фільмографія з курсу</vt:lpstr>
      <vt:lpstr>Підведення підсумків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Ganna Boiko</cp:lastModifiedBy>
  <cp:revision>321</cp:revision>
  <dcterms:created xsi:type="dcterms:W3CDTF">2014-05-17T18:57:21Z</dcterms:created>
  <dcterms:modified xsi:type="dcterms:W3CDTF">2023-03-23T18:40:14Z</dcterms:modified>
</cp:coreProperties>
</file>