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erriweather" charset="-52"/>
      <p:regular r:id="rId21"/>
      <p:bold r:id="rId22"/>
      <p:italic r:id="rId23"/>
      <p:boldItalic r:id="rId24"/>
    </p:embeddedFont>
    <p:embeddedFont>
      <p:font typeface="Nunito" charset="-52"/>
      <p:regular r:id="rId25"/>
      <p:bold r:id="rId26"/>
      <p:italic r:id="rId27"/>
      <p:boldItalic r:id="rId28"/>
    </p:embeddedFont>
    <p:embeddedFont>
      <p:font typeface="Comic Sans MS" pitchFamily="66" charset="0"/>
      <p:regular r:id="rId29"/>
      <p:bold r:id="rId30"/>
      <p:italic r:id="rId31"/>
      <p:boldItalic r:id="rId32"/>
    </p:embeddedFont>
    <p:embeddedFont>
      <p:font typeface="Calibri"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0ab175368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0ab175368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0ab175368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0ab175368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0ab175368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0ab17536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ab175368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0ab17536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ab175368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0ab17536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0ab175368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0ab175368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0ab175368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0ab17536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0ab175368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0ab175368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0ab175368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0ab17536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0ab175368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0ab17536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0ab175368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0ab17536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0ab175368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0ab17536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0ab175368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0ab175368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0ab175368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0ab17536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0ab175368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0ab175368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0ab175368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0ab175368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0ab175368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0ab17536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First_reading" TargetMode="External"/><Relationship Id="rId3" Type="http://schemas.openxmlformats.org/officeDocument/2006/relationships/hyperlink" Target="https://en.wikipedia.org/wiki/Bill_(law)" TargetMode="External"/><Relationship Id="rId7" Type="http://schemas.openxmlformats.org/officeDocument/2006/relationships/hyperlink" Target="https://en.wikipedia.org/wiki/Lists_of_statutes_of_New_Zealan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n.wikipedia.org/wiki/Act_of_Parliament" TargetMode="External"/><Relationship Id="rId11" Type="http://schemas.openxmlformats.org/officeDocument/2006/relationships/hyperlink" Target="https://en.wikipedia.org/wiki/Third_reading" TargetMode="External"/><Relationship Id="rId5" Type="http://schemas.openxmlformats.org/officeDocument/2006/relationships/hyperlink" Target="https://en.wikipedia.org/wiki/Royal_Assent" TargetMode="External"/><Relationship Id="rId10" Type="http://schemas.openxmlformats.org/officeDocument/2006/relationships/hyperlink" Target="https://en.wikipedia.org/wiki/Amend_(motion)" TargetMode="External"/><Relationship Id="rId4" Type="http://schemas.openxmlformats.org/officeDocument/2006/relationships/hyperlink" Target="https://en.wikipedia.org/wiki/Private_member's_bill" TargetMode="External"/><Relationship Id="rId9" Type="http://schemas.openxmlformats.org/officeDocument/2006/relationships/hyperlink" Target="https://en.wikipedia.org/wiki/Second_read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ournz.org/2017/10/03/how-to-start-a-new-political-part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legislation.govt.nz/act/public/1993/0087/140.0/whol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New_Zealand_Labour_Party" TargetMode="External"/><Relationship Id="rId3" Type="http://schemas.openxmlformats.org/officeDocument/2006/relationships/hyperlink" Target="https://uk.wikipedia.org/w/index.php?title=%D0%9F%D0%B0%D1%80%D0%BB%D0%B0%D0%BC%D0%B5%D0%BD%D1%82_%D0%9D%D0%BE%D0%B2%D0%BE%D1%97_%D0%97%D0%B5%D0%BB%D0%B0%D0%BD%D0%B4%D1%96%D1%97&amp;action=edit&amp;redlink=1" TargetMode="External"/><Relationship Id="rId7" Type="http://schemas.openxmlformats.org/officeDocument/2006/relationships/hyperlink" Target="https://en.wikipedia.org/wiki/New_Zealand_politic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n.wikipedia.org/wiki/Major_parties" TargetMode="External"/><Relationship Id="rId5" Type="http://schemas.openxmlformats.org/officeDocument/2006/relationships/hyperlink" Target="https://en.wikipedia.org/wiki/Political_party_in_New_Zealand" TargetMode="External"/><Relationship Id="rId4" Type="http://schemas.openxmlformats.org/officeDocument/2006/relationships/hyperlink" Target="https://en.wikipedia.org/wiki/Centre-right"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404325" y="700391"/>
            <a:ext cx="8556900" cy="281500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smtClean="0">
                <a:latin typeface="Merriweather"/>
                <a:ea typeface="Merriweather"/>
                <a:cs typeface="Merriweather"/>
                <a:sym typeface="Merriweather"/>
              </a:rPr>
              <a:t>ПРАВОВА РЕГЛАМЕНТАЦІЯ ФІНАНСОВОЇ ДІЯЛЬНОСТІ ГО: ПРОБЛЕМИ Й ПЕРСПЕКТИВИ </a:t>
            </a:r>
            <a:br>
              <a:rPr lang="ru-RU" dirty="0" smtClean="0">
                <a:latin typeface="Merriweather"/>
                <a:ea typeface="Merriweather"/>
                <a:cs typeface="Merriweather"/>
                <a:sym typeface="Merriweather"/>
              </a:rPr>
            </a:br>
            <a:r>
              <a:rPr lang="ru-RU" dirty="0" smtClean="0">
                <a:latin typeface="Merriweather"/>
                <a:ea typeface="Merriweather"/>
                <a:cs typeface="Merriweather"/>
                <a:sym typeface="Merriweather"/>
              </a:rPr>
              <a:t>(на </a:t>
            </a:r>
            <a:r>
              <a:rPr lang="ru-RU" dirty="0" err="1" smtClean="0">
                <a:latin typeface="Merriweather"/>
                <a:ea typeface="Merriweather"/>
                <a:cs typeface="Merriweather"/>
                <a:sym typeface="Merriweather"/>
              </a:rPr>
              <a:t>прикладі</a:t>
            </a:r>
            <a:r>
              <a:rPr lang="ru-RU" dirty="0" smtClean="0">
                <a:latin typeface="Merriweather"/>
                <a:ea typeface="Merriweather"/>
                <a:cs typeface="Merriweather"/>
                <a:sym typeface="Merriweather"/>
              </a:rPr>
              <a:t> </a:t>
            </a:r>
            <a:r>
              <a:rPr lang="ru-RU" dirty="0" err="1" smtClean="0">
                <a:latin typeface="Merriweather"/>
                <a:ea typeface="Merriweather"/>
                <a:cs typeface="Merriweather"/>
                <a:sym typeface="Merriweather"/>
              </a:rPr>
              <a:t>Л</a:t>
            </a:r>
            <a:r>
              <a:rPr lang="ru-RU" dirty="0" err="1" smtClean="0">
                <a:latin typeface="Merriweather"/>
                <a:ea typeface="Merriweather"/>
                <a:cs typeface="Merriweather"/>
                <a:sym typeface="Merriweather"/>
              </a:rPr>
              <a:t>итви</a:t>
            </a:r>
            <a:r>
              <a:rPr lang="ru-RU" dirty="0" smtClean="0">
                <a:latin typeface="Merriweather"/>
                <a:ea typeface="Merriweather"/>
                <a:cs typeface="Merriweather"/>
                <a:sym typeface="Merriweather"/>
              </a:rPr>
              <a:t> т</a:t>
            </a:r>
            <a:r>
              <a:rPr lang="ru" smtClean="0">
                <a:latin typeface="Merriweather"/>
                <a:ea typeface="Merriweather"/>
                <a:cs typeface="Merriweather"/>
                <a:sym typeface="Merriweather"/>
              </a:rPr>
              <a:t>а </a:t>
            </a:r>
            <a:r>
              <a:rPr lang="ru">
                <a:latin typeface="Merriweather"/>
                <a:ea typeface="Merriweather"/>
                <a:cs typeface="Merriweather"/>
                <a:sym typeface="Merriweather"/>
              </a:rPr>
              <a:t>Нової </a:t>
            </a:r>
            <a:r>
              <a:rPr lang="ru" smtClean="0">
                <a:latin typeface="Merriweather"/>
                <a:ea typeface="Merriweather"/>
                <a:cs typeface="Merriweather"/>
                <a:sym typeface="Merriweather"/>
              </a:rPr>
              <a:t>Зеландії)</a:t>
            </a:r>
            <a:endParaRPr>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299625" y="253200"/>
            <a:ext cx="85206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Правове регулювання організаційних та ідеологічних засад політичних партій Литви: </a:t>
            </a:r>
            <a:endParaRPr/>
          </a:p>
        </p:txBody>
      </p:sp>
      <p:sp>
        <p:nvSpPr>
          <p:cNvPr id="189" name="Google Shape;189;p22"/>
          <p:cNvSpPr txBox="1">
            <a:spLocks noGrp="1"/>
          </p:cNvSpPr>
          <p:nvPr>
            <p:ph type="body" idx="1"/>
          </p:nvPr>
        </p:nvSpPr>
        <p:spPr>
          <a:xfrm>
            <a:off x="385525" y="1207800"/>
            <a:ext cx="5698200" cy="31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200">
                <a:latin typeface="Times New Roman"/>
                <a:ea typeface="Times New Roman"/>
                <a:cs typeface="Times New Roman"/>
                <a:sym typeface="Times New Roman"/>
              </a:rPr>
              <a:t>Відповідно до Закону Литовської Республіки про Політичні Партії </a:t>
            </a:r>
            <a:r>
              <a:rPr lang="ru" sz="1200">
                <a:solidFill>
                  <a:srgbClr val="000000"/>
                </a:solidFill>
                <a:latin typeface="Times New Roman"/>
                <a:ea typeface="Times New Roman"/>
                <a:cs typeface="Times New Roman"/>
                <a:sym typeface="Times New Roman"/>
              </a:rPr>
              <a:t>Вільнюс, 25 вересня 1990 р № I-606:</a:t>
            </a:r>
            <a:endParaRPr sz="12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ru" sz="1200" b="1">
                <a:solidFill>
                  <a:srgbClr val="000000"/>
                </a:solidFill>
                <a:latin typeface="Times New Roman"/>
                <a:ea typeface="Times New Roman"/>
                <a:cs typeface="Times New Roman"/>
                <a:sym typeface="Times New Roman"/>
              </a:rPr>
              <a:t>Стаття 2. Основи діяльності політичних партій</a:t>
            </a:r>
            <a:endParaRPr sz="1200">
              <a:solidFill>
                <a:srgbClr val="000000"/>
              </a:solidFill>
              <a:latin typeface="Times New Roman"/>
              <a:ea typeface="Times New Roman"/>
              <a:cs typeface="Times New Roman"/>
              <a:sym typeface="Times New Roman"/>
            </a:endParaRPr>
          </a:p>
          <a:p>
            <a:pPr marL="0" lvl="0" indent="0" algn="just" rtl="0">
              <a:lnSpc>
                <a:spcPct val="163636"/>
              </a:lnSpc>
              <a:spcBef>
                <a:spcPts val="1600"/>
              </a:spcBef>
              <a:spcAft>
                <a:spcPts val="0"/>
              </a:spcAft>
              <a:buNone/>
            </a:pPr>
            <a:r>
              <a:rPr lang="ru" sz="1200">
                <a:solidFill>
                  <a:srgbClr val="000000"/>
                </a:solidFill>
                <a:latin typeface="Times New Roman"/>
                <a:ea typeface="Times New Roman"/>
                <a:cs typeface="Times New Roman"/>
                <a:sym typeface="Times New Roman"/>
              </a:rPr>
              <a:t>На території Литовської Республіки не можуть створюватися і діяти політичні партії інших держав, їх підрозділи і організації. Забороняється установа і функціонування політичних партій, в програмних документах яких пропагуються або в практичній діяльності реалізуються ідеї расової, релігійної, соціальної і класової нерівності або ненависті, методи авторитарного або тоталітарного управління, насильницького захоплення влади, ведеться пропаганда війни і насильства, допускаються прав і свобод людини , здійснюються ідеї і дії, що суперечать конституційному ладу Литовської Республіки і не сумісні із загальновизнаними нормами міжнародно права.</a:t>
            </a:r>
            <a:endParaRPr sz="12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1200"/>
          </a:p>
        </p:txBody>
      </p:sp>
      <p:pic>
        <p:nvPicPr>
          <p:cNvPr id="190" name="Google Shape;190;p22"/>
          <p:cNvPicPr preferRelativeResize="0"/>
          <p:nvPr/>
        </p:nvPicPr>
        <p:blipFill>
          <a:blip r:embed="rId3">
            <a:alphaModFix/>
          </a:blip>
          <a:stretch>
            <a:fillRect/>
          </a:stretch>
        </p:blipFill>
        <p:spPr>
          <a:xfrm>
            <a:off x="6236125" y="1597525"/>
            <a:ext cx="2584000" cy="2755475"/>
          </a:xfrm>
          <a:prstGeom prst="rect">
            <a:avLst/>
          </a:prstGeom>
          <a:noFill/>
          <a:ln>
            <a:noFill/>
          </a:ln>
        </p:spPr>
      </p:pic>
      <p:sp>
        <p:nvSpPr>
          <p:cNvPr id="191" name="Google Shape;191;p22"/>
          <p:cNvSpPr txBox="1"/>
          <p:nvPr/>
        </p:nvSpPr>
        <p:spPr>
          <a:xfrm>
            <a:off x="7654125" y="3343400"/>
            <a:ext cx="54162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225675" y="249775"/>
            <a:ext cx="8679000" cy="92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400"/>
              <a:t>Правове регулювання організаційних та ідеологічних засад політичних партій Нової Зеландії:</a:t>
            </a:r>
            <a:endParaRPr sz="2400"/>
          </a:p>
        </p:txBody>
      </p:sp>
      <p:sp>
        <p:nvSpPr>
          <p:cNvPr id="197" name="Google Shape;197;p23"/>
          <p:cNvSpPr txBox="1">
            <a:spLocks noGrp="1"/>
          </p:cNvSpPr>
          <p:nvPr>
            <p:ph type="body" idx="1"/>
          </p:nvPr>
        </p:nvSpPr>
        <p:spPr>
          <a:xfrm>
            <a:off x="225675" y="1227700"/>
            <a:ext cx="8679000" cy="368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400">
                <a:solidFill>
                  <a:srgbClr val="990000"/>
                </a:solidFill>
                <a:latin typeface="Times New Roman"/>
                <a:ea typeface="Times New Roman"/>
                <a:cs typeface="Times New Roman"/>
                <a:sym typeface="Times New Roman"/>
              </a:rPr>
              <a:t>Electoral Act 1993, Public Act 1993 No 87, Date of assent 17 August 1993 визначає: </a:t>
            </a:r>
            <a:endParaRPr sz="1400">
              <a:solidFill>
                <a:srgbClr val="990000"/>
              </a:solidFill>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ru" sz="1400" b="1">
                <a:solidFill>
                  <a:srgbClr val="000000"/>
                </a:solidFill>
                <a:highlight>
                  <a:srgbClr val="FFFFFF"/>
                </a:highlight>
                <a:latin typeface="Times New Roman"/>
                <a:ea typeface="Times New Roman"/>
                <a:cs typeface="Times New Roman"/>
                <a:sym typeface="Times New Roman"/>
              </a:rPr>
              <a:t>64 Рази, коли реєстрація заборонена</a:t>
            </a:r>
            <a:endParaRPr sz="1400" b="1">
              <a:solidFill>
                <a:srgbClr val="000000"/>
              </a:solidFill>
              <a:highlight>
                <a:srgbClr val="FFFFFF"/>
              </a:highlight>
              <a:latin typeface="Times New Roman"/>
              <a:ea typeface="Times New Roman"/>
              <a:cs typeface="Times New Roman"/>
              <a:sym typeface="Times New Roman"/>
            </a:endParaRPr>
          </a:p>
          <a:p>
            <a:pPr marL="457200" lvl="0" indent="-317500" algn="just" rtl="0">
              <a:lnSpc>
                <a:spcPct val="100000"/>
              </a:lnSpc>
              <a:spcBef>
                <a:spcPts val="400"/>
              </a:spcBef>
              <a:spcAft>
                <a:spcPts val="0"/>
              </a:spcAft>
              <a:buClr>
                <a:srgbClr val="000000"/>
              </a:buClr>
              <a:buSzPts val="1400"/>
              <a:buFont typeface="Times New Roman"/>
              <a:buAutoNum type="arabicParenBoth"/>
            </a:pPr>
            <a:r>
              <a:rPr lang="ru" sz="1400">
                <a:solidFill>
                  <a:srgbClr val="000000"/>
                </a:solidFill>
                <a:highlight>
                  <a:srgbClr val="FFFFFF"/>
                </a:highlight>
                <a:latin typeface="Times New Roman"/>
                <a:ea typeface="Times New Roman"/>
                <a:cs typeface="Times New Roman"/>
                <a:sym typeface="Times New Roman"/>
              </a:rPr>
              <a:t>Ні в той період, коли стосовно загальних виборів -</a:t>
            </a:r>
            <a:endParaRPr sz="1400">
              <a:solidFill>
                <a:srgbClr val="000000"/>
              </a:solidFill>
              <a:highlight>
                <a:srgbClr val="FFFFFF"/>
              </a:highlight>
              <a:latin typeface="Times New Roman"/>
              <a:ea typeface="Times New Roman"/>
              <a:cs typeface="Times New Roman"/>
              <a:sym typeface="Times New Roman"/>
            </a:endParaRPr>
          </a:p>
          <a:p>
            <a:pPr marL="419100" lvl="0" indent="0" algn="just" rtl="0">
              <a:lnSpc>
                <a:spcPct val="100000"/>
              </a:lnSpc>
              <a:spcBef>
                <a:spcPts val="400"/>
              </a:spcBef>
              <a:spcAft>
                <a:spcPts val="0"/>
              </a:spcAft>
              <a:buNone/>
            </a:pPr>
            <a:r>
              <a:rPr lang="ru" sz="1400">
                <a:solidFill>
                  <a:srgbClr val="000000"/>
                </a:solidFill>
                <a:highlight>
                  <a:srgbClr val="FFFFFF"/>
                </a:highlight>
                <a:latin typeface="Times New Roman"/>
                <a:ea typeface="Times New Roman"/>
                <a:cs typeface="Times New Roman"/>
                <a:sym typeface="Times New Roman"/>
              </a:rPr>
              <a:t>(а) починається з дати, що починається з видання документа про обрання членів парламенту для всіх виборчих округів Нової Зеландії; і (b) закінчується днем, призначеним останнім днем ​​повернення документа, що містить імена кандидатів по округу, які обираються, - слід вживати заходів стосовно будь-якої заяви про реєстрацію політичної партії.</a:t>
            </a:r>
            <a:endParaRPr sz="1400">
              <a:solidFill>
                <a:srgbClr val="000000"/>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1400" b="1">
                <a:solidFill>
                  <a:srgbClr val="000000"/>
                </a:solidFill>
                <a:latin typeface="Times New Roman"/>
                <a:ea typeface="Times New Roman"/>
                <a:cs typeface="Times New Roman"/>
                <a:sym typeface="Times New Roman"/>
              </a:rPr>
              <a:t>65 Сторін із певними іменами, які не мають бути зареєстровані</a:t>
            </a:r>
            <a:r>
              <a:rPr lang="ru"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1400">
                <a:solidFill>
                  <a:srgbClr val="000000"/>
                </a:solidFill>
                <a:latin typeface="Times New Roman"/>
                <a:ea typeface="Times New Roman"/>
                <a:cs typeface="Times New Roman"/>
                <a:sym typeface="Times New Roman"/>
              </a:rPr>
              <a:t>Виборча комісія відхиляє заявку на реєстрацію політичної партії, якщо, на її думку, назва партії або будь-яка запропонована абревіатура - (а) є непристойним або образливим; або надмірно довгий; або  ймовірно, це призведе до плутанини або введення в оману виборців; або (г)містить будь-яку посилання на назву чи честь або подібну форму ідентифікації.</a:t>
            </a:r>
            <a:endParaRPr sz="140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1400">
                <a:solidFill>
                  <a:srgbClr val="000000"/>
                </a:solidFill>
                <a:highlight>
                  <a:srgbClr val="FFFFFF"/>
                </a:highlight>
                <a:latin typeface="Times New Roman"/>
                <a:ea typeface="Times New Roman"/>
                <a:cs typeface="Times New Roman"/>
                <a:sym typeface="Times New Roman"/>
              </a:rPr>
              <a:t>Якщо переконається, що у партії немає 500 поточних фінансових членів, які мають право записатись як обранці.</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206875" y="178650"/>
            <a:ext cx="8735400" cy="8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400"/>
              <a:t>Правове регулювання фінансової діяльності політичних партій у Литві: фінансування.</a:t>
            </a:r>
            <a:endParaRPr sz="2400"/>
          </a:p>
        </p:txBody>
      </p:sp>
      <p:sp>
        <p:nvSpPr>
          <p:cNvPr id="203" name="Google Shape;203;p24"/>
          <p:cNvSpPr txBox="1">
            <a:spLocks noGrp="1"/>
          </p:cNvSpPr>
          <p:nvPr>
            <p:ph type="body" idx="1"/>
          </p:nvPr>
        </p:nvSpPr>
        <p:spPr>
          <a:xfrm>
            <a:off x="423150" y="1062450"/>
            <a:ext cx="8349900" cy="337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400">
                <a:latin typeface="Times New Roman"/>
                <a:ea typeface="Times New Roman"/>
                <a:cs typeface="Times New Roman"/>
                <a:sym typeface="Times New Roman"/>
              </a:rPr>
              <a:t>Відповідно до Закону Литовської Республіки про Політичні Партії </a:t>
            </a:r>
            <a:r>
              <a:rPr lang="ru" sz="1400">
                <a:solidFill>
                  <a:srgbClr val="000000"/>
                </a:solidFill>
                <a:latin typeface="Times New Roman"/>
                <a:ea typeface="Times New Roman"/>
                <a:cs typeface="Times New Roman"/>
                <a:sym typeface="Times New Roman"/>
              </a:rPr>
              <a:t>Вільнюс, 25 вересня 1990 р № I-606:</a:t>
            </a:r>
            <a:endParaRPr sz="1400">
              <a:solidFill>
                <a:srgbClr val="000000"/>
              </a:solidFill>
              <a:latin typeface="Times New Roman"/>
              <a:ea typeface="Times New Roman"/>
              <a:cs typeface="Times New Roman"/>
              <a:sym typeface="Times New Roman"/>
            </a:endParaRPr>
          </a:p>
          <a:p>
            <a:pPr marL="457200" lvl="0" indent="-311150" algn="l" rtl="0">
              <a:lnSpc>
                <a:spcPct val="100000"/>
              </a:lnSpc>
              <a:spcBef>
                <a:spcPts val="0"/>
              </a:spcBef>
              <a:spcAft>
                <a:spcPts val="0"/>
              </a:spcAft>
              <a:buClr>
                <a:srgbClr val="000000"/>
              </a:buClr>
              <a:buSzPts val="1300"/>
              <a:buFont typeface="Times New Roman"/>
              <a:buChar char="-"/>
            </a:pPr>
            <a:r>
              <a:rPr lang="ru" b="1">
                <a:solidFill>
                  <a:srgbClr val="000000"/>
                </a:solidFill>
                <a:latin typeface="Times New Roman"/>
                <a:ea typeface="Times New Roman"/>
                <a:cs typeface="Times New Roman"/>
                <a:sym typeface="Times New Roman"/>
              </a:rPr>
              <a:t>Стаття 11:</a:t>
            </a:r>
            <a:r>
              <a:rPr lang="ru">
                <a:solidFill>
                  <a:srgbClr val="000000"/>
                </a:solidFill>
                <a:latin typeface="Times New Roman"/>
                <a:ea typeface="Times New Roman"/>
                <a:cs typeface="Times New Roman"/>
                <a:sym typeface="Times New Roman"/>
              </a:rPr>
              <a:t> Органи державної влади та управління, державні підприємства, установи і організації </a:t>
            </a:r>
            <a:r>
              <a:rPr lang="ru" b="1">
                <a:solidFill>
                  <a:srgbClr val="000000"/>
                </a:solidFill>
                <a:latin typeface="Times New Roman"/>
                <a:ea typeface="Times New Roman"/>
                <a:cs typeface="Times New Roman"/>
                <a:sym typeface="Times New Roman"/>
              </a:rPr>
              <a:t>не мають права в будь-якій формі або способом фінансувати політичні партії</a:t>
            </a:r>
            <a:r>
              <a:rPr lang="ru">
                <a:solidFill>
                  <a:srgbClr val="000000"/>
                </a:solidFill>
                <a:latin typeface="Times New Roman"/>
                <a:ea typeface="Times New Roman"/>
                <a:cs typeface="Times New Roman"/>
                <a:sym typeface="Times New Roman"/>
              </a:rPr>
              <a:t>, їх організації, а також депутатів або їх групи, що представляють політичні партії.</a:t>
            </a:r>
            <a:endParaRPr>
              <a:solidFill>
                <a:srgbClr val="000000"/>
              </a:solidFill>
              <a:latin typeface="Times New Roman"/>
              <a:ea typeface="Times New Roman"/>
              <a:cs typeface="Times New Roman"/>
              <a:sym typeface="Times New Roman"/>
            </a:endParaRPr>
          </a:p>
          <a:p>
            <a:pPr marL="457200" lvl="0" indent="-311150" algn="just" rtl="0">
              <a:lnSpc>
                <a:spcPct val="100000"/>
              </a:lnSpc>
              <a:spcBef>
                <a:spcPts val="0"/>
              </a:spcBef>
              <a:spcAft>
                <a:spcPts val="0"/>
              </a:spcAft>
              <a:buClr>
                <a:srgbClr val="000000"/>
              </a:buClr>
              <a:buSzPts val="1300"/>
              <a:buFont typeface="Times New Roman"/>
              <a:buChar char="-"/>
            </a:pPr>
            <a:r>
              <a:rPr lang="ru" b="1">
                <a:solidFill>
                  <a:srgbClr val="000000"/>
                </a:solidFill>
                <a:latin typeface="Times New Roman"/>
                <a:ea typeface="Times New Roman"/>
                <a:cs typeface="Times New Roman"/>
                <a:sym typeface="Times New Roman"/>
              </a:rPr>
              <a:t>Стаття 13. Контроль за фінансовою діяльністю політичних партій: </a:t>
            </a:r>
            <a:endParaRPr b="1">
              <a:solidFill>
                <a:srgbClr val="000000"/>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a:solidFill>
                  <a:srgbClr val="000000"/>
                </a:solidFill>
                <a:latin typeface="Times New Roman"/>
                <a:ea typeface="Times New Roman"/>
                <a:cs typeface="Times New Roman"/>
                <a:sym typeface="Times New Roman"/>
              </a:rPr>
              <a:t>Контроль за фінансовою діяльністю політичних партій здійснюється фінансовими установами Республіки. Політичні партії щорічно, н</a:t>
            </a:r>
            <a:r>
              <a:rPr lang="ru" b="1">
                <a:solidFill>
                  <a:srgbClr val="000000"/>
                </a:solidFill>
                <a:latin typeface="Times New Roman"/>
                <a:ea typeface="Times New Roman"/>
                <a:cs typeface="Times New Roman"/>
                <a:sym typeface="Times New Roman"/>
              </a:rPr>
              <a:t>е пізніше ніж до лютого наступного року</a:t>
            </a:r>
            <a:r>
              <a:rPr lang="ru">
                <a:solidFill>
                  <a:srgbClr val="000000"/>
                </a:solidFill>
                <a:latin typeface="Times New Roman"/>
                <a:ea typeface="Times New Roman"/>
                <a:cs typeface="Times New Roman"/>
                <a:sym typeface="Times New Roman"/>
              </a:rPr>
              <a:t>, подають фінансовим установам </a:t>
            </a:r>
            <a:r>
              <a:rPr lang="ru" b="1">
                <a:solidFill>
                  <a:srgbClr val="000000"/>
                </a:solidFill>
                <a:latin typeface="Times New Roman"/>
                <a:ea typeface="Times New Roman"/>
                <a:cs typeface="Times New Roman"/>
                <a:sym typeface="Times New Roman"/>
              </a:rPr>
              <a:t>декларацію</a:t>
            </a:r>
            <a:r>
              <a:rPr lang="ru">
                <a:solidFill>
                  <a:srgbClr val="000000"/>
                </a:solidFill>
                <a:latin typeface="Times New Roman"/>
                <a:ea typeface="Times New Roman"/>
                <a:cs typeface="Times New Roman"/>
                <a:sym typeface="Times New Roman"/>
              </a:rPr>
              <a:t> про річну фінансову діяльності, оприлюднюють інформацію про доходи свого бюджету і їх джерелах, витрати і їх використанні.</a:t>
            </a:r>
            <a:endParaRPr>
              <a:solidFill>
                <a:srgbClr val="000000"/>
              </a:solidFill>
              <a:latin typeface="Times New Roman"/>
              <a:ea typeface="Times New Roman"/>
              <a:cs typeface="Times New Roman"/>
              <a:sym typeface="Times New Roman"/>
            </a:endParaRPr>
          </a:p>
          <a:p>
            <a:pPr marL="457200" lvl="0" indent="-311150" algn="just" rtl="0">
              <a:lnSpc>
                <a:spcPct val="100000"/>
              </a:lnSpc>
              <a:spcBef>
                <a:spcPts val="0"/>
              </a:spcBef>
              <a:spcAft>
                <a:spcPts val="0"/>
              </a:spcAft>
              <a:buClr>
                <a:srgbClr val="000000"/>
              </a:buClr>
              <a:buSzPts val="1300"/>
              <a:buFont typeface="Times New Roman"/>
              <a:buChar char="-"/>
            </a:pPr>
            <a:r>
              <a:rPr lang="ru" b="1">
                <a:solidFill>
                  <a:srgbClr val="000000"/>
                </a:solidFill>
                <a:latin typeface="Times New Roman"/>
                <a:ea typeface="Times New Roman"/>
                <a:cs typeface="Times New Roman"/>
                <a:sym typeface="Times New Roman"/>
              </a:rPr>
              <a:t>Метою Закону Литви «Про фінансування політичних партій, виборчих кампаній та фінансовий контроль»</a:t>
            </a:r>
            <a:r>
              <a:rPr lang="ru">
                <a:solidFill>
                  <a:srgbClr val="000000"/>
                </a:solidFill>
                <a:latin typeface="Times New Roman"/>
                <a:ea typeface="Times New Roman"/>
                <a:cs typeface="Times New Roman"/>
                <a:sym typeface="Times New Roman"/>
              </a:rPr>
              <a:t> є забезпечення демократичності політичних кампаній, законності, прозорості та гласності фінансування політичних партій і політичних кампаній, регламентування порядку фінансування політичних партій та політичних кампаній, а також контролю за їх фінансуванням</a:t>
            </a:r>
            <a:endParaRPr>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r>
              <a:rPr lang="ru" sz="1200">
                <a:solidFill>
                  <a:srgbClr val="000000"/>
                </a:solidFill>
                <a:latin typeface="Times New Roman"/>
                <a:ea typeface="Times New Roman"/>
                <a:cs typeface="Times New Roman"/>
                <a:sym typeface="Times New Roman"/>
              </a:rPr>
              <a:t>- 1. Заборонені внески від юридичних осіб. 2. Кожен громадянин Литви може віддати 1% від свого прибуткового податку партії, якій довіряє. 3. Фізичні особи можуть жертвувати на виборчу кампанію партії. Розмір внеску не повинен перевищувати 10 середньомісячних зарплат за 4 квартал попереднього року</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819150" y="4883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400"/>
              <a:t>Правове регулювання фінансової діяльності політичних партій у Новій Зеландії: фінансування.</a:t>
            </a:r>
            <a:endParaRPr sz="2400"/>
          </a:p>
          <a:p>
            <a:pPr marL="0" lvl="0" indent="0" algn="l" rtl="0">
              <a:spcBef>
                <a:spcPts val="0"/>
              </a:spcBef>
              <a:spcAft>
                <a:spcPts val="0"/>
              </a:spcAft>
              <a:buNone/>
            </a:pPr>
            <a:endParaRPr/>
          </a:p>
        </p:txBody>
      </p:sp>
      <p:sp>
        <p:nvSpPr>
          <p:cNvPr id="209" name="Google Shape;209;p25"/>
          <p:cNvSpPr txBox="1">
            <a:spLocks noGrp="1"/>
          </p:cNvSpPr>
          <p:nvPr>
            <p:ph type="body" idx="1"/>
          </p:nvPr>
        </p:nvSpPr>
        <p:spPr>
          <a:xfrm>
            <a:off x="376125" y="1575600"/>
            <a:ext cx="8556900" cy="371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400">
                <a:solidFill>
                  <a:srgbClr val="990000"/>
                </a:solidFill>
                <a:latin typeface="Times New Roman"/>
                <a:ea typeface="Times New Roman"/>
                <a:cs typeface="Times New Roman"/>
                <a:sym typeface="Times New Roman"/>
              </a:rPr>
              <a:t>Electoral Act 1993, Public Act 1993 No 87, Date of assent 17 August 1993 визначає: </a:t>
            </a:r>
            <a:endParaRPr sz="1400">
              <a:solidFill>
                <a:srgbClr val="990000"/>
              </a:solidFill>
              <a:latin typeface="Times New Roman"/>
              <a:ea typeface="Times New Roman"/>
              <a:cs typeface="Times New Roman"/>
              <a:sym typeface="Times New Roman"/>
            </a:endParaRPr>
          </a:p>
          <a:p>
            <a:pPr marL="457200" lvl="0" indent="-304800" algn="l" rtl="0">
              <a:lnSpc>
                <a:spcPct val="100000"/>
              </a:lnSpc>
              <a:spcBef>
                <a:spcPts val="1600"/>
              </a:spcBef>
              <a:spcAft>
                <a:spcPts val="0"/>
              </a:spcAft>
              <a:buClr>
                <a:srgbClr val="000000"/>
              </a:buClr>
              <a:buSzPts val="1200"/>
              <a:buFont typeface="Arial"/>
              <a:buChar char="●"/>
            </a:pPr>
            <a:r>
              <a:rPr lang="ru" sz="1200">
                <a:solidFill>
                  <a:srgbClr val="000000"/>
                </a:solidFill>
                <a:latin typeface="Arial"/>
                <a:ea typeface="Arial"/>
                <a:cs typeface="Arial"/>
                <a:sym typeface="Arial"/>
              </a:rPr>
              <a:t>Державна підтримка полягає, переважно, у наданні коштів на оплату ефірного часу під час передвиборчої кампанії (самі партії сплачувати за ефірний час не можуть).</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ru" sz="1200">
                <a:solidFill>
                  <a:srgbClr val="000000"/>
                </a:solidFill>
                <a:latin typeface="Arial"/>
                <a:ea typeface="Arial"/>
                <a:cs typeface="Arial"/>
                <a:sym typeface="Arial"/>
              </a:rPr>
              <a:t>Рівень державної підтримки партій визначається парламентом. Загальна сума її на сьогодні становить 2 млн. новозеландских доларів (близько 30  млн. грн).</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ru" sz="1200">
                <a:solidFill>
                  <a:srgbClr val="000000"/>
                </a:solidFill>
                <a:latin typeface="Arial"/>
                <a:ea typeface="Arial"/>
                <a:cs typeface="Arial"/>
                <a:sym typeface="Arial"/>
              </a:rPr>
              <a:t>Члени парламенту та представлені у ньому партії отримують також кошти на ведення парламентської діяльності.</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ru" sz="1200">
                <a:solidFill>
                  <a:srgbClr val="000000"/>
                </a:solidFill>
                <a:latin typeface="Arial"/>
                <a:ea typeface="Arial"/>
                <a:cs typeface="Arial"/>
                <a:sym typeface="Arial"/>
              </a:rPr>
              <a:t>Кошти, виділені на оплату ефірного часу, перераховуються виборчою комісією безпосередньо компаніям, які здійснюють трансляції.</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ru" sz="1200">
                <a:solidFill>
                  <a:srgbClr val="000000"/>
                </a:solidFill>
                <a:latin typeface="Arial"/>
                <a:ea typeface="Arial"/>
                <a:cs typeface="Arial"/>
                <a:sym typeface="Arial"/>
              </a:rPr>
              <a:t>Анонімний внесок не більше 1500$.</a:t>
            </a:r>
            <a:endParaRPr sz="1200">
              <a:solidFill>
                <a:srgbClr val="000000"/>
              </a:solidFill>
              <a:latin typeface="Arial"/>
              <a:ea typeface="Arial"/>
              <a:cs typeface="Arial"/>
              <a:sym typeface="Arial"/>
            </a:endParaRPr>
          </a:p>
          <a:p>
            <a:pPr marL="457200" lvl="0" indent="0" algn="l" rtl="0">
              <a:spcBef>
                <a:spcPts val="1200"/>
              </a:spcBef>
              <a:spcAft>
                <a:spcPts val="1200"/>
              </a:spcAft>
              <a:buNone/>
            </a:pPr>
            <a:r>
              <a:rPr lang="ru" sz="1200">
                <a:solidFill>
                  <a:srgbClr val="000000"/>
                </a:solidFill>
                <a:latin typeface="Arial"/>
                <a:ea typeface="Arial"/>
                <a:cs typeface="Arial"/>
                <a:sym typeface="Arial"/>
              </a:rPr>
              <a:t>Відповідальність прописана в Розділі 6А.</a:t>
            </a:r>
            <a:endParaRPr sz="12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414825" y="2908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Особливості нормотворчої діяльності Сейму Литви:</a:t>
            </a:r>
            <a:endParaRPr/>
          </a:p>
        </p:txBody>
      </p:sp>
      <p:sp>
        <p:nvSpPr>
          <p:cNvPr id="215" name="Google Shape;215;p26"/>
          <p:cNvSpPr txBox="1">
            <a:spLocks noGrp="1"/>
          </p:cNvSpPr>
          <p:nvPr>
            <p:ph type="body" idx="1"/>
          </p:nvPr>
        </p:nvSpPr>
        <p:spPr>
          <a:xfrm>
            <a:off x="519300" y="1039625"/>
            <a:ext cx="8105400" cy="31500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ru" sz="1400" b="1">
                <a:solidFill>
                  <a:srgbClr val="000055"/>
                </a:solidFill>
                <a:highlight>
                  <a:srgbClr val="FFFFFF"/>
                </a:highlight>
                <a:latin typeface="Times New Roman"/>
                <a:ea typeface="Times New Roman"/>
                <a:cs typeface="Times New Roman"/>
                <a:sym typeface="Times New Roman"/>
              </a:rPr>
              <a:t>КОНСТИТУЦІЯ ЛИТОВСЬКОЇ РЕСПУБЛІКИ</a:t>
            </a:r>
            <a:endParaRPr sz="1400" b="1">
              <a:solidFill>
                <a:srgbClr val="000055"/>
              </a:solidFill>
              <a:highlight>
                <a:srgbClr val="FFFFFF"/>
              </a:highlight>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ru" sz="1400">
                <a:solidFill>
                  <a:srgbClr val="000055"/>
                </a:solidFill>
                <a:highlight>
                  <a:srgbClr val="FFFFFF"/>
                </a:highlight>
                <a:latin typeface="Times New Roman"/>
                <a:ea typeface="Times New Roman"/>
                <a:cs typeface="Times New Roman"/>
                <a:sym typeface="Times New Roman"/>
              </a:rPr>
              <a:t>Прийнята громадянами Литовської Республіки на референдумі 25 жовтня 1992 року.</a:t>
            </a:r>
            <a:endParaRPr sz="1400">
              <a:solidFill>
                <a:srgbClr val="000055"/>
              </a:solidFill>
              <a:highlight>
                <a:srgbClr val="FFFFFF"/>
              </a:highlight>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ru" sz="1200" b="1">
                <a:solidFill>
                  <a:srgbClr val="000055"/>
                </a:solidFill>
                <a:highlight>
                  <a:srgbClr val="FFFFFF"/>
                </a:highlight>
                <a:latin typeface="Times New Roman"/>
                <a:ea typeface="Times New Roman"/>
                <a:cs typeface="Times New Roman"/>
                <a:sym typeface="Times New Roman"/>
              </a:rPr>
              <a:t>Стаття 68:</a:t>
            </a:r>
            <a:r>
              <a:rPr lang="ru" sz="1200">
                <a:solidFill>
                  <a:srgbClr val="000055"/>
                </a:solidFill>
                <a:highlight>
                  <a:srgbClr val="FFFFFF"/>
                </a:highlight>
                <a:latin typeface="Times New Roman"/>
                <a:ea typeface="Times New Roman"/>
                <a:cs typeface="Times New Roman"/>
                <a:sym typeface="Times New Roman"/>
              </a:rPr>
              <a:t> Право законодавчої ініціативи у Сеймі належить членам Сейму, Президентові Республіки та Урядові. Право законодавчої   ініціативи   мають   також	громадяни Литовської  Республіки.  </a:t>
            </a:r>
            <a:r>
              <a:rPr lang="ru" sz="1200" u="sng">
                <a:solidFill>
                  <a:srgbClr val="000055"/>
                </a:solidFill>
                <a:highlight>
                  <a:srgbClr val="FFFFFF"/>
                </a:highlight>
                <a:latin typeface="Times New Roman"/>
                <a:ea typeface="Times New Roman"/>
                <a:cs typeface="Times New Roman"/>
                <a:sym typeface="Times New Roman"/>
              </a:rPr>
              <a:t>50  тисяч  громадян</a:t>
            </a:r>
            <a:r>
              <a:rPr lang="ru" sz="1200">
                <a:solidFill>
                  <a:srgbClr val="000055"/>
                </a:solidFill>
                <a:highlight>
                  <a:srgbClr val="FFFFFF"/>
                </a:highlight>
                <a:latin typeface="Times New Roman"/>
                <a:ea typeface="Times New Roman"/>
                <a:cs typeface="Times New Roman"/>
                <a:sym typeface="Times New Roman"/>
              </a:rPr>
              <a:t>,  які  мають виборче право,  можуть  подавати  у  Сейм  проект   закону,   який   Сейм зобов'язаний розглянути.</a:t>
            </a:r>
            <a:endParaRPr sz="1200">
              <a:solidFill>
                <a:srgbClr val="000055"/>
              </a:solidFill>
              <a:highlight>
                <a:srgbClr val="FFFFFF"/>
              </a:highlight>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ru" sz="1200">
                <a:solidFill>
                  <a:srgbClr val="000055"/>
                </a:solidFill>
                <a:highlight>
                  <a:srgbClr val="FFFFFF"/>
                </a:highlight>
                <a:latin typeface="Times New Roman"/>
                <a:ea typeface="Times New Roman"/>
                <a:cs typeface="Times New Roman"/>
                <a:sym typeface="Times New Roman"/>
              </a:rPr>
              <a:t> </a:t>
            </a:r>
            <a:r>
              <a:rPr lang="ru" sz="1200" b="1">
                <a:solidFill>
                  <a:srgbClr val="000055"/>
                </a:solidFill>
                <a:highlight>
                  <a:srgbClr val="FFFFFF"/>
                </a:highlight>
                <a:latin typeface="Times New Roman"/>
                <a:ea typeface="Times New Roman"/>
                <a:cs typeface="Times New Roman"/>
                <a:sym typeface="Times New Roman"/>
              </a:rPr>
              <a:t>Стаття 69:</a:t>
            </a:r>
            <a:r>
              <a:rPr lang="ru" sz="1200">
                <a:solidFill>
                  <a:srgbClr val="000055"/>
                </a:solidFill>
                <a:highlight>
                  <a:srgbClr val="FFFFFF"/>
                </a:highlight>
                <a:latin typeface="Times New Roman"/>
                <a:ea typeface="Times New Roman"/>
                <a:cs typeface="Times New Roman"/>
                <a:sym typeface="Times New Roman"/>
              </a:rPr>
              <a:t> Закони у   Сеймі   приймаються   з   </a:t>
            </a:r>
            <a:r>
              <a:rPr lang="ru" sz="1200" u="sng">
                <a:solidFill>
                  <a:srgbClr val="000055"/>
                </a:solidFill>
                <a:highlight>
                  <a:srgbClr val="FFFFFF"/>
                </a:highlight>
                <a:latin typeface="Times New Roman"/>
                <a:ea typeface="Times New Roman"/>
                <a:cs typeface="Times New Roman"/>
                <a:sym typeface="Times New Roman"/>
              </a:rPr>
              <a:t>додержанням  процедури</a:t>
            </a:r>
            <a:r>
              <a:rPr lang="ru" sz="1200">
                <a:solidFill>
                  <a:srgbClr val="000055"/>
                </a:solidFill>
                <a:highlight>
                  <a:srgbClr val="FFFFFF"/>
                </a:highlight>
                <a:latin typeface="Times New Roman"/>
                <a:ea typeface="Times New Roman"/>
                <a:cs typeface="Times New Roman"/>
                <a:sym typeface="Times New Roman"/>
              </a:rPr>
              <a:t>, встановленої законом. Закони вважаються  прийнятими,  якщо  за  них  проголосувала більшість членів Сейму, які брали участь у засіданні. Конституційні закони Литовської Республіки приймаються, якщо за них проголосувало більше половини всіх членів Сейму, а зміни в них  вносяться  більшістю не менш ніж </a:t>
            </a:r>
            <a:r>
              <a:rPr lang="ru" sz="1200" u="sng">
                <a:solidFill>
                  <a:srgbClr val="000055"/>
                </a:solidFill>
                <a:highlight>
                  <a:srgbClr val="FFFFFF"/>
                </a:highlight>
                <a:latin typeface="Times New Roman"/>
                <a:ea typeface="Times New Roman"/>
                <a:cs typeface="Times New Roman"/>
                <a:sym typeface="Times New Roman"/>
              </a:rPr>
              <a:t>у три п'ятих голосів членів Сейму</a:t>
            </a:r>
            <a:r>
              <a:rPr lang="ru" sz="1200">
                <a:solidFill>
                  <a:srgbClr val="000055"/>
                </a:solidFill>
                <a:highlight>
                  <a:srgbClr val="FFFFFF"/>
                </a:highlight>
                <a:latin typeface="Times New Roman"/>
                <a:ea typeface="Times New Roman"/>
                <a:cs typeface="Times New Roman"/>
                <a:sym typeface="Times New Roman"/>
              </a:rPr>
              <a:t>. Положення законів Литовської Республіки можуть прийматися  і шляхом референдуму.</a:t>
            </a:r>
            <a:endParaRPr sz="1200">
              <a:solidFill>
                <a:srgbClr val="000055"/>
              </a:solidFill>
              <a:highlight>
                <a:srgbClr val="FFFFFF"/>
              </a:highlight>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ru" sz="1200">
                <a:solidFill>
                  <a:srgbClr val="000055"/>
                </a:solidFill>
                <a:highlight>
                  <a:srgbClr val="FFFFFF"/>
                </a:highlight>
                <a:latin typeface="Times New Roman"/>
                <a:ea typeface="Times New Roman"/>
                <a:cs typeface="Times New Roman"/>
                <a:sym typeface="Times New Roman"/>
              </a:rPr>
              <a:t> </a:t>
            </a:r>
            <a:r>
              <a:rPr lang="ru" sz="1200" b="1">
                <a:solidFill>
                  <a:srgbClr val="000055"/>
                </a:solidFill>
                <a:highlight>
                  <a:srgbClr val="FFFFFF"/>
                </a:highlight>
                <a:latin typeface="Times New Roman"/>
                <a:ea typeface="Times New Roman"/>
                <a:cs typeface="Times New Roman"/>
                <a:sym typeface="Times New Roman"/>
              </a:rPr>
              <a:t>Стаття 70:</a:t>
            </a:r>
            <a:r>
              <a:rPr lang="ru" sz="1200">
                <a:solidFill>
                  <a:srgbClr val="000055"/>
                </a:solidFill>
                <a:highlight>
                  <a:srgbClr val="FFFFFF"/>
                </a:highlight>
                <a:latin typeface="Times New Roman"/>
                <a:ea typeface="Times New Roman"/>
                <a:cs typeface="Times New Roman"/>
                <a:sym typeface="Times New Roman"/>
              </a:rPr>
              <a:t> Прийняті Сеймом  закони  набувають чинності після підписання та офіційного обнародування їх Президентом Литовської Республіки, якщо  самими  законами не встановлений </a:t>
            </a:r>
            <a:r>
              <a:rPr lang="ru" sz="1200" u="sng">
                <a:solidFill>
                  <a:srgbClr val="000055"/>
                </a:solidFill>
                <a:highlight>
                  <a:srgbClr val="FFFFFF"/>
                </a:highlight>
                <a:latin typeface="Times New Roman"/>
                <a:ea typeface="Times New Roman"/>
                <a:cs typeface="Times New Roman"/>
                <a:sym typeface="Times New Roman"/>
              </a:rPr>
              <a:t>пізніший день набуття ними чинності</a:t>
            </a:r>
            <a:r>
              <a:rPr lang="ru" sz="1200">
                <a:solidFill>
                  <a:srgbClr val="000055"/>
                </a:solidFill>
                <a:highlight>
                  <a:srgbClr val="FFFFFF"/>
                </a:highlight>
                <a:latin typeface="Times New Roman"/>
                <a:ea typeface="Times New Roman"/>
                <a:cs typeface="Times New Roman"/>
                <a:sym typeface="Times New Roman"/>
              </a:rPr>
              <a:t>. Інші прийняті  Сеймом  акти  та  Статут  Сейму  підписуються Головою Сейму. Ці акти набувають чинності наступного дня після їх обнародування,  якщо самими актами не встановлено  інший  порядок набуття ними чинності.</a:t>
            </a:r>
            <a:endParaRPr sz="1200">
              <a:solidFill>
                <a:srgbClr val="000055"/>
              </a:solidFill>
              <a:highlight>
                <a:srgbClr val="FFFFFF"/>
              </a:highlight>
              <a:latin typeface="Times New Roman"/>
              <a:ea typeface="Times New Roman"/>
              <a:cs typeface="Times New Roman"/>
              <a:sym typeface="Times New Roman"/>
            </a:endParaRPr>
          </a:p>
          <a:p>
            <a:pPr marL="0" lvl="0" indent="0" algn="l" rtl="0">
              <a:lnSpc>
                <a:spcPct val="100000"/>
              </a:lnSpc>
              <a:spcBef>
                <a:spcPts val="1200"/>
              </a:spcBef>
              <a:spcAft>
                <a:spcPts val="1600"/>
              </a:spcAft>
              <a:buNone/>
            </a:pPr>
            <a:endParaRPr sz="10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819150" y="1967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Особливості нормотворчої діяльності парламенту Нової Зеландії:</a:t>
            </a:r>
            <a:endParaRPr/>
          </a:p>
          <a:p>
            <a:pPr marL="0" lvl="0" indent="0" algn="l" rtl="0">
              <a:spcBef>
                <a:spcPts val="0"/>
              </a:spcBef>
              <a:spcAft>
                <a:spcPts val="0"/>
              </a:spcAft>
              <a:buNone/>
            </a:pPr>
            <a:endParaRPr/>
          </a:p>
        </p:txBody>
      </p:sp>
      <p:sp>
        <p:nvSpPr>
          <p:cNvPr id="221" name="Google Shape;221;p27"/>
          <p:cNvSpPr txBox="1">
            <a:spLocks noGrp="1"/>
          </p:cNvSpPr>
          <p:nvPr>
            <p:ph type="body" idx="1"/>
          </p:nvPr>
        </p:nvSpPr>
        <p:spPr>
          <a:xfrm>
            <a:off x="329100" y="1410450"/>
            <a:ext cx="8594400" cy="32256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000000"/>
              </a:buClr>
              <a:buSzPts val="1050"/>
              <a:buFont typeface="Arial"/>
              <a:buAutoNum type="arabicPeriod"/>
            </a:pPr>
            <a:r>
              <a:rPr lang="ru" sz="1050">
                <a:solidFill>
                  <a:srgbClr val="000000"/>
                </a:solidFill>
                <a:highlight>
                  <a:srgbClr val="FFFFFF"/>
                </a:highlight>
                <a:latin typeface="Arial"/>
                <a:ea typeface="Arial"/>
                <a:cs typeface="Arial"/>
                <a:sym typeface="Arial"/>
              </a:rPr>
              <a:t>Перед прийняттям будь-якого закону його вперше</a:t>
            </a:r>
            <a:r>
              <a:rPr lang="ru" sz="1050" u="sng">
                <a:solidFill>
                  <a:srgbClr val="000000"/>
                </a:solidFill>
                <a:highlight>
                  <a:srgbClr val="FFFFFF"/>
                </a:highlight>
                <a:latin typeface="Arial"/>
                <a:ea typeface="Arial"/>
                <a:cs typeface="Arial"/>
                <a:sym typeface="Arial"/>
              </a:rPr>
              <a:t> вносять у парламент як проект</a:t>
            </a:r>
            <a:r>
              <a:rPr lang="ru" sz="1050">
                <a:solidFill>
                  <a:srgbClr val="000000"/>
                </a:solidFill>
                <a:highlight>
                  <a:srgbClr val="FFFFFF"/>
                </a:highlight>
                <a:latin typeface="Arial"/>
                <a:ea typeface="Arial"/>
                <a:cs typeface="Arial"/>
                <a:sym typeface="Arial"/>
              </a:rPr>
              <a:t>, відомий як </a:t>
            </a:r>
            <a:r>
              <a:rPr lang="ru" sz="1050">
                <a:solidFill>
                  <a:srgbClr val="000000"/>
                </a:solidFill>
                <a:highlight>
                  <a:srgbClr val="FFFFFF"/>
                </a:highlight>
                <a:uFill>
                  <a:noFill/>
                </a:uFill>
                <a:latin typeface="Arial"/>
                <a:ea typeface="Arial"/>
                <a:cs typeface="Arial"/>
                <a:sym typeface="Arial"/>
                <a:hlinkClick r:id="rId3"/>
              </a:rPr>
              <a:t>законопроект</a:t>
            </a:r>
            <a:r>
              <a:rPr lang="ru" sz="1050">
                <a:solidFill>
                  <a:srgbClr val="000000"/>
                </a:solidFill>
                <a:highlight>
                  <a:srgbClr val="FFFFFF"/>
                </a:highlight>
                <a:latin typeface="Arial"/>
                <a:ea typeface="Arial"/>
                <a:cs typeface="Arial"/>
                <a:sym typeface="Arial"/>
              </a:rPr>
              <a:t> . Більшість законопроектів оприлюднюється урядом дня. </a:t>
            </a:r>
            <a:r>
              <a:rPr lang="ru" sz="1050" u="sng">
                <a:solidFill>
                  <a:srgbClr val="000000"/>
                </a:solidFill>
                <a:highlight>
                  <a:srgbClr val="FFFFFF"/>
                </a:highlight>
                <a:latin typeface="Arial"/>
                <a:ea typeface="Arial"/>
                <a:cs typeface="Arial"/>
                <a:sym typeface="Arial"/>
              </a:rPr>
              <a:t>Урядові законопроекти рідко зазнають поразки</a:t>
            </a:r>
            <a:r>
              <a:rPr lang="ru" sz="1050">
                <a:solidFill>
                  <a:srgbClr val="000000"/>
                </a:solidFill>
                <a:highlight>
                  <a:srgbClr val="FFFFFF"/>
                </a:highlight>
                <a:latin typeface="Arial"/>
                <a:ea typeface="Arial"/>
                <a:cs typeface="Arial"/>
                <a:sym typeface="Arial"/>
              </a:rPr>
              <a:t> (перша поразка була у 20 столітті в 1998 році). Можливо також, що окремі депутати пропонують свої власні законопроекти, які називаються </a:t>
            </a:r>
            <a:r>
              <a:rPr lang="ru" sz="1050">
                <a:solidFill>
                  <a:srgbClr val="000000"/>
                </a:solidFill>
                <a:highlight>
                  <a:srgbClr val="FFFFFF"/>
                </a:highlight>
                <a:uFill>
                  <a:noFill/>
                </a:uFill>
                <a:latin typeface="Arial"/>
                <a:ea typeface="Arial"/>
                <a:cs typeface="Arial"/>
                <a:sym typeface="Arial"/>
                <a:hlinkClick r:id="rId4"/>
              </a:rPr>
              <a:t>законопроектами членів</a:t>
            </a:r>
            <a:r>
              <a:rPr lang="ru" sz="1050">
                <a:solidFill>
                  <a:srgbClr val="000000"/>
                </a:solidFill>
                <a:highlight>
                  <a:srgbClr val="FFFFFF"/>
                </a:highlight>
                <a:latin typeface="Arial"/>
                <a:ea typeface="Arial"/>
                <a:cs typeface="Arial"/>
                <a:sym typeface="Arial"/>
              </a:rPr>
              <a:t> ; Зазвичай вони висуваються опозиційними партіями або депутатами, які бажають розібратися з питаннями, щодо яких партії не займають позицій. Усі законопроекти повинні пройти три читання в Палаті представників, перш ніж отримати </a:t>
            </a:r>
            <a:r>
              <a:rPr lang="ru" sz="1050">
                <a:solidFill>
                  <a:srgbClr val="000000"/>
                </a:solidFill>
                <a:highlight>
                  <a:srgbClr val="FFFFFF"/>
                </a:highlight>
                <a:uFill>
                  <a:noFill/>
                </a:uFill>
                <a:latin typeface="Arial"/>
                <a:ea typeface="Arial"/>
                <a:cs typeface="Arial"/>
                <a:sym typeface="Arial"/>
                <a:hlinkClick r:id="rId5"/>
              </a:rPr>
              <a:t>Королівське згоду,</a:t>
            </a:r>
            <a:r>
              <a:rPr lang="ru" sz="1050">
                <a:solidFill>
                  <a:srgbClr val="000000"/>
                </a:solidFill>
                <a:highlight>
                  <a:srgbClr val="FFFFFF"/>
                </a:highlight>
                <a:latin typeface="Arial"/>
                <a:ea typeface="Arial"/>
                <a:cs typeface="Arial"/>
                <a:sym typeface="Arial"/>
              </a:rPr>
              <a:t> щоб стати </a:t>
            </a:r>
            <a:r>
              <a:rPr lang="ru" sz="1050">
                <a:solidFill>
                  <a:srgbClr val="000000"/>
                </a:solidFill>
                <a:highlight>
                  <a:srgbClr val="FFFFFF"/>
                </a:highlight>
                <a:uFill>
                  <a:noFill/>
                </a:uFill>
                <a:latin typeface="Arial"/>
                <a:ea typeface="Arial"/>
                <a:cs typeface="Arial"/>
                <a:sym typeface="Arial"/>
                <a:hlinkClick r:id="rId6"/>
              </a:rPr>
              <a:t>Актом парламенту</a:t>
            </a:r>
            <a:r>
              <a:rPr lang="ru" sz="1050">
                <a:solidFill>
                  <a:srgbClr val="000000"/>
                </a:solidFill>
                <a:highlight>
                  <a:srgbClr val="FFFFFF"/>
                </a:highlight>
                <a:latin typeface="Arial"/>
                <a:ea typeface="Arial"/>
                <a:cs typeface="Arial"/>
                <a:sym typeface="Arial"/>
              </a:rPr>
              <a:t> ( </a:t>
            </a:r>
            <a:r>
              <a:rPr lang="ru" sz="1050">
                <a:solidFill>
                  <a:srgbClr val="000000"/>
                </a:solidFill>
                <a:highlight>
                  <a:srgbClr val="FFFFFF"/>
                </a:highlight>
                <a:uFill>
                  <a:noFill/>
                </a:uFill>
                <a:latin typeface="Arial"/>
                <a:ea typeface="Arial"/>
                <a:cs typeface="Arial"/>
                <a:sym typeface="Arial"/>
                <a:hlinkClick r:id="rId7"/>
              </a:rPr>
              <a:t>статутний закон</a:t>
            </a:r>
            <a:r>
              <a:rPr lang="ru" sz="1050">
                <a:solidFill>
                  <a:srgbClr val="000000"/>
                </a:solidFill>
                <a:highlight>
                  <a:srgbClr val="FFFFFF"/>
                </a:highlight>
                <a:latin typeface="Arial"/>
                <a:ea typeface="Arial"/>
                <a:cs typeface="Arial"/>
                <a:sym typeface="Arial"/>
              </a:rPr>
              <a:t> ).</a:t>
            </a:r>
            <a:endParaRPr sz="1050">
              <a:solidFill>
                <a:srgbClr val="000000"/>
              </a:solidFill>
              <a:highlight>
                <a:srgbClr val="FFFFFF"/>
              </a:highlight>
              <a:latin typeface="Arial"/>
              <a:ea typeface="Arial"/>
              <a:cs typeface="Arial"/>
              <a:sym typeface="Arial"/>
            </a:endParaRPr>
          </a:p>
          <a:p>
            <a:pPr marL="457200" lvl="0" indent="-295275" algn="l" rtl="0">
              <a:spcBef>
                <a:spcPts val="0"/>
              </a:spcBef>
              <a:spcAft>
                <a:spcPts val="0"/>
              </a:spcAft>
              <a:buClr>
                <a:srgbClr val="000000"/>
              </a:buClr>
              <a:buSzPts val="1050"/>
              <a:buFont typeface="Arial"/>
              <a:buAutoNum type="arabicPeriod"/>
            </a:pPr>
            <a:r>
              <a:rPr lang="ru" sz="1050">
                <a:solidFill>
                  <a:srgbClr val="000000"/>
                </a:solidFill>
                <a:highlight>
                  <a:srgbClr val="FFFFFF"/>
                </a:highlight>
                <a:latin typeface="Arial"/>
                <a:ea typeface="Arial"/>
                <a:cs typeface="Arial"/>
                <a:sym typeface="Arial"/>
              </a:rPr>
              <a:t>Кожен законопроект проходить кілька етапів, перш ніж він стає законом. </a:t>
            </a:r>
            <a:r>
              <a:rPr lang="ru" sz="1050" u="sng">
                <a:solidFill>
                  <a:srgbClr val="000000"/>
                </a:solidFill>
                <a:highlight>
                  <a:srgbClr val="FFFFFF"/>
                </a:highlight>
                <a:latin typeface="Arial"/>
                <a:ea typeface="Arial"/>
                <a:cs typeface="Arial"/>
                <a:sym typeface="Arial"/>
              </a:rPr>
              <a:t>Перший етап </a:t>
            </a:r>
            <a:r>
              <a:rPr lang="ru" sz="1050">
                <a:solidFill>
                  <a:srgbClr val="000000"/>
                </a:solidFill>
                <a:highlight>
                  <a:srgbClr val="FFFFFF"/>
                </a:highlight>
                <a:latin typeface="Arial"/>
                <a:ea typeface="Arial"/>
                <a:cs typeface="Arial"/>
                <a:sym typeface="Arial"/>
              </a:rPr>
              <a:t>- це просто формальність, відома як </a:t>
            </a:r>
            <a:r>
              <a:rPr lang="ru" sz="1050">
                <a:solidFill>
                  <a:srgbClr val="000000"/>
                </a:solidFill>
                <a:highlight>
                  <a:srgbClr val="FFFFFF"/>
                </a:highlight>
                <a:uFill>
                  <a:noFill/>
                </a:uFill>
                <a:latin typeface="Arial"/>
                <a:ea typeface="Arial"/>
                <a:cs typeface="Arial"/>
                <a:sym typeface="Arial"/>
                <a:hlinkClick r:id="rId8"/>
              </a:rPr>
              <a:t>перше читання</a:t>
            </a:r>
            <a:r>
              <a:rPr lang="ru" sz="1050">
                <a:solidFill>
                  <a:srgbClr val="000000"/>
                </a:solidFill>
                <a:highlight>
                  <a:srgbClr val="FFFFFF"/>
                </a:highlight>
                <a:latin typeface="Arial"/>
                <a:ea typeface="Arial"/>
                <a:cs typeface="Arial"/>
                <a:sym typeface="Arial"/>
              </a:rPr>
              <a:t> , де вона вводиться без дискусій. Далі йде </a:t>
            </a:r>
            <a:r>
              <a:rPr lang="ru" sz="1050" u="sng">
                <a:solidFill>
                  <a:srgbClr val="000000"/>
                </a:solidFill>
                <a:highlight>
                  <a:srgbClr val="FFFFFF"/>
                </a:highlight>
                <a:latin typeface="Arial"/>
                <a:ea typeface="Arial"/>
                <a:cs typeface="Arial"/>
                <a:sym typeface="Arial"/>
              </a:rPr>
              <a:t>друге </a:t>
            </a:r>
            <a:r>
              <a:rPr lang="ru" sz="1050">
                <a:solidFill>
                  <a:srgbClr val="000000"/>
                </a:solidFill>
                <a:highlight>
                  <a:srgbClr val="FFFFFF"/>
                </a:highlight>
                <a:uFill>
                  <a:noFill/>
                </a:uFill>
                <a:latin typeface="Arial"/>
                <a:ea typeface="Arial"/>
                <a:cs typeface="Arial"/>
                <a:sym typeface="Arial"/>
                <a:hlinkClick r:id="rId9"/>
              </a:rPr>
              <a:t>читання</a:t>
            </a:r>
            <a:r>
              <a:rPr lang="ru" sz="1050">
                <a:solidFill>
                  <a:srgbClr val="000000"/>
                </a:solidFill>
                <a:highlight>
                  <a:srgbClr val="FFFFFF"/>
                </a:highlight>
                <a:latin typeface="Arial"/>
                <a:ea typeface="Arial"/>
                <a:cs typeface="Arial"/>
                <a:sym typeface="Arial"/>
              </a:rPr>
              <a:t> , депутати обговорюють загальні принципи законопроекту. Якщо Палата виступає проти законопроекту, він може проголосувати за відхилення законопроекту. </a:t>
            </a:r>
            <a:endParaRPr sz="1400" baseline="30000">
              <a:solidFill>
                <a:srgbClr val="000000"/>
              </a:solidFill>
              <a:highlight>
                <a:srgbClr val="FFFFFF"/>
              </a:highlight>
              <a:latin typeface="Arial"/>
              <a:ea typeface="Arial"/>
              <a:cs typeface="Arial"/>
              <a:sym typeface="Arial"/>
            </a:endParaRPr>
          </a:p>
          <a:p>
            <a:pPr marL="457200" lvl="0" indent="-295275" algn="l" rtl="0">
              <a:spcBef>
                <a:spcPts val="0"/>
              </a:spcBef>
              <a:spcAft>
                <a:spcPts val="0"/>
              </a:spcAft>
              <a:buClr>
                <a:srgbClr val="000000"/>
              </a:buClr>
              <a:buSzPts val="1050"/>
              <a:buFont typeface="Arial"/>
              <a:buAutoNum type="arabicPeriod"/>
            </a:pPr>
            <a:r>
              <a:rPr lang="ru" sz="1050">
                <a:solidFill>
                  <a:srgbClr val="000000"/>
                </a:solidFill>
                <a:highlight>
                  <a:srgbClr val="FFFFFF"/>
                </a:highlight>
                <a:latin typeface="Arial"/>
                <a:ea typeface="Arial"/>
                <a:cs typeface="Arial"/>
                <a:sym typeface="Arial"/>
              </a:rPr>
              <a:t>Якщо законопроект проходить у другому читанні, </a:t>
            </a:r>
            <a:r>
              <a:rPr lang="ru" sz="1050" u="sng">
                <a:solidFill>
                  <a:srgbClr val="000000"/>
                </a:solidFill>
                <a:highlight>
                  <a:srgbClr val="FFFFFF"/>
                </a:highlight>
                <a:latin typeface="Arial"/>
                <a:ea typeface="Arial"/>
                <a:cs typeface="Arial"/>
                <a:sym typeface="Arial"/>
              </a:rPr>
              <a:t>він надсилається до виборчої комісі</a:t>
            </a:r>
            <a:r>
              <a:rPr lang="ru" sz="1050">
                <a:solidFill>
                  <a:srgbClr val="000000"/>
                </a:solidFill>
                <a:highlight>
                  <a:srgbClr val="FFFFFF"/>
                </a:highlight>
                <a:latin typeface="Arial"/>
                <a:ea typeface="Arial"/>
                <a:cs typeface="Arial"/>
                <a:sym typeface="Arial"/>
              </a:rPr>
              <a:t>ї, де перевіряється кожна стаття у законопроекті. На цьому етапі члени парламенту, які принципово підтримують законопроект, але не погоджуються з певними пунктами, можуть запропонувати </a:t>
            </a:r>
            <a:r>
              <a:rPr lang="ru" sz="1050">
                <a:solidFill>
                  <a:srgbClr val="000000"/>
                </a:solidFill>
                <a:highlight>
                  <a:srgbClr val="FFFFFF"/>
                </a:highlight>
                <a:uFill>
                  <a:noFill/>
                </a:uFill>
                <a:latin typeface="Arial"/>
                <a:ea typeface="Arial"/>
                <a:cs typeface="Arial"/>
                <a:sym typeface="Arial"/>
                <a:hlinkClick r:id="rId10"/>
              </a:rPr>
              <a:t>зміни</a:t>
            </a:r>
            <a:r>
              <a:rPr lang="ru" sz="1050">
                <a:solidFill>
                  <a:srgbClr val="000000"/>
                </a:solidFill>
                <a:highlight>
                  <a:srgbClr val="FFFFFF"/>
                </a:highlight>
                <a:latin typeface="Arial"/>
                <a:ea typeface="Arial"/>
                <a:cs typeface="Arial"/>
                <a:sym typeface="Arial"/>
              </a:rPr>
              <a:t> до цих положень. Після свого звіту до Палати, законопроект буде винесено на </a:t>
            </a:r>
            <a:r>
              <a:rPr lang="ru" sz="1050">
                <a:solidFill>
                  <a:srgbClr val="000000"/>
                </a:solidFill>
                <a:highlight>
                  <a:srgbClr val="FFFFFF"/>
                </a:highlight>
                <a:uFill>
                  <a:noFill/>
                </a:uFill>
                <a:latin typeface="Arial"/>
                <a:ea typeface="Arial"/>
                <a:cs typeface="Arial"/>
                <a:sym typeface="Arial"/>
                <a:hlinkClick r:id="rId11"/>
              </a:rPr>
              <a:t>третє читання,</a:t>
            </a:r>
            <a:r>
              <a:rPr lang="ru" sz="1050">
                <a:solidFill>
                  <a:srgbClr val="000000"/>
                </a:solidFill>
                <a:highlight>
                  <a:srgbClr val="FFFFFF"/>
                </a:highlight>
                <a:latin typeface="Arial"/>
                <a:ea typeface="Arial"/>
                <a:cs typeface="Arial"/>
                <a:sym typeface="Arial"/>
              </a:rPr>
              <a:t> де до його прийняття чи відхилення будуть дозволені лише незначні поправки</a:t>
            </a:r>
            <a:endParaRPr sz="1050">
              <a:solidFill>
                <a:srgbClr val="000000"/>
              </a:solidFill>
              <a:highlight>
                <a:srgbClr val="FFFFFF"/>
              </a:highlight>
              <a:latin typeface="Arial"/>
              <a:ea typeface="Arial"/>
              <a:cs typeface="Arial"/>
              <a:sym typeface="Arial"/>
            </a:endParaRPr>
          </a:p>
          <a:p>
            <a:pPr marL="457200" lvl="0" indent="-295275" algn="l" rtl="0">
              <a:spcBef>
                <a:spcPts val="0"/>
              </a:spcBef>
              <a:spcAft>
                <a:spcPts val="0"/>
              </a:spcAft>
              <a:buClr>
                <a:srgbClr val="000000"/>
              </a:buClr>
              <a:buSzPts val="1050"/>
              <a:buFont typeface="Arial"/>
              <a:buAutoNum type="arabicPeriod"/>
            </a:pPr>
            <a:r>
              <a:rPr lang="ru" sz="1050">
                <a:solidFill>
                  <a:srgbClr val="000000"/>
                </a:solidFill>
                <a:highlight>
                  <a:srgbClr val="FFFFFF"/>
                </a:highlight>
                <a:latin typeface="Arial"/>
                <a:ea typeface="Arial"/>
                <a:cs typeface="Arial"/>
                <a:sym typeface="Arial"/>
              </a:rPr>
              <a:t>Королівське асигнування (схвалення)  Генерал - Губернатора.</a:t>
            </a:r>
            <a:endParaRPr sz="1050">
              <a:solidFill>
                <a:srgbClr val="000000"/>
              </a:solidFill>
              <a:highlight>
                <a:srgbClr val="FFFFFF"/>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Висновки:</a:t>
            </a:r>
            <a:endParaRPr/>
          </a:p>
        </p:txBody>
      </p:sp>
      <p:sp>
        <p:nvSpPr>
          <p:cNvPr id="227" name="Google Shape;227;p28"/>
          <p:cNvSpPr txBox="1">
            <a:spLocks noGrp="1"/>
          </p:cNvSpPr>
          <p:nvPr>
            <p:ph type="body" idx="1"/>
          </p:nvPr>
        </p:nvSpPr>
        <p:spPr>
          <a:xfrm>
            <a:off x="819150" y="1532700"/>
            <a:ext cx="7505700" cy="290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AutoNum type="arabicPeriod"/>
            </a:pPr>
            <a:r>
              <a:rPr lang="ru" sz="1400">
                <a:latin typeface="Times New Roman"/>
                <a:ea typeface="Times New Roman"/>
                <a:cs typeface="Times New Roman"/>
                <a:sym typeface="Times New Roman"/>
              </a:rPr>
              <a:t> Найбільш істотними надходженнями в межах приватного фінансування політичних партій у Литві і Новій Зеландії є пожертвування, під яким розуміється добровільне надання політичній партії грошових або майнових цінностей у порядку та розмірах, передбачених законодавством.</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ru" sz="1400">
                <a:latin typeface="Times New Roman"/>
                <a:ea typeface="Times New Roman"/>
                <a:cs typeface="Times New Roman"/>
                <a:sym typeface="Times New Roman"/>
              </a:rPr>
              <a:t>Відповідальність за порушення законодавства про фінансування політичних партій чітко регламентовано, та закріплені в основних нормативно-правових актах.</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ru" sz="1400">
                <a:latin typeface="Times New Roman"/>
                <a:ea typeface="Times New Roman"/>
                <a:cs typeface="Times New Roman"/>
                <a:sym typeface="Times New Roman"/>
              </a:rPr>
              <a:t>Литва та Нова Зеландія мають таке ж чітке нормативно-правове закріплення діяльності, фінансування, процесу виборі, як і в Україні.</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AutoNum type="arabicPeriod"/>
            </a:pPr>
            <a:r>
              <a:rPr lang="ru" sz="1400">
                <a:latin typeface="Times New Roman"/>
                <a:ea typeface="Times New Roman"/>
                <a:cs typeface="Times New Roman"/>
                <a:sym typeface="Times New Roman"/>
              </a:rPr>
              <a:t>Відсутність в Новій Зеландії ідеологічних заборон, не зазначено в законодавстві.</a:t>
            </a:r>
            <a:endParaRPr sz="14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819150" y="5729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Список використаних джерел:</a:t>
            </a:r>
            <a:endParaRPr/>
          </a:p>
        </p:txBody>
      </p:sp>
      <p:sp>
        <p:nvSpPr>
          <p:cNvPr id="233" name="Google Shape;233;p29"/>
          <p:cNvSpPr txBox="1">
            <a:spLocks noGrp="1"/>
          </p:cNvSpPr>
          <p:nvPr>
            <p:ph type="body" idx="1"/>
          </p:nvPr>
        </p:nvSpPr>
        <p:spPr>
          <a:xfrm>
            <a:off x="819150" y="1391650"/>
            <a:ext cx="7505700" cy="2849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ru" sz="1600">
                <a:solidFill>
                  <a:srgbClr val="000000"/>
                </a:solidFill>
                <a:highlight>
                  <a:srgbClr val="FFFFFF"/>
                </a:highlight>
                <a:latin typeface="Times New Roman"/>
                <a:ea typeface="Times New Roman"/>
                <a:cs typeface="Times New Roman"/>
                <a:sym typeface="Times New Roman"/>
              </a:rPr>
              <a:t>Як створити свою партію у Новій Зеландії [Електронний ресурс] // Yor NZ. – 2017. – Режим доступу до ресурсу: </a:t>
            </a:r>
            <a:r>
              <a:rPr lang="ru" sz="1600" u="sng">
                <a:solidFill>
                  <a:schemeClr val="hlink"/>
                </a:solidFill>
                <a:highlight>
                  <a:srgbClr val="FFFFFF"/>
                </a:highlight>
                <a:latin typeface="Times New Roman"/>
                <a:ea typeface="Times New Roman"/>
                <a:cs typeface="Times New Roman"/>
                <a:sym typeface="Times New Roman"/>
                <a:hlinkClick r:id="rId3"/>
              </a:rPr>
              <a:t>https://yournz.org/2017/10/03/how-to-start-a-new-political-party/</a:t>
            </a:r>
            <a:r>
              <a:rPr lang="ru" sz="1600">
                <a:solidFill>
                  <a:srgbClr val="000000"/>
                </a:solidFill>
                <a:highlight>
                  <a:srgbClr val="FFFFFF"/>
                </a:highlight>
                <a:latin typeface="Times New Roman"/>
                <a:ea typeface="Times New Roman"/>
                <a:cs typeface="Times New Roman"/>
                <a:sym typeface="Times New Roman"/>
              </a:rPr>
              <a:t>.</a:t>
            </a:r>
            <a:endParaRPr sz="1600">
              <a:solidFill>
                <a:srgbClr val="000000"/>
              </a:solidFill>
              <a:highlight>
                <a:srgbClr val="FFFFFF"/>
              </a:highlight>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AutoNum type="arabicPeriod"/>
            </a:pPr>
            <a:r>
              <a:rPr lang="ru" sz="1600">
                <a:solidFill>
                  <a:srgbClr val="000000"/>
                </a:solidFill>
                <a:highlight>
                  <a:srgbClr val="FFFFFF"/>
                </a:highlight>
                <a:latin typeface="Times New Roman"/>
                <a:ea typeface="Times New Roman"/>
                <a:cs typeface="Times New Roman"/>
                <a:sym typeface="Times New Roman"/>
              </a:rPr>
              <a:t>Electoral Act [Електронний ресурс] // The House of Representatives. – 1993. – Режим доступу до ресурсу: </a:t>
            </a:r>
            <a:r>
              <a:rPr lang="ru" sz="1600" u="sng">
                <a:solidFill>
                  <a:schemeClr val="hlink"/>
                </a:solidFill>
                <a:highlight>
                  <a:srgbClr val="FFFFFF"/>
                </a:highlight>
                <a:latin typeface="Times New Roman"/>
                <a:ea typeface="Times New Roman"/>
                <a:cs typeface="Times New Roman"/>
                <a:sym typeface="Times New Roman"/>
                <a:hlinkClick r:id="rId4"/>
              </a:rPr>
              <a:t>http://www.legislation.govt.nz/act/public/1993/0087/140.0/whole.html#DLM307519</a:t>
            </a:r>
            <a:r>
              <a:rPr lang="ru" sz="1600">
                <a:solidFill>
                  <a:srgbClr val="000000"/>
                </a:solidFill>
                <a:highlight>
                  <a:srgbClr val="FFFFFF"/>
                </a:highlight>
                <a:latin typeface="Times New Roman"/>
                <a:ea typeface="Times New Roman"/>
                <a:cs typeface="Times New Roman"/>
                <a:sym typeface="Times New Roman"/>
              </a:rPr>
              <a:t>.</a:t>
            </a:r>
            <a:endParaRPr sz="1600">
              <a:solidFill>
                <a:srgbClr val="000000"/>
              </a:solidFill>
              <a:highlight>
                <a:srgbClr val="FFFFFF"/>
              </a:highlight>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AutoNum type="arabicPeriod"/>
            </a:pPr>
            <a:r>
              <a:rPr lang="ru" sz="1600">
                <a:solidFill>
                  <a:srgbClr val="000000"/>
                </a:solidFill>
                <a:highlight>
                  <a:srgbClr val="FFFFFF"/>
                </a:highlight>
                <a:latin typeface="Times New Roman"/>
                <a:ea typeface="Times New Roman"/>
                <a:cs typeface="Times New Roman"/>
                <a:sym typeface="Times New Roman"/>
              </a:rPr>
              <a:t>Закон Литвы о Политических партиях [Електронний ресурс] // № I-606. – 1990. – Режим доступу до ресурсу: https://e-seimas.lrs.lt/portal/legalActPrint/lt?jfwid=wny8riyz4&amp;documentId=TAIS.253686&amp;category=TAD.</a:t>
            </a:r>
            <a:endParaRPr sz="16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0"/>
          <p:cNvPicPr preferRelativeResize="0"/>
          <p:nvPr/>
        </p:nvPicPr>
        <p:blipFill>
          <a:blip r:embed="rId3">
            <a:alphaModFix/>
          </a:blip>
          <a:stretch>
            <a:fillRect/>
          </a:stretch>
        </p:blipFill>
        <p:spPr>
          <a:xfrm>
            <a:off x="172325" y="112825"/>
            <a:ext cx="879935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3931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План:</a:t>
            </a:r>
            <a:endParaRPr/>
          </a:p>
        </p:txBody>
      </p:sp>
      <p:sp>
        <p:nvSpPr>
          <p:cNvPr id="135" name="Google Shape;135;p14"/>
          <p:cNvSpPr txBox="1">
            <a:spLocks noGrp="1"/>
          </p:cNvSpPr>
          <p:nvPr>
            <p:ph type="body" idx="1"/>
          </p:nvPr>
        </p:nvSpPr>
        <p:spPr>
          <a:xfrm>
            <a:off x="819150" y="1046850"/>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omic Sans MS"/>
              <a:buChar char="●"/>
            </a:pPr>
            <a:r>
              <a:rPr lang="ru" sz="1800">
                <a:solidFill>
                  <a:srgbClr val="000000"/>
                </a:solidFill>
                <a:latin typeface="Comic Sans MS"/>
                <a:ea typeface="Comic Sans MS"/>
                <a:cs typeface="Comic Sans MS"/>
                <a:sym typeface="Comic Sans MS"/>
              </a:rPr>
              <a:t>Вступ</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ru" sz="1800">
                <a:solidFill>
                  <a:srgbClr val="000000"/>
                </a:solidFill>
                <a:latin typeface="Comic Sans MS"/>
                <a:ea typeface="Comic Sans MS"/>
                <a:cs typeface="Comic Sans MS"/>
                <a:sym typeface="Comic Sans MS"/>
              </a:rPr>
              <a:t>Історія виникнення та сучасний склад парламенту Литви та Нової Зеландії</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ru" sz="1800">
                <a:solidFill>
                  <a:srgbClr val="000000"/>
                </a:solidFill>
                <a:latin typeface="Comic Sans MS"/>
                <a:ea typeface="Comic Sans MS"/>
                <a:cs typeface="Comic Sans MS"/>
                <a:sym typeface="Comic Sans MS"/>
              </a:rPr>
              <a:t>Порядок створення і реєстрації політичних партії</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ru" sz="1800">
                <a:solidFill>
                  <a:srgbClr val="000000"/>
                </a:solidFill>
                <a:latin typeface="Comic Sans MS"/>
                <a:ea typeface="Comic Sans MS"/>
                <a:cs typeface="Comic Sans MS"/>
                <a:sym typeface="Comic Sans MS"/>
              </a:rPr>
              <a:t>Правове регулювання організаційних та ідеологічних засад</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ru" sz="1800">
                <a:solidFill>
                  <a:srgbClr val="000000"/>
                </a:solidFill>
                <a:latin typeface="Comic Sans MS"/>
                <a:ea typeface="Comic Sans MS"/>
                <a:cs typeface="Comic Sans MS"/>
                <a:sym typeface="Comic Sans MS"/>
              </a:rPr>
              <a:t>Правове регулювання фінансової діяльності</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ru" sz="1800">
                <a:solidFill>
                  <a:srgbClr val="000000"/>
                </a:solidFill>
                <a:latin typeface="Comic Sans MS"/>
                <a:ea typeface="Comic Sans MS"/>
                <a:cs typeface="Comic Sans MS"/>
                <a:sym typeface="Comic Sans MS"/>
              </a:rPr>
              <a:t>Особливості нормотворчої діяльності</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Char char="●"/>
            </a:pPr>
            <a:r>
              <a:rPr lang="ru" sz="1800">
                <a:solidFill>
                  <a:srgbClr val="000000"/>
                </a:solidFill>
                <a:latin typeface="Comic Sans MS"/>
                <a:ea typeface="Comic Sans MS"/>
                <a:cs typeface="Comic Sans MS"/>
                <a:sym typeface="Comic Sans MS"/>
              </a:rPr>
              <a:t>Висновки</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Char char="●"/>
            </a:pPr>
            <a:r>
              <a:rPr lang="ru" sz="1800">
                <a:solidFill>
                  <a:srgbClr val="000000"/>
                </a:solidFill>
                <a:latin typeface="Comic Sans MS"/>
                <a:ea typeface="Comic Sans MS"/>
                <a:cs typeface="Comic Sans MS"/>
                <a:sym typeface="Comic Sans MS"/>
              </a:rPr>
              <a:t>Список використаних джерел </a:t>
            </a:r>
            <a:endParaRPr sz="1800">
              <a:solidFill>
                <a:srgbClr val="000000"/>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Вступ:</a:t>
            </a:r>
            <a:endParaRPr/>
          </a:p>
        </p:txBody>
      </p:sp>
      <p:sp>
        <p:nvSpPr>
          <p:cNvPr id="141" name="Google Shape;141;p15"/>
          <p:cNvSpPr txBox="1">
            <a:spLocks noGrp="1"/>
          </p:cNvSpPr>
          <p:nvPr>
            <p:ph type="body" idx="1"/>
          </p:nvPr>
        </p:nvSpPr>
        <p:spPr>
          <a:xfrm>
            <a:off x="253875" y="1560925"/>
            <a:ext cx="8603700" cy="28779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Clr>
                <a:srgbClr val="1155CC"/>
              </a:buClr>
              <a:buSzPts val="1400"/>
              <a:buAutoNum type="arabicPeriod"/>
            </a:pPr>
            <a:r>
              <a:rPr lang="ru" sz="1400">
                <a:solidFill>
                  <a:srgbClr val="1155CC"/>
                </a:solidFill>
              </a:rPr>
              <a:t>Актуальністю дослідження даної теми є те, що в Україні нещодавно пройшли парламентські вибори, на яких нова партія Президента набрала досі не бачену більшість в українському парламенті – 254 депутати.</a:t>
            </a:r>
            <a:endParaRPr sz="1400">
              <a:solidFill>
                <a:srgbClr val="1155CC"/>
              </a:solidFill>
            </a:endParaRPr>
          </a:p>
          <a:p>
            <a:pPr marL="457200" lvl="0" indent="-317500" algn="just" rtl="0">
              <a:spcBef>
                <a:spcPts val="0"/>
              </a:spcBef>
              <a:spcAft>
                <a:spcPts val="0"/>
              </a:spcAft>
              <a:buClr>
                <a:srgbClr val="1155CC"/>
              </a:buClr>
              <a:buSzPts val="1400"/>
              <a:buAutoNum type="arabicPeriod"/>
            </a:pPr>
            <a:r>
              <a:rPr lang="ru" sz="1400">
                <a:solidFill>
                  <a:srgbClr val="1155CC"/>
                </a:solidFill>
              </a:rPr>
              <a:t>Разом із абсолютною більшістю президентська партія здобуває абсолютний карт-бланш на всі зміни, які вважає потрібними: спершу щодо законодавства, а після формування уряду – і у сферах виконавчої влади.</a:t>
            </a:r>
            <a:endParaRPr sz="1400">
              <a:solidFill>
                <a:srgbClr val="1155CC"/>
              </a:solidFill>
            </a:endParaRPr>
          </a:p>
          <a:p>
            <a:pPr marL="457200" lvl="0" indent="-317500" algn="just" rtl="0">
              <a:spcBef>
                <a:spcPts val="0"/>
              </a:spcBef>
              <a:spcAft>
                <a:spcPts val="0"/>
              </a:spcAft>
              <a:buClr>
                <a:srgbClr val="1155CC"/>
              </a:buClr>
              <a:buSzPts val="1400"/>
              <a:buAutoNum type="arabicPeriod"/>
            </a:pPr>
            <a:r>
              <a:rPr lang="ru" sz="1400">
                <a:solidFill>
                  <a:srgbClr val="1155CC"/>
                </a:solidFill>
              </a:rPr>
              <a:t>Існує позитивна тенденція на запозичення успішного іноземного досвіду, та впровадження його в наші українські реалії</a:t>
            </a:r>
            <a:endParaRPr sz="1400">
              <a:solidFill>
                <a:srgbClr val="1155CC"/>
              </a:solidFill>
            </a:endParaRPr>
          </a:p>
          <a:p>
            <a:pPr marL="457200" lvl="0" indent="-317500" algn="just" rtl="0">
              <a:spcBef>
                <a:spcPts val="0"/>
              </a:spcBef>
              <a:spcAft>
                <a:spcPts val="0"/>
              </a:spcAft>
              <a:buClr>
                <a:srgbClr val="1155CC"/>
              </a:buClr>
              <a:buSzPts val="1400"/>
              <a:buAutoNum type="arabicPeriod"/>
            </a:pPr>
            <a:r>
              <a:rPr lang="ru" sz="1400">
                <a:solidFill>
                  <a:srgbClr val="1155CC"/>
                </a:solidFill>
              </a:rPr>
              <a:t>Дослідження законодавства Литви і Нової Зеландії надасть змогу запозичити найкращі і найдієвіші механізми для виведення парламентської діяльності в Україні на новий рівень.</a:t>
            </a:r>
            <a:endParaRPr sz="1400">
              <a:solidFill>
                <a:srgbClr val="1155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253875" y="243800"/>
            <a:ext cx="86415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Історія виникнення парламенту Литви </a:t>
            </a:r>
            <a:endParaRPr/>
          </a:p>
        </p:txBody>
      </p:sp>
      <p:sp>
        <p:nvSpPr>
          <p:cNvPr id="147" name="Google Shape;147;p16"/>
          <p:cNvSpPr txBox="1">
            <a:spLocks noGrp="1"/>
          </p:cNvSpPr>
          <p:nvPr>
            <p:ph type="body" idx="1"/>
          </p:nvPr>
        </p:nvSpPr>
        <p:spPr>
          <a:xfrm>
            <a:off x="4842675" y="752275"/>
            <a:ext cx="4052700" cy="3474900"/>
          </a:xfrm>
          <a:prstGeom prst="rect">
            <a:avLst/>
          </a:prstGeom>
        </p:spPr>
        <p:txBody>
          <a:bodyPr spcFirstLastPara="1" wrap="square" lIns="91425" tIns="91425" rIns="91425" bIns="91425" anchor="t" anchorCtr="0">
            <a:noAutofit/>
          </a:bodyPr>
          <a:lstStyle/>
          <a:p>
            <a:pPr marL="0" lvl="0" indent="0" algn="l" rtl="0">
              <a:lnSpc>
                <a:spcPct val="100000"/>
              </a:lnSpc>
              <a:spcBef>
                <a:spcPts val="500"/>
              </a:spcBef>
              <a:spcAft>
                <a:spcPts val="0"/>
              </a:spcAft>
              <a:buNone/>
            </a:pPr>
            <a:r>
              <a:rPr lang="ru" sz="1400">
                <a:solidFill>
                  <a:srgbClr val="1155CC"/>
                </a:solidFill>
                <a:highlight>
                  <a:srgbClr val="FFFFFF"/>
                </a:highlight>
                <a:latin typeface="Arial"/>
                <a:ea typeface="Arial"/>
                <a:cs typeface="Arial"/>
                <a:sym typeface="Arial"/>
              </a:rPr>
              <a:t>24 лютого 1990 року в Литовської РСР відбулися парламентські вибори; </a:t>
            </a:r>
            <a:endParaRPr sz="1400">
              <a:solidFill>
                <a:srgbClr val="1155CC"/>
              </a:solidFill>
              <a:highlight>
                <a:srgbClr val="FFFFFF"/>
              </a:highlight>
              <a:latin typeface="Arial"/>
              <a:ea typeface="Arial"/>
              <a:cs typeface="Arial"/>
              <a:sym typeface="Arial"/>
            </a:endParaRPr>
          </a:p>
          <a:p>
            <a:pPr marL="0" lvl="0" indent="0" algn="l" rtl="0">
              <a:lnSpc>
                <a:spcPct val="100000"/>
              </a:lnSpc>
              <a:spcBef>
                <a:spcPts val="500"/>
              </a:spcBef>
              <a:spcAft>
                <a:spcPts val="0"/>
              </a:spcAft>
              <a:buNone/>
            </a:pPr>
            <a:r>
              <a:rPr lang="ru" sz="1400">
                <a:solidFill>
                  <a:srgbClr val="1155CC"/>
                </a:solidFill>
                <a:highlight>
                  <a:srgbClr val="FFFFFF"/>
                </a:highlight>
                <a:latin typeface="Arial"/>
                <a:ea typeface="Arial"/>
                <a:cs typeface="Arial"/>
                <a:sym typeface="Arial"/>
              </a:rPr>
              <a:t>обрана Верховна Рада (141 член) проголосила 11 березня 1990 року відновлення незалежної Литовської Республіки та перейменований в Сейм </a:t>
            </a:r>
            <a:endParaRPr sz="1400">
              <a:solidFill>
                <a:srgbClr val="1155CC"/>
              </a:solidFill>
              <a:highlight>
                <a:srgbClr val="FFFFFF"/>
              </a:highlight>
              <a:latin typeface="Arial"/>
              <a:ea typeface="Arial"/>
              <a:cs typeface="Arial"/>
              <a:sym typeface="Arial"/>
            </a:endParaRPr>
          </a:p>
          <a:p>
            <a:pPr marL="0" lvl="0" indent="0" algn="l" rtl="0">
              <a:lnSpc>
                <a:spcPct val="100000"/>
              </a:lnSpc>
              <a:spcBef>
                <a:spcPts val="500"/>
              </a:spcBef>
              <a:spcAft>
                <a:spcPts val="0"/>
              </a:spcAft>
              <a:buNone/>
            </a:pPr>
            <a:r>
              <a:rPr lang="ru" sz="1400">
                <a:solidFill>
                  <a:srgbClr val="1155CC"/>
                </a:solidFill>
                <a:highlight>
                  <a:srgbClr val="FFFFFF"/>
                </a:highlight>
                <a:latin typeface="Arial"/>
                <a:ea typeface="Arial"/>
                <a:cs typeface="Arial"/>
                <a:sym typeface="Arial"/>
              </a:rPr>
              <a:t>7 липня 1992 року. У литовській історіографії за ним закріпилася назва «Відновного Сейму». </a:t>
            </a:r>
            <a:endParaRPr sz="1400">
              <a:solidFill>
                <a:srgbClr val="1155CC"/>
              </a:solidFill>
              <a:highlight>
                <a:srgbClr val="FFFFFF"/>
              </a:highlight>
              <a:latin typeface="Arial"/>
              <a:ea typeface="Arial"/>
              <a:cs typeface="Arial"/>
              <a:sym typeface="Arial"/>
            </a:endParaRPr>
          </a:p>
          <a:p>
            <a:pPr marL="0" lvl="0" indent="0" algn="l" rtl="0">
              <a:lnSpc>
                <a:spcPct val="100000"/>
              </a:lnSpc>
              <a:spcBef>
                <a:spcPts val="500"/>
              </a:spcBef>
              <a:spcAft>
                <a:spcPts val="0"/>
              </a:spcAft>
              <a:buNone/>
            </a:pPr>
            <a:r>
              <a:rPr lang="ru" sz="1400">
                <a:solidFill>
                  <a:srgbClr val="1155CC"/>
                </a:solidFill>
                <a:highlight>
                  <a:srgbClr val="FFFFFF"/>
                </a:highlight>
                <a:latin typeface="Arial"/>
                <a:ea typeface="Arial"/>
                <a:cs typeface="Arial"/>
                <a:sym typeface="Arial"/>
              </a:rPr>
              <a:t>Перші після здобуття незалежності парламентські вибори проводилися 25 жовтня і 15 листопада 1992 року. </a:t>
            </a:r>
            <a:endParaRPr sz="1400">
              <a:solidFill>
                <a:srgbClr val="1155CC"/>
              </a:solidFill>
              <a:highlight>
                <a:srgbClr val="FFFFFF"/>
              </a:highlight>
              <a:latin typeface="Arial"/>
              <a:ea typeface="Arial"/>
              <a:cs typeface="Arial"/>
              <a:sym typeface="Arial"/>
            </a:endParaRPr>
          </a:p>
          <a:p>
            <a:pPr marL="0" lvl="0" indent="0" algn="l" rtl="0">
              <a:lnSpc>
                <a:spcPct val="100000"/>
              </a:lnSpc>
              <a:spcBef>
                <a:spcPts val="500"/>
              </a:spcBef>
              <a:spcAft>
                <a:spcPts val="500"/>
              </a:spcAft>
              <a:buNone/>
            </a:pPr>
            <a:r>
              <a:rPr lang="ru" sz="1400">
                <a:solidFill>
                  <a:srgbClr val="1155CC"/>
                </a:solidFill>
                <a:highlight>
                  <a:srgbClr val="FFFFFF"/>
                </a:highlight>
                <a:latin typeface="Arial"/>
                <a:ea typeface="Arial"/>
                <a:cs typeface="Arial"/>
                <a:sym typeface="Arial"/>
              </a:rPr>
              <a:t>Другий Сейм діяв в 1996-2000 роках. У парламенті, обраному в 2000 році, 51 місце мала Соціал-демократична коаліція (СДК), 25 - Новий союз (соціал-ліберали), 24 - Союз лібералів.</a:t>
            </a:r>
            <a:endParaRPr sz="1400">
              <a:solidFill>
                <a:srgbClr val="1155CC"/>
              </a:solidFill>
            </a:endParaRPr>
          </a:p>
        </p:txBody>
      </p:sp>
      <p:pic>
        <p:nvPicPr>
          <p:cNvPr id="148" name="Google Shape;148;p16"/>
          <p:cNvPicPr preferRelativeResize="0"/>
          <p:nvPr/>
        </p:nvPicPr>
        <p:blipFill>
          <a:blip r:embed="rId3">
            <a:alphaModFix/>
          </a:blip>
          <a:stretch>
            <a:fillRect/>
          </a:stretch>
        </p:blipFill>
        <p:spPr>
          <a:xfrm>
            <a:off x="451350" y="1750425"/>
            <a:ext cx="4316025" cy="2700950"/>
          </a:xfrm>
          <a:prstGeom prst="rect">
            <a:avLst/>
          </a:prstGeom>
          <a:noFill/>
          <a:ln>
            <a:noFill/>
          </a:ln>
        </p:spPr>
      </p:pic>
      <p:sp>
        <p:nvSpPr>
          <p:cNvPr id="149" name="Google Shape;149;p16"/>
          <p:cNvSpPr txBox="1"/>
          <p:nvPr/>
        </p:nvSpPr>
        <p:spPr>
          <a:xfrm>
            <a:off x="451350" y="949725"/>
            <a:ext cx="2256600" cy="6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600" b="1">
                <a:solidFill>
                  <a:srgbClr val="F1C232"/>
                </a:solidFill>
                <a:latin typeface="Calibri"/>
                <a:ea typeface="Calibri"/>
                <a:cs typeface="Calibri"/>
                <a:sym typeface="Calibri"/>
              </a:rPr>
              <a:t>Литва: </a:t>
            </a:r>
            <a:endParaRPr sz="3600" b="1">
              <a:solidFill>
                <a:srgbClr val="F1C23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236150" y="2155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Нова Зеландія:</a:t>
            </a:r>
            <a:endParaRPr/>
          </a:p>
        </p:txBody>
      </p:sp>
      <p:sp>
        <p:nvSpPr>
          <p:cNvPr id="155" name="Google Shape;155;p17"/>
          <p:cNvSpPr txBox="1">
            <a:spLocks noGrp="1"/>
          </p:cNvSpPr>
          <p:nvPr>
            <p:ph type="body" idx="1"/>
          </p:nvPr>
        </p:nvSpPr>
        <p:spPr>
          <a:xfrm>
            <a:off x="4616925" y="282100"/>
            <a:ext cx="4043400" cy="45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50">
                <a:solidFill>
                  <a:srgbClr val="222222"/>
                </a:solidFill>
                <a:highlight>
                  <a:srgbClr val="FFFFFF"/>
                </a:highlight>
                <a:latin typeface="Arial"/>
                <a:ea typeface="Arial"/>
                <a:cs typeface="Arial"/>
                <a:sym typeface="Arial"/>
              </a:rPr>
              <a:t>Ще в 1846 році британські поселенці в Новій Зеландії клопотали про самоврядування. Новозеландський парламент був створений Законом Нової Зеландії Конституції 1852 року, Акт про британському парламенті, який встановив двопалатний законодавчий орган офіційно називається «Генеральна Асамблея», але зазвичай називають парламент. У нього була нижня палата, яка називається Палатою представників, і верхня палата, яка називається Законодавчим радою. Члени палати були обрані за першим посту (FPP), в той час як ті з Ради були призначені губернатором.</a:t>
            </a:r>
            <a:endParaRPr sz="105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r>
              <a:rPr lang="ru" sz="1050">
                <a:solidFill>
                  <a:srgbClr val="222222"/>
                </a:solidFill>
                <a:highlight>
                  <a:srgbClr val="FFFFFF"/>
                </a:highlight>
                <a:latin typeface="Arial"/>
                <a:ea typeface="Arial"/>
                <a:cs typeface="Arial"/>
                <a:sym typeface="Arial"/>
              </a:rPr>
              <a:t>Перші члени були приведені до присяги 24 травня 1854 року в Окленді.</a:t>
            </a:r>
            <a:endParaRPr sz="105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r>
              <a:rPr lang="ru" sz="1050">
                <a:solidFill>
                  <a:srgbClr val="222222"/>
                </a:solidFill>
                <a:highlight>
                  <a:srgbClr val="FFFFFF"/>
                </a:highlight>
                <a:latin typeface="Arial"/>
                <a:ea typeface="Arial"/>
                <a:cs typeface="Arial"/>
                <a:sym typeface="Arial"/>
              </a:rPr>
              <a:t>Починаючи з </a:t>
            </a:r>
            <a:r>
              <a:rPr lang="ru" sz="1050" b="1">
                <a:solidFill>
                  <a:srgbClr val="222222"/>
                </a:solidFill>
                <a:highlight>
                  <a:srgbClr val="FFFFFF"/>
                </a:highlight>
                <a:latin typeface="Arial"/>
                <a:ea typeface="Arial"/>
                <a:cs typeface="Arial"/>
                <a:sym typeface="Arial"/>
              </a:rPr>
              <a:t>1890-х років</a:t>
            </a:r>
            <a:r>
              <a:rPr lang="ru" sz="1050">
                <a:solidFill>
                  <a:srgbClr val="222222"/>
                </a:solidFill>
                <a:highlight>
                  <a:srgbClr val="FFFFFF"/>
                </a:highlight>
                <a:latin typeface="Arial"/>
                <a:ea typeface="Arial"/>
                <a:cs typeface="Arial"/>
                <a:sym typeface="Arial"/>
              </a:rPr>
              <a:t>, коли </a:t>
            </a:r>
            <a:r>
              <a:rPr lang="ru" sz="1200" b="1" i="1">
                <a:solidFill>
                  <a:srgbClr val="222222"/>
                </a:solidFill>
                <a:highlight>
                  <a:srgbClr val="FFFFFF"/>
                </a:highlight>
                <a:latin typeface="Arial"/>
                <a:ea typeface="Arial"/>
                <a:cs typeface="Arial"/>
                <a:sym typeface="Arial"/>
              </a:rPr>
              <a:t>Новозеландська ліберальна партія</a:t>
            </a:r>
            <a:r>
              <a:rPr lang="ru" sz="1050">
                <a:solidFill>
                  <a:srgbClr val="222222"/>
                </a:solidFill>
                <a:highlight>
                  <a:srgbClr val="FFFFFF"/>
                </a:highlight>
                <a:latin typeface="Arial"/>
                <a:ea typeface="Arial"/>
                <a:cs typeface="Arial"/>
                <a:sym typeface="Arial"/>
              </a:rPr>
              <a:t> була створена як перша офіційна політична партія в Новій Зеландії, політична влада перейшла від Палати представників до виборів, партіям і лідерам. Консервативна Партія реформ була утворена в 1909 році, а Нова трудова партія Нової Зеландії - в 1916 році. Національна партія Нової Зеландії виникла в 1936 році в результаті об'єднання реформ і залишків ліберальної Об'єднаної партії</a:t>
            </a:r>
            <a:endParaRPr sz="1050">
              <a:solidFill>
                <a:srgbClr val="222222"/>
              </a:solidFill>
              <a:highlight>
                <a:srgbClr val="FFFFFF"/>
              </a:highlight>
              <a:latin typeface="Arial"/>
              <a:ea typeface="Arial"/>
              <a:cs typeface="Arial"/>
              <a:sym typeface="Arial"/>
            </a:endParaRPr>
          </a:p>
          <a:p>
            <a:pPr marL="0" lvl="0" indent="0" algn="l" rtl="0">
              <a:spcBef>
                <a:spcPts val="1600"/>
              </a:spcBef>
              <a:spcAft>
                <a:spcPts val="1600"/>
              </a:spcAft>
              <a:buNone/>
            </a:pPr>
            <a:endParaRPr sz="1050">
              <a:solidFill>
                <a:srgbClr val="222222"/>
              </a:solidFill>
              <a:highlight>
                <a:srgbClr val="FFFFFF"/>
              </a:highlight>
              <a:latin typeface="Arial"/>
              <a:ea typeface="Arial"/>
              <a:cs typeface="Arial"/>
              <a:sym typeface="Arial"/>
            </a:endParaRPr>
          </a:p>
        </p:txBody>
      </p:sp>
      <p:pic>
        <p:nvPicPr>
          <p:cNvPr id="156" name="Google Shape;156;p17"/>
          <p:cNvPicPr preferRelativeResize="0"/>
          <p:nvPr/>
        </p:nvPicPr>
        <p:blipFill>
          <a:blip r:embed="rId3">
            <a:alphaModFix/>
          </a:blip>
          <a:stretch>
            <a:fillRect/>
          </a:stretch>
        </p:blipFill>
        <p:spPr>
          <a:xfrm>
            <a:off x="481525" y="1006125"/>
            <a:ext cx="3764033" cy="363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p:nvPr/>
        </p:nvSpPr>
        <p:spPr>
          <a:xfrm>
            <a:off x="780450" y="306200"/>
            <a:ext cx="7578900" cy="3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000">
                <a:latin typeface="Nunito"/>
                <a:ea typeface="Nunito"/>
                <a:cs typeface="Nunito"/>
                <a:sym typeface="Nunito"/>
              </a:rPr>
              <a:t>Сучасне положення в парламенті Литви:</a:t>
            </a:r>
            <a:endParaRPr>
              <a:latin typeface="Calibri"/>
              <a:ea typeface="Calibri"/>
              <a:cs typeface="Calibri"/>
              <a:sym typeface="Calibri"/>
            </a:endParaRPr>
          </a:p>
        </p:txBody>
      </p:sp>
      <p:pic>
        <p:nvPicPr>
          <p:cNvPr id="162" name="Google Shape;162;p18"/>
          <p:cNvPicPr preferRelativeResize="0"/>
          <p:nvPr/>
        </p:nvPicPr>
        <p:blipFill>
          <a:blip r:embed="rId3">
            <a:alphaModFix/>
          </a:blip>
          <a:stretch>
            <a:fillRect/>
          </a:stretch>
        </p:blipFill>
        <p:spPr>
          <a:xfrm>
            <a:off x="388000" y="1003043"/>
            <a:ext cx="2630400" cy="3753982"/>
          </a:xfrm>
          <a:prstGeom prst="rect">
            <a:avLst/>
          </a:prstGeom>
          <a:noFill/>
          <a:ln>
            <a:noFill/>
          </a:ln>
        </p:spPr>
      </p:pic>
      <p:sp>
        <p:nvSpPr>
          <p:cNvPr id="163" name="Google Shape;163;p18"/>
          <p:cNvSpPr txBox="1"/>
          <p:nvPr/>
        </p:nvSpPr>
        <p:spPr>
          <a:xfrm>
            <a:off x="3234675" y="1114725"/>
            <a:ext cx="5564700" cy="3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050" b="1">
                <a:solidFill>
                  <a:srgbClr val="222222"/>
                </a:solidFill>
                <a:highlight>
                  <a:srgbClr val="FFFFFF"/>
                </a:highlight>
              </a:rPr>
              <a:t>Соціал-демократична партія Литви </a:t>
            </a:r>
            <a:r>
              <a:rPr lang="ru" sz="1050">
                <a:solidFill>
                  <a:srgbClr val="222222"/>
                </a:solidFill>
                <a:highlight>
                  <a:srgbClr val="FFFFFF"/>
                </a:highlight>
              </a:rPr>
              <a:t>(лит. Lietuvos socialdemokratų partija, LSDP) — литовська </a:t>
            </a:r>
            <a:r>
              <a:rPr lang="ru" sz="1050" u="sng">
                <a:solidFill>
                  <a:srgbClr val="222222"/>
                </a:solidFill>
                <a:highlight>
                  <a:srgbClr val="FFFFFF"/>
                </a:highlight>
              </a:rPr>
              <a:t>лівоцентристська</a:t>
            </a:r>
            <a:r>
              <a:rPr lang="ru" sz="1050">
                <a:solidFill>
                  <a:srgbClr val="222222"/>
                </a:solidFill>
                <a:highlight>
                  <a:srgbClr val="FFFFFF"/>
                </a:highlight>
              </a:rPr>
              <a:t> політична партія.</a:t>
            </a:r>
            <a:endParaRPr sz="1050">
              <a:solidFill>
                <a:srgbClr val="222222"/>
              </a:solidFill>
              <a:highlight>
                <a:srgbClr val="FFFFFF"/>
              </a:highlight>
            </a:endParaRPr>
          </a:p>
          <a:p>
            <a:pPr marL="0" lvl="0" indent="0" algn="l" rtl="0">
              <a:spcBef>
                <a:spcPts val="0"/>
              </a:spcBef>
              <a:spcAft>
                <a:spcPts val="0"/>
              </a:spcAft>
              <a:buNone/>
            </a:pPr>
            <a:endParaRPr sz="1050">
              <a:solidFill>
                <a:srgbClr val="222222"/>
              </a:solidFill>
              <a:highlight>
                <a:srgbClr val="FFFFFF"/>
              </a:highlight>
            </a:endParaRPr>
          </a:p>
          <a:p>
            <a:pPr marL="0" lvl="0" indent="0" algn="l" rtl="0">
              <a:spcBef>
                <a:spcPts val="0"/>
              </a:spcBef>
              <a:spcAft>
                <a:spcPts val="0"/>
              </a:spcAft>
              <a:buNone/>
            </a:pPr>
            <a:r>
              <a:rPr lang="ru" sz="1050" b="1">
                <a:solidFill>
                  <a:srgbClr val="222222"/>
                </a:solidFill>
                <a:highlight>
                  <a:srgbClr val="FFFFFF"/>
                </a:highlight>
              </a:rPr>
              <a:t>Союз селян і зелених Литви</a:t>
            </a:r>
            <a:r>
              <a:rPr lang="ru" sz="1050">
                <a:solidFill>
                  <a:srgbClr val="222222"/>
                </a:solidFill>
                <a:highlight>
                  <a:srgbClr val="FFFFFF"/>
                </a:highlight>
              </a:rPr>
              <a:t> (лит. Lietuvos valstiečių ir žaliųjų sąjunga, LVŽS) - політична </a:t>
            </a:r>
            <a:r>
              <a:rPr lang="ru" sz="1050" u="sng">
                <a:solidFill>
                  <a:srgbClr val="222222"/>
                </a:solidFill>
                <a:highlight>
                  <a:srgbClr val="FFFFFF"/>
                </a:highlight>
              </a:rPr>
              <a:t>партія аграріїв</a:t>
            </a:r>
            <a:r>
              <a:rPr lang="ru" sz="1050">
                <a:solidFill>
                  <a:srgbClr val="222222"/>
                </a:solidFill>
                <a:highlight>
                  <a:srgbClr val="FFFFFF"/>
                </a:highlight>
              </a:rPr>
              <a:t> в Литві, очолювана промисловим фермером Рамунасом Карбаускіс.</a:t>
            </a:r>
            <a:endParaRPr sz="1050">
              <a:solidFill>
                <a:srgbClr val="222222"/>
              </a:solidFill>
              <a:highlight>
                <a:srgbClr val="FFFFFF"/>
              </a:highlight>
            </a:endParaRPr>
          </a:p>
          <a:p>
            <a:pPr marL="0" lvl="0" indent="0" algn="l" rtl="0">
              <a:spcBef>
                <a:spcPts val="0"/>
              </a:spcBef>
              <a:spcAft>
                <a:spcPts val="0"/>
              </a:spcAft>
              <a:buNone/>
            </a:pPr>
            <a:endParaRPr sz="1050">
              <a:solidFill>
                <a:srgbClr val="222222"/>
              </a:solidFill>
              <a:highlight>
                <a:srgbClr val="FFFFFF"/>
              </a:highlight>
            </a:endParaRPr>
          </a:p>
          <a:p>
            <a:pPr marL="0" lvl="0" indent="0" algn="l" rtl="0">
              <a:spcBef>
                <a:spcPts val="0"/>
              </a:spcBef>
              <a:spcAft>
                <a:spcPts val="0"/>
              </a:spcAft>
              <a:buNone/>
            </a:pPr>
            <a:r>
              <a:rPr lang="ru" sz="1050" b="1">
                <a:solidFill>
                  <a:srgbClr val="222222"/>
                </a:solidFill>
                <a:highlight>
                  <a:srgbClr val="FFFFFF"/>
                </a:highlight>
              </a:rPr>
              <a:t>Союз Вітчизни — Литовські християнські демократи</a:t>
            </a:r>
            <a:r>
              <a:rPr lang="ru" sz="1050">
                <a:solidFill>
                  <a:srgbClr val="222222"/>
                </a:solidFill>
                <a:highlight>
                  <a:srgbClr val="FFFFFF"/>
                </a:highlight>
              </a:rPr>
              <a:t> (лит. Tėvynės sąjunga — Lietuvos krikščionys demokratai, TS-LKD) — литовська </a:t>
            </a:r>
            <a:r>
              <a:rPr lang="ru" sz="1050" u="sng">
                <a:solidFill>
                  <a:srgbClr val="222222"/>
                </a:solidFill>
                <a:highlight>
                  <a:srgbClr val="FFFFFF"/>
                </a:highlight>
              </a:rPr>
              <a:t>правоцентристська</a:t>
            </a:r>
            <a:r>
              <a:rPr lang="ru" sz="1050">
                <a:solidFill>
                  <a:srgbClr val="222222"/>
                </a:solidFill>
                <a:highlight>
                  <a:srgbClr val="FFFFFF"/>
                </a:highlight>
              </a:rPr>
              <a:t> політична партія.</a:t>
            </a:r>
            <a:endParaRPr sz="1050">
              <a:solidFill>
                <a:srgbClr val="222222"/>
              </a:solidFill>
              <a:highlight>
                <a:srgbClr val="FFFFFF"/>
              </a:highlight>
            </a:endParaRPr>
          </a:p>
          <a:p>
            <a:pPr marL="0" lvl="0" indent="0" algn="l" rtl="0">
              <a:spcBef>
                <a:spcPts val="0"/>
              </a:spcBef>
              <a:spcAft>
                <a:spcPts val="0"/>
              </a:spcAft>
              <a:buNone/>
            </a:pPr>
            <a:endParaRPr sz="1050">
              <a:solidFill>
                <a:srgbClr val="222222"/>
              </a:solidFill>
              <a:highlight>
                <a:srgbClr val="FFFFFF"/>
              </a:highlight>
            </a:endParaRPr>
          </a:p>
          <a:p>
            <a:pPr marL="0" lvl="0" indent="0" algn="l" rtl="0">
              <a:spcBef>
                <a:spcPts val="0"/>
              </a:spcBef>
              <a:spcAft>
                <a:spcPts val="0"/>
              </a:spcAft>
              <a:buNone/>
            </a:pPr>
            <a:r>
              <a:rPr lang="ru" sz="1050" b="1">
                <a:solidFill>
                  <a:srgbClr val="222222"/>
                </a:solidFill>
                <a:highlight>
                  <a:srgbClr val="FFFFFF"/>
                </a:highlight>
              </a:rPr>
              <a:t>Ліберальний рух Литовської Республіки </a:t>
            </a:r>
            <a:r>
              <a:rPr lang="ru" sz="1050">
                <a:solidFill>
                  <a:srgbClr val="222222"/>
                </a:solidFill>
                <a:highlight>
                  <a:srgbClr val="FFFFFF"/>
                </a:highlight>
              </a:rPr>
              <a:t>(лит. Lietuvos Respublikos Liberalų sąjūdis, LRLS ) — литовська </a:t>
            </a:r>
            <a:r>
              <a:rPr lang="ru" sz="1050" u="sng">
                <a:solidFill>
                  <a:srgbClr val="222222"/>
                </a:solidFill>
                <a:highlight>
                  <a:srgbClr val="FFFFFF"/>
                </a:highlight>
              </a:rPr>
              <a:t>ліберальна</a:t>
            </a:r>
            <a:r>
              <a:rPr lang="ru" sz="1050">
                <a:solidFill>
                  <a:srgbClr val="222222"/>
                </a:solidFill>
                <a:highlight>
                  <a:srgbClr val="FFFFFF"/>
                </a:highlight>
              </a:rPr>
              <a:t> політична партія, заснована в 2006 році.</a:t>
            </a:r>
            <a:endParaRPr sz="1050">
              <a:solidFill>
                <a:srgbClr val="222222"/>
              </a:solidFill>
              <a:highlight>
                <a:srgbClr val="FFFFFF"/>
              </a:highlight>
            </a:endParaRPr>
          </a:p>
          <a:p>
            <a:pPr marL="0" lvl="0" indent="0" algn="l" rtl="0">
              <a:spcBef>
                <a:spcPts val="0"/>
              </a:spcBef>
              <a:spcAft>
                <a:spcPts val="0"/>
              </a:spcAft>
              <a:buNone/>
            </a:pPr>
            <a:endParaRPr sz="1050">
              <a:solidFill>
                <a:srgbClr val="222222"/>
              </a:solidFill>
              <a:highlight>
                <a:srgbClr val="FFFFFF"/>
              </a:highlight>
            </a:endParaRPr>
          </a:p>
          <a:p>
            <a:pPr marL="0" lvl="0" indent="0" algn="l" rtl="0">
              <a:spcBef>
                <a:spcPts val="0"/>
              </a:spcBef>
              <a:spcAft>
                <a:spcPts val="0"/>
              </a:spcAft>
              <a:buNone/>
            </a:pPr>
            <a:r>
              <a:rPr lang="ru" sz="1050" b="1">
                <a:solidFill>
                  <a:srgbClr val="222222"/>
                </a:solidFill>
                <a:highlight>
                  <a:srgbClr val="FFFFFF"/>
                </a:highlight>
              </a:rPr>
              <a:t>Виборча акція поляків Литви - Союз християнських сімей</a:t>
            </a:r>
            <a:r>
              <a:rPr lang="ru" sz="1050">
                <a:solidFill>
                  <a:srgbClr val="222222"/>
                </a:solidFill>
                <a:highlight>
                  <a:srgbClr val="FFFFFF"/>
                </a:highlight>
              </a:rPr>
              <a:t> (літ. Lietuvos lenkų rinkimų akcija - Krikščioniškų šeimų sąjunga, польск. Akcja Wyborcza Polaków na Litwie - Związek Chrześcijańskich Rodzin, AWPL) - політична партія Литви. Заснована в 1994 році, лідер - Вальдемар Томашевський.</a:t>
            </a:r>
            <a:endParaRPr sz="1050">
              <a:solidFill>
                <a:srgbClr val="222222"/>
              </a:solidFill>
              <a:highlight>
                <a:srgbClr val="FFFFFF"/>
              </a:highlight>
            </a:endParaRPr>
          </a:p>
          <a:p>
            <a:pPr marL="0" lvl="0" indent="0" algn="l" rtl="0">
              <a:spcBef>
                <a:spcPts val="0"/>
              </a:spcBef>
              <a:spcAft>
                <a:spcPts val="0"/>
              </a:spcAft>
              <a:buNone/>
            </a:pPr>
            <a:endParaRPr sz="1050">
              <a:solidFill>
                <a:srgbClr val="222222"/>
              </a:solidFill>
              <a:highlight>
                <a:srgbClr val="FFFFFF"/>
              </a:highlight>
            </a:endParaRPr>
          </a:p>
          <a:p>
            <a:pPr marL="0" lvl="0" indent="0" algn="l" rtl="0">
              <a:spcBef>
                <a:spcPts val="0"/>
              </a:spcBef>
              <a:spcAft>
                <a:spcPts val="0"/>
              </a:spcAft>
              <a:buNone/>
            </a:pPr>
            <a:r>
              <a:rPr lang="ru" sz="1050" b="1">
                <a:solidFill>
                  <a:srgbClr val="222222"/>
                </a:solidFill>
                <a:highlight>
                  <a:srgbClr val="FFFFFF"/>
                </a:highlight>
              </a:rPr>
              <a:t>Порядок і справедливість</a:t>
            </a:r>
            <a:r>
              <a:rPr lang="ru" sz="1050">
                <a:solidFill>
                  <a:srgbClr val="222222"/>
                </a:solidFill>
                <a:highlight>
                  <a:srgbClr val="FFFFFF"/>
                </a:highlight>
              </a:rPr>
              <a:t> (літ. Tvarka ir teisingumas - TT) - </a:t>
            </a:r>
            <a:r>
              <a:rPr lang="ru" sz="1050" u="sng">
                <a:solidFill>
                  <a:srgbClr val="222222"/>
                </a:solidFill>
                <a:highlight>
                  <a:srgbClr val="FFFFFF"/>
                </a:highlight>
              </a:rPr>
              <a:t>правоцентристська </a:t>
            </a:r>
            <a:r>
              <a:rPr lang="ru" sz="1050">
                <a:solidFill>
                  <a:srgbClr val="222222"/>
                </a:solidFill>
                <a:highlight>
                  <a:srgbClr val="FFFFFF"/>
                </a:highlight>
              </a:rPr>
              <a:t>політична партія в Литві, негативно відноситься до членства Литви в Євросоюзі.</a:t>
            </a:r>
            <a:endParaRPr sz="1050">
              <a:solidFill>
                <a:srgbClr val="222222"/>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561575" y="121550"/>
            <a:ext cx="8697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solidFill>
                  <a:srgbClr val="000000"/>
                </a:solidFill>
              </a:rPr>
              <a:t> </a:t>
            </a:r>
            <a:r>
              <a:rPr lang="ru" sz="2400">
                <a:solidFill>
                  <a:srgbClr val="000000"/>
                </a:solidFill>
              </a:rPr>
              <a:t>Сучасне положення в парламенті Нової Зеландії:</a:t>
            </a:r>
            <a:endParaRPr sz="24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169" name="Google Shape;169;p19"/>
          <p:cNvSpPr txBox="1">
            <a:spLocks noGrp="1"/>
          </p:cNvSpPr>
          <p:nvPr>
            <p:ph type="body" idx="1"/>
          </p:nvPr>
        </p:nvSpPr>
        <p:spPr>
          <a:xfrm>
            <a:off x="3084200" y="627350"/>
            <a:ext cx="5409900" cy="39828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400" b="1">
                <a:solidFill>
                  <a:srgbClr val="A55858"/>
                </a:solidFill>
                <a:highlight>
                  <a:srgbClr val="FFFFFF"/>
                </a:highlight>
                <a:uFill>
                  <a:noFill/>
                </a:uFill>
                <a:latin typeface="Arial"/>
                <a:ea typeface="Arial"/>
                <a:cs typeface="Arial"/>
                <a:sym typeface="Arial"/>
                <a:hlinkClick r:id="rId3"/>
              </a:rPr>
              <a:t>Парламент Нової Зеландії</a:t>
            </a:r>
            <a:r>
              <a:rPr lang="ru" sz="1400" b="1">
                <a:solidFill>
                  <a:srgbClr val="222222"/>
                </a:solidFill>
                <a:highlight>
                  <a:srgbClr val="FFFFFF"/>
                </a:highlight>
                <a:latin typeface="Arial"/>
                <a:ea typeface="Arial"/>
                <a:cs typeface="Arial"/>
                <a:sym typeface="Arial"/>
              </a:rPr>
              <a:t> </a:t>
            </a:r>
            <a:r>
              <a:rPr lang="ru" sz="1200">
                <a:solidFill>
                  <a:srgbClr val="222222"/>
                </a:solidFill>
                <a:highlight>
                  <a:srgbClr val="FFFFFF"/>
                </a:highlight>
                <a:latin typeface="Times New Roman"/>
                <a:ea typeface="Times New Roman"/>
                <a:cs typeface="Times New Roman"/>
                <a:sym typeface="Times New Roman"/>
              </a:rPr>
              <a:t>складається з монарха країни (якого в щоденній діяльності представляє генерал-губернатор) і однопалатної Палати представників. Парламент є вищим органом законодавчої влади країни. Роль монарха у роботі Парламенту визначається функціями скликання і розпуску самого Парламенту та покладанням королівських санкцій на законодавчі акти, прийняті Палатою представників. Перший парламент країни був сформований у 1852 році. </a:t>
            </a:r>
            <a:endParaRPr sz="1200">
              <a:solidFill>
                <a:srgbClr val="222222"/>
              </a:solidFill>
              <a:highlight>
                <a:srgbClr val="FFFFFF"/>
              </a:highlight>
              <a:latin typeface="Times New Roman"/>
              <a:ea typeface="Times New Roman"/>
              <a:cs typeface="Times New Roman"/>
              <a:sym typeface="Times New Roman"/>
            </a:endParaRPr>
          </a:p>
          <a:p>
            <a:pPr marL="0" lvl="0" indent="0" algn="just" rtl="0">
              <a:lnSpc>
                <a:spcPct val="100000"/>
              </a:lnSpc>
              <a:spcBef>
                <a:spcPts val="1600"/>
              </a:spcBef>
              <a:spcAft>
                <a:spcPts val="0"/>
              </a:spcAft>
              <a:buNone/>
            </a:pPr>
            <a:r>
              <a:rPr lang="ru" sz="1100" b="1">
                <a:solidFill>
                  <a:srgbClr val="222222"/>
                </a:solidFill>
                <a:highlight>
                  <a:srgbClr val="FFFFFF"/>
                </a:highlight>
                <a:latin typeface="Arial"/>
                <a:ea typeface="Arial"/>
                <a:cs typeface="Arial"/>
                <a:sym typeface="Arial"/>
              </a:rPr>
              <a:t>Національна партія Нової Зеландії</a:t>
            </a:r>
            <a:r>
              <a:rPr lang="ru" sz="1100">
                <a:solidFill>
                  <a:srgbClr val="222222"/>
                </a:solidFill>
                <a:highlight>
                  <a:srgbClr val="FFFFFF"/>
                </a:highlight>
                <a:latin typeface="Arial"/>
                <a:ea typeface="Arial"/>
                <a:cs typeface="Arial"/>
                <a:sym typeface="Arial"/>
              </a:rPr>
              <a:t> </a:t>
            </a:r>
            <a:r>
              <a:rPr lang="ru" sz="1100">
                <a:solidFill>
                  <a:srgbClr val="000000"/>
                </a:solidFill>
                <a:highlight>
                  <a:srgbClr val="FFFFFF"/>
                </a:highlight>
                <a:latin typeface="Arial"/>
                <a:ea typeface="Arial"/>
                <a:cs typeface="Arial"/>
                <a:sym typeface="Arial"/>
              </a:rPr>
              <a:t>є </a:t>
            </a:r>
            <a:r>
              <a:rPr lang="ru" sz="1100">
                <a:solidFill>
                  <a:srgbClr val="000000"/>
                </a:solidFill>
                <a:highlight>
                  <a:srgbClr val="FFFFFF"/>
                </a:highlight>
                <a:uFill>
                  <a:noFill/>
                </a:uFill>
                <a:latin typeface="Arial"/>
                <a:ea typeface="Arial"/>
                <a:cs typeface="Arial"/>
                <a:sym typeface="Arial"/>
                <a:hlinkClick r:id="rId4"/>
              </a:rPr>
              <a:t>п</a:t>
            </a:r>
            <a:r>
              <a:rPr lang="ru" sz="1100">
                <a:solidFill>
                  <a:srgbClr val="000000"/>
                </a:solidFill>
                <a:highlight>
                  <a:srgbClr val="FFFFFF"/>
                </a:highlight>
                <a:latin typeface="Arial"/>
                <a:ea typeface="Arial"/>
                <a:cs typeface="Arial"/>
                <a:sym typeface="Arial"/>
              </a:rPr>
              <a:t>равоцентристською</a:t>
            </a:r>
            <a:r>
              <a:rPr lang="ru" sz="1100">
                <a:solidFill>
                  <a:srgbClr val="000000"/>
                </a:solidFill>
                <a:highlight>
                  <a:srgbClr val="FFFFFF"/>
                </a:highlight>
                <a:uFill>
                  <a:noFill/>
                </a:uFill>
                <a:latin typeface="Arial"/>
                <a:ea typeface="Arial"/>
                <a:cs typeface="Arial"/>
                <a:sym typeface="Arial"/>
                <a:hlinkClick r:id="rId4"/>
              </a:rPr>
              <a:t> </a:t>
            </a:r>
            <a:r>
              <a:rPr lang="ru" sz="1100">
                <a:solidFill>
                  <a:srgbClr val="000000"/>
                </a:solidFill>
                <a:highlight>
                  <a:srgbClr val="FFFFFF"/>
                </a:highlight>
                <a:uFill>
                  <a:noFill/>
                </a:uFill>
                <a:latin typeface="Arial"/>
                <a:ea typeface="Arial"/>
                <a:cs typeface="Arial"/>
                <a:sym typeface="Arial"/>
                <a:hlinkClick r:id="rId5"/>
              </a:rPr>
              <a:t>політичною партією в Новій Зеландії</a:t>
            </a:r>
            <a:r>
              <a:rPr lang="ru" sz="1100">
                <a:solidFill>
                  <a:srgbClr val="000000"/>
                </a:solidFill>
                <a:highlight>
                  <a:srgbClr val="FFFFFF"/>
                </a:highlight>
                <a:latin typeface="Arial"/>
                <a:ea typeface="Arial"/>
                <a:cs typeface="Arial"/>
                <a:sym typeface="Arial"/>
              </a:rPr>
              <a:t> . Це одна з двох </a:t>
            </a:r>
            <a:r>
              <a:rPr lang="ru" sz="1100">
                <a:solidFill>
                  <a:srgbClr val="000000"/>
                </a:solidFill>
                <a:highlight>
                  <a:srgbClr val="FFFFFF"/>
                </a:highlight>
                <a:uFill>
                  <a:noFill/>
                </a:uFill>
                <a:latin typeface="Arial"/>
                <a:ea typeface="Arial"/>
                <a:cs typeface="Arial"/>
                <a:sym typeface="Arial"/>
                <a:hlinkClick r:id="rId6"/>
              </a:rPr>
              <a:t>головних партій,</a:t>
            </a:r>
            <a:r>
              <a:rPr lang="ru" sz="1100">
                <a:solidFill>
                  <a:srgbClr val="000000"/>
                </a:solidFill>
                <a:highlight>
                  <a:srgbClr val="FFFFFF"/>
                </a:highlight>
                <a:latin typeface="Arial"/>
                <a:ea typeface="Arial"/>
                <a:cs typeface="Arial"/>
                <a:sym typeface="Arial"/>
              </a:rPr>
              <a:t> що домінують у сучасній </a:t>
            </a:r>
            <a:r>
              <a:rPr lang="ru" sz="1100">
                <a:solidFill>
                  <a:srgbClr val="000000"/>
                </a:solidFill>
                <a:highlight>
                  <a:srgbClr val="FFFFFF"/>
                </a:highlight>
                <a:uFill>
                  <a:noFill/>
                </a:uFill>
                <a:latin typeface="Arial"/>
                <a:ea typeface="Arial"/>
                <a:cs typeface="Arial"/>
                <a:sym typeface="Arial"/>
                <a:hlinkClick r:id="rId7"/>
              </a:rPr>
              <a:t>новозеландській політиці</a:t>
            </a:r>
            <a:r>
              <a:rPr lang="ru" sz="1100">
                <a:solidFill>
                  <a:srgbClr val="000000"/>
                </a:solidFill>
                <a:highlight>
                  <a:srgbClr val="FFFFFF"/>
                </a:highlight>
                <a:latin typeface="Arial"/>
                <a:ea typeface="Arial"/>
                <a:cs typeface="Arial"/>
                <a:sym typeface="Arial"/>
              </a:rPr>
              <a:t> , поряд із її традиційним суперником - </a:t>
            </a:r>
            <a:r>
              <a:rPr lang="ru" sz="1100">
                <a:solidFill>
                  <a:srgbClr val="000000"/>
                </a:solidFill>
                <a:highlight>
                  <a:srgbClr val="FFFFFF"/>
                </a:highlight>
                <a:uFill>
                  <a:noFill/>
                </a:uFill>
                <a:latin typeface="Arial"/>
                <a:ea typeface="Arial"/>
                <a:cs typeface="Arial"/>
                <a:sym typeface="Arial"/>
                <a:hlinkClick r:id="rId8"/>
              </a:rPr>
              <a:t>Новій Зеландійською партією праці</a:t>
            </a:r>
            <a:r>
              <a:rPr lang="ru" sz="1100">
                <a:solidFill>
                  <a:srgbClr val="000000"/>
                </a:solidFill>
                <a:highlight>
                  <a:srgbClr val="FFFFFF"/>
                </a:highlight>
                <a:latin typeface="Arial"/>
                <a:ea typeface="Arial"/>
                <a:cs typeface="Arial"/>
                <a:sym typeface="Arial"/>
              </a:rPr>
              <a:t> .</a:t>
            </a:r>
            <a:endParaRPr sz="1100">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1600"/>
              </a:spcBef>
              <a:spcAft>
                <a:spcPts val="0"/>
              </a:spcAft>
              <a:buNone/>
            </a:pPr>
            <a:r>
              <a:rPr lang="ru" sz="1050" b="1">
                <a:solidFill>
                  <a:srgbClr val="222222"/>
                </a:solidFill>
                <a:highlight>
                  <a:srgbClr val="FFFFFF"/>
                </a:highlight>
                <a:latin typeface="Arial"/>
                <a:ea typeface="Arial"/>
                <a:cs typeface="Arial"/>
                <a:sym typeface="Arial"/>
              </a:rPr>
              <a:t>Лейбористська партія (Праця)</a:t>
            </a:r>
            <a:r>
              <a:rPr lang="ru" sz="1050">
                <a:solidFill>
                  <a:srgbClr val="222222"/>
                </a:solidFill>
                <a:highlight>
                  <a:srgbClr val="FFFFFF"/>
                </a:highlight>
                <a:latin typeface="Arial"/>
                <a:ea typeface="Arial"/>
                <a:cs typeface="Arial"/>
                <a:sym typeface="Arial"/>
              </a:rPr>
              <a:t> є </a:t>
            </a:r>
            <a:r>
              <a:rPr lang="ru" sz="1050" u="sng">
                <a:solidFill>
                  <a:srgbClr val="222222"/>
                </a:solidFill>
                <a:highlight>
                  <a:srgbClr val="FFFFFF"/>
                </a:highlight>
                <a:latin typeface="Arial"/>
                <a:ea typeface="Arial"/>
                <a:cs typeface="Arial"/>
                <a:sym typeface="Arial"/>
              </a:rPr>
              <a:t>лівоцентристської</a:t>
            </a:r>
            <a:r>
              <a:rPr lang="ru" sz="1050">
                <a:solidFill>
                  <a:srgbClr val="222222"/>
                </a:solidFill>
                <a:highlight>
                  <a:srgbClr val="FFFFFF"/>
                </a:highlight>
                <a:latin typeface="Arial"/>
                <a:ea typeface="Arial"/>
                <a:cs typeface="Arial"/>
                <a:sym typeface="Arial"/>
              </a:rPr>
              <a:t> </a:t>
            </a:r>
            <a:r>
              <a:rPr lang="ru" sz="1050">
                <a:solidFill>
                  <a:srgbClr val="000000"/>
                </a:solidFill>
                <a:highlight>
                  <a:srgbClr val="FFFFFF"/>
                </a:highlight>
                <a:latin typeface="Arial"/>
                <a:ea typeface="Arial"/>
                <a:cs typeface="Arial"/>
                <a:sym typeface="Arial"/>
              </a:rPr>
              <a:t>політичної партією в Новій Зеландії</a:t>
            </a:r>
            <a:r>
              <a:rPr lang="ru" sz="1050">
                <a:solidFill>
                  <a:srgbClr val="222222"/>
                </a:solidFill>
                <a:highlight>
                  <a:srgbClr val="FFFFFF"/>
                </a:highlight>
                <a:latin typeface="Arial"/>
                <a:ea typeface="Arial"/>
                <a:cs typeface="Arial"/>
                <a:sym typeface="Arial"/>
              </a:rPr>
              <a:t> .Програма платформи партії описує її засновницький принцип як </a:t>
            </a:r>
            <a:r>
              <a:rPr lang="ru" sz="1050" u="sng">
                <a:solidFill>
                  <a:srgbClr val="222222"/>
                </a:solidFill>
                <a:highlight>
                  <a:srgbClr val="FFFFFF"/>
                </a:highlight>
                <a:latin typeface="Arial"/>
                <a:ea typeface="Arial"/>
                <a:cs typeface="Arial"/>
                <a:sym typeface="Arial"/>
              </a:rPr>
              <a:t>демократичний соціалізм</a:t>
            </a:r>
            <a:r>
              <a:rPr lang="ru" sz="1050">
                <a:solidFill>
                  <a:srgbClr val="222222"/>
                </a:solidFill>
                <a:highlight>
                  <a:srgbClr val="FFFFFF"/>
                </a:highlight>
                <a:latin typeface="Arial"/>
                <a:ea typeface="Arial"/>
                <a:cs typeface="Arial"/>
                <a:sym typeface="Arial"/>
              </a:rPr>
              <a:t> ;спостерігачі описують працю як соціал-демократичну та прагматичну на практиці. </a:t>
            </a:r>
            <a:endParaRPr sz="1050">
              <a:solidFill>
                <a:srgbClr val="222222"/>
              </a:solidFill>
              <a:highlight>
                <a:srgbClr val="FFFFFF"/>
              </a:highlight>
              <a:latin typeface="Arial"/>
              <a:ea typeface="Arial"/>
              <a:cs typeface="Arial"/>
              <a:sym typeface="Arial"/>
            </a:endParaRPr>
          </a:p>
          <a:p>
            <a:pPr marL="0" lvl="0" indent="0" algn="just" rtl="0">
              <a:lnSpc>
                <a:spcPct val="100000"/>
              </a:lnSpc>
              <a:spcBef>
                <a:spcPts val="1600"/>
              </a:spcBef>
              <a:spcAft>
                <a:spcPts val="0"/>
              </a:spcAft>
              <a:buNone/>
            </a:pPr>
            <a:r>
              <a:rPr lang="ru" sz="1050" b="1">
                <a:solidFill>
                  <a:srgbClr val="222222"/>
                </a:solidFill>
                <a:highlight>
                  <a:srgbClr val="FFFFFF"/>
                </a:highlight>
                <a:latin typeface="Arial"/>
                <a:ea typeface="Arial"/>
                <a:cs typeface="Arial"/>
                <a:sym typeface="Arial"/>
              </a:rPr>
              <a:t>Нова Зеландія Перший</a:t>
            </a:r>
            <a:r>
              <a:rPr lang="ru" sz="1050">
                <a:solidFill>
                  <a:srgbClr val="222222"/>
                </a:solidFill>
                <a:highlight>
                  <a:srgbClr val="FFFFFF"/>
                </a:highlight>
                <a:latin typeface="Arial"/>
                <a:ea typeface="Arial"/>
                <a:cs typeface="Arial"/>
                <a:sym typeface="Arial"/>
              </a:rPr>
              <a:t> зазвичай скорочено </a:t>
            </a:r>
            <a:r>
              <a:rPr lang="ru" sz="1050" b="1">
                <a:solidFill>
                  <a:srgbClr val="222222"/>
                </a:solidFill>
                <a:highlight>
                  <a:srgbClr val="FFFFFF"/>
                </a:highlight>
                <a:latin typeface="Arial"/>
                <a:ea typeface="Arial"/>
                <a:cs typeface="Arial"/>
                <a:sym typeface="Arial"/>
              </a:rPr>
              <a:t>NZ Перший</a:t>
            </a:r>
            <a:r>
              <a:rPr lang="ru" sz="1050">
                <a:solidFill>
                  <a:srgbClr val="222222"/>
                </a:solidFill>
                <a:highlight>
                  <a:srgbClr val="FFFFFF"/>
                </a:highlight>
                <a:latin typeface="Arial"/>
                <a:ea typeface="Arial"/>
                <a:cs typeface="Arial"/>
                <a:sym typeface="Arial"/>
              </a:rPr>
              <a:t>, є </a:t>
            </a:r>
            <a:r>
              <a:rPr lang="ru" sz="1050" u="sng">
                <a:solidFill>
                  <a:srgbClr val="222222"/>
                </a:solidFill>
                <a:highlight>
                  <a:srgbClr val="FFFFFF"/>
                </a:highlight>
                <a:latin typeface="Arial"/>
                <a:ea typeface="Arial"/>
                <a:cs typeface="Arial"/>
                <a:sym typeface="Arial"/>
              </a:rPr>
              <a:t>націоналістом і популістської</a:t>
            </a:r>
            <a:r>
              <a:rPr lang="ru" sz="1050">
                <a:solidFill>
                  <a:srgbClr val="222222"/>
                </a:solidFill>
                <a:highlight>
                  <a:srgbClr val="FFFFFF"/>
                </a:highlight>
                <a:latin typeface="Arial"/>
                <a:ea typeface="Arial"/>
                <a:cs typeface="Arial"/>
                <a:sym typeface="Arial"/>
              </a:rPr>
              <a:t> </a:t>
            </a:r>
            <a:r>
              <a:rPr lang="ru" sz="1050">
                <a:solidFill>
                  <a:srgbClr val="000000"/>
                </a:solidFill>
                <a:highlight>
                  <a:srgbClr val="FFFFFF"/>
                </a:highlight>
                <a:latin typeface="Arial"/>
                <a:ea typeface="Arial"/>
                <a:cs typeface="Arial"/>
                <a:sym typeface="Arial"/>
              </a:rPr>
              <a:t>політичної партії в Новій Зеландії</a:t>
            </a:r>
            <a:r>
              <a:rPr lang="ru" sz="1050">
                <a:solidFill>
                  <a:srgbClr val="222222"/>
                </a:solidFill>
                <a:highlight>
                  <a:srgbClr val="FFFFFF"/>
                </a:highlight>
                <a:latin typeface="Arial"/>
                <a:ea typeface="Arial"/>
                <a:cs typeface="Arial"/>
                <a:sym typeface="Arial"/>
              </a:rPr>
              <a:t> </a:t>
            </a:r>
            <a:endParaRPr sz="1050">
              <a:solidFill>
                <a:srgbClr val="222222"/>
              </a:solidFill>
              <a:highlight>
                <a:srgbClr val="FFFFFF"/>
              </a:highlight>
              <a:latin typeface="Arial"/>
              <a:ea typeface="Arial"/>
              <a:cs typeface="Arial"/>
              <a:sym typeface="Arial"/>
            </a:endParaRPr>
          </a:p>
          <a:p>
            <a:pPr marL="0" lvl="0" indent="0" algn="just" rtl="0">
              <a:lnSpc>
                <a:spcPct val="100000"/>
              </a:lnSpc>
              <a:spcBef>
                <a:spcPts val="1600"/>
              </a:spcBef>
              <a:spcAft>
                <a:spcPts val="0"/>
              </a:spcAft>
              <a:buNone/>
            </a:pPr>
            <a:r>
              <a:rPr lang="ru" sz="1050" b="1">
                <a:solidFill>
                  <a:srgbClr val="222222"/>
                </a:solidFill>
                <a:highlight>
                  <a:srgbClr val="FFFFFF"/>
                </a:highlight>
                <a:latin typeface="Arial"/>
                <a:ea typeface="Arial"/>
                <a:cs typeface="Arial"/>
                <a:sym typeface="Arial"/>
              </a:rPr>
              <a:t>Партія зелених Аотеароа Нової Зеландії</a:t>
            </a:r>
            <a:r>
              <a:rPr lang="ru" sz="1050">
                <a:solidFill>
                  <a:srgbClr val="222222"/>
                </a:solidFill>
                <a:highlight>
                  <a:srgbClr val="FFFFFF"/>
                </a:highlight>
                <a:latin typeface="Arial"/>
                <a:ea typeface="Arial"/>
                <a:cs typeface="Arial"/>
                <a:sym typeface="Arial"/>
              </a:rPr>
              <a:t> є </a:t>
            </a:r>
            <a:r>
              <a:rPr lang="ru" sz="1050" u="sng">
                <a:solidFill>
                  <a:srgbClr val="222222"/>
                </a:solidFill>
                <a:highlight>
                  <a:srgbClr val="FFFFFF"/>
                </a:highlight>
                <a:latin typeface="Arial"/>
                <a:ea typeface="Arial"/>
                <a:cs typeface="Arial"/>
                <a:sym typeface="Arial"/>
              </a:rPr>
              <a:t>лівою</a:t>
            </a:r>
            <a:r>
              <a:rPr lang="ru" sz="1050">
                <a:solidFill>
                  <a:srgbClr val="222222"/>
                </a:solidFill>
                <a:highlight>
                  <a:srgbClr val="FFFFFF"/>
                </a:highlight>
                <a:latin typeface="Arial"/>
                <a:ea typeface="Arial"/>
                <a:cs typeface="Arial"/>
                <a:sym typeface="Arial"/>
              </a:rPr>
              <a:t> </a:t>
            </a:r>
            <a:r>
              <a:rPr lang="ru" sz="1050">
                <a:solidFill>
                  <a:srgbClr val="000000"/>
                </a:solidFill>
                <a:highlight>
                  <a:srgbClr val="FFFFFF"/>
                </a:highlight>
                <a:latin typeface="Arial"/>
                <a:ea typeface="Arial"/>
                <a:cs typeface="Arial"/>
                <a:sym typeface="Arial"/>
              </a:rPr>
              <a:t>політичною партією в Новій Зеландії</a:t>
            </a:r>
            <a:endParaRPr sz="1050">
              <a:solidFill>
                <a:srgbClr val="000000"/>
              </a:solidFill>
              <a:highlight>
                <a:srgbClr val="FFFFFF"/>
              </a:highlight>
              <a:latin typeface="Arial"/>
              <a:ea typeface="Arial"/>
              <a:cs typeface="Arial"/>
              <a:sym typeface="Arial"/>
            </a:endParaRPr>
          </a:p>
          <a:p>
            <a:pPr marL="0" lvl="0" indent="0" algn="just" rtl="0">
              <a:lnSpc>
                <a:spcPct val="100000"/>
              </a:lnSpc>
              <a:spcBef>
                <a:spcPts val="1600"/>
              </a:spcBef>
              <a:spcAft>
                <a:spcPts val="0"/>
              </a:spcAft>
              <a:buNone/>
            </a:pPr>
            <a:endParaRPr sz="1050">
              <a:solidFill>
                <a:srgbClr val="000000"/>
              </a:solidFill>
              <a:highlight>
                <a:srgbClr val="FFFFFF"/>
              </a:highlight>
              <a:latin typeface="Arial"/>
              <a:ea typeface="Arial"/>
              <a:cs typeface="Arial"/>
              <a:sym typeface="Arial"/>
            </a:endParaRPr>
          </a:p>
          <a:p>
            <a:pPr marL="0" lvl="0" indent="0" algn="just" rtl="0">
              <a:lnSpc>
                <a:spcPct val="100000"/>
              </a:lnSpc>
              <a:spcBef>
                <a:spcPts val="1600"/>
              </a:spcBef>
              <a:spcAft>
                <a:spcPts val="0"/>
              </a:spcAft>
              <a:buNone/>
            </a:pPr>
            <a:endParaRPr sz="1050">
              <a:solidFill>
                <a:srgbClr val="222222"/>
              </a:solidFill>
              <a:highlight>
                <a:srgbClr val="FFFFFF"/>
              </a:highlight>
              <a:latin typeface="Arial"/>
              <a:ea typeface="Arial"/>
              <a:cs typeface="Arial"/>
              <a:sym typeface="Arial"/>
            </a:endParaRPr>
          </a:p>
          <a:p>
            <a:pPr marL="0" lvl="0" indent="0" algn="just" rtl="0">
              <a:lnSpc>
                <a:spcPct val="100000"/>
              </a:lnSpc>
              <a:spcBef>
                <a:spcPts val="1600"/>
              </a:spcBef>
              <a:spcAft>
                <a:spcPts val="1600"/>
              </a:spcAft>
              <a:buNone/>
            </a:pPr>
            <a:endParaRPr sz="1200">
              <a:solidFill>
                <a:srgbClr val="222222"/>
              </a:solidFill>
              <a:highlight>
                <a:srgbClr val="FFFFFF"/>
              </a:highlight>
              <a:latin typeface="Times New Roman"/>
              <a:ea typeface="Times New Roman"/>
              <a:cs typeface="Times New Roman"/>
              <a:sym typeface="Times New Roman"/>
            </a:endParaRPr>
          </a:p>
        </p:txBody>
      </p:sp>
      <p:pic>
        <p:nvPicPr>
          <p:cNvPr id="170" name="Google Shape;170;p19"/>
          <p:cNvPicPr preferRelativeResize="0"/>
          <p:nvPr/>
        </p:nvPicPr>
        <p:blipFill>
          <a:blip r:embed="rId9">
            <a:alphaModFix/>
          </a:blip>
          <a:stretch>
            <a:fillRect/>
          </a:stretch>
        </p:blipFill>
        <p:spPr>
          <a:xfrm>
            <a:off x="481525" y="901925"/>
            <a:ext cx="2508675" cy="3870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347925" y="413725"/>
            <a:ext cx="8613300" cy="6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600"/>
              <a:t>Порядок створення і реєстрація політичної партії у Литві:</a:t>
            </a:r>
            <a:endParaRPr sz="2600"/>
          </a:p>
        </p:txBody>
      </p:sp>
      <p:sp>
        <p:nvSpPr>
          <p:cNvPr id="176" name="Google Shape;176;p20"/>
          <p:cNvSpPr txBox="1">
            <a:spLocks noGrp="1"/>
          </p:cNvSpPr>
          <p:nvPr>
            <p:ph type="body" idx="1"/>
          </p:nvPr>
        </p:nvSpPr>
        <p:spPr>
          <a:xfrm>
            <a:off x="394925" y="987325"/>
            <a:ext cx="8397000" cy="36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Times New Roman"/>
              <a:ea typeface="Times New Roman"/>
              <a:cs typeface="Times New Roman"/>
              <a:sym typeface="Times New Roman"/>
            </a:endParaRPr>
          </a:p>
          <a:p>
            <a:pPr marL="0" lvl="0" indent="0" algn="l" rtl="0">
              <a:spcBef>
                <a:spcPts val="1600"/>
              </a:spcBef>
              <a:spcAft>
                <a:spcPts val="0"/>
              </a:spcAft>
              <a:buNone/>
            </a:pPr>
            <a:r>
              <a:rPr lang="ru" sz="1400">
                <a:latin typeface="Times New Roman"/>
                <a:ea typeface="Times New Roman"/>
                <a:cs typeface="Times New Roman"/>
                <a:sym typeface="Times New Roman"/>
              </a:rPr>
              <a:t>Відповідно до Закону Литовської Республіки про Політичні Партії </a:t>
            </a:r>
            <a:r>
              <a:rPr lang="ru" sz="1400">
                <a:solidFill>
                  <a:srgbClr val="000000"/>
                </a:solidFill>
                <a:latin typeface="Times New Roman"/>
                <a:ea typeface="Times New Roman"/>
                <a:cs typeface="Times New Roman"/>
                <a:sym typeface="Times New Roman"/>
              </a:rPr>
              <a:t>Вільнюс, 25 вересня 1990 р № I-606:</a:t>
            </a:r>
            <a:endParaRPr sz="1400">
              <a:solidFill>
                <a:srgbClr val="000000"/>
              </a:solidFill>
              <a:latin typeface="Times New Roman"/>
              <a:ea typeface="Times New Roman"/>
              <a:cs typeface="Times New Roman"/>
              <a:sym typeface="Times New Roman"/>
            </a:endParaRPr>
          </a:p>
          <a:p>
            <a:pPr marL="0" lvl="0" indent="0" algn="just" rtl="0">
              <a:lnSpc>
                <a:spcPct val="100000"/>
              </a:lnSpc>
              <a:spcBef>
                <a:spcPts val="1600"/>
              </a:spcBef>
              <a:spcAft>
                <a:spcPts val="0"/>
              </a:spcAft>
              <a:buNone/>
            </a:pPr>
            <a:r>
              <a:rPr lang="ru" sz="1100" b="1">
                <a:solidFill>
                  <a:srgbClr val="000000"/>
                </a:solidFill>
                <a:latin typeface="Times New Roman"/>
                <a:ea typeface="Times New Roman"/>
                <a:cs typeface="Times New Roman"/>
                <a:sym typeface="Times New Roman"/>
              </a:rPr>
              <a:t>Стаття 3. Створення політичних партій</a:t>
            </a:r>
            <a:endParaRPr sz="1100" b="1">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Для створення політичної партії необхідно, щоб вона в Литві мала </a:t>
            </a:r>
            <a:r>
              <a:rPr lang="ru" sz="1100" b="1">
                <a:solidFill>
                  <a:srgbClr val="000000"/>
                </a:solidFill>
                <a:latin typeface="Times New Roman"/>
                <a:ea typeface="Times New Roman"/>
                <a:cs typeface="Times New Roman"/>
                <a:sym typeface="Times New Roman"/>
              </a:rPr>
              <a:t>не менше чотирьохсот засновників</a:t>
            </a:r>
            <a:r>
              <a:rPr lang="ru" sz="1100">
                <a:solidFill>
                  <a:srgbClr val="000000"/>
                </a:solidFill>
                <a:latin typeface="Times New Roman"/>
                <a:ea typeface="Times New Roman"/>
                <a:cs typeface="Times New Roman"/>
                <a:sym typeface="Times New Roman"/>
              </a:rPr>
              <a:t>, затверджений на її з'їзді або конференції статут (статут), програму і обрані керівні органи. Програма і статут (статут) створюваної партії не можуть суперечити законам Литовської Республіки.</a:t>
            </a:r>
            <a:endParaRPr sz="11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b="1">
                <a:solidFill>
                  <a:srgbClr val="000000"/>
                </a:solidFill>
                <a:latin typeface="Times New Roman"/>
                <a:ea typeface="Times New Roman"/>
                <a:cs typeface="Times New Roman"/>
                <a:sym typeface="Times New Roman"/>
              </a:rPr>
              <a:t>Стаття 4. Реєстрація політичних партій</a:t>
            </a:r>
            <a:endParaRPr sz="1100" b="1">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b="1">
                <a:solidFill>
                  <a:srgbClr val="000000"/>
                </a:solidFill>
                <a:latin typeface="Times New Roman"/>
                <a:ea typeface="Times New Roman"/>
                <a:cs typeface="Times New Roman"/>
                <a:sym typeface="Times New Roman"/>
              </a:rPr>
              <a:t>Політичні партії реєструються Міністерством юстиції Литовської Республіки.</a:t>
            </a:r>
            <a:endParaRPr sz="1100" b="1">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Політичні партії Міністерством юстиції Литовської Республіки реєструються </a:t>
            </a:r>
            <a:r>
              <a:rPr lang="ru" sz="1100" b="1">
                <a:solidFill>
                  <a:srgbClr val="000000"/>
                </a:solidFill>
                <a:latin typeface="Times New Roman"/>
                <a:ea typeface="Times New Roman"/>
                <a:cs typeface="Times New Roman"/>
                <a:sym typeface="Times New Roman"/>
              </a:rPr>
              <a:t>не пізніше ніж у місячний термін</a:t>
            </a:r>
            <a:r>
              <a:rPr lang="ru" sz="1100">
                <a:solidFill>
                  <a:srgbClr val="000000"/>
                </a:solidFill>
                <a:latin typeface="Times New Roman"/>
                <a:ea typeface="Times New Roman"/>
                <a:cs typeface="Times New Roman"/>
                <a:sym typeface="Times New Roman"/>
              </a:rPr>
              <a:t> з дня подання статуту.</a:t>
            </a:r>
            <a:endParaRPr sz="11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Найменування і символіка реєструється політичної партії повинні відрізнятися від найменувань і символіки вже зареєстрованих політичних партій.</a:t>
            </a:r>
            <a:endParaRPr sz="11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У разі відмови реєструвати політичну партію про це не пізніше ніж у триденний термін в письмовій формі інформуються засновники із зазначенням причин відмови.</a:t>
            </a:r>
            <a:endParaRPr sz="11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У разі зміни статуту (статуту), програми політичних партій має відбуватися повідомити про це в письмовій формі протягом п'ятнадцяти днів Міністерству юстиції Литовської Республіки з поданням зазначених у частині другій цієї статті документів.</a:t>
            </a:r>
            <a:endParaRPr sz="11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У разі зміни найменування політична партія підлягає перереєстрації в установленому цим Законом порядку.</a:t>
            </a:r>
            <a:endParaRPr sz="11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100">
                <a:solidFill>
                  <a:srgbClr val="000000"/>
                </a:solidFill>
                <a:latin typeface="Times New Roman"/>
                <a:ea typeface="Times New Roman"/>
                <a:cs typeface="Times New Roman"/>
                <a:sym typeface="Times New Roman"/>
              </a:rPr>
              <a:t>Політична партія і перераховані в її статуті (статуті) організації є юридичною особою з дня реєстрації партії.</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235075" y="296775"/>
            <a:ext cx="8726100" cy="78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a:t>Порядок створення і реєстрація політичної партії у Новій Зеландії:</a:t>
            </a:r>
            <a:endParaRPr sz="2600"/>
          </a:p>
          <a:p>
            <a:pPr marL="0" lvl="0" indent="0" algn="ctr" rtl="0">
              <a:spcBef>
                <a:spcPts val="0"/>
              </a:spcBef>
              <a:spcAft>
                <a:spcPts val="0"/>
              </a:spcAft>
              <a:buNone/>
            </a:pPr>
            <a:endParaRPr/>
          </a:p>
        </p:txBody>
      </p:sp>
      <p:sp>
        <p:nvSpPr>
          <p:cNvPr id="182" name="Google Shape;182;p21"/>
          <p:cNvSpPr txBox="1">
            <a:spLocks noGrp="1"/>
          </p:cNvSpPr>
          <p:nvPr>
            <p:ph type="body" idx="1"/>
          </p:nvPr>
        </p:nvSpPr>
        <p:spPr>
          <a:xfrm>
            <a:off x="282100" y="1180675"/>
            <a:ext cx="8641500" cy="370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u" sz="1400" b="1">
                <a:latin typeface="Times New Roman"/>
                <a:ea typeface="Times New Roman"/>
                <a:cs typeface="Times New Roman"/>
                <a:sym typeface="Times New Roman"/>
              </a:rPr>
              <a:t>Витяг з Виборчого Акту (Біллу) Виборчої Комісії Нової Зеландії: </a:t>
            </a:r>
            <a:endParaRPr sz="1400" b="1">
              <a:latin typeface="Times New Roman"/>
              <a:ea typeface="Times New Roman"/>
              <a:cs typeface="Times New Roman"/>
              <a:sym typeface="Times New Roman"/>
            </a:endParaRPr>
          </a:p>
          <a:p>
            <a:pPr marL="457200" lvl="0" indent="-317500" algn="l" rtl="0">
              <a:lnSpc>
                <a:spcPct val="100000"/>
              </a:lnSpc>
              <a:spcBef>
                <a:spcPts val="1600"/>
              </a:spcBef>
              <a:spcAft>
                <a:spcPts val="0"/>
              </a:spcAft>
              <a:buClr>
                <a:srgbClr val="212529"/>
              </a:buClr>
              <a:buSzPts val="1400"/>
              <a:buFont typeface="Times New Roman"/>
              <a:buChar char="●"/>
            </a:pPr>
            <a:r>
              <a:rPr lang="ru" sz="1400">
                <a:solidFill>
                  <a:srgbClr val="212529"/>
                </a:solidFill>
                <a:highlight>
                  <a:srgbClr val="FFFFFF"/>
                </a:highlight>
                <a:latin typeface="Times New Roman"/>
                <a:ea typeface="Times New Roman"/>
                <a:cs typeface="Times New Roman"/>
                <a:sym typeface="Times New Roman"/>
              </a:rPr>
              <a:t>Щоб подати заявку, вашій партії потрібна відповідна назва, 500 членів, які платять, які можуть записатись на голосування, правила щодо членства в партії та аудитор. Вам потрібно буде показати докази цього під час подання заяви. Ви також можете зареєструвати логотип для своєї партії, який може містити папір для голосування.</a:t>
            </a:r>
            <a:endParaRPr sz="1400">
              <a:solidFill>
                <a:srgbClr val="212529"/>
              </a:solidFill>
              <a:highlight>
                <a:srgbClr val="FFFFFF"/>
              </a:highlight>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212529"/>
              </a:buClr>
              <a:buSzPts val="1400"/>
              <a:buFont typeface="Times New Roman"/>
              <a:buChar char="●"/>
            </a:pPr>
            <a:r>
              <a:rPr lang="ru" sz="1400">
                <a:solidFill>
                  <a:srgbClr val="212529"/>
                </a:solidFill>
                <a:highlight>
                  <a:srgbClr val="FFFFFF"/>
                </a:highlight>
                <a:latin typeface="Times New Roman"/>
                <a:ea typeface="Times New Roman"/>
                <a:cs typeface="Times New Roman"/>
                <a:sym typeface="Times New Roman"/>
              </a:rPr>
              <a:t>Щойно ми отримаємо вашу заявку, ми запитаємо громадськість, чи є у них проблеми з вашим іменем або логотипом. Тоді ми вирішимо, чи потрібно реєструвати вашу партію.</a:t>
            </a:r>
            <a:endParaRPr sz="1400">
              <a:solidFill>
                <a:srgbClr val="212529"/>
              </a:solidFill>
              <a:highlight>
                <a:srgbClr val="FFFFFF"/>
              </a:highlight>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212529"/>
              </a:buClr>
              <a:buSzPts val="1400"/>
              <a:buFont typeface="Times New Roman"/>
              <a:buChar char="●"/>
            </a:pPr>
            <a:r>
              <a:rPr lang="ru" sz="1400">
                <a:solidFill>
                  <a:srgbClr val="212529"/>
                </a:solidFill>
                <a:highlight>
                  <a:srgbClr val="FFFFFF"/>
                </a:highlight>
                <a:latin typeface="Times New Roman"/>
                <a:ea typeface="Times New Roman"/>
                <a:cs typeface="Times New Roman"/>
                <a:sym typeface="Times New Roman"/>
              </a:rPr>
              <a:t>Після реєстрації ваша партія матиме кілька постійних обов'язків. Щороку вам потрібно буде надсилати нам статутну декларацію та ревізію повернення пожертв та позик вашої партії.Зареєстровані партії також мають право на розподіл засобів мовлення на загальних виборах.</a:t>
            </a:r>
            <a:endParaRPr sz="1400">
              <a:solidFill>
                <a:srgbClr val="212529"/>
              </a:solidFill>
              <a:highlight>
                <a:srgbClr val="FFFFFF"/>
              </a:highlight>
              <a:latin typeface="Times New Roman"/>
              <a:ea typeface="Times New Roman"/>
              <a:cs typeface="Times New Roman"/>
              <a:sym typeface="Times New Roman"/>
            </a:endParaRPr>
          </a:p>
          <a:p>
            <a:pPr marL="0" lvl="0" indent="0" algn="l" rtl="0">
              <a:lnSpc>
                <a:spcPct val="100000"/>
              </a:lnSpc>
              <a:spcBef>
                <a:spcPts val="1800"/>
              </a:spcBef>
              <a:spcAft>
                <a:spcPts val="1600"/>
              </a:spcAft>
              <a:buNone/>
            </a:pPr>
            <a:endParaRPr sz="1200">
              <a:latin typeface="Times New Roman"/>
              <a:ea typeface="Times New Roman"/>
              <a:cs typeface="Times New Roman"/>
              <a:sym typeface="Times New Roman"/>
            </a:endParaRPr>
          </a:p>
        </p:txBody>
      </p:sp>
      <p:pic>
        <p:nvPicPr>
          <p:cNvPr id="183" name="Google Shape;183;p21"/>
          <p:cNvPicPr preferRelativeResize="0"/>
          <p:nvPr/>
        </p:nvPicPr>
        <p:blipFill>
          <a:blip r:embed="rId3">
            <a:alphaModFix/>
          </a:blip>
          <a:stretch>
            <a:fillRect/>
          </a:stretch>
        </p:blipFill>
        <p:spPr>
          <a:xfrm>
            <a:off x="2143875" y="3706350"/>
            <a:ext cx="5284550" cy="10191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2265</Words>
  <PresentationFormat>Экран (16:9)</PresentationFormat>
  <Paragraphs>110</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Merriweather</vt:lpstr>
      <vt:lpstr>Nunito</vt:lpstr>
      <vt:lpstr>Comic Sans MS</vt:lpstr>
      <vt:lpstr>Calibri</vt:lpstr>
      <vt:lpstr>Times New Roman</vt:lpstr>
      <vt:lpstr>Shift</vt:lpstr>
      <vt:lpstr>ПРАВОВА РЕГЛАМЕНТАЦІЯ ФІНАНСОВОЇ ДІЯЛЬНОСТІ ГО: ПРОБЛЕМИ Й ПЕРСПЕКТИВИ  (на прикладі Литви та Нової Зеландії)</vt:lpstr>
      <vt:lpstr>План:</vt:lpstr>
      <vt:lpstr>Вступ:</vt:lpstr>
      <vt:lpstr>Історія виникнення парламенту Литви </vt:lpstr>
      <vt:lpstr>Нова Зеландія:</vt:lpstr>
      <vt:lpstr>Слайд 6</vt:lpstr>
      <vt:lpstr> Сучасне положення в парламенті Нової Зеландії: </vt:lpstr>
      <vt:lpstr>Порядок створення і реєстрація політичної партії у Литві:</vt:lpstr>
      <vt:lpstr>Порядок створення і реєстрація політичної партії у Новій Зеландії: </vt:lpstr>
      <vt:lpstr>Правове регулювання організаційних та ідеологічних засад політичних партій Литви: </vt:lpstr>
      <vt:lpstr>Правове регулювання організаційних та ідеологічних засад політичних партій Нової Зеландії:</vt:lpstr>
      <vt:lpstr>Правове регулювання фінансової діяльності політичних партій у Литві: фінансування.</vt:lpstr>
      <vt:lpstr>Правове регулювання фінансової діяльності політичних партій у Новій Зеландії: фінансування. </vt:lpstr>
      <vt:lpstr>Особливості нормотворчої діяльності Сейму Литви:</vt:lpstr>
      <vt:lpstr>Особливості нормотворчої діяльності парламенту Нової Зеландії: </vt:lpstr>
      <vt:lpstr>Висновки:</vt:lpstr>
      <vt:lpstr>Список використаних джерел:</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ПРАВОВА РЕГЛАМЕНТАЦІЯ ФІНАНСОВОЇ ДІЯЛЬНОСТІ ГО: ПРОБЛЕМИ Й ПЕРСПЕКТИВИ  (на прикладі Литви та Нової Зеландії)</dc:title>
  <dc:creator>User</dc:creator>
  <cp:lastModifiedBy>User</cp:lastModifiedBy>
  <cp:revision>1</cp:revision>
  <dcterms:modified xsi:type="dcterms:W3CDTF">2020-09-03T12:20:51Z</dcterms:modified>
</cp:coreProperties>
</file>