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8" r:id="rId11"/>
    <p:sldId id="269" r:id="rId12"/>
    <p:sldId id="265" r:id="rId13"/>
    <p:sldId id="266" r:id="rId14"/>
    <p:sldId id="267" r:id="rId15"/>
    <p:sldId id="271" r:id="rId16"/>
    <p:sldId id="273" r:id="rId17"/>
    <p:sldId id="272" r:id="rId18"/>
    <p:sldId id="274" r:id="rId19"/>
    <p:sldId id="279" r:id="rId20"/>
    <p:sldId id="276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60" y="3789041"/>
            <a:ext cx="844156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100" b="1" i="1" dirty="0">
                <a:effectLst/>
                <a:ea typeface="MingLiU_HKSCS-ExtB" pitchFamily="18" charset="-120"/>
              </a:rPr>
              <a:t>ІВАН </a:t>
            </a:r>
            <a:r>
              <a:rPr lang="uk-UA" sz="3100" b="1" i="1" dirty="0" smtClean="0">
                <a:effectLst/>
                <a:ea typeface="MingLiU_HKSCS-ExtB" pitchFamily="18" charset="-120"/>
              </a:rPr>
              <a:t>СЕМЕНОВИЧ </a:t>
            </a:r>
            <a:r>
              <a:rPr lang="uk-UA" sz="3100" b="1" i="1" dirty="0">
                <a:effectLst/>
                <a:ea typeface="MingLiU_HKSCS-ExtB" pitchFamily="18" charset="-120"/>
              </a:rPr>
              <a:t>НЕЧУЙ-ЛЕВИЦЬКИЙ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1026" name="Picture 2" descr="D:\Users\Валя\Desktop\нечу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100" y="188640"/>
            <a:ext cx="864096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4581128"/>
            <a:ext cx="7884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«Нечуй належить до тих щасливих талантів, що 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швидко здобувають </a:t>
            </a:r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собі видне місце в літературі і довго на 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нім остаються</a:t>
            </a:r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»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uk-UA" sz="2000" b="1" i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І. Франко</a:t>
            </a:r>
            <a:endParaRPr lang="ru-RU" sz="2000" b="1" i="1" dirty="0">
              <a:solidFill>
                <a:schemeClr val="accent2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07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І.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Баштовий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, А.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Глаголь, О.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 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Криницький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Іван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Нечуй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–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літературні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маски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автора. 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ерші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твори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молодий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автор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підписував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саме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псевдонімом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Нечуй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–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аби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отець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Стефан (Семен)  не знав (не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чув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).</a:t>
            </a:r>
          </a:p>
          <a:p>
            <a:pPr marL="342900" indent="-342900" algn="just">
              <a:spcAft>
                <a:spcPts val="0"/>
              </a:spcAft>
              <a:buFont typeface="Arial" pitchFamily="34" charset="0"/>
              <a:buChar char="•"/>
            </a:pP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Лише після смерті батька, в 1874 р. 37-літній прозаїк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почав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підписуватися подвійним прізвищем: Нечуй-Левицький.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 </a:t>
            </a:r>
            <a:endParaRPr lang="ru-RU" sz="3200" b="1" dirty="0">
              <a:solidFill>
                <a:schemeClr val="accent2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976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«Писати я почав ще як був на службі у Полтаві. «Основа» та «Кобзар» навели мене на думку, що мені писати треба </a:t>
            </a:r>
            <a:endParaRPr lang="uk-UA" sz="2600" b="1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just"/>
            <a:r>
              <a:rPr lang="uk-UA" sz="26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по-українськи»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1026" name="Picture 2" descr="D:\Users\Валя\Desktop\іван виговськ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4340" y="2518222"/>
            <a:ext cx="18383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Валя\Desktop\бурлач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1655" y="1237348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Users\Валя\Desktop\Нечуй-Л до презентації\бурлачка 1926 бібліотека Української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4589" y="1772816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Users\Валя\Desktop\Над чорним мовем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9797" y="1342489"/>
            <a:ext cx="185094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Users\Валя\Desktop\кайдашева сям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5297" y="2640161"/>
            <a:ext cx="1714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Users\Валя\Desktop\світогляд...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681" y="2068090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Users\Валя\Desktop\старосвітські..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4556" y="5030182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Users\Валя\Desktop\афонськи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922" y="4106256"/>
            <a:ext cx="173355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:\Users\Валя\Desktop\запорожці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25306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D:\Users\Валя\Desktop\Нечуй-Л до презентації\криве дзеркало УМjpg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20838">
            <a:off x="314901" y="3896335"/>
            <a:ext cx="169545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9357" y="4626770"/>
            <a:ext cx="1860606" cy="223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9505" y="2832546"/>
            <a:ext cx="13716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5067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4464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Помер Іван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Нечуй-Левицький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на 80-му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році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у </a:t>
            </a:r>
            <a:r>
              <a:rPr lang="uk-UA" sz="20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Дегтярівському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будинку престарілих. Похований на Байковому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цвинтарі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D:\Users\Валя\Desktop\памятник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4664"/>
            <a:ext cx="331236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sers\Валя\Desktop\690a02c--raurne-ogoloshennja-v-gaze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2924944"/>
            <a:ext cx="489654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27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5"/>
            <a:ext cx="82809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Головний напрямок творчості: реалізм.</a:t>
            </a:r>
          </a:p>
          <a:p>
            <a:pPr algn="just"/>
            <a:endParaRPr lang="uk-UA" sz="2800" b="1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Традиційне: розвиває думку про первинність середовища у формуванні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характеру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людини</a:t>
            </a:r>
          </a:p>
          <a:p>
            <a:pPr algn="just"/>
            <a:endParaRPr lang="uk-UA" sz="2800" b="1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Нове: утвердження думки про вплив людини на середовище; зображення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середовища соціально диференційованим. </a:t>
            </a:r>
            <a:endParaRPr lang="uk-UA" sz="2800" b="1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Як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реаліст-психолог І.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Нечуй-Левицький 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широко використовує психологічний аналіз, як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реаліст-соціолог усвідомлював і зображував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особистість як соціальний тип, відтворюючи неповторне «Я»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героя.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828836"/>
            <a:ext cx="813690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>
              <a:latin typeface="Times New Roman"/>
              <a:ea typeface="Times New Roman"/>
            </a:endParaRPr>
          </a:p>
          <a:p>
            <a:endParaRPr lang="uk-UA" dirty="0">
              <a:latin typeface="Times New Roman"/>
              <a:ea typeface="Times New Roman"/>
            </a:endParaRPr>
          </a:p>
          <a:p>
            <a:pPr algn="just"/>
            <a:endParaRPr lang="uk-UA" dirty="0" smtClean="0">
              <a:latin typeface="Times New Roman"/>
              <a:ea typeface="Times New Roman"/>
            </a:endParaRPr>
          </a:p>
          <a:p>
            <a:pPr algn="just"/>
            <a:endParaRPr lang="uk-UA" sz="2000" b="1" dirty="0" smtClean="0">
              <a:latin typeface="Times New Roman"/>
              <a:ea typeface="Times New Roman"/>
            </a:endParaRPr>
          </a:p>
          <a:p>
            <a:pPr algn="just"/>
            <a:endParaRPr lang="uk-UA" sz="2000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51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Дебют: повість «Дві московки» у (львівський журнал «Правда» 1869 року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)</a:t>
            </a:r>
          </a:p>
          <a:p>
            <a:pPr lvl="0" algn="just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endParaRPr lang="uk-UA" sz="2000" b="1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lvl="0" algn="just"/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Тема: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солдатчина</a:t>
            </a:r>
          </a:p>
          <a:p>
            <a:pPr lvl="0" algn="just"/>
            <a:endParaRPr lang="uk-UA" sz="2000" b="1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lvl="0" algn="just"/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Головна думка твору: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Солдатчина – не тільки соціальне лихо, що призводить до економічного краху родини, а й ефективний чинник деморалізації і денаціоналізації народу </a:t>
            </a:r>
            <a:endParaRPr lang="uk-UA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uk-UA" sz="2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Уперше порушено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проблему деморалізуючого впливу школи кантоністів (школа для дітей рекрутів заснована 1721 р.) на формування характеру її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вихованців</a:t>
            </a:r>
          </a:p>
          <a:p>
            <a:pPr lvl="0" algn="just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Традиційна тема в новому трактуванні</a:t>
            </a:r>
          </a:p>
          <a:p>
            <a:pPr lvl="0" algn="just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Діалектика дії</a:t>
            </a:r>
          </a:p>
          <a:p>
            <a:pPr lvl="0" algn="just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Індивідуальні характери</a:t>
            </a:r>
          </a:p>
          <a:p>
            <a:pPr lvl="0" algn="just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Відсутність статичних елементів</a:t>
            </a:r>
          </a:p>
          <a:p>
            <a:pPr lvl="0" algn="just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Психологічні описи</a:t>
            </a:r>
          </a:p>
          <a:p>
            <a:pPr lvl="0" algn="just"/>
            <a:endParaRPr lang="ru-RU" sz="2000" b="1" dirty="0">
              <a:solidFill>
                <a:srgbClr val="A5644E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702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Повість «Микола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Джеря» (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1876,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надруковано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журналі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«Правда», 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1887 р.;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Наддніпрянщині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- 1883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р.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альманасі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«Рада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</a:p>
          <a:p>
            <a:pPr algn="just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І. Франко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«Микола Джеря – один з тих світлих, лицарських типів українських, з яких колись склався цвіт запорозького козацтва, а яких тепер… чимраз рідшу стрічаємо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Перший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варіант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назвою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«Наймит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Яріш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Джеря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написаний у 1867-1873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загублений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Кулішем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котрому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автор передав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рукопис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кордоном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Жанровий різновид :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соціально-побутова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повість-хроніка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Повість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присвячена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Миколі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Лисенку</a:t>
            </a:r>
          </a:p>
          <a:p>
            <a:pPr algn="just"/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Вісім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розділів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поділяються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два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табори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селян-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кріпаків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поневолювачів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Час: до і по реформі 1861 </a:t>
            </a:r>
          </a:p>
          <a:p>
            <a:pPr algn="just"/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Топос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Київщина,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Бесарабія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Джеря – соціальна особистість</a:t>
            </a: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Бунтарство стихійне (це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форма протесту звільненої свідомості людини проти деспотизму і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рабства)</a:t>
            </a:r>
            <a:endParaRPr lang="uk-U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Усвідомлення головним героєм причини нещасть його сім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᾽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ї (панщина)</a:t>
            </a: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Відтворення внутрішнього стану людини засобами зовнішнього зображення (рухи, жести, вчинки, деталь, колір тощо)</a:t>
            </a: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Єдність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ідеологічного, сюжетного, композиційного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стилістичномовного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компонентів</a:t>
            </a:r>
          </a:p>
          <a:p>
            <a:pPr algn="just"/>
            <a:endParaRPr lang="uk-UA" sz="1600" dirty="0" smtClean="0"/>
          </a:p>
          <a:p>
            <a:pPr algn="just"/>
            <a:endParaRPr lang="ru-RU" sz="1600" dirty="0" smtClean="0"/>
          </a:p>
          <a:p>
            <a:pPr algn="just"/>
            <a:endParaRPr lang="ru-RU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133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Валя\Desktop\Нечуй-Л до презентації\400px-Микола_Джер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64704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229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7"/>
            <a:ext cx="8352928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indent="-1257300" algn="just"/>
            <a:r>
              <a:rPr lang="uk-UA" sz="2200" dirty="0" smtClean="0">
                <a:solidFill>
                  <a:schemeClr val="accent2">
                    <a:lumMod val="75000"/>
                  </a:schemeClr>
                </a:solidFill>
              </a:rPr>
              <a:t>1926 </a:t>
            </a:r>
            <a:r>
              <a:rPr lang="uk-UA" sz="2200" dirty="0" err="1" smtClean="0">
                <a:solidFill>
                  <a:schemeClr val="accent2">
                    <a:lumMod val="75000"/>
                  </a:schemeClr>
                </a:solidFill>
              </a:rPr>
              <a:t>кіноадаптація</a:t>
            </a:r>
            <a:r>
              <a:rPr lang="uk-UA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200" dirty="0">
                <a:solidFill>
                  <a:schemeClr val="accent2">
                    <a:lumMod val="75000"/>
                  </a:schemeClr>
                </a:solidFill>
              </a:rPr>
              <a:t>повісті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 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Микола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Джеря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r>
              <a:rPr lang="uk-UA" sz="2200" dirty="0" smtClean="0">
                <a:solidFill>
                  <a:schemeClr val="accent2">
                    <a:lumMod val="75000"/>
                  </a:schemeClr>
                </a:solidFill>
              </a:rPr>
              <a:t> режисери: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  </a:t>
            </a:r>
            <a:r>
              <a:rPr lang="uk-UA" sz="2200" dirty="0" smtClean="0">
                <a:solidFill>
                  <a:schemeClr val="accent2">
                    <a:lumMod val="75000"/>
                  </a:schemeClr>
                </a:solidFill>
              </a:rPr>
              <a:t>німець Йосип Рона </a:t>
            </a:r>
            <a:r>
              <a:rPr lang="uk-UA" sz="2200" dirty="0">
                <a:solidFill>
                  <a:schemeClr val="accent2">
                    <a:lumMod val="75000"/>
                  </a:schemeClr>
                </a:solidFill>
              </a:rPr>
              <a:t>і Марком </a:t>
            </a:r>
            <a:r>
              <a:rPr lang="uk-UA" sz="2200" dirty="0" smtClean="0">
                <a:solidFill>
                  <a:schemeClr val="accent2">
                    <a:lumMod val="75000"/>
                  </a:schemeClr>
                </a:solidFill>
              </a:rPr>
              <a:t>Терещенко сценарист: Микола Бажан</a:t>
            </a:r>
          </a:p>
          <a:p>
            <a:pPr marL="1257300" indent="-1257300" algn="just"/>
            <a:r>
              <a:rPr lang="uk-UA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200" dirty="0" smtClean="0">
                <a:solidFill>
                  <a:schemeClr val="accent2">
                    <a:lumMod val="75000"/>
                  </a:schemeClr>
                </a:solidFill>
              </a:rPr>
              <a:t>               Одеська кінофабрика</a:t>
            </a:r>
            <a:endParaRPr lang="ru-RU" sz="2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165225" indent="-1165225" algn="just">
              <a:buAutoNum type="arabicPlain" startAt="2019"/>
            </a:pP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підтримки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Українського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культурного фонду,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почалися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зйомки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фільму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Джеря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» </a:t>
            </a:r>
          </a:p>
          <a:p>
            <a:pPr algn="just"/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             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режисер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Ірина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Правило.</a:t>
            </a:r>
          </a:p>
          <a:p>
            <a:pPr marL="1165225" indent="-1165225" algn="just"/>
            <a:r>
              <a:rPr lang="uk-UA" sz="2200" dirty="0">
                <a:solidFill>
                  <a:schemeClr val="accent2">
                    <a:lumMod val="75000"/>
                  </a:schemeClr>
                </a:solidFill>
              </a:rPr>
              <a:t>Нещодавно у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США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стартувала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фандрейзингова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кампанія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200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Фандре́йзинг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або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збір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b="1" dirty="0" err="1">
                <a:solidFill>
                  <a:schemeClr val="accent2">
                    <a:lumMod val="75000"/>
                  </a:schemeClr>
                </a:solidFill>
              </a:rPr>
              <a:t>коштів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(англ.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200" i="1" dirty="0" err="1">
                <a:solidFill>
                  <a:schemeClr val="accent2">
                    <a:lumMod val="75000"/>
                  </a:schemeClr>
                </a:solidFill>
              </a:rPr>
              <a:t>fundraising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) </a:t>
            </a:r>
            <a:r>
              <a:rPr lang="uk-UA" sz="2200" dirty="0" smtClean="0">
                <a:solidFill>
                  <a:schemeClr val="accent2">
                    <a:lumMod val="75000"/>
                  </a:schemeClr>
                </a:solidFill>
              </a:rPr>
              <a:t>–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процес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залучення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грошових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коштів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інших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ресурсів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(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людських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матеріальних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інформаційних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тощо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),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організація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може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забезпечити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самостійно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, та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які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є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необхідними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для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реалізації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певного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проєкту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або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своєї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діяльності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цілому</a:t>
            </a:r>
            <a:r>
              <a:rPr lang="uk-UA" sz="2200" dirty="0">
                <a:solidFill>
                  <a:schemeClr val="accent2">
                    <a:lumMod val="75000"/>
                  </a:schemeClr>
                </a:solidFill>
              </a:rPr>
              <a:t>)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нового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українського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кінопроекту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Джеря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/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Dzheria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. “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Джеря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” –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масштабний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проєкт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створення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психологічної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історичної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драми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за мотивами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повісті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І.С.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Нечуя-Левицького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“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Микола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200" dirty="0" err="1">
                <a:solidFill>
                  <a:schemeClr val="accent2">
                    <a:lumMod val="75000"/>
                  </a:schemeClr>
                </a:solidFill>
              </a:rPr>
              <a:t>Джеря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r>
              <a:rPr lang="uk-UA" sz="22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052476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Гумор 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одна із найсильніших, найцікавіших і найяскравіших рис таланту І. </a:t>
            </a: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Нечуя-Левицького. Письменник 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був переконаний, що схильність до жартів та гумору як «відмітна й відмінна риса народної психіки наклала свій відбиток на усну народну творчість і на українську літературу». У нарисі «Українські гумористи та штукарі» </a:t>
            </a: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 писав</a:t>
            </a:r>
            <a:r>
              <a:rPr lang="uk-UA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що український народ, на відміну від греків та римлян, створив «бога сміху і реготу» і що «веселий сміх та жарт – це ж перли живоття, котрі чогось та коштують</a:t>
            </a:r>
            <a:r>
              <a:rPr lang="uk-UA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2415686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260648"/>
            <a:ext cx="4191000" cy="6396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uk-UA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Кайдашева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сімʼя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(1878)</a:t>
            </a:r>
          </a:p>
          <a:p>
            <a:pPr marL="0" indent="0">
              <a:buNone/>
            </a:pP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Жанровий різновид 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соціально-побутова </a:t>
            </a:r>
            <a:r>
              <a:rPr lang="uk-UA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повість-хроніка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Особливості:</a:t>
            </a:r>
          </a:p>
          <a:p>
            <a:pPr marL="0" indent="0" algn="just"/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поєднання ліричного й гумористичного-сатиричного пластів зображення. Тонкий ліризм та іскрометний гумор властиві й мові автора, і мові персонажів. </a:t>
            </a:r>
            <a:endParaRPr lang="uk-UA" sz="1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just"/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Кожна ситуація в повісті має подвійний 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</a:p>
          <a:p>
            <a:pPr marL="0" indent="0" algn="just"/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прийомом 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контрасту</a:t>
            </a:r>
          </a:p>
          <a:p>
            <a:pPr marL="0" indent="0" algn="just"/>
            <a:endParaRPr lang="uk-UA" sz="1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Епізодичний образ баби Палажки 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ще </a:t>
            </a: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18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Кайдашевої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сімʼї</a:t>
            </a: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1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фігурує в </a:t>
            </a: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двох оповіданнях, які мають форму монологів «Не можна бабі Парасці вдержатися на селі» та «Благословіть бабі Палажці </a:t>
            </a:r>
            <a:r>
              <a:rPr lang="uk-UA" sz="18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скоропостижно</a:t>
            </a:r>
            <a:r>
              <a:rPr lang="uk-UA" sz="1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вмерти» (1873–1874), а пізніше «Біда баба Парасці Гришині» й «Біда бабі Палажці Солов’їсі» (1908)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476672"/>
            <a:ext cx="4343400" cy="58479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D:\Users\Валя\Desktop\400px-Кайдашева_сім‘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320480" cy="639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7127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Біографія митця.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Соціально-побутова тема в творчості митця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Рецепція теми інтелігенції у творчості І.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Нечуя-Левицького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Calibri"/>
                <a:cs typeface="Times New Roman"/>
              </a:rPr>
              <a:t>Історична тема в творчості письменника.</a:t>
            </a:r>
            <a:endParaRPr lang="ru-RU" sz="1400" dirty="0">
              <a:solidFill>
                <a:schemeClr val="accent2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72816"/>
            <a:ext cx="856895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Література: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</a:pP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Зінченко Н. І. «Мета ясна й проста – народ й Україна» (Інтелігент – демократ у творах І. Нечуя-Левицького). </a:t>
            </a: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Слово і час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. 1991. №8. С.42-48.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Бойко Н. Герой й антигерой в історичних романах І. Нечуя-Левицького. </a:t>
            </a:r>
            <a:r>
              <a:rPr lang="uk-UA" sz="1400" i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Дивослово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. 2001. №1. С. 2-5.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uk-UA" sz="14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Каменчук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А. Особливості </a:t>
            </a:r>
            <a:r>
              <a:rPr lang="uk-UA" sz="14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характеротворення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в історичних романах І. С. Нечуя-Левицького. </a:t>
            </a: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Слово і час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. 2000. № 11. С. 26-32.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uk-UA" sz="14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Габдрахманова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Л. Історична проза І. Нечуя-Левицького: жанрово-стильові особливості. </a:t>
            </a: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Вісник Запорізького національного університету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.  Серія : </a:t>
            </a:r>
            <a:r>
              <a:rPr lang="uk-UA" sz="14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філолологічні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науки. Запоріжжя : Запорізький національний університет, 2010. № 2. С. 4-14.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Times New Roman"/>
              <a:buChar char="-"/>
              <a:tabLst>
                <a:tab pos="457200" algn="l"/>
              </a:tabLst>
            </a:pPr>
            <a:r>
              <a:rPr lang="uk-UA" sz="14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Штейнбук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Ф. Долаючи стереотипи сприйняття. Стаття друга: оповідання І. Нечуя-Левицького «Афонський пройдисвіт» у контексті </a:t>
            </a:r>
            <a:r>
              <a:rPr lang="uk-UA" sz="14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тілесно-міметичного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методу аналізу художніх творів. </a:t>
            </a: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Українська мова і література в середніх школах, гімназіях, ліцеях та колегіумах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. 2011. №7-8. С. 96-104. 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342900" lvl="0" indent="-342900" algn="just" hangingPunct="0">
              <a:spcAft>
                <a:spcPts val="0"/>
              </a:spcAft>
              <a:buFont typeface="Times New Roman"/>
              <a:buChar char="-"/>
              <a:tabLst>
                <a:tab pos="228600" algn="l"/>
                <a:tab pos="457200" algn="l"/>
              </a:tabLst>
            </a:pP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Приходько І. Тема національної зради у творчості І. Нечуя-Левицького. </a:t>
            </a: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Педагогічна думка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. 2010. № 3. С. 77–81.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/>
              <a:ea typeface="Times New Roman"/>
            </a:endParaRPr>
          </a:p>
          <a:p>
            <a:pPr marL="342900" lvl="0" indent="-342900" algn="just" hangingPunct="0">
              <a:spcAft>
                <a:spcPts val="0"/>
              </a:spcAft>
              <a:buFont typeface="Times New Roman"/>
              <a:buChar char="-"/>
              <a:tabLst>
                <a:tab pos="228600" algn="l"/>
                <a:tab pos="457200" algn="l"/>
              </a:tabLst>
            </a:pP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Крутікова Н. І. Нечуй-Левицький. </a:t>
            </a: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Історія української літератури. ХІХ столі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ття: у 3 кн. Кн. 3. : </a:t>
            </a:r>
            <a:r>
              <a:rPr lang="uk-UA" sz="14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навч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. </a:t>
            </a:r>
            <a:r>
              <a:rPr lang="uk-UA" sz="14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посіб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. / за ред. П. Яценка. Київ : Либідь, 1997. 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/>
              <a:ea typeface="Times New Roman"/>
            </a:endParaRPr>
          </a:p>
          <a:p>
            <a:pPr marL="342900" lvl="0" indent="-342900" algn="just" hangingPunct="0">
              <a:spcAft>
                <a:spcPts val="0"/>
              </a:spcAft>
              <a:buFont typeface="Times New Roman"/>
              <a:buChar char="-"/>
              <a:tabLst>
                <a:tab pos="228600" algn="l"/>
                <a:tab pos="457200" algn="l"/>
              </a:tabLst>
            </a:pP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Іван Нечуй-Левицький. </a:t>
            </a: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Історія української літератури ХІХ століття (70–90-ті роки)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: у 2 кн</a:t>
            </a:r>
            <a:r>
              <a:rPr lang="uk-UA" sz="1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. 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Кн. 1. : </a:t>
            </a:r>
            <a:r>
              <a:rPr lang="uk-UA" sz="14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підруч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. Київ : Вища школа, 2003. 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Arial"/>
              <a:ea typeface="Times New Roman"/>
            </a:endParaRPr>
          </a:p>
          <a:p>
            <a:pPr marL="342900" lvl="0" indent="-342900" algn="just" hangingPunct="0">
              <a:spcAft>
                <a:spcPts val="0"/>
              </a:spcAft>
              <a:buFont typeface="Times New Roman"/>
              <a:buChar char="-"/>
              <a:tabLst>
                <a:tab pos="228600" algn="l"/>
                <a:tab pos="457200" algn="l"/>
              </a:tabLst>
            </a:pP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Крутікова Н. Іван Нечуй-Левицький. </a:t>
            </a: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Історія української літератури ХІХ століття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: у 2 кн. </a:t>
            </a:r>
            <a:r>
              <a:rPr lang="uk-UA" sz="1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Кн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. 2. : </a:t>
            </a:r>
            <a:r>
              <a:rPr lang="uk-UA" sz="14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підруч</a:t>
            </a:r>
            <a:r>
              <a:rPr lang="uk-UA" sz="1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. / За ред. акад. М. Г. Жулинського. Київ Либідь, 2006</a:t>
            </a:r>
            <a:endParaRPr lang="ru-RU" sz="1400" dirty="0">
              <a:solidFill>
                <a:schemeClr val="accent2">
                  <a:lumMod val="75000"/>
                </a:schemeClr>
              </a:solidFill>
              <a:effectLst/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52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Твори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інтелігенцію: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«Причепа» (1869)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«Хмари» (1870-1871)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«Старосвітські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батюшки та матушки» (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1880)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«Афонський пройдисвіт» (1890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«Поміж ворогами» (1893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«На гастролях у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Микитянах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(1903)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Київські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прохачі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(1905)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endParaRPr lang="uk-UA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Письменник замислюється над ставленням старосвітських і «новомодних» попів до народу, аналізує звичаї і повсякденне «домашнє» життя цієї замкненої, консервативної касти і приходить до сумних висновків про нездатність навіть найкращих її представників прислужитись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народові.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uk-UA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Роман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«Хмари»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- перша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спроба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в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українській літературі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відійти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від селянської тематики до зображення життя української інтелігенції. До цього підходила й Марко Вовчок, але з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цензурних причин,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їй не вдалося договорити, розгорнути накреслені образи. Нечуєві-Левицькому дісталась ініціатива і після «Хмар» письменник звертався до теми про інтелігенцію неодноразово («Над Чорним морем» 1890, «Неоднаковими стежками» 1902, частково «Навіжена» 1891).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616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640960" cy="6338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«Хмари» (друге видання «Чорні хмари») </a:t>
            </a:r>
            <a:endParaRPr lang="uk-U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Хмари –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символ національного гноблення, символ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денаціоналізації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«Хмари деморалізації, хмари вузького егоїзму, хмари бюрократизму і поганого індиферентизму (байдужості – В. Ніколаєнко) – всього, крім грошей, застилають нам світ науки, світ моральності, світ громадського добра! – Хмара космополітизму; виходять на </a:t>
            </a:r>
            <a:r>
              <a:rPr lang="uk-UA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люде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національним розвоєм – а наймити банкірів… Хмари! Закрили від нашої громади останнього часу безконечно тяжку долю,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срташне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убожество наших селян! Закрили наше загальне духовне убожество, закрили нашу темноту, наші національні рани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(О.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Кониський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15000"/>
              </a:lnSpc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Уперше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уривок з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роману опубліковано під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такою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назвою «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Новий чоловік»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 львівському журналі «Правда» (1873, № 3-9). Ця назва якнайкраще передавала зміст твору, в якому з особливою симпатією змальовано «нового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чоловіка»</a:t>
            </a:r>
          </a:p>
          <a:p>
            <a:pPr marL="285750" indent="-285750" algn="just">
              <a:lnSpc>
                <a:spcPct val="115000"/>
              </a:lnSpc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Автор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іронічно ставиться до утопічної програми і зовнішнього народолюбства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українофілів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Головний герой: Павло Радюк представник нового покоління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Твори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Нечуй-Левицького «Над Чорним морем» та «Хмари» піддавались нищівній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критиці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Киевскими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епархиальными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ведомостями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»,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Киевском Телеграфе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Лише через чверть століття критики вказали на далекоглядність Нечуя-Левицького в питаннях, порушених у  романах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«Над Чорним морем» та «Хмари» </a:t>
            </a:r>
            <a:endParaRPr lang="uk-U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318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5916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Авторська позиція неоднозначна і письменник бачить обмеженість дій і програм Радюка і тоді іронія проймає авторську розповідь про героя. Але авторові подобається бажання Радюка бути корисним народові, його спрага до діяльності, його революційний потенціал.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Радюк –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активний, його рефлексії не є наслідком безсилля. Це пошук себе. У проголошуваних Радюком промовах справді є багато чого від народницьких доктрин. Проте прозаїк бачить слабкість їх програм, вважаючи, що прийдешнє щастя народу одна освіта не забезпечить. </a:t>
            </a:r>
            <a:endParaRPr lang="uk-UA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Наукові тво</a:t>
            </a:r>
            <a:r>
              <a:rPr lang="uk-UA" sz="1809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 історії України: </a:t>
            </a:r>
            <a:endParaRPr lang="uk-U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Унія і Петро Могила, Київський митрополит»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(1875) </a:t>
            </a: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Перші київські князі Олег, Ігор, Святослав і св. Володимир і його потомки»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(1876)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«Татари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Литва на Україні» (1876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«Українські гетьмани Іван Виговський та Юрій </a:t>
            </a:r>
            <a:r>
              <a:rPr lang="uk-UA" sz="1835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Хмельницький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(1879)</a:t>
            </a: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 випуски «Історії Русі»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(1878-1881)</a:t>
            </a: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Українські гетьмани Брюховецький та Тетеря»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1899) тощо</a:t>
            </a:r>
            <a:endParaRPr lang="uk-UA" sz="1747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Художні твори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uk-U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казка «Запоріжці»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(1873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endParaRPr lang="uk-U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драми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«Маруся Богуславка» (1875), «В диму та </a:t>
            </a:r>
            <a:r>
              <a:rPr lang="uk-UA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полумʼї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endParaRPr lang="uk-U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історичні романи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«Єремія Вишневецький» (1897),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Гетьман Іван Виговський» (1899) та інші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320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«Князь Єремія Вишневецький» (1897), вперше надруковано (1932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).</a:t>
            </a: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Основну увагу в ньому звернуто на процес полонізації та покатоличення українських освічених кіл XVII ст. і боротьбу селянства Правобережної України проти національних та релігійних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утисків.</a:t>
            </a:r>
          </a:p>
          <a:p>
            <a:pPr algn="just"/>
            <a:endParaRPr lang="uk-UA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just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Здобутки І. Нечуя-Левицького:</a:t>
            </a:r>
            <a:endParaRPr lang="uk-UA" dirty="0">
              <a:solidFill>
                <a:schemeClr val="accent2">
                  <a:lumMod val="50000"/>
                </a:schemeClr>
              </a:solidFill>
              <a:latin typeface="Times New Roman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розширено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образні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засоби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розширено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тематичні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 жанрові межі художньої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прози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охоплено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українське суспільство майже в усіх соціальних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розрізах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створено реалістично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повнокровні образи людей, соковиті й виразні картини побуту, праці, інтелектуального життя. </a:t>
            </a:r>
            <a:endParaRPr lang="uk-U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Жанрове розмаїття творів: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оповідання, нариси, казки, повісті, романи, побутові комедії, історичні драми, літературно-критичні й публіцистичні статті, рецензії на вистави й художні твори, етнографічні й мовознавчі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праці.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розвинув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традиційну для української прози оповідну манеру (від особи умовного оповідача), надавши їй особливої складності, простоти й природності. </a:t>
            </a:r>
            <a:endParaRPr lang="uk-UA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великих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епічних творах він перейшов від ілюзії </a:t>
            </a:r>
            <a:r>
              <a:rPr lang="uk-UA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усного </a:t>
            </a:r>
            <a:r>
              <a:rPr lang="uk-UA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монологу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народного оповідача до авторської </a:t>
            </a:r>
            <a:r>
              <a:rPr lang="uk-UA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обʼєктивно-повістевої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манери, відкриваючи тим необхідний простір для детальних характеристик і описів, для ліричних і публіцистичних відступів та узагальнень.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7167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85301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500"/>
              </a:spcAft>
            </a:pP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Іван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Левицький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народився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13 (25) листопада 1838 р. в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селищі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Стеблеві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Канівського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повіту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Київської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губернії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нині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Корсунь-Шевченківський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район,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Черкаська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область) у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родині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потомственого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священика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Їхній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рід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односельці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вважали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праведниками,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оскільки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шість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поколінь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Левицьких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невтомно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служили Господу.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Канівщині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їхні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прізвища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та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імена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вписані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поминальнику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місцевої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церкви,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починаючи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від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діда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Симеона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(Степан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2050" name="Picture 2" descr="D:\Users\Валя\Desktop\метрична книг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2204864"/>
            <a:ext cx="831412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69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7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Освіта: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духовне училище при Богуславському монастирі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(1848-1852)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Київська духовна семінарія (1853-1859)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Київська духовна академія (1861-1865)</a:t>
            </a: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/>
              </a:rPr>
              <a:t>Здобув ступінь магістра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5" name="Picture 3" descr="D:\Users\Валя\Desktop\атеста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064896" cy="47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721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gc.edu.ua/images/college/istoriya/college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736" y="363245"/>
            <a:ext cx="5203384" cy="287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Валя\Desktop\Нечуй-Л до презентації\400px-Братський_монастир_та_Духовна_Академія_Київ_19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497" y="3717032"/>
            <a:ext cx="5287623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52120" y="2098016"/>
            <a:ext cx="3491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A5644E">
                    <a:lumMod val="50000"/>
                  </a:srgbClr>
                </a:solidFill>
                <a:latin typeface="Times New Roman"/>
                <a:ea typeface="Times New Roman"/>
              </a:rPr>
              <a:t>духовне </a:t>
            </a:r>
            <a:r>
              <a:rPr lang="uk-UA" sz="2400" dirty="0">
                <a:solidFill>
                  <a:srgbClr val="A5644E">
                    <a:lumMod val="50000"/>
                  </a:srgbClr>
                </a:solidFill>
                <a:latin typeface="Times New Roman"/>
                <a:ea typeface="Times New Roman"/>
              </a:rPr>
              <a:t>училище при Богуславському </a:t>
            </a:r>
            <a:r>
              <a:rPr lang="uk-UA" sz="2400" dirty="0" smtClean="0">
                <a:solidFill>
                  <a:srgbClr val="A5644E">
                    <a:lumMod val="50000"/>
                  </a:srgbClr>
                </a:solidFill>
                <a:latin typeface="Times New Roman"/>
                <a:ea typeface="Times New Roman"/>
              </a:rPr>
              <a:t>монастирі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4734434"/>
            <a:ext cx="2736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>
              <a:solidFill>
                <a:srgbClr val="A5644E">
                  <a:lumMod val="50000"/>
                </a:srgbClr>
              </a:solidFill>
              <a:latin typeface="Times New Roman"/>
              <a:ea typeface="Times New Roman"/>
            </a:endParaRPr>
          </a:p>
          <a:p>
            <a:endParaRPr lang="uk-UA" dirty="0">
              <a:solidFill>
                <a:srgbClr val="A5644E">
                  <a:lumMod val="50000"/>
                </a:srgbClr>
              </a:solidFill>
              <a:latin typeface="Times New Roman"/>
              <a:ea typeface="Times New Roman"/>
            </a:endParaRPr>
          </a:p>
          <a:p>
            <a:endParaRPr lang="uk-UA" dirty="0" smtClean="0">
              <a:solidFill>
                <a:srgbClr val="A5644E">
                  <a:lumMod val="50000"/>
                </a:srgbClr>
              </a:solidFill>
              <a:latin typeface="Times New Roman"/>
              <a:ea typeface="Times New Roman"/>
            </a:endParaRPr>
          </a:p>
          <a:p>
            <a:endParaRPr lang="uk-UA" dirty="0">
              <a:solidFill>
                <a:srgbClr val="A5644E">
                  <a:lumMod val="50000"/>
                </a:srgbClr>
              </a:solidFill>
              <a:latin typeface="Times New Roman"/>
              <a:ea typeface="Times New Roman"/>
            </a:endParaRPr>
          </a:p>
          <a:p>
            <a:r>
              <a:rPr lang="uk-UA" sz="2400" dirty="0" smtClean="0">
                <a:solidFill>
                  <a:srgbClr val="A5644E">
                    <a:lumMod val="50000"/>
                  </a:srgbClr>
                </a:solidFill>
                <a:latin typeface="Times New Roman"/>
                <a:ea typeface="Times New Roman"/>
              </a:rPr>
              <a:t>Київська духовна академія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5083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-979899"/>
            <a:ext cx="828092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endParaRPr lang="uk-UA" dirty="0" smtClean="0"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endParaRPr lang="uk-UA" dirty="0"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endParaRPr lang="uk-UA" dirty="0"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endParaRPr lang="uk-UA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наукових розвідках, у полеміці з М. Драгомановим, І. Франком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І.Нечуй-Левицький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послідовно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відстоював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свою позицію в розумінні принципів реальності, національності, народності в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літературі.</a:t>
            </a:r>
          </a:p>
          <a:p>
            <a:pPr indent="342900" algn="just">
              <a:spcAft>
                <a:spcPts val="0"/>
              </a:spcAft>
            </a:pPr>
            <a:endParaRPr lang="uk-UA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Принцип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реальності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: «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реалізм чи натуралізм в літературі», що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потребує,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«аби література була одкидом правдивої, реальної </a:t>
            </a:r>
            <a:r>
              <a:rPr lang="uk-UA" sz="2000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жизні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, похожим на одкид берега в воді…» («Сьогочасне літературне прямування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»).</a:t>
            </a:r>
          </a:p>
          <a:p>
            <a:pPr indent="342900" algn="just">
              <a:spcAft>
                <a:spcPts val="0"/>
              </a:spcAft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Принцип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національності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складається з «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народного язика» й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національного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психологічного характеру, бо «мова народу є тілом нації, національний психологічний характер – то її душа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».</a:t>
            </a:r>
          </a:p>
          <a:p>
            <a:pPr indent="342900" algn="just">
              <a:spcAft>
                <a:spcPts val="0"/>
              </a:spcAft>
            </a:pP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indent="342900" algn="just">
              <a:spcAft>
                <a:spcPts val="0"/>
              </a:spcAft>
            </a:pP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Принцип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народності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має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формуватися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на «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народному язику», тобто «язику сільської баби з її синтаксисом»;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ліричних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та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епічних формах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народної поезії, які мають бути в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основі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творчості 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письменників; духові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народної поезії, яким має бути пронизана творчість національних письменників.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Праці, в яких порушено питання розвитку української мови: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«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Сьогочасне літературне прямування» (1878, 1884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«Сьогочасна </a:t>
            </a:r>
            <a:r>
              <a:rPr lang="uk-UA" sz="2000" b="1" dirty="0" err="1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часописна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 мова на Україні» (1901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«Криве дзеркало української мови» (1912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uk-UA" sz="2000" b="1" dirty="0" smtClean="0">
              <a:solidFill>
                <a:schemeClr val="accent2">
                  <a:lumMod val="50000"/>
                </a:schemeClr>
              </a:solidFill>
              <a:latin typeface="Times New Roman"/>
            </a:endParaRPr>
          </a:p>
          <a:p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</a:rPr>
              <a:t>Для розвитку освіти рідною мовою видано</a:t>
            </a:r>
            <a:endParaRPr lang="uk-UA" sz="2000" b="1" dirty="0">
              <a:solidFill>
                <a:schemeClr val="accent2">
                  <a:lumMod val="50000"/>
                </a:schemeClr>
              </a:solidFill>
              <a:latin typeface="Times New Roman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Граматику 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українського язика» в 2 частинах (1 – «Етимологія», 2 – «Синтаксис»). 3 частина «</a:t>
            </a:r>
            <a:r>
              <a:rPr lang="uk-UA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Словар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Деякі народні й нові книжні слова (неологізми)». Словник нараховував 861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реєстрове слово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105834"/>
            <a:ext cx="84249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endParaRPr lang="uk-UA" dirty="0" smtClean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Сфера діяльності:</a:t>
            </a:r>
          </a:p>
          <a:p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учитель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словесності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в навчальних закладах: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Полтавська семінарія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жіночі гімназії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Каліша</a:t>
            </a:r>
            <a:endParaRPr lang="uk-UA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жіночі гімназії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Седлеця</a:t>
            </a:r>
            <a:endParaRPr lang="uk-UA" sz="20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Кишиневські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гімназії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8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Інтереси: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701988"/>
            <a:ext cx="820891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екскурсії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історичних місцях (Острог, </a:t>
            </a:r>
            <a:r>
              <a:rPr lang="uk-UA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Дрегочин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uk-UA" sz="2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Вишнівець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Дубно, Кременець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подорожі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 кордон (Відень, Женева, Цюріх, Люцерн, Львів), Росією (Вільно, Рига, Петербург,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Москва)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участь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роботі драматичного аматорського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гуртка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музика,  гра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фортепіано,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спів, танці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49364"/>
            <a:ext cx="8136904" cy="4003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uk-UA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uk-UA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uk-UA" dirty="0" smtClean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uk-UA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1885 р. – вихід на пенсію. В 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атестаті сумлінного чиновника значилося, що пан І.С.Левицький пішов у відставку статським радником, мав ордени Святої Анни ІІ та ІІІ ступеня, Святого Станіслава ІІ ступеня, “в походах и </a:t>
            </a:r>
            <a:r>
              <a:rPr lang="uk-UA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сражениях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против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неприятеля не </a:t>
            </a:r>
            <a:r>
              <a:rPr lang="uk-UA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был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в штрафах, </a:t>
            </a:r>
            <a:r>
              <a:rPr lang="uk-UA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следствием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судом не </a:t>
            </a:r>
            <a:r>
              <a:rPr lang="uk-UA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был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в </a:t>
            </a:r>
            <a:r>
              <a:rPr lang="uk-UA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отпуске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 </a:t>
            </a:r>
            <a:r>
              <a:rPr lang="uk-UA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отставке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не </a:t>
            </a:r>
            <a:r>
              <a:rPr lang="uk-UA" sz="20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был</a:t>
            </a:r>
            <a:r>
              <a:rPr lang="uk-UA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”.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488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82094"/>
            <a:ext cx="7272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Головні тези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про освіту й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виховання: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фізичні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покарання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недопустимі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викладання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чужою мовою сповільнює процес розвитку дитини й формує відразу до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науки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навчання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рідною мовою сприяє емоційному й розумовому розвитку дитини.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indent="342900" algn="just">
              <a:lnSpc>
                <a:spcPct val="150000"/>
              </a:lnSpc>
              <a:spcAft>
                <a:spcPts val="0"/>
              </a:spcAft>
            </a:pP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Ці основні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думки викладено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й обґрунтовано 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у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статтях, опублікованих у львівській «Правді» під псевдонімом А. </a:t>
            </a:r>
            <a:r>
              <a:rPr lang="uk-UA" sz="2000" b="1" dirty="0" err="1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Глаголь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, «Російська народна школа на Україні» (1889), «Педагогічна проява в російській народній школі» (1893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)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21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657</TotalTime>
  <Words>1761</Words>
  <Application>Microsoft Office PowerPoint</Application>
  <PresentationFormat>Экран (4:3)</PresentationFormat>
  <Paragraphs>170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ІВАН СЕМЕНОВИЧ НЕЧУЙ-ЛЕВИЦЬКИЙ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ІВАН СЕМЕНОВИЧ НЕЧУЙ-ЛЕВИЦЬКИЙ  </dc:title>
  <dc:creator>Валя</dc:creator>
  <cp:lastModifiedBy>User</cp:lastModifiedBy>
  <cp:revision>44</cp:revision>
  <dcterms:created xsi:type="dcterms:W3CDTF">2021-02-26T15:19:28Z</dcterms:created>
  <dcterms:modified xsi:type="dcterms:W3CDTF">2021-03-15T07:24:20Z</dcterms:modified>
</cp:coreProperties>
</file>