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78" r:id="rId8"/>
    <p:sldId id="274" r:id="rId9"/>
    <p:sldId id="275" r:id="rId10"/>
    <p:sldId id="281" r:id="rId11"/>
    <p:sldId id="279" r:id="rId12"/>
    <p:sldId id="280" r:id="rId13"/>
    <p:sldId id="262" r:id="rId14"/>
    <p:sldId id="263" r:id="rId15"/>
    <p:sldId id="265" r:id="rId16"/>
    <p:sldId id="266" r:id="rId17"/>
    <p:sldId id="264" r:id="rId18"/>
    <p:sldId id="267" r:id="rId19"/>
    <p:sldId id="289" r:id="rId20"/>
    <p:sldId id="290" r:id="rId21"/>
    <p:sldId id="268" r:id="rId2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2" y="-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026" name="Picture 2" descr="C:\Users\Anna\Desktop\Чкан.jpg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5107"/>
            <a:ext cx="2411760" cy="1362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94B26-216C-4A9D-BA70-D4C099A4C3DD}" type="datetimeFigureOut">
              <a:rPr lang="uk-UA" smtClean="0"/>
              <a:t>08.09.2020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CC040-3703-42AF-9586-6FEFA5CE3EA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94B26-216C-4A9D-BA70-D4C099A4C3DD}" type="datetimeFigureOut">
              <a:rPr lang="uk-UA" smtClean="0"/>
              <a:t>08.09.2020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CC040-3703-42AF-9586-6FEFA5CE3EA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94B26-216C-4A9D-BA70-D4C099A4C3DD}" type="datetimeFigureOut">
              <a:rPr lang="uk-UA" smtClean="0"/>
              <a:t>08.09.2020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CC040-3703-42AF-9586-6FEFA5CE3EA8}" type="slidenum">
              <a:rPr lang="uk-UA" smtClean="0"/>
              <a:t>‹#›</a:t>
            </a:fld>
            <a:endParaRPr lang="uk-UA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0"/>
            <a:ext cx="2414587" cy="136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94B26-216C-4A9D-BA70-D4C099A4C3DD}" type="datetimeFigureOut">
              <a:rPr lang="uk-UA" smtClean="0"/>
              <a:t>08.09.2020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CC040-3703-42AF-9586-6FEFA5CE3EA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94B26-216C-4A9D-BA70-D4C099A4C3DD}" type="datetimeFigureOut">
              <a:rPr lang="uk-UA" smtClean="0"/>
              <a:t>08.09.2020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CC040-3703-42AF-9586-6FEFA5CE3EA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94B26-216C-4A9D-BA70-D4C099A4C3DD}" type="datetimeFigureOut">
              <a:rPr lang="uk-UA" smtClean="0"/>
              <a:t>08.09.2020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CC040-3703-42AF-9586-6FEFA5CE3EA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94B26-216C-4A9D-BA70-D4C099A4C3DD}" type="datetimeFigureOut">
              <a:rPr lang="uk-UA" smtClean="0"/>
              <a:t>08.09.2020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CC040-3703-42AF-9586-6FEFA5CE3EA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94B26-216C-4A9D-BA70-D4C099A4C3DD}" type="datetimeFigureOut">
              <a:rPr lang="uk-UA" smtClean="0"/>
              <a:t>08.09.2020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CC040-3703-42AF-9586-6FEFA5CE3EA8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94B26-216C-4A9D-BA70-D4C099A4C3DD}" type="datetimeFigureOut">
              <a:rPr lang="uk-UA" smtClean="0"/>
              <a:t>08.09.2020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CC040-3703-42AF-9586-6FEFA5CE3EA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94B26-216C-4A9D-BA70-D4C099A4C3DD}" type="datetimeFigureOut">
              <a:rPr lang="uk-UA" smtClean="0"/>
              <a:t>08.09.2020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CC040-3703-42AF-9586-6FEFA5CE3EA8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DC94B26-216C-4A9D-BA70-D4C099A4C3DD}" type="datetimeFigureOut">
              <a:rPr lang="uk-UA" smtClean="0"/>
              <a:t>08.09.2020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1DCC040-3703-42AF-9586-6FEFA5CE3EA8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" y="5492750"/>
            <a:ext cx="2414587" cy="136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9A%D0%B0%D0%BF%D1%96%D1%82%D0%B0%D0%BB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advocate-lagutin.kiev.ua/BiznesVUkraine/sozdat-svoy-biznes-ukrain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9A%D0%BE%D0%BD%D1%86%D0%B5%D1%81%D1%96%D1%94%D0%B4%D0%B0%D0%B2%D0%B5%D1%86%D1%8C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268760"/>
            <a:ext cx="7406640" cy="4032448"/>
          </a:xfrm>
        </p:spPr>
        <p:txBody>
          <a:bodyPr>
            <a:noAutofit/>
          </a:bodyPr>
          <a:lstStyle/>
          <a:p>
            <a:pPr algn="ctr"/>
            <a:r>
              <a:rPr lang="uk-UA" sz="6600" b="1" i="1" dirty="0"/>
              <a:t>Організація фінансового забезпечення </a:t>
            </a:r>
            <a:r>
              <a:rPr lang="uk-UA" sz="6600" b="1" i="1" dirty="0" smtClean="0"/>
              <a:t>бізнесу</a:t>
            </a:r>
            <a:endParaRPr lang="uk-UA" sz="66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5445224"/>
            <a:ext cx="3859520" cy="570824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Чкан </a:t>
            </a:r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А.С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40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103" y="0"/>
            <a:ext cx="8856984" cy="5201019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82296" indent="0" algn="ctr">
              <a:buNone/>
            </a:pPr>
            <a:r>
              <a:rPr lang="ru-RU" sz="2200" b="1" dirty="0" err="1" smtClean="0"/>
              <a:t>Зміст</a:t>
            </a:r>
            <a:r>
              <a:rPr lang="ru-RU" sz="2200" b="1" dirty="0" smtClean="0"/>
              <a:t> </a:t>
            </a:r>
            <a:r>
              <a:rPr lang="ru-RU" sz="2200" b="1" dirty="0"/>
              <a:t>і </a:t>
            </a:r>
            <a:r>
              <a:rPr lang="ru-RU" sz="2200" b="1" dirty="0" err="1"/>
              <a:t>послідовність</a:t>
            </a:r>
            <a:r>
              <a:rPr lang="ru-RU" sz="2200" b="1" dirty="0"/>
              <a:t> </a:t>
            </a:r>
            <a:r>
              <a:rPr lang="ru-RU" sz="2200" b="1" dirty="0" err="1"/>
              <a:t>здійснення</a:t>
            </a:r>
            <a:r>
              <a:rPr lang="ru-RU" sz="2200" b="1" dirty="0"/>
              <a:t> </a:t>
            </a:r>
            <a:r>
              <a:rPr lang="ru-RU" sz="2200" b="1" dirty="0" err="1"/>
              <a:t>факторингової</a:t>
            </a:r>
            <a:r>
              <a:rPr lang="ru-RU" sz="2200" b="1" dirty="0"/>
              <a:t> </a:t>
            </a:r>
            <a:r>
              <a:rPr lang="ru-RU" sz="2200" b="1" dirty="0" err="1" smtClean="0"/>
              <a:t>операції</a:t>
            </a:r>
            <a:endParaRPr lang="ru-RU" sz="2200" b="1" dirty="0" smtClean="0"/>
          </a:p>
          <a:p>
            <a:pPr marL="82296" indent="0">
              <a:buNone/>
            </a:pPr>
            <a:r>
              <a:rPr lang="ru-RU" sz="2200" dirty="0" smtClean="0"/>
              <a:t>1</a:t>
            </a:r>
            <a:r>
              <a:rPr lang="ru-RU" sz="2200" dirty="0"/>
              <a:t>. </a:t>
            </a:r>
            <a:r>
              <a:rPr lang="ru-RU" sz="2200" dirty="0" err="1"/>
              <a:t>Відвантаження</a:t>
            </a:r>
            <a:r>
              <a:rPr lang="ru-RU" sz="2200" dirty="0"/>
              <a:t> </a:t>
            </a:r>
            <a:r>
              <a:rPr lang="ru-RU" sz="2200" dirty="0" err="1"/>
              <a:t>постачальником</a:t>
            </a:r>
            <a:r>
              <a:rPr lang="ru-RU" sz="2200" dirty="0"/>
              <a:t> </a:t>
            </a:r>
            <a:r>
              <a:rPr lang="ru-RU" sz="2200" dirty="0" err="1"/>
              <a:t>покупцеві</a:t>
            </a:r>
            <a:r>
              <a:rPr lang="ru-RU" sz="2200" dirty="0"/>
              <a:t> </a:t>
            </a:r>
            <a:r>
              <a:rPr lang="ru-RU" sz="2200" dirty="0" err="1"/>
              <a:t>товарів</a:t>
            </a:r>
            <a:r>
              <a:rPr lang="ru-RU" sz="2200" dirty="0"/>
              <a:t> (</a:t>
            </a:r>
            <a:r>
              <a:rPr lang="ru-RU" sz="2200" dirty="0" err="1"/>
              <a:t>робіт</a:t>
            </a:r>
            <a:r>
              <a:rPr lang="ru-RU" sz="2200" dirty="0"/>
              <a:t>, </a:t>
            </a:r>
            <a:r>
              <a:rPr lang="ru-RU" sz="2200" dirty="0" err="1"/>
              <a:t>послуг</a:t>
            </a:r>
            <a:r>
              <a:rPr lang="ru-RU" sz="2200" dirty="0"/>
              <a:t>).</a:t>
            </a:r>
            <a:br>
              <a:rPr lang="ru-RU" sz="2200" dirty="0"/>
            </a:br>
            <a:r>
              <a:rPr lang="ru-RU" sz="2200" dirty="0"/>
              <a:t>   2. Акцепт </a:t>
            </a:r>
            <a:r>
              <a:rPr lang="ru-RU" sz="2200" dirty="0" err="1"/>
              <a:t>покупцем</a:t>
            </a:r>
            <a:r>
              <a:rPr lang="ru-RU" sz="2200" dirty="0"/>
              <a:t> </a:t>
            </a:r>
            <a:r>
              <a:rPr lang="ru-RU" sz="2200" dirty="0" err="1"/>
              <a:t>боргових</a:t>
            </a:r>
            <a:r>
              <a:rPr lang="ru-RU" sz="2200" dirty="0"/>
              <a:t> </a:t>
            </a:r>
            <a:r>
              <a:rPr lang="ru-RU" sz="2200" dirty="0" err="1"/>
              <a:t>вимог</a:t>
            </a:r>
            <a:r>
              <a:rPr lang="ru-RU" sz="2200" dirty="0"/>
              <a:t> за </a:t>
            </a:r>
            <a:r>
              <a:rPr lang="ru-RU" sz="2200" dirty="0" err="1"/>
              <a:t>товари</a:t>
            </a:r>
            <a:r>
              <a:rPr lang="ru-RU" sz="2200" dirty="0"/>
              <a:t> (</a:t>
            </a:r>
            <a:r>
              <a:rPr lang="ru-RU" sz="2200" dirty="0" err="1"/>
              <a:t>роботи</a:t>
            </a:r>
            <a:r>
              <a:rPr lang="ru-RU" sz="2200" dirty="0"/>
              <a:t>, </a:t>
            </a:r>
            <a:r>
              <a:rPr lang="ru-RU" sz="2200" dirty="0" err="1"/>
              <a:t>послуги</a:t>
            </a:r>
            <a:r>
              <a:rPr lang="ru-RU" sz="2200" dirty="0"/>
              <a:t>).</a:t>
            </a:r>
            <a:br>
              <a:rPr lang="ru-RU" sz="2200" dirty="0"/>
            </a:br>
            <a:r>
              <a:rPr lang="ru-RU" sz="2200" dirty="0"/>
              <a:t>   3. </a:t>
            </a:r>
            <a:r>
              <a:rPr lang="ru-RU" sz="2200" dirty="0" err="1"/>
              <a:t>Пред’явлення</a:t>
            </a:r>
            <a:r>
              <a:rPr lang="ru-RU" sz="2200" dirty="0"/>
              <a:t> </a:t>
            </a:r>
            <a:r>
              <a:rPr lang="ru-RU" sz="2200" dirty="0" err="1"/>
              <a:t>постачальником</a:t>
            </a:r>
            <a:r>
              <a:rPr lang="ru-RU" sz="2200" dirty="0"/>
              <a:t> </a:t>
            </a:r>
            <a:r>
              <a:rPr lang="ru-RU" sz="2200" dirty="0" err="1"/>
              <a:t>боргових</a:t>
            </a:r>
            <a:r>
              <a:rPr lang="ru-RU" sz="2200" dirty="0"/>
              <a:t> </a:t>
            </a:r>
            <a:r>
              <a:rPr lang="ru-RU" sz="2200" dirty="0" err="1"/>
              <a:t>вимог</a:t>
            </a:r>
            <a:r>
              <a:rPr lang="ru-RU" sz="2200" dirty="0"/>
              <a:t> фактору з метою </a:t>
            </a:r>
            <a:r>
              <a:rPr lang="ru-RU" sz="2200" dirty="0" err="1"/>
              <a:t>їх</a:t>
            </a:r>
            <a:r>
              <a:rPr lang="ru-RU" sz="2200" dirty="0"/>
              <a:t> </a:t>
            </a:r>
            <a:r>
              <a:rPr lang="ru-RU" sz="2200" dirty="0" err="1"/>
              <a:t>перевідступлення</a:t>
            </a:r>
            <a:r>
              <a:rPr lang="ru-RU" sz="2200" dirty="0"/>
              <a:t>.</a:t>
            </a:r>
            <a:br>
              <a:rPr lang="ru-RU" sz="2200" dirty="0"/>
            </a:br>
            <a:r>
              <a:rPr lang="ru-RU" sz="2200" dirty="0"/>
              <a:t>   4. </a:t>
            </a:r>
            <a:r>
              <a:rPr lang="ru-RU" sz="2200" dirty="0" err="1"/>
              <a:t>Вивчення</a:t>
            </a:r>
            <a:r>
              <a:rPr lang="ru-RU" sz="2200" dirty="0"/>
              <a:t> фактором </a:t>
            </a:r>
            <a:r>
              <a:rPr lang="ru-RU" sz="2200" dirty="0" err="1"/>
              <a:t>кредитоспроможності</a:t>
            </a:r>
            <a:r>
              <a:rPr lang="ru-RU" sz="2200" dirty="0"/>
              <a:t> </a:t>
            </a:r>
            <a:r>
              <a:rPr lang="ru-RU" sz="2200" dirty="0" err="1"/>
              <a:t>постачальника</a:t>
            </a:r>
            <a:r>
              <a:rPr lang="ru-RU" sz="2200" dirty="0"/>
              <a:t> і, у </a:t>
            </a:r>
            <a:r>
              <a:rPr lang="ru-RU" sz="2200" dirty="0" err="1"/>
              <a:t>разі</a:t>
            </a:r>
            <a:r>
              <a:rPr lang="ru-RU" sz="2200" dirty="0"/>
              <a:t> позитивного результату, </a:t>
            </a:r>
            <a:r>
              <a:rPr lang="ru-RU" sz="2200" dirty="0" err="1"/>
              <a:t>укладення</a:t>
            </a:r>
            <a:r>
              <a:rPr lang="ru-RU" sz="2200" dirty="0"/>
              <a:t> з ним договору факторингу.</a:t>
            </a:r>
            <a:br>
              <a:rPr lang="ru-RU" sz="2200" dirty="0"/>
            </a:br>
            <a:r>
              <a:rPr lang="ru-RU" sz="2200" dirty="0"/>
              <a:t>   5. </a:t>
            </a:r>
            <a:r>
              <a:rPr lang="ru-RU" sz="2200" dirty="0" err="1"/>
              <a:t>Перерахування</a:t>
            </a:r>
            <a:r>
              <a:rPr lang="ru-RU" sz="2200" dirty="0"/>
              <a:t> </a:t>
            </a:r>
            <a:r>
              <a:rPr lang="ru-RU" sz="2200" dirty="0" err="1"/>
              <a:t>постачальникові</a:t>
            </a:r>
            <a:r>
              <a:rPr lang="ru-RU" sz="2200" dirty="0"/>
              <a:t> </a:t>
            </a:r>
            <a:r>
              <a:rPr lang="ru-RU" sz="2200" dirty="0" err="1"/>
              <a:t>коштів</a:t>
            </a:r>
            <a:r>
              <a:rPr lang="ru-RU" sz="2200" dirty="0"/>
              <a:t> у </a:t>
            </a:r>
            <a:r>
              <a:rPr lang="ru-RU" sz="2200" dirty="0" err="1"/>
              <a:t>розмірі</a:t>
            </a:r>
            <a:r>
              <a:rPr lang="ru-RU" sz="2200" dirty="0"/>
              <a:t> 70 – 90% </a:t>
            </a:r>
            <a:r>
              <a:rPr lang="ru-RU" sz="2200" dirty="0" err="1"/>
              <a:t>суми</a:t>
            </a:r>
            <a:r>
              <a:rPr lang="ru-RU" sz="2200" dirty="0"/>
              <a:t> </a:t>
            </a:r>
            <a:r>
              <a:rPr lang="ru-RU" sz="2200" dirty="0" err="1"/>
              <a:t>боргових</a:t>
            </a:r>
            <a:r>
              <a:rPr lang="ru-RU" sz="2200" dirty="0"/>
              <a:t> </a:t>
            </a:r>
            <a:r>
              <a:rPr lang="ru-RU" sz="2200" dirty="0" err="1"/>
              <a:t>вимог</a:t>
            </a:r>
            <a:r>
              <a:rPr lang="ru-RU" sz="2200" dirty="0"/>
              <a:t>, </a:t>
            </a:r>
            <a:r>
              <a:rPr lang="ru-RU" sz="2200" dirty="0" err="1"/>
              <a:t>придбаних</a:t>
            </a:r>
            <a:r>
              <a:rPr lang="ru-RU" sz="2200" dirty="0"/>
              <a:t> фактором.</a:t>
            </a:r>
            <a:br>
              <a:rPr lang="ru-RU" sz="2200" dirty="0"/>
            </a:br>
            <a:r>
              <a:rPr lang="ru-RU" sz="2200" dirty="0"/>
              <a:t>   6. </a:t>
            </a:r>
            <a:r>
              <a:rPr lang="ru-RU" sz="2200" dirty="0" err="1"/>
              <a:t>Виставлення</a:t>
            </a:r>
            <a:r>
              <a:rPr lang="ru-RU" sz="2200" dirty="0"/>
              <a:t> фактором </a:t>
            </a:r>
            <a:r>
              <a:rPr lang="ru-RU" sz="2200" dirty="0" err="1"/>
              <a:t>боргових</a:t>
            </a:r>
            <a:r>
              <a:rPr lang="ru-RU" sz="2200" dirty="0"/>
              <a:t> </a:t>
            </a:r>
            <a:r>
              <a:rPr lang="ru-RU" sz="2200" dirty="0" err="1"/>
              <a:t>вимог</a:t>
            </a:r>
            <a:r>
              <a:rPr lang="ru-RU" sz="2200" dirty="0"/>
              <a:t> для оплати </a:t>
            </a:r>
            <a:r>
              <a:rPr lang="ru-RU" sz="2200" dirty="0" err="1"/>
              <a:t>їх</a:t>
            </a:r>
            <a:r>
              <a:rPr lang="ru-RU" sz="2200" dirty="0"/>
              <a:t> </a:t>
            </a:r>
            <a:r>
              <a:rPr lang="ru-RU" sz="2200" dirty="0" err="1"/>
              <a:t>покупцем</a:t>
            </a:r>
            <a:r>
              <a:rPr lang="ru-RU" sz="2200" dirty="0"/>
              <a:t>.</a:t>
            </a:r>
            <a:br>
              <a:rPr lang="ru-RU" sz="2200" dirty="0"/>
            </a:br>
            <a:r>
              <a:rPr lang="ru-RU" sz="2200" dirty="0"/>
              <a:t>   7. Оплата </a:t>
            </a:r>
            <a:r>
              <a:rPr lang="ru-RU" sz="2200" dirty="0" err="1"/>
              <a:t>покупцем</a:t>
            </a:r>
            <a:r>
              <a:rPr lang="ru-RU" sz="2200" dirty="0"/>
              <a:t> </a:t>
            </a:r>
            <a:r>
              <a:rPr lang="ru-RU" sz="2200" dirty="0" err="1"/>
              <a:t>виставлених</a:t>
            </a:r>
            <a:r>
              <a:rPr lang="ru-RU" sz="2200" dirty="0"/>
              <a:t> на </a:t>
            </a:r>
            <a:r>
              <a:rPr lang="ru-RU" sz="2200" dirty="0" err="1"/>
              <a:t>нього</a:t>
            </a:r>
            <a:r>
              <a:rPr lang="ru-RU" sz="2200" dirty="0"/>
              <a:t> фактором </a:t>
            </a:r>
            <a:r>
              <a:rPr lang="ru-RU" sz="2200" dirty="0" err="1"/>
              <a:t>боргових</a:t>
            </a:r>
            <a:r>
              <a:rPr lang="ru-RU" sz="2200" dirty="0"/>
              <a:t> </a:t>
            </a:r>
            <a:r>
              <a:rPr lang="ru-RU" sz="2200" dirty="0" err="1"/>
              <a:t>вимог</a:t>
            </a:r>
            <a:r>
              <a:rPr lang="ru-RU" sz="2200" dirty="0"/>
              <a:t>.</a:t>
            </a:r>
            <a:br>
              <a:rPr lang="ru-RU" sz="2200" dirty="0"/>
            </a:br>
            <a:r>
              <a:rPr lang="ru-RU" sz="2200" dirty="0"/>
              <a:t>   8. </a:t>
            </a:r>
            <a:r>
              <a:rPr lang="ru-RU" sz="2200" dirty="0" err="1"/>
              <a:t>Після</a:t>
            </a:r>
            <a:r>
              <a:rPr lang="ru-RU" sz="2200" dirty="0"/>
              <a:t> </a:t>
            </a:r>
            <a:r>
              <a:rPr lang="ru-RU" sz="2200" dirty="0" err="1"/>
              <a:t>отримання</a:t>
            </a:r>
            <a:r>
              <a:rPr lang="ru-RU" sz="2200" dirty="0"/>
              <a:t> платежу </a:t>
            </a:r>
            <a:r>
              <a:rPr lang="ru-RU" sz="2200" dirty="0" err="1"/>
              <a:t>від</a:t>
            </a:r>
            <a:r>
              <a:rPr lang="ru-RU" sz="2200" dirty="0"/>
              <a:t> </a:t>
            </a:r>
            <a:r>
              <a:rPr lang="ru-RU" sz="2200" dirty="0" err="1"/>
              <a:t>покупця</a:t>
            </a:r>
            <a:r>
              <a:rPr lang="ru-RU" sz="2200" dirty="0"/>
              <a:t> фактор </a:t>
            </a:r>
            <a:r>
              <a:rPr lang="ru-RU" sz="2200" dirty="0" err="1"/>
              <a:t>перераховує</a:t>
            </a:r>
            <a:r>
              <a:rPr lang="ru-RU" sz="2200" dirty="0"/>
              <a:t> </a:t>
            </a:r>
            <a:r>
              <a:rPr lang="ru-RU" sz="2200" dirty="0" err="1"/>
              <a:t>постачальнику</a:t>
            </a:r>
            <a:r>
              <a:rPr lang="ru-RU" sz="2200" dirty="0"/>
              <a:t> </a:t>
            </a:r>
            <a:r>
              <a:rPr lang="ru-RU" sz="2200" dirty="0" err="1"/>
              <a:t>залишок</a:t>
            </a:r>
            <a:r>
              <a:rPr lang="ru-RU" sz="2200" dirty="0"/>
              <a:t> </a:t>
            </a:r>
            <a:r>
              <a:rPr lang="ru-RU" sz="2200" dirty="0" err="1"/>
              <a:t>коштів</a:t>
            </a:r>
            <a:r>
              <a:rPr lang="ru-RU" sz="2200" dirty="0"/>
              <a:t> (30 – 10%) за </a:t>
            </a:r>
            <a:r>
              <a:rPr lang="ru-RU" sz="2200" dirty="0" err="1"/>
              <a:t>мінусом</a:t>
            </a:r>
            <a:r>
              <a:rPr lang="ru-RU" sz="2200" dirty="0"/>
              <a:t> плати за </a:t>
            </a:r>
            <a:r>
              <a:rPr lang="ru-RU" sz="2200" dirty="0" err="1"/>
              <a:t>факторингове</a:t>
            </a:r>
            <a:r>
              <a:rPr lang="ru-RU" sz="2200" dirty="0"/>
              <a:t> </a:t>
            </a:r>
            <a:r>
              <a:rPr lang="ru-RU" sz="2200" dirty="0" err="1"/>
              <a:t>обслуговування</a:t>
            </a:r>
            <a:r>
              <a:rPr lang="ru-RU" sz="2200" dirty="0" smtClean="0"/>
              <a:t>.</a:t>
            </a:r>
            <a:endParaRPr lang="ru-RU" sz="2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581128"/>
            <a:ext cx="3408106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8964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/>
              <a:t>Форфейтинг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 algn="ctr">
              <a:buNone/>
            </a:pPr>
            <a:r>
              <a:rPr lang="ru-RU" dirty="0"/>
              <a:t> 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придбання</a:t>
            </a:r>
            <a:r>
              <a:rPr lang="ru-RU" dirty="0"/>
              <a:t> у кредитора боргу, </a:t>
            </a:r>
            <a:r>
              <a:rPr lang="ru-RU" dirty="0" err="1"/>
              <a:t>вираженого</a:t>
            </a:r>
            <a:r>
              <a:rPr lang="ru-RU" dirty="0"/>
              <a:t> в оборотному </a:t>
            </a:r>
            <a:r>
              <a:rPr lang="ru-RU" dirty="0" err="1"/>
              <a:t>документі</a:t>
            </a:r>
            <a:r>
              <a:rPr lang="ru-RU" dirty="0"/>
              <a:t>, на </a:t>
            </a:r>
            <a:r>
              <a:rPr lang="ru-RU" dirty="0" err="1"/>
              <a:t>безповоротній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. </a:t>
            </a:r>
            <a:endParaRPr lang="ru-RU" dirty="0" smtClean="0"/>
          </a:p>
          <a:p>
            <a:pPr marL="82296" indent="0" algn="ctr">
              <a:buNone/>
            </a:pPr>
            <a:endParaRPr lang="ru-RU" dirty="0"/>
          </a:p>
          <a:p>
            <a:pPr marL="82296" indent="0" algn="ctr">
              <a:buNone/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покупець</a:t>
            </a:r>
            <a:r>
              <a:rPr lang="ru-RU" dirty="0"/>
              <a:t> боргу (</a:t>
            </a:r>
            <a:r>
              <a:rPr lang="ru-RU" dirty="0" err="1"/>
              <a:t>форфейтер</a:t>
            </a:r>
            <a:r>
              <a:rPr lang="ru-RU" dirty="0"/>
              <a:t>) </a:t>
            </a:r>
            <a:r>
              <a:rPr lang="ru-RU" dirty="0" err="1"/>
              <a:t>бере</a:t>
            </a:r>
            <a:r>
              <a:rPr lang="ru-RU" dirty="0"/>
              <a:t> на себе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відмовитися</a:t>
            </a:r>
            <a:r>
              <a:rPr lang="ru-RU" dirty="0"/>
              <a:t> — форфейтинге —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права </a:t>
            </a:r>
            <a:r>
              <a:rPr lang="ru-RU" dirty="0" err="1"/>
              <a:t>регресної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до кредитора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. </a:t>
            </a:r>
            <a:endParaRPr lang="ru-RU" dirty="0" smtClean="0"/>
          </a:p>
          <a:p>
            <a:pPr marL="82296" indent="0" algn="ctr">
              <a:buNone/>
            </a:pPr>
            <a:r>
              <a:rPr lang="ru-RU" dirty="0" err="1" smtClean="0"/>
              <a:t>Фактично</a:t>
            </a:r>
            <a:r>
              <a:rPr lang="ru-RU" dirty="0" smtClean="0"/>
              <a:t> </a:t>
            </a:r>
            <a:r>
              <a:rPr lang="ru-RU" dirty="0" err="1"/>
              <a:t>форфейтер</a:t>
            </a:r>
            <a:r>
              <a:rPr lang="ru-RU" dirty="0"/>
              <a:t> (</a:t>
            </a:r>
            <a:r>
              <a:rPr lang="ru-RU" dirty="0" err="1"/>
              <a:t>комерційний</a:t>
            </a:r>
            <a:r>
              <a:rPr lang="ru-RU" dirty="0"/>
              <a:t> банк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спеціалізована</a:t>
            </a:r>
            <a:r>
              <a:rPr lang="ru-RU" dirty="0"/>
              <a:t> </a:t>
            </a:r>
            <a:r>
              <a:rPr lang="ru-RU" dirty="0" err="1"/>
              <a:t>компанія</a:t>
            </a:r>
            <a:r>
              <a:rPr lang="ru-RU" dirty="0"/>
              <a:t>) </a:t>
            </a:r>
            <a:r>
              <a:rPr lang="ru-RU" dirty="0" err="1"/>
              <a:t>бере</a:t>
            </a:r>
            <a:r>
              <a:rPr lang="ru-RU" dirty="0"/>
              <a:t> на себе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, як </a:t>
            </a:r>
            <a:r>
              <a:rPr lang="ru-RU" dirty="0" err="1"/>
              <a:t>ризик</a:t>
            </a:r>
            <a:r>
              <a:rPr lang="ru-RU" dirty="0"/>
              <a:t> неплатежу,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переказування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валютний</a:t>
            </a:r>
            <a:r>
              <a:rPr lang="ru-RU" dirty="0"/>
              <a:t>, </a:t>
            </a:r>
            <a:r>
              <a:rPr lang="ru-RU" dirty="0" err="1"/>
              <a:t>процентний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26792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91880" y="260648"/>
            <a:ext cx="5297792" cy="5832648"/>
          </a:xfrm>
        </p:spPr>
        <p:txBody>
          <a:bodyPr>
            <a:normAutofit fontScale="70000" lnSpcReduction="20000"/>
          </a:bodyPr>
          <a:lstStyle/>
          <a:p>
            <a:endParaRPr lang="uk-UA" dirty="0"/>
          </a:p>
          <a:p>
            <a:pPr marL="82296" indent="0" algn="ctr">
              <a:buNone/>
            </a:pPr>
            <a:r>
              <a:rPr lang="uk-UA" dirty="0" smtClean="0"/>
              <a:t>Зміст </a:t>
            </a:r>
            <a:r>
              <a:rPr lang="uk-UA" dirty="0"/>
              <a:t>і послідовність здійснення </a:t>
            </a:r>
            <a:r>
              <a:rPr lang="uk-UA" dirty="0" err="1"/>
              <a:t>форфейтингової</a:t>
            </a:r>
            <a:r>
              <a:rPr lang="uk-UA" dirty="0"/>
              <a:t> </a:t>
            </a:r>
            <a:r>
              <a:rPr lang="uk-UA" dirty="0" smtClean="0"/>
              <a:t>операції</a:t>
            </a:r>
          </a:p>
          <a:p>
            <a:pPr marL="82296" indent="0">
              <a:buNone/>
            </a:pPr>
            <a:r>
              <a:rPr lang="uk-UA" dirty="0"/>
              <a:t>   1. Експортер та імпортер домовляються про поставку товарів та порядок їх оплати.</a:t>
            </a:r>
            <a:br>
              <a:rPr lang="uk-UA" dirty="0"/>
            </a:br>
            <a:r>
              <a:rPr lang="uk-UA" dirty="0"/>
              <a:t>   2. Експортер шукає </a:t>
            </a:r>
            <a:r>
              <a:rPr lang="uk-UA" dirty="0" err="1"/>
              <a:t>форфейтера</a:t>
            </a:r>
            <a:r>
              <a:rPr lang="uk-UA" dirty="0"/>
              <a:t>.</a:t>
            </a:r>
            <a:br>
              <a:rPr lang="uk-UA" dirty="0"/>
            </a:br>
            <a:r>
              <a:rPr lang="uk-UA" dirty="0"/>
              <a:t>   3. Імпортер оформляє серію векселів та знаходить банк, який гарантує або </a:t>
            </a:r>
            <a:r>
              <a:rPr lang="uk-UA" dirty="0" err="1"/>
              <a:t>авалює</a:t>
            </a:r>
            <a:r>
              <a:rPr lang="uk-UA" dirty="0"/>
              <a:t> зазначені векселі.</a:t>
            </a:r>
            <a:br>
              <a:rPr lang="uk-UA" dirty="0"/>
            </a:br>
            <a:r>
              <a:rPr lang="uk-UA" dirty="0"/>
              <a:t>   4. Направлення в банк експортера гарантованих або авальованих векселів.</a:t>
            </a:r>
            <a:br>
              <a:rPr lang="uk-UA" dirty="0"/>
            </a:br>
            <a:r>
              <a:rPr lang="uk-UA" dirty="0"/>
              <a:t>   5. Поставка товарів.</a:t>
            </a:r>
            <a:br>
              <a:rPr lang="uk-UA" dirty="0"/>
            </a:br>
            <a:r>
              <a:rPr lang="uk-UA" dirty="0"/>
              <a:t>   6. Дозвіл на передачу векселів експортеру.</a:t>
            </a:r>
            <a:br>
              <a:rPr lang="uk-UA" dirty="0"/>
            </a:br>
            <a:r>
              <a:rPr lang="uk-UA" dirty="0"/>
              <a:t>   7. Надання векселів експортеру.</a:t>
            </a:r>
            <a:br>
              <a:rPr lang="uk-UA" dirty="0"/>
            </a:br>
            <a:r>
              <a:rPr lang="uk-UA" dirty="0"/>
              <a:t>   8. Продаж векселів експортером </a:t>
            </a:r>
            <a:r>
              <a:rPr lang="uk-UA" dirty="0" err="1"/>
              <a:t>форфейтеру</a:t>
            </a:r>
            <a:r>
              <a:rPr lang="uk-UA" dirty="0"/>
              <a:t>.</a:t>
            </a:r>
            <a:br>
              <a:rPr lang="uk-UA" dirty="0"/>
            </a:br>
            <a:r>
              <a:rPr lang="uk-UA" dirty="0"/>
              <a:t>   9. Надходження коштів від проданих векселів.</a:t>
            </a:r>
          </a:p>
          <a:p>
            <a:endParaRPr lang="uk-U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8720"/>
            <a:ext cx="2880320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552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810039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effectLst/>
              </a:rPr>
              <a:t>Процедура </a:t>
            </a:r>
            <a:r>
              <a:rPr lang="uk-UA" dirty="0">
                <a:effectLst/>
              </a:rPr>
              <a:t>вибору раціональних для компанії джерел фінансування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uk-UA" dirty="0"/>
              <a:t>1. </a:t>
            </a:r>
            <a:r>
              <a:rPr lang="uk-UA" dirty="0" smtClean="0"/>
              <a:t>Аналіз потреби: </a:t>
            </a:r>
            <a:r>
              <a:rPr lang="uk-UA" dirty="0"/>
              <a:t>для чого потрібні засоби, скільки, на який термін можливе забезпечення і т. д.</a:t>
            </a:r>
          </a:p>
          <a:p>
            <a:pPr marL="82296" indent="0">
              <a:buNone/>
            </a:pPr>
            <a:r>
              <a:rPr lang="uk-UA" dirty="0"/>
              <a:t>2. Формування переліку потенційних джерел фінансування.</a:t>
            </a:r>
          </a:p>
          <a:p>
            <a:pPr marL="82296" indent="0">
              <a:buNone/>
            </a:pPr>
            <a:r>
              <a:rPr lang="uk-UA" dirty="0"/>
              <a:t>3. Ранжирування джерел фінансування </a:t>
            </a:r>
            <a:r>
              <a:rPr lang="uk-UA" dirty="0" smtClean="0"/>
              <a:t>за показником вартості </a:t>
            </a:r>
            <a:r>
              <a:rPr lang="uk-UA" dirty="0"/>
              <a:t>(обслуговування) кожного джерела в порядку зростання вартості.</a:t>
            </a:r>
          </a:p>
          <a:p>
            <a:pPr marL="82296" indent="0">
              <a:buNone/>
            </a:pPr>
            <a:r>
              <a:rPr lang="uk-UA" dirty="0"/>
              <a:t>4. Розрахунки ефективності проекту (заходи) з урахуванням певного джерела фінансування або їх поєднання, починаючи з найдешевших.</a:t>
            </a:r>
          </a:p>
          <a:p>
            <a:pPr marL="82296" indent="0">
              <a:buNone/>
            </a:pPr>
            <a:r>
              <a:rPr lang="uk-UA" dirty="0"/>
              <a:t>5. Вибір найбільш раціонального поєднання джерел не тільки за показниками ефективності проекту, але і з урахуванням критерію вартості компанії (бізнесу</a:t>
            </a:r>
            <a:r>
              <a:rPr lang="uk-UA" dirty="0" smtClean="0"/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32337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Д</a:t>
            </a:r>
            <a:r>
              <a:rPr lang="uk-UA" dirty="0" smtClean="0"/>
              <a:t>жерела </a:t>
            </a:r>
            <a:r>
              <a:rPr lang="uk-UA" dirty="0"/>
              <a:t>фінансування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Самофінансування </a:t>
            </a:r>
            <a:r>
              <a:rPr lang="uk-UA" dirty="0"/>
              <a:t>– використання </a:t>
            </a:r>
            <a:r>
              <a:rPr lang="uk-UA" dirty="0" smtClean="0"/>
              <a:t>прибутку та </a:t>
            </a:r>
            <a:r>
              <a:rPr lang="uk-UA" dirty="0"/>
              <a:t>амортизаційного фонду.</a:t>
            </a:r>
          </a:p>
          <a:p>
            <a:r>
              <a:rPr lang="uk-UA" dirty="0" smtClean="0"/>
              <a:t>Фінансово–кредитний </a:t>
            </a:r>
            <a:r>
              <a:rPr lang="uk-UA" dirty="0"/>
              <a:t>ринок.</a:t>
            </a:r>
          </a:p>
          <a:p>
            <a:r>
              <a:rPr lang="uk-UA" dirty="0" smtClean="0"/>
              <a:t>Державне </a:t>
            </a:r>
            <a:r>
              <a:rPr lang="uk-UA" dirty="0"/>
              <a:t>фінансування – у </a:t>
            </a:r>
            <a:r>
              <a:rPr lang="uk-UA" dirty="0" smtClean="0"/>
              <a:t>формі державної </a:t>
            </a:r>
            <a:r>
              <a:rPr lang="uk-UA" dirty="0"/>
              <a:t>підтримки та грантів.</a:t>
            </a:r>
          </a:p>
          <a:p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 та </a:t>
            </a:r>
            <a:r>
              <a:rPr lang="ru-RU" dirty="0" err="1"/>
              <a:t>організацій</a:t>
            </a:r>
            <a:r>
              <a:rPr lang="ru-RU" dirty="0"/>
              <a:t>.</a:t>
            </a:r>
          </a:p>
          <a:p>
            <a:r>
              <a:rPr lang="uk-UA" dirty="0" smtClean="0"/>
              <a:t>Фондовий </a:t>
            </a:r>
            <a:r>
              <a:rPr lang="uk-UA" dirty="0"/>
              <a:t>ринок.</a:t>
            </a:r>
          </a:p>
          <a:p>
            <a:r>
              <a:rPr lang="uk-UA" dirty="0" smtClean="0"/>
              <a:t>Ресурси </a:t>
            </a:r>
            <a:r>
              <a:rPr lang="uk-UA" dirty="0"/>
              <a:t>приватних осіб.</a:t>
            </a:r>
          </a:p>
        </p:txBody>
      </p:sp>
    </p:spTree>
    <p:extLst>
      <p:ext uri="{BB962C8B-B14F-4D97-AF65-F5344CB8AC3E}">
        <p14:creationId xmlns:p14="http://schemas.microsoft.com/office/powerpoint/2010/main" val="3748288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1423436"/>
              </p:ext>
            </p:extLst>
          </p:nvPr>
        </p:nvGraphicFramePr>
        <p:xfrm>
          <a:off x="-108520" y="1484785"/>
          <a:ext cx="9073007" cy="3653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7711"/>
                <a:gridCol w="1898553"/>
                <a:gridCol w="1017806"/>
                <a:gridCol w="1291785"/>
                <a:gridCol w="4387152"/>
              </a:tblGrid>
              <a:tr h="576063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№</a:t>
                      </a:r>
                      <a:endParaRPr lang="uk-UA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Назва джерела</a:t>
                      </a:r>
                      <a:endParaRPr lang="uk-UA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Вартість</a:t>
                      </a:r>
                      <a:endParaRPr lang="uk-UA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Термін</a:t>
                      </a:r>
                      <a:endParaRPr lang="uk-UA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Вимоги до отримання</a:t>
                      </a:r>
                    </a:p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/ доступність</a:t>
                      </a:r>
                      <a:endParaRPr lang="uk-UA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</a:tr>
              <a:tr h="1651000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 </a:t>
                      </a:r>
                      <a:endParaRPr lang="uk-UA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Самофінансування - використання прибутку та амортизаційного</a:t>
                      </a:r>
                    </a:p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фонду</a:t>
                      </a:r>
                      <a:endParaRPr lang="uk-UA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 </a:t>
                      </a:r>
                      <a:endParaRPr lang="uk-UA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 </a:t>
                      </a:r>
                      <a:endParaRPr lang="uk-UA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Залежно від фінансового результату та суми відрахувань до амортизаційного фонду</a:t>
                      </a:r>
                      <a:endParaRPr lang="uk-UA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</a:tr>
              <a:tr h="1426837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 </a:t>
                      </a:r>
                      <a:endParaRPr lang="uk-UA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Фінансово–кредитний</a:t>
                      </a:r>
                    </a:p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ринок</a:t>
                      </a:r>
                      <a:endParaRPr lang="uk-UA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Відносно висока</a:t>
                      </a:r>
                      <a:endParaRPr lang="uk-UA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До 3–ох рокі</a:t>
                      </a:r>
                      <a:endParaRPr lang="uk-UA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Вимоги високі, формалізовані. Доступність залежить від наявності ліквідного забезпечення та наявності власних фінансових ресурсів</a:t>
                      </a:r>
                      <a:endParaRPr lang="uk-UA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75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8188983"/>
              </p:ext>
            </p:extLst>
          </p:nvPr>
        </p:nvGraphicFramePr>
        <p:xfrm>
          <a:off x="251520" y="116631"/>
          <a:ext cx="8496944" cy="47525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380"/>
                <a:gridCol w="1651283"/>
                <a:gridCol w="1079911"/>
                <a:gridCol w="1209767"/>
                <a:gridCol w="4108603"/>
              </a:tblGrid>
              <a:tr h="834023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№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Назва джерела</a:t>
                      </a:r>
                      <a:endParaRPr lang="uk-UA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Вартість</a:t>
                      </a:r>
                      <a:endParaRPr lang="uk-UA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Термін</a:t>
                      </a:r>
                      <a:endParaRPr lang="uk-UA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Вимоги до отримання</a:t>
                      </a:r>
                    </a:p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/ доступність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</a:tr>
              <a:tr h="2250460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Державне фінансування– у формі державної</a:t>
                      </a:r>
                    </a:p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підтримки та грантів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-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До року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Вимоги високо формалізовані, доступність джерела обмежена, через малу кількість грантів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</a:tr>
              <a:tr h="1668046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uk-UA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Ресурси міжнародних фондів та організацій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Відносно низька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Рік–два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Вимоги високо формалізовані, доступність обмежена сферами роботи фондів та організацій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289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5994296"/>
              </p:ext>
            </p:extLst>
          </p:nvPr>
        </p:nvGraphicFramePr>
        <p:xfrm>
          <a:off x="251520" y="116631"/>
          <a:ext cx="8496944" cy="38572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380"/>
                <a:gridCol w="1651283"/>
                <a:gridCol w="1079911"/>
                <a:gridCol w="1209767"/>
                <a:gridCol w="4108603"/>
              </a:tblGrid>
              <a:tr h="713242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№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Назва джерела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Вартість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Термін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Вимоги до отримання</a:t>
                      </a:r>
                    </a:p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/ доступність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</a:tr>
              <a:tr h="2020783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Фондовий ринок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Помірна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Без обмежень для акцій, рік–п’ять для облігацій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Вимоги високо формалізовані, процедура емісії цінних паперів тривала та дорога, можливий </a:t>
                      </a:r>
                      <a:r>
                        <a:rPr lang="uk-UA" sz="2000" dirty="0" err="1">
                          <a:effectLst/>
                        </a:rPr>
                        <a:t>андеррайтинг</a:t>
                      </a:r>
                      <a:r>
                        <a:rPr lang="uk-UA" sz="2000" dirty="0">
                          <a:effectLst/>
                        </a:rPr>
                        <a:t> банків, </a:t>
                      </a:r>
                      <a:r>
                        <a:rPr lang="uk-UA" sz="2000" dirty="0" smtClean="0">
                          <a:effectLst/>
                        </a:rPr>
                        <a:t>що </a:t>
                      </a:r>
                      <a:r>
                        <a:rPr lang="uk-UA" sz="2000" dirty="0">
                          <a:effectLst/>
                        </a:rPr>
                        <a:t>здорожує процедуру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</a:tr>
              <a:tr h="1010392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Ринок приватних запозичень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Висока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До року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Вимоги до оформлення мінімальні, доступність обмежена розміром ресурсів позичальників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07" marR="6000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3585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76517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3600" dirty="0" err="1">
                <a:solidFill>
                  <a:srgbClr val="FF0000"/>
                </a:solidFill>
              </a:rPr>
              <a:t>Якщо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бачити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можливості</a:t>
            </a:r>
            <a:r>
              <a:rPr lang="ru-RU" sz="3600" dirty="0">
                <a:solidFill>
                  <a:srgbClr val="FF0000"/>
                </a:solidFill>
              </a:rPr>
              <a:t> там, де </a:t>
            </a:r>
            <a:r>
              <a:rPr lang="ru-RU" sz="3600" dirty="0" err="1">
                <a:solidFill>
                  <a:srgbClr val="FF0000"/>
                </a:solidFill>
              </a:rPr>
              <a:t>інші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бачать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проблеми</a:t>
            </a:r>
            <a:r>
              <a:rPr lang="ru-RU" sz="3600" dirty="0">
                <a:solidFill>
                  <a:srgbClr val="FF0000"/>
                </a:solidFill>
              </a:rPr>
              <a:t>, </a:t>
            </a:r>
            <a:r>
              <a:rPr lang="ru-RU" sz="3600" dirty="0" err="1">
                <a:solidFill>
                  <a:srgbClr val="FF0000"/>
                </a:solidFill>
              </a:rPr>
              <a:t>можна</a:t>
            </a:r>
            <a:r>
              <a:rPr lang="ru-RU" sz="3600" dirty="0">
                <a:solidFill>
                  <a:srgbClr val="FF0000"/>
                </a:solidFill>
              </a:rPr>
              <a:t> стати </a:t>
            </a:r>
            <a:r>
              <a:rPr lang="ru-RU" sz="3600" dirty="0" err="1" smtClean="0">
                <a:solidFill>
                  <a:srgbClr val="FF0000"/>
                </a:solidFill>
              </a:rPr>
              <a:t>успішним</a:t>
            </a:r>
            <a:endParaRPr lang="uk-UA" sz="3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3861048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/>
              <a:t>Мислення</a:t>
            </a:r>
            <a:endParaRPr lang="uk-UA" sz="2800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2771800" y="3933056"/>
            <a:ext cx="864096" cy="3792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TextBox 5"/>
          <p:cNvSpPr txBox="1"/>
          <p:nvPr/>
        </p:nvSpPr>
        <p:spPr>
          <a:xfrm>
            <a:off x="3635896" y="3861048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Д</a:t>
            </a:r>
            <a:r>
              <a:rPr lang="uk-UA" sz="2800" dirty="0" err="1" smtClean="0"/>
              <a:t>ія</a:t>
            </a:r>
            <a:endParaRPr lang="uk-UA" sz="2800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5436096" y="3968677"/>
            <a:ext cx="864096" cy="3792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TextBox 7"/>
          <p:cNvSpPr txBox="1"/>
          <p:nvPr/>
        </p:nvSpPr>
        <p:spPr>
          <a:xfrm>
            <a:off x="6804248" y="3861048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Результат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20006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  <p:bldP spid="6" grpId="0"/>
      <p:bldP spid="7" grpId="0" animBg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8" t="11480" b="11225"/>
          <a:stretch/>
        </p:blipFill>
        <p:spPr bwMode="auto">
          <a:xfrm>
            <a:off x="395536" y="2825552"/>
            <a:ext cx="8586975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20" b="17347"/>
          <a:stretch/>
        </p:blipFill>
        <p:spPr bwMode="auto">
          <a:xfrm>
            <a:off x="1403648" y="268557"/>
            <a:ext cx="6192688" cy="2406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5080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Фінансування</a:t>
            </a:r>
            <a:r>
              <a:rPr lang="ru-RU" b="1" dirty="0"/>
              <a:t> </a:t>
            </a:r>
            <a:r>
              <a:rPr lang="ru-RU" b="1" dirty="0" err="1"/>
              <a:t>бізнесу</a:t>
            </a:r>
            <a:r>
              <a:rPr lang="ru-RU" dirty="0"/>
              <a:t>  —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наявним</a:t>
            </a:r>
            <a:r>
              <a:rPr lang="ru-RU" dirty="0"/>
              <a:t> </a:t>
            </a:r>
            <a:r>
              <a:rPr lang="ru-RU" dirty="0" err="1"/>
              <a:t>грошовим</a:t>
            </a:r>
            <a:r>
              <a:rPr lang="ru-RU" dirty="0"/>
              <a:t> </a:t>
            </a:r>
            <a:r>
              <a:rPr lang="ru-RU" dirty="0" err="1">
                <a:hlinkClick r:id="rId2" tooltip="Капітал"/>
              </a:rPr>
              <a:t>капіталом</a:t>
            </a:r>
            <a:r>
              <a:rPr lang="ru-RU" dirty="0"/>
              <a:t> для </a:t>
            </a:r>
            <a:r>
              <a:rPr lang="ru-RU" dirty="0" err="1"/>
              <a:t>використання</a:t>
            </a:r>
            <a:r>
              <a:rPr lang="ru-RU" dirty="0"/>
              <a:t> в </a:t>
            </a:r>
            <a:r>
              <a:rPr lang="ru-RU" dirty="0" err="1"/>
              <a:t>комерційних</a:t>
            </a:r>
            <a:r>
              <a:rPr lang="ru-RU" dirty="0"/>
              <a:t> </a:t>
            </a:r>
            <a:r>
              <a:rPr lang="ru-RU" dirty="0" err="1"/>
              <a:t>цілях</a:t>
            </a:r>
            <a:r>
              <a:rPr lang="ru-RU" dirty="0"/>
              <a:t>. 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94958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83" b="8673"/>
          <a:stretch/>
        </p:blipFill>
        <p:spPr bwMode="auto">
          <a:xfrm>
            <a:off x="827584" y="1124744"/>
            <a:ext cx="8136904" cy="55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6500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Ідеї</a:t>
            </a:r>
            <a:r>
              <a:rPr lang="ru-RU" dirty="0"/>
              <a:t> ​​для</a:t>
            </a:r>
            <a:r>
              <a:rPr lang="ru-RU" b="1" dirty="0"/>
              <a:t> </a:t>
            </a:r>
            <a:r>
              <a:rPr lang="ru-RU" b="1" dirty="0" err="1">
                <a:hlinkClick r:id="rId2" tooltip="Создать Свой Бизнес Украине"/>
              </a:rPr>
              <a:t>свого</a:t>
            </a:r>
            <a:r>
              <a:rPr lang="ru-RU" b="1" dirty="0">
                <a:hlinkClick r:id="rId2" tooltip="Создать Свой Бизнес Украине"/>
              </a:rPr>
              <a:t> </a:t>
            </a:r>
            <a:r>
              <a:rPr lang="ru-RU" b="1" dirty="0" err="1">
                <a:hlinkClick r:id="rId2" tooltip="Создать Свой Бизнес Украине"/>
              </a:rPr>
              <a:t>бізнесу</a:t>
            </a:r>
            <a:r>
              <a:rPr lang="ru-RU" dirty="0"/>
              <a:t> </a:t>
            </a:r>
            <a:r>
              <a:rPr lang="ru-RU" dirty="0" err="1"/>
              <a:t>генеруються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підходів</a:t>
            </a:r>
            <a:r>
              <a:rPr lang="ru-RU" dirty="0"/>
              <a:t>: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3004" y="3789040"/>
            <a:ext cx="7890080" cy="1658035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dirty="0" smtClean="0"/>
              <a:t>2. </a:t>
            </a:r>
            <a:r>
              <a:rPr lang="ru-RU" dirty="0"/>
              <a:t>"Я </a:t>
            </a:r>
            <a:r>
              <a:rPr lang="ru-RU" dirty="0" err="1"/>
              <a:t>вмію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 smtClean="0"/>
              <a:t>робити</a:t>
            </a:r>
            <a:r>
              <a:rPr lang="ru-RU" dirty="0" smtClean="0"/>
              <a:t>, </a:t>
            </a:r>
            <a:r>
              <a:rPr lang="ru-RU" dirty="0"/>
              <a:t>тому </a:t>
            </a:r>
            <a:r>
              <a:rPr lang="ru-RU" dirty="0" err="1"/>
              <a:t>відкрию</a:t>
            </a:r>
            <a:r>
              <a:rPr lang="ru-RU" dirty="0"/>
              <a:t> </a:t>
            </a:r>
            <a:r>
              <a:rPr lang="ru-RU" dirty="0" smtClean="0"/>
              <a:t>свою 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справу і буду </a:t>
            </a:r>
            <a:r>
              <a:rPr lang="ru-RU" dirty="0" err="1"/>
              <a:t>продавати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. "  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2028617"/>
            <a:ext cx="75608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indent="0">
              <a:buNone/>
            </a:pPr>
            <a:r>
              <a:rPr lang="ru-RU" sz="3200" dirty="0"/>
              <a:t>1</a:t>
            </a:r>
            <a:r>
              <a:rPr lang="ru-RU" sz="3200" dirty="0" smtClean="0"/>
              <a:t>. </a:t>
            </a:r>
            <a:r>
              <a:rPr lang="ru-RU" sz="3200" dirty="0"/>
              <a:t>"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потрібно</a:t>
            </a:r>
            <a:r>
              <a:rPr lang="ru-RU" sz="3200" dirty="0"/>
              <a:t> людям, і </a:t>
            </a:r>
            <a:r>
              <a:rPr lang="ru-RU" sz="3200" dirty="0" err="1"/>
              <a:t>чи</a:t>
            </a:r>
            <a:r>
              <a:rPr lang="ru-RU" sz="3200" dirty="0"/>
              <a:t> </a:t>
            </a:r>
            <a:r>
              <a:rPr lang="ru-RU" sz="3200" dirty="0" err="1"/>
              <a:t>можу</a:t>
            </a:r>
            <a:r>
              <a:rPr lang="ru-RU" sz="3200" dirty="0"/>
              <a:t> я </a:t>
            </a:r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їм</a:t>
            </a:r>
            <a:r>
              <a:rPr lang="ru-RU" sz="3200" dirty="0"/>
              <a:t> </a:t>
            </a:r>
            <a:r>
              <a:rPr lang="ru-RU" sz="3200" dirty="0" err="1"/>
              <a:t>запропонувати</a:t>
            </a:r>
            <a:r>
              <a:rPr lang="ru-RU" sz="3200" dirty="0"/>
              <a:t>?"</a:t>
            </a:r>
            <a:endParaRPr lang="uk-UA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941168"/>
            <a:ext cx="268605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3919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1435608" y="1447800"/>
            <a:ext cx="3208400" cy="48006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ctr">
              <a:buFont typeface="Wingdings 2"/>
              <a:buNone/>
            </a:pPr>
            <a:r>
              <a:rPr lang="uk-UA" b="1" u="sng" smtClean="0"/>
              <a:t>До 1 року</a:t>
            </a:r>
          </a:p>
          <a:p>
            <a:r>
              <a:rPr lang="ru-RU" smtClean="0"/>
              <a:t>наповнення оборотних коштів (оборотного капіталу);</a:t>
            </a:r>
          </a:p>
          <a:p>
            <a:r>
              <a:rPr lang="ru-RU" smtClean="0"/>
              <a:t>закупка сировини;</a:t>
            </a:r>
          </a:p>
          <a:p>
            <a:r>
              <a:rPr lang="ru-RU" smtClean="0"/>
              <a:t>фінансування незавершеного виробництва, запасів готової продукції;</a:t>
            </a:r>
          </a:p>
          <a:p>
            <a:r>
              <a:rPr lang="ru-RU" smtClean="0"/>
              <a:t>виплата зарплати</a:t>
            </a:r>
          </a:p>
          <a:p>
            <a:endParaRPr lang="uk-UA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436096" y="1412776"/>
            <a:ext cx="3208400" cy="480060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uk-UA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932040" y="1412776"/>
            <a:ext cx="3208400" cy="480060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ctr">
              <a:buNone/>
            </a:pPr>
            <a:r>
              <a:rPr lang="uk-UA" sz="3600" b="1" u="sng" dirty="0" smtClean="0"/>
              <a:t>Більше 1 року</a:t>
            </a:r>
          </a:p>
          <a:p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і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;</a:t>
            </a:r>
          </a:p>
          <a:p>
            <a:r>
              <a:rPr lang="ru-RU" dirty="0" err="1"/>
              <a:t>запровадження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,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, </a:t>
            </a:r>
            <a:r>
              <a:rPr lang="ru-RU" dirty="0" err="1"/>
              <a:t>устаткування</a:t>
            </a:r>
            <a:r>
              <a:rPr lang="ru-RU" dirty="0"/>
              <a:t>;</a:t>
            </a:r>
          </a:p>
          <a:p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дистриб`юторами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;</a:t>
            </a:r>
          </a:p>
          <a:p>
            <a:r>
              <a:rPr lang="ru-RU" dirty="0" err="1"/>
              <a:t>розвиток</a:t>
            </a:r>
            <a:r>
              <a:rPr lang="ru-RU" dirty="0"/>
              <a:t> систем </a:t>
            </a:r>
            <a:r>
              <a:rPr lang="ru-RU" dirty="0" err="1" smtClean="0"/>
              <a:t>управління</a:t>
            </a:r>
            <a:endParaRPr lang="ru-RU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48471" y="202630"/>
            <a:ext cx="8496944" cy="562074"/>
          </a:xfrm>
          <a:prstGeom prst="rect">
            <a:avLst/>
          </a:prstGeom>
        </p:spPr>
        <p:txBody>
          <a:bodyPr anchor="ctr">
            <a:normAutofit fontScale="8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uk-UA" dirty="0" smtClean="0">
                <a:effectLst/>
              </a:rPr>
              <a:t>Класифікація фінансових ресурсів</a:t>
            </a:r>
            <a:endParaRPr lang="uk-UA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323528" y="850702"/>
            <a:ext cx="8496944" cy="562074"/>
          </a:xfrm>
          <a:prstGeom prst="rect">
            <a:avLst/>
          </a:prstGeom>
        </p:spPr>
        <p:txBody>
          <a:bodyPr anchor="ctr">
            <a:normAutofit fontScale="8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uk-UA" dirty="0" smtClean="0">
                <a:effectLst/>
              </a:rPr>
              <a:t>За терміном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33012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3208400" cy="4800600"/>
          </a:xfrm>
        </p:spPr>
        <p:txBody>
          <a:bodyPr>
            <a:normAutofit fontScale="85000" lnSpcReduction="10000"/>
          </a:bodyPr>
          <a:lstStyle/>
          <a:p>
            <a:pPr marL="82296" indent="0" algn="ctr">
              <a:buNone/>
            </a:pPr>
            <a:r>
              <a:rPr lang="uk-UA" b="1" u="sng" dirty="0" smtClean="0"/>
              <a:t>внутрішні</a:t>
            </a:r>
            <a:r>
              <a:rPr lang="uk-UA" dirty="0"/>
              <a:t>:</a:t>
            </a:r>
          </a:p>
          <a:p>
            <a:r>
              <a:rPr lang="uk-UA" dirty="0" err="1"/>
              <a:t>реструктурізація</a:t>
            </a:r>
            <a:r>
              <a:rPr lang="uk-UA" dirty="0"/>
              <a:t> дебіторської і кредиторської заборгованості;</a:t>
            </a:r>
          </a:p>
          <a:p>
            <a:r>
              <a:rPr lang="uk-UA" dirty="0"/>
              <a:t>продаж активів;</a:t>
            </a:r>
          </a:p>
          <a:p>
            <a:r>
              <a:rPr lang="uk-UA" dirty="0"/>
              <a:t>власні джерела: прибуток, фонди;</a:t>
            </a:r>
          </a:p>
          <a:p>
            <a:r>
              <a:rPr lang="uk-UA" dirty="0" err="1"/>
              <a:t>амортізація</a:t>
            </a:r>
            <a:r>
              <a:rPr lang="uk-UA" dirty="0"/>
              <a:t>;</a:t>
            </a:r>
          </a:p>
          <a:p>
            <a:r>
              <a:rPr lang="uk-UA" dirty="0"/>
              <a:t>зниження рівня </a:t>
            </a:r>
            <a:r>
              <a:rPr lang="uk-UA" dirty="0" smtClean="0"/>
              <a:t>запасів</a:t>
            </a:r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5436096" y="1412776"/>
            <a:ext cx="3208400" cy="480060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uk-UA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932040" y="1412776"/>
            <a:ext cx="3208400" cy="3384376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ctr">
              <a:buNone/>
            </a:pPr>
            <a:r>
              <a:rPr lang="uk-UA" b="1" u="sng" dirty="0" smtClean="0"/>
              <a:t>зовнішні</a:t>
            </a:r>
            <a:r>
              <a:rPr lang="uk-UA" dirty="0"/>
              <a:t>:</a:t>
            </a:r>
          </a:p>
          <a:p>
            <a:r>
              <a:rPr lang="uk-UA" sz="2900" dirty="0"/>
              <a:t>кредити і позики;</a:t>
            </a:r>
          </a:p>
          <a:p>
            <a:r>
              <a:rPr lang="uk-UA" sz="2900" dirty="0"/>
              <a:t>випуск векселів і інших боргових інструментів;</a:t>
            </a:r>
          </a:p>
          <a:p>
            <a:r>
              <a:rPr lang="uk-UA" sz="2900" dirty="0"/>
              <a:t>дотації, субсидії, </a:t>
            </a:r>
            <a:r>
              <a:rPr lang="uk-UA" sz="2900" dirty="0" err="1" smtClean="0"/>
              <a:t>держпідтримка</a:t>
            </a:r>
            <a:endParaRPr lang="uk-UA" sz="2900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48471" y="202630"/>
            <a:ext cx="8496944" cy="562074"/>
          </a:xfrm>
          <a:prstGeom prst="rect">
            <a:avLst/>
          </a:prstGeom>
        </p:spPr>
        <p:txBody>
          <a:bodyPr anchor="ctr">
            <a:normAutofit fontScale="8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uk-UA" dirty="0">
                <a:effectLst/>
              </a:rPr>
              <a:t>Залежно від природи джерел</a:t>
            </a:r>
            <a:endParaRPr lang="uk-UA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323528" y="850702"/>
            <a:ext cx="8496944" cy="562074"/>
          </a:xfrm>
          <a:prstGeom prst="rect">
            <a:avLst/>
          </a:prstGeom>
        </p:spPr>
        <p:txBody>
          <a:bodyPr anchor="ctr">
            <a:normAutofit fontScale="8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uk-UA" dirty="0" smtClean="0">
                <a:effectLst/>
              </a:rPr>
              <a:t>Короткострокові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11389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259632" y="1447800"/>
            <a:ext cx="3384376" cy="4800600"/>
          </a:xfrm>
        </p:spPr>
        <p:txBody>
          <a:bodyPr>
            <a:normAutofit fontScale="70000" lnSpcReduction="20000"/>
          </a:bodyPr>
          <a:lstStyle/>
          <a:p>
            <a:pPr marL="82296" indent="0" algn="ctr">
              <a:buNone/>
            </a:pPr>
            <a:r>
              <a:rPr lang="uk-UA" b="1" u="sng" dirty="0" smtClean="0"/>
              <a:t>внутрішні</a:t>
            </a:r>
            <a:r>
              <a:rPr lang="uk-UA" dirty="0"/>
              <a:t>:</a:t>
            </a:r>
          </a:p>
          <a:p>
            <a:r>
              <a:rPr lang="uk-UA" sz="3400" dirty="0"/>
              <a:t>здача в оренду приміщень, устаткування;</a:t>
            </a:r>
          </a:p>
          <a:p>
            <a:r>
              <a:rPr lang="uk-UA" sz="3400" dirty="0" err="1"/>
              <a:t>продажа</a:t>
            </a:r>
            <a:r>
              <a:rPr lang="uk-UA" sz="3400" dirty="0"/>
              <a:t> активів;</a:t>
            </a:r>
          </a:p>
          <a:p>
            <a:r>
              <a:rPr lang="uk-UA" sz="3400" dirty="0" err="1"/>
              <a:t>продажа</a:t>
            </a:r>
            <a:r>
              <a:rPr lang="uk-UA" sz="3400" dirty="0"/>
              <a:t> збиткових напрямів бізнесу, неосновних виробництв;</a:t>
            </a:r>
          </a:p>
          <a:p>
            <a:r>
              <a:rPr lang="uk-UA" sz="3400" dirty="0"/>
              <a:t>реінвестування прибутку, зменшення дивідендних виплат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436096" y="1412776"/>
            <a:ext cx="3208400" cy="480060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uk-UA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788024" y="1412776"/>
            <a:ext cx="3856472" cy="468052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ctr">
              <a:buNone/>
            </a:pPr>
            <a:r>
              <a:rPr lang="uk-UA" b="1" u="sng" dirty="0" smtClean="0"/>
              <a:t>зовнішні</a:t>
            </a:r>
            <a:r>
              <a:rPr lang="uk-UA" dirty="0"/>
              <a:t>:</a:t>
            </a:r>
          </a:p>
          <a:p>
            <a:r>
              <a:rPr lang="uk-UA" sz="4400" dirty="0"/>
              <a:t>кредити і позики;</a:t>
            </a:r>
          </a:p>
          <a:p>
            <a:r>
              <a:rPr lang="uk-UA" sz="4400" dirty="0"/>
              <a:t>емісія акцій і облігацій;</a:t>
            </a:r>
          </a:p>
          <a:p>
            <a:r>
              <a:rPr lang="uk-UA" sz="4400" dirty="0"/>
              <a:t>бартер;</a:t>
            </a:r>
          </a:p>
          <a:p>
            <a:r>
              <a:rPr lang="uk-UA" sz="4400" dirty="0" err="1"/>
              <a:t>факторінг</a:t>
            </a:r>
            <a:r>
              <a:rPr lang="uk-UA" sz="4400" dirty="0"/>
              <a:t>, </a:t>
            </a:r>
            <a:r>
              <a:rPr lang="uk-UA" sz="4400" dirty="0" err="1"/>
              <a:t>форфейтинг</a:t>
            </a:r>
            <a:r>
              <a:rPr lang="uk-UA" sz="4400" dirty="0"/>
              <a:t>;</a:t>
            </a:r>
          </a:p>
          <a:p>
            <a:r>
              <a:rPr lang="uk-UA" sz="4400" dirty="0" err="1"/>
              <a:t>лізінг</a:t>
            </a:r>
            <a:r>
              <a:rPr lang="uk-UA" sz="4400" dirty="0"/>
              <a:t>;</a:t>
            </a:r>
          </a:p>
          <a:p>
            <a:r>
              <a:rPr lang="uk-UA" sz="4400" dirty="0"/>
              <a:t>проектне фінансування;</a:t>
            </a:r>
          </a:p>
          <a:p>
            <a:r>
              <a:rPr lang="uk-UA" sz="4400" dirty="0" smtClean="0"/>
              <a:t>концесійні </a:t>
            </a:r>
            <a:r>
              <a:rPr lang="uk-UA" sz="4400" dirty="0"/>
              <a:t>угоди;</a:t>
            </a:r>
          </a:p>
          <a:p>
            <a:r>
              <a:rPr lang="uk-UA" sz="4400" dirty="0"/>
              <a:t>держгарантії, податкові пільги, гранти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23528" y="850702"/>
            <a:ext cx="8496944" cy="562074"/>
          </a:xfrm>
          <a:prstGeom prst="rect">
            <a:avLst/>
          </a:prstGeom>
        </p:spPr>
        <p:txBody>
          <a:bodyPr anchor="ctr">
            <a:normAutofit fontScale="8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uk-UA" dirty="0" smtClean="0">
                <a:effectLst/>
              </a:rPr>
              <a:t>Довгострокові</a:t>
            </a:r>
            <a:endParaRPr lang="uk-UA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48471" y="202630"/>
            <a:ext cx="8496944" cy="562074"/>
          </a:xfrm>
          <a:prstGeom prst="rect">
            <a:avLst/>
          </a:prstGeom>
        </p:spPr>
        <p:txBody>
          <a:bodyPr anchor="ctr">
            <a:normAutofit fontScale="8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uk-UA" dirty="0">
                <a:effectLst/>
              </a:rPr>
              <a:t>Залежно від природи джерел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1786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>
                <a:effectLst/>
              </a:rPr>
              <a:t>Відповідно до структури пасивів і необхідності повернення </a:t>
            </a:r>
            <a:endParaRPr lang="uk-UA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259632" y="1447800"/>
            <a:ext cx="3384376" cy="4800600"/>
          </a:xfrm>
        </p:spPr>
        <p:txBody>
          <a:bodyPr>
            <a:normAutofit lnSpcReduction="10000"/>
          </a:bodyPr>
          <a:lstStyle/>
          <a:p>
            <a:pPr marL="82296" indent="0" algn="ctr">
              <a:buNone/>
            </a:pPr>
            <a:r>
              <a:rPr lang="uk-UA" b="1" u="sng" dirty="0"/>
              <a:t>Власні засоби</a:t>
            </a:r>
          </a:p>
          <a:p>
            <a:pPr lvl="0"/>
            <a:r>
              <a:rPr lang="uk-UA" dirty="0"/>
              <a:t>емісія акцій;</a:t>
            </a:r>
          </a:p>
          <a:p>
            <a:pPr lvl="0"/>
            <a:r>
              <a:rPr lang="uk-UA" dirty="0"/>
              <a:t>прибуток;</a:t>
            </a:r>
          </a:p>
          <a:p>
            <a:pPr lvl="0"/>
            <a:r>
              <a:rPr lang="uk-UA" dirty="0"/>
              <a:t>фонди, додатковий капітал;</a:t>
            </a:r>
          </a:p>
          <a:p>
            <a:pPr lvl="0"/>
            <a:r>
              <a:rPr lang="uk-UA" dirty="0"/>
              <a:t>бюджетне фінансування;</a:t>
            </a:r>
          </a:p>
          <a:p>
            <a:r>
              <a:rPr lang="uk-UA" dirty="0"/>
              <a:t>гранти.</a:t>
            </a:r>
            <a:endParaRPr lang="uk-UA" sz="3400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436096" y="1412776"/>
            <a:ext cx="3208400" cy="480060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uk-UA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788024" y="1412776"/>
            <a:ext cx="3856472" cy="468052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ctr">
              <a:buNone/>
            </a:pPr>
            <a:r>
              <a:rPr lang="uk-UA" b="1" u="sng" dirty="0" smtClean="0"/>
              <a:t>Залучені засоби</a:t>
            </a:r>
            <a:endParaRPr lang="uk-UA" b="1" u="sng" dirty="0"/>
          </a:p>
          <a:p>
            <a:pPr lvl="0"/>
            <a:r>
              <a:rPr lang="uk-UA" dirty="0"/>
              <a:t>емісія облігацій;</a:t>
            </a:r>
          </a:p>
          <a:p>
            <a:pPr lvl="0"/>
            <a:r>
              <a:rPr lang="uk-UA" dirty="0"/>
              <a:t>випуск векселів;</a:t>
            </a:r>
          </a:p>
          <a:p>
            <a:pPr lvl="0"/>
            <a:r>
              <a:rPr lang="uk-UA" dirty="0"/>
              <a:t>кредити і позики;</a:t>
            </a:r>
          </a:p>
          <a:p>
            <a:pPr lvl="0"/>
            <a:r>
              <a:rPr lang="uk-UA" dirty="0" smtClean="0"/>
              <a:t>лізинг</a:t>
            </a:r>
            <a:r>
              <a:rPr lang="uk-UA" dirty="0"/>
              <a:t>;</a:t>
            </a:r>
          </a:p>
          <a:p>
            <a:r>
              <a:rPr lang="uk-UA" dirty="0"/>
              <a:t>різні типи концесійних угод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2135715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vi-VN" b="1" dirty="0"/>
              <a:t>Лі́зинг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0" algn="ctr">
              <a:buNone/>
            </a:pPr>
            <a:r>
              <a:rPr lang="vi-VN" dirty="0" smtClean="0"/>
              <a:t>підприємницька </a:t>
            </a:r>
            <a:r>
              <a:rPr lang="vi-VN" dirty="0"/>
              <a:t>діяльність, спрямована на інвестування власних чи залучених фінансових коштів, яка полягає в наданні лізингодавцем у виключне користування на визначений строк лізингоодержувачу майна. </a:t>
            </a:r>
            <a:endParaRPr lang="uk-UA" dirty="0" smtClean="0"/>
          </a:p>
          <a:p>
            <a:pPr marL="82296" indent="0" algn="ctr">
              <a:buNone/>
            </a:pPr>
            <a:r>
              <a:rPr lang="vi-VN" dirty="0" smtClean="0"/>
              <a:t>Таке </a:t>
            </a:r>
            <a:r>
              <a:rPr lang="vi-VN" dirty="0"/>
              <a:t>майно є власністю лізингодавця або набувається ним у власність за дорученням і погодженням з лізингоодержувачем у відповідного продавця майна, за умови сплати лізингоодержувачем періодичних лізингових платежів. 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81026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/>
              <a:t>Договір концесії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(</a:t>
            </a:r>
            <a:r>
              <a:rPr lang="uk-UA" b="1" dirty="0"/>
              <a:t>концесійний договір)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 algn="ctr">
              <a:buNone/>
            </a:pPr>
            <a:r>
              <a:rPr lang="uk-UA" dirty="0"/>
              <a:t> договір, відповідно до якого уповноважений орган виконавчої влади чи орган місцевого самоврядування (</a:t>
            </a:r>
            <a:r>
              <a:rPr lang="uk-UA" dirty="0" err="1">
                <a:hlinkClick r:id="rId2" tooltip="Концесієдавець"/>
              </a:rPr>
              <a:t>концесієдавець</a:t>
            </a:r>
            <a:r>
              <a:rPr lang="uk-UA" dirty="0"/>
              <a:t>) надає на платній та строковій основі суб'єктові підприємницької діяльності (концесіонеру) право створити (побудувати) об'єкт концесії чи суттєво його поліпшити та (або) здійснювати його управління (експлуатацію) відповідно до цього Закону з метою задоволення громадських потреб</a:t>
            </a:r>
          </a:p>
        </p:txBody>
      </p:sp>
    </p:spTree>
    <p:extLst>
      <p:ext uri="{BB962C8B-B14F-4D97-AF65-F5344CB8AC3E}">
        <p14:creationId xmlns:p14="http://schemas.microsoft.com/office/powerpoint/2010/main" val="159964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Д</a:t>
            </a:r>
            <a:r>
              <a:rPr lang="uk-UA" dirty="0" smtClean="0"/>
              <a:t>оговір </a:t>
            </a:r>
            <a:r>
              <a:rPr lang="uk-UA" dirty="0"/>
              <a:t>факторингу </a:t>
            </a:r>
            <a:br>
              <a:rPr lang="uk-UA" dirty="0"/>
            </a:br>
            <a:r>
              <a:rPr lang="uk-UA" sz="2700" dirty="0" smtClean="0"/>
              <a:t>(</a:t>
            </a:r>
            <a:r>
              <a:rPr lang="uk-UA" sz="2700" dirty="0"/>
              <a:t>фінансування під відступлення права грошової вимоги)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772816"/>
            <a:ext cx="7498080" cy="4800600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uk-UA" dirty="0" smtClean="0"/>
              <a:t>одна </a:t>
            </a:r>
            <a:r>
              <a:rPr lang="uk-UA" dirty="0"/>
              <a:t>сторона (фактор) передає або зобов'язується передати грошові кошти в розпорядження другої сторони (клієнта) за плату, а клієнт відступає або зобов'язується відступити факторові своє право грошової вимоги до третьої </a:t>
            </a:r>
            <a:r>
              <a:rPr lang="uk-UA" dirty="0" smtClean="0"/>
              <a:t>особи </a:t>
            </a:r>
            <a:r>
              <a:rPr lang="uk-UA" dirty="0"/>
              <a:t>(боржника). </a:t>
            </a:r>
          </a:p>
        </p:txBody>
      </p:sp>
    </p:spTree>
    <p:extLst>
      <p:ext uri="{BB962C8B-B14F-4D97-AF65-F5344CB8AC3E}">
        <p14:creationId xmlns:p14="http://schemas.microsoft.com/office/powerpoint/2010/main" val="3516848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390</TotalTime>
  <Words>632</Words>
  <Application>Microsoft Office PowerPoint</Application>
  <PresentationFormat>Экран (4:3)</PresentationFormat>
  <Paragraphs>145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Солнцестояние</vt:lpstr>
      <vt:lpstr>Організація фінансового забезпечення бізнесу</vt:lpstr>
      <vt:lpstr>Презентация PowerPoint</vt:lpstr>
      <vt:lpstr>Презентация PowerPoint</vt:lpstr>
      <vt:lpstr>Презентация PowerPoint</vt:lpstr>
      <vt:lpstr>Презентация PowerPoint</vt:lpstr>
      <vt:lpstr>Відповідно до структури пасивів і необхідності повернення </vt:lpstr>
      <vt:lpstr>Лі́зинг</vt:lpstr>
      <vt:lpstr>Договір концесії  (концесійний договір)</vt:lpstr>
      <vt:lpstr>Договір факторингу  (фінансування під відступлення права грошової вимоги)</vt:lpstr>
      <vt:lpstr>Презентация PowerPoint</vt:lpstr>
      <vt:lpstr>Форфейтинг</vt:lpstr>
      <vt:lpstr>Презентация PowerPoint</vt:lpstr>
      <vt:lpstr>Процедура вибору раціональних для компанії джерел фінансування</vt:lpstr>
      <vt:lpstr>Джерела фінансування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Ідеї ​​для свого бізнесу генеруються на базі двох підходів: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фінансового забезпечення бізнесу</dc:title>
  <dc:creator>Anna</dc:creator>
  <cp:lastModifiedBy>Anna</cp:lastModifiedBy>
  <cp:revision>27</cp:revision>
  <dcterms:created xsi:type="dcterms:W3CDTF">2016-09-27T06:31:38Z</dcterms:created>
  <dcterms:modified xsi:type="dcterms:W3CDTF">2020-09-08T20:28:48Z</dcterms:modified>
</cp:coreProperties>
</file>