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9" d="100"/>
          <a:sy n="59" d="100"/>
        </p:scale>
        <p:origin x="1500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2F850-82C9-4727-B015-B3A784F828C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076B-7A8A-42D5-B859-EA13394C24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672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076B-7A8A-42D5-B859-EA13394C24B6}" type="slidenum">
              <a:rPr lang="uk-UA" smtClean="0"/>
              <a:pPr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1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EC53-328B-4DBE-B52A-2126F6406E6D}" type="datetimeFigureOut">
              <a:rPr lang="uk-UA" smtClean="0"/>
              <a:pPr/>
              <a:t>09.12.2020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D65E-880C-4029-9C74-EB52C7BE9AF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uk.wikipedia.org/wiki/%D0%9C%D0%B0%D0%BB%D0%B5%D1%87%D0%B0_%D0%9D%D0%B5%D1%81%D1%82%D0%BE%D1%80_%D0%9C%D0%B8%D1%85%D0%B0%D0%B9%D0%BB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B%D1%96%D1%81%D0%B0%D1%80%D0%B5%D0%BD%D0%BA%D0%BE_%D0%9E%D0%BB%D0%B5%D0%BA%D1%81%D0%B0_%D0%90%D0%BD%D0%B4%D1%80%D1%96%D0%B9%D0%BE%D0%B2%D0%B8%D1%87" TargetMode="External"/><Relationship Id="rId2" Type="http://schemas.openxmlformats.org/officeDocument/2006/relationships/hyperlink" Target="http://uk.wikipedia.org/wiki/%D0%A1%D0%B0%D0%B2%D1%87%D0%B5%D0%BD%D0%BA%D0%BE_%D0%AF%D0%BA%D1%96%D0%B2_%D0%93%D1%80%D0%B8%D0%B3%D0%BE%D1%80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1%D0%B5%D0%BC%D0%B5%D0%BD%D0%BA%D0%BE_%D0%9C%D0%B8%D1%85%D0%B0%D0%B9%D0%BB%D1%8C_%D0%92%D0%B0%D1%81%D0%B8%D0%BB%D1%8C%D0%BE%D0%B2%D0%B8%D1%87" TargetMode="External"/><Relationship Id="rId4" Type="http://schemas.openxmlformats.org/officeDocument/2006/relationships/hyperlink" Target="http://uk.wikipedia.org/wiki/%D0%A1%D0%B0%D0%B2%D1%87%D0%B5%D0%BD%D0%BA%D0%BE_%D0%9F%D0%B0%D0%B2%D0%BB%D0%B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1%80%D0%BC%D0%B0%D0%BD%D1%81%D1%8C%D0%BA%D0%B8%D0%B9_%D0%9F%D0%B5%D1%82%D1%80%D0%BE_%D0%A1%D0%B8%D0%BB%D1%8C%D0%B2%D0%B5%D1%81%D1%82%D1%80%D0%BE%D0%B2%D0%B8%D1%87" TargetMode="External"/><Relationship Id="rId13" Type="http://schemas.openxmlformats.org/officeDocument/2006/relationships/hyperlink" Target="http://uk.wikipedia.org/wiki/%D0%A1%D1%8E%D0%BB%D0%BB%D1%96-%D0%9F%D1%80%D1%8E%D0%B4%D0%BE%D0%BC" TargetMode="External"/><Relationship Id="rId3" Type="http://schemas.openxmlformats.org/officeDocument/2006/relationships/hyperlink" Target="http://uk.wikipedia.org/wiki/%D0%A4%D1%96%D0%BB%D1%8F%D0%BD%D1%81%D1%8C%D0%BA%D0%B8%D0%B9_%D0%9C%D0%B8%D0%BA%D0%BE%D0%BB%D0%B0_%D0%93%D1%80%D0%B8%D0%B3%D0%BE%D1%80%D0%BE%D0%B2%D0%B8%D1%87" TargetMode="External"/><Relationship Id="rId7" Type="http://schemas.openxmlformats.org/officeDocument/2006/relationships/hyperlink" Target="http://uk.wikipedia.org/wiki/%D0%9F%D0%B0%D1%87%D0%BE%D0%B2%D1%81%D1%8C%D0%BA%D0%B8%D0%B9_%D0%92%D0%B0%D1%81%D0%B8%D0%BB%D1%8C_%D0%9C%D0%B8%D0%BA%D0%BE%D0%BB%D0%B0%D0%B9%D0%BE%D0%B2%D0%B8%D1%87" TargetMode="External"/><Relationship Id="rId12" Type="http://schemas.openxmlformats.org/officeDocument/2006/relationships/hyperlink" Target="http://uk.wikipedia.org/w/index.php?title=%D0%90%D0%BD%D1%80%D1%96_%D0%B4%D0%B5_%D0%A0%D0%B5%D0%BD%D1%8C%D1%94&amp;action=edit&amp;redlink=1" TargetMode="External"/><Relationship Id="rId17" Type="http://schemas.openxmlformats.org/officeDocument/2006/relationships/hyperlink" Target="http://uk.wikipedia.org/w/index.php?title=%D0%A1%D0%B5%D0%BD-%D0%9F%D0%BE%D0%BB%D1%8C_%D0%A0%D1%83&amp;action=edit&amp;redlink=1" TargetMode="External"/><Relationship Id="rId2" Type="http://schemas.openxmlformats.org/officeDocument/2006/relationships/hyperlink" Target="http://uk.wikipedia.org/wiki/%D0%92%D0%BE%D1%80%D0%BE%D0%BD%D0%B8%D0%B9_%D0%9C%D0%B8%D0%BA%D0%BE%D0%BB%D0%B0_%D0%9A%D1%96%D0%BD%D0%B4%D1%80%D0%B0%D1%82%D0%BE%D0%B2%D0%B8%D1%87" TargetMode="External"/><Relationship Id="rId16" Type="http://schemas.openxmlformats.org/officeDocument/2006/relationships/hyperlink" Target="http://uk.wikipedia.org/wiki/%D0%90%D0%BD%D0%B4%D1%80%D0%B5_%D0%96%D0%B8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C%D0%BE%D0%BB%D0%BE%D0%B4%D0%B0_%D0%BC%D1%83%D0%B7%D0%B0" TargetMode="External"/><Relationship Id="rId11" Type="http://schemas.openxmlformats.org/officeDocument/2006/relationships/hyperlink" Target="http://uk.wikipedia.org/wiki/%D0%A1%D1%82%D0%B5%D1%84%D0%B0%D0%BD_%D0%9C%D0%B0%D0%BB%D0%BB%D0%B0%D1%80%D0%BC%D0%B5" TargetMode="External"/><Relationship Id="rId5" Type="http://schemas.openxmlformats.org/officeDocument/2006/relationships/hyperlink" Target="http://uk.wikipedia.org/wiki/%D0%9E%D0%BB%D0%B5%D1%81%D1%8C_%D0%9E%D0%BB%D0%B5%D0%BA%D1%81%D0%B0%D0%BD%D0%B4%D1%80" TargetMode="External"/><Relationship Id="rId15" Type="http://schemas.openxmlformats.org/officeDocument/2006/relationships/hyperlink" Target="http://uk.wikipedia.org/wiki/%D0%9F%D0%BE%D0%BB%D1%8C_%D0%92%D0%B0%D0%BB%D0%B5%D1%80%D1%96" TargetMode="External"/><Relationship Id="rId10" Type="http://schemas.openxmlformats.org/officeDocument/2006/relationships/hyperlink" Target="http://uk.wikipedia.org/wiki/%D0%9F%D0%BE%D0%BB%D1%8C_%D0%92%D0%B5%D1%80%D0%BB%D0%B5%D0%BD" TargetMode="External"/><Relationship Id="rId4" Type="http://schemas.openxmlformats.org/officeDocument/2006/relationships/hyperlink" Target="http://uk.wikipedia.org/wiki/%D0%A7%D1%83%D0%BF%D1%80%D0%B8%D0%BD%D0%BA%D0%B0_%D0%93%D1%80%D0%B8%D0%B3%D0%BE%D1%80%D1%96%D0%B9_%D0%90%D0%B2%D1%80%D0%B0%D0%B0%D0%BC%D0%BE%D0%B2%D0%B8%D1%87" TargetMode="External"/><Relationship Id="rId9" Type="http://schemas.openxmlformats.org/officeDocument/2006/relationships/hyperlink" Target="http://uk.wikipedia.org/wiki/%D0%AF%D1%86%D0%BA%D1%96%D0%B2_%D0%9C%D0%B8%D1%85%D0%B0%D0%B9%D0%BB%D0%BE_(%D0%BF%D0%B8%D1%81%D1%8C%D0%BC%D0%B5%D0%BD%D0%BD%D0%B8%D0%BA)" TargetMode="External"/><Relationship Id="rId14" Type="http://schemas.openxmlformats.org/officeDocument/2006/relationships/hyperlink" Target="http://uk.wikipedia.org/wiki/%D0%9F%D0%BE%D0%BB%D1%8C_%D0%9A%D0%BB%D0%BE%D0%B4%D0%B5%D0%BB%D1%8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96%D1%82%D0%B5%D1%80%D0%B0%D1%82%D1%83%D1%80%D0%B0" TargetMode="External"/><Relationship Id="rId7" Type="http://schemas.openxmlformats.org/officeDocument/2006/relationships/hyperlink" Target="http://uk.wikipedia.org/wiki/%D0%A2%D0%B2%D0%BE%D1%80%D0%B5%D1%86%D1%8C" TargetMode="External"/><Relationship Id="rId2" Type="http://schemas.openxmlformats.org/officeDocument/2006/relationships/hyperlink" Target="http://uk.wikipedia.org/wiki/%D0%A2%D0%B5%D1%80%D0%BC%D1%96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F%D1%80%D0%BE_%D0%BC%D1%96%D1%81%D1%96%D1%8E_%D0%BC%D0%B8%D1%81%D1%82%D0%B5%D1%86%D1%82%D0%B2%D0%B0_%D1%82%D0%B0_%D1%80%D0%BE%D0%BB%D1%8C_%D1%85%D1%83%D0%B4%D0%BE%D0%B6%D0%BD%D0%B8%D0%BA%D0%B0&amp;action=edit&amp;redlink=1" TargetMode="External"/><Relationship Id="rId5" Type="http://schemas.openxmlformats.org/officeDocument/2006/relationships/hyperlink" Target="http://uk.wikipedia.org/w/index.php?title=%D0%9B%D0%B0%D0%B2%D0%B5%D1%80%D0%B4%D0%B0%D0%BD&amp;action=edit&amp;redlink=1" TargetMode="External"/><Relationship Id="rId4" Type="http://schemas.openxmlformats.org/officeDocument/2006/relationships/hyperlink" Target="http://uk.wikipedia.org/wiki/184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krlib.com.ua/encycl/group/printout.php?number=7" TargetMode="External"/><Relationship Id="rId13" Type="http://schemas.openxmlformats.org/officeDocument/2006/relationships/hyperlink" Target="http://www.ukrlib.com.ua/encycl/group/printout.php?number=12" TargetMode="External"/><Relationship Id="rId3" Type="http://schemas.openxmlformats.org/officeDocument/2006/relationships/hyperlink" Target="http://www.ukrlib.com.ua/encycl/group/printout.php?number=2" TargetMode="External"/><Relationship Id="rId7" Type="http://schemas.openxmlformats.org/officeDocument/2006/relationships/hyperlink" Target="http://www.ukrlib.com.ua/encycl/group/printout.php?number=6" TargetMode="External"/><Relationship Id="rId12" Type="http://schemas.openxmlformats.org/officeDocument/2006/relationships/hyperlink" Target="http://www.ukrlib.com.ua/encycl/group/printout.php?number=11" TargetMode="External"/><Relationship Id="rId2" Type="http://schemas.openxmlformats.org/officeDocument/2006/relationships/hyperlink" Target="http://www.ukrlib.com.ua/encycl/group/printout.php?numbe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rlib.com.ua/encycl/group/printout.php?number=5" TargetMode="External"/><Relationship Id="rId11" Type="http://schemas.openxmlformats.org/officeDocument/2006/relationships/hyperlink" Target="http://www.ukrlib.com.ua/encycl/group/printout.php?number=10" TargetMode="External"/><Relationship Id="rId5" Type="http://schemas.openxmlformats.org/officeDocument/2006/relationships/hyperlink" Target="http://www.ukrlib.com.ua/encycl/group/printout.php?number=4" TargetMode="External"/><Relationship Id="rId10" Type="http://schemas.openxmlformats.org/officeDocument/2006/relationships/hyperlink" Target="http://www.ukrlib.com.ua/encycl/group/printout.php?number=9" TargetMode="External"/><Relationship Id="rId4" Type="http://schemas.openxmlformats.org/officeDocument/2006/relationships/hyperlink" Target="http://www.ukrlib.com.ua/encycl/group/printout.php?number=3" TargetMode="External"/><Relationship Id="rId9" Type="http://schemas.openxmlformats.org/officeDocument/2006/relationships/hyperlink" Target="http://www.ukrlib.com.ua/encycl/group/printout.php?number=8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://uk.wikipedia.org/wiki/%D0%92%D0%B0%D1%81%D0%B8%D0%BB%D1%8C_%D0%95%D0%BB%D0%BB%D0%B0%D0%BD-%D0%91%D0%BB%D0%B0%D0%BA%D0%B8%D1%82%D0%BD%D0%B8%D0%B9" TargetMode="External"/><Relationship Id="rId7" Type="http://schemas.openxmlformats.org/officeDocument/2006/relationships/hyperlink" Target="http://uk.wikipedia.org/wiki/%D0%9A%D0%BE%D1%80%D1%8F%D0%BA_%D0%92%D0%BE%D0%BB%D0%BE%D0%B4%D0%B8%D0%BC%D0%B8%D1%80_%D0%94%D0%BC%D0%B8%D1%82%D1%80%D0%BE%D0%B2%D0%B8%D1%87" TargetMode="External"/><Relationship Id="rId2" Type="http://schemas.openxmlformats.org/officeDocument/2006/relationships/hyperlink" Target="http://uk.wikipedia.org/wiki/%D0%A1%D0%BE%D1%81%D1%8E%D1%80%D0%B0_%D0%92%D0%BE%D0%BB%D0%BE%D0%B4%D0%B8%D0%BC%D0%B8%D1%80_%D0%9C%D0%B8%D0%BA%D0%BE%D0%BB%D0%B0%D0%B9%D0%BE%D0%B2%D0%B8%D1%8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C%D0%B8%D0%BA%D0%BE%D0%BB%D0%B0_%D0%A5%D0%B2%D0%B8%D0%BB%D1%8C%D0%BE%D0%B2%D0%B8%D0%B9" TargetMode="External"/><Relationship Id="rId5" Type="http://schemas.openxmlformats.org/officeDocument/2006/relationships/hyperlink" Target="http://uk.wikipedia.org/wiki/%D0%9C%D0%B0%D0%B9%D0%BA_%D0%99%D0%BE%D0%B3%D0%B0%D0%BD%D1%81%D0%B5%D0%BD" TargetMode="External"/><Relationship Id="rId4" Type="http://schemas.openxmlformats.org/officeDocument/2006/relationships/hyperlink" Target="http://uk.wikipedia.org/wiki/%D0%9F%D0%BE%D0%BB%D1%96%D1%89%D1%83%D0%BA_%D0%92%D0%B0%D0%BB%D0%B5%D1%80'%D1%8F%D0%BD_%D0%9B%D1%8C%D0%B2%D0%BE%D0%B2%D0%B8%D1%87" TargetMode="External"/><Relationship Id="rId9" Type="http://schemas.openxmlformats.org/officeDocument/2006/relationships/image" Target="../media/image2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://uk.wikipedia.org/wiki/%D0%9C%D0%B0%D1%80%D1%96%D1%8F_%D0%93%D0%B0%D0%BB%D0%B8%D1%87" TargetMode="External"/><Relationship Id="rId7" Type="http://schemas.openxmlformats.org/officeDocument/2006/relationships/hyperlink" Target="http://uk.wikipedia.org/wiki/1925" TargetMode="External"/><Relationship Id="rId2" Type="http://schemas.openxmlformats.org/officeDocument/2006/relationships/hyperlink" Target="http://uk.wikipedia.org/wiki/%D0%93%D1%80%D0%B8%D0%B3%D0%BE%D1%80%D1%96%D0%B9_%D0%9A%D0%BE%D1%81%D0%B8%D0%BD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E%D0%B4%D0%BE%D1%81%D1%8C_%D0%9E%D1%81%D1%8C%D0%BC%D0%B0%D1%87%D0%BA%D0%B0" TargetMode="External"/><Relationship Id="rId5" Type="http://schemas.openxmlformats.org/officeDocument/2006/relationships/hyperlink" Target="http://uk.wikipedia.org/wiki/%D0%92%D0%B0%D0%BB%D0%B5%D1%80%E2%80%99%D1%8F%D0%BD_%D0%9F%D1%96%D0%B4%D0%BC%D0%BE%D0%B3%D0%B8%D0%BB%D1%8C%D0%BD%D0%B8%D0%B9" TargetMode="External"/><Relationship Id="rId4" Type="http://schemas.openxmlformats.org/officeDocument/2006/relationships/hyperlink" Target="http://uk.wikipedia.org/wiki/%D0%84%D0%B2%D0%B3%D0%B5%D0%BD_%D0%9F%D0%BB%D1%83%D0%B6%D0%BD%D0%B8%D0%BA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2%D1%87%D0%B5%D0%BD%D0%BA%D0%BE_%D0%AF%D0%BA%D1%96%D0%B2_%D0%93%D1%80%D0%B8%D0%B3%D0%BE%D1%80%D0%BE%D0%B2%D0%B8%D1%87" TargetMode="External"/><Relationship Id="rId3" Type="http://schemas.openxmlformats.org/officeDocument/2006/relationships/hyperlink" Target="http://uk.wikipedia.org/wiki/%D0%9C%D0%B8%D0%BA%D0%B8%D1%82%D0%B5%D0%BD%D0%BA%D0%BE_%D0%86%D0%B2%D0%B0%D0%BD_%D0%9A%D1%96%D0%BD%D0%B4%D1%80%D0%B0%D1%82%D0%BE%D0%B2%D0%B8%D1%87" TargetMode="External"/><Relationship Id="rId7" Type="http://schemas.openxmlformats.org/officeDocument/2006/relationships/hyperlink" Target="http://uk.wikipedia.org/wiki/%D0%9A%D0%BE%D1%80%D1%8F%D0%BA_%D0%92%D0%BE%D0%BB%D0%BE%D0%B4%D0%B8%D0%BC%D0%B8%D1%80_%D0%94%D0%BC%D0%B8%D1%82%D1%80%D0%BE%D0%B2%D0%B8%D1%87" TargetMode="External"/><Relationship Id="rId2" Type="http://schemas.openxmlformats.org/officeDocument/2006/relationships/hyperlink" Target="http://uk.wikipedia.org/wiki/%D0%9A%D1%83%D0%BB%D0%B8%D0%BA_%D0%86%D0%B2%D0%B0%D0%BD_%D0%AE%D0%BB%D1%96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C%D0%B8%D1%82%D1%80%D0%BE_%D0%97%D0%B0%D0%B3%D1%83%D0%BB" TargetMode="External"/><Relationship Id="rId5" Type="http://schemas.openxmlformats.org/officeDocument/2006/relationships/hyperlink" Target="http://uk.wikipedia.org/wiki/%D0%9C%D0%B8%D0%BA%D0%BE%D0%BB%D0%B0_%D0%A2%D0%B5%D1%80%D0%B5%D1%89%D0%B5%D0%BD%D0%BA%D0%BE" TargetMode="External"/><Relationship Id="rId4" Type="http://schemas.openxmlformats.org/officeDocument/2006/relationships/hyperlink" Target="http://uk.wikipedia.org/wiki/%D0%92%D0%BE%D0%BB%D0%BE%D0%B4%D0%B8%D0%BC%D0%B8%D1%80_%D0%A1%D0%BE%D1%81%D1%8E%D1%80%D0%B0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C%D0%B8%D0%BA%D0%BE%D0%BB%D0%B0_%D0%A7%D0%B5%D1%80%D0%BD%D1%8F%D0%B2%D1%81%D1%8C%D0%BA%D0%B8%D0%B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k.wikipedia.org/wiki/%D0%A7%D0%B5%D1%80%D0%BD%D1%8F%D0%B2%D1%81%D1%8C%D0%BA%D0%B8%D0%B9_%D0%9C%D0%B8%D0%BA%D0%BE%D0%BB%D0%B0_%D0%A4%D0%B5%D0%B4%D0%BE%D1%80%D0%BE%D0%B2%D0%B8%D1%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500063"/>
            <a:ext cx="9144000" cy="55006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b="1" dirty="0" err="1"/>
              <a:t>Модернізм</a:t>
            </a:r>
            <a:r>
              <a:rPr lang="ru-RU" sz="6600" b="1" dirty="0"/>
              <a:t> як </a:t>
            </a:r>
            <a:r>
              <a:rPr lang="ru-RU" sz="6600" b="1" dirty="0" err="1"/>
              <a:t>провідний</a:t>
            </a:r>
            <a:r>
              <a:rPr lang="ru-RU" sz="6600" b="1" dirty="0"/>
              <a:t>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err="1" smtClean="0"/>
              <a:t>напрям</a:t>
            </a:r>
            <a:r>
              <a:rPr lang="ru-RU" sz="6600" b="1" dirty="0" smtClean="0"/>
              <a:t> </a:t>
            </a:r>
            <a:r>
              <a:rPr lang="ru-RU" sz="6600" b="1" dirty="0"/>
              <a:t>ХХ ст.</a:t>
            </a:r>
            <a:endParaRPr lang="uk-UA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uk-UA"/>
          </a:p>
        </p:txBody>
      </p:sp>
      <p:pic>
        <p:nvPicPr>
          <p:cNvPr id="8" name="Рисунок 7" descr="Budynok_ukr_hat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blipFill>
            <a:blip r:embed="rId3" cstate="print"/>
            <a:tile tx="0" ty="0" sx="100000" sy="100000" flip="none" algn="tl"/>
          </a:blipFill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5072074"/>
            <a:ext cx="8215370" cy="150019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Будинок</a:t>
            </a:r>
            <a:r>
              <a:rPr lang="ru-RU" sz="2400" dirty="0" smtClean="0">
                <a:solidFill>
                  <a:schemeClr val="tx1"/>
                </a:solidFill>
              </a:rPr>
              <a:t> по </a:t>
            </a:r>
            <a:r>
              <a:rPr lang="ru-RU" sz="2400" dirty="0" err="1" smtClean="0">
                <a:solidFill>
                  <a:schemeClr val="tx1"/>
                </a:solidFill>
              </a:rPr>
              <a:t>вул</a:t>
            </a:r>
            <a:r>
              <a:rPr lang="ru-RU" sz="2400" dirty="0" smtClean="0">
                <a:solidFill>
                  <a:schemeClr val="tx1"/>
                </a:solidFill>
              </a:rPr>
              <a:t>. Суворова, 34, в </a:t>
            </a:r>
            <a:r>
              <a:rPr lang="ru-RU" sz="2400" dirty="0" err="1" smtClean="0">
                <a:solidFill>
                  <a:schemeClr val="tx1"/>
                </a:solidFill>
              </a:rPr>
              <a:t>якому</a:t>
            </a:r>
            <a:r>
              <a:rPr lang="ru-RU" sz="2400" dirty="0" smtClean="0">
                <a:solidFill>
                  <a:schemeClr val="tx1"/>
                </a:solidFill>
              </a:rPr>
              <a:t> 19 </a:t>
            </a:r>
            <a:r>
              <a:rPr lang="ru-RU" sz="2400" dirty="0" err="1" smtClean="0">
                <a:solidFill>
                  <a:schemeClr val="tx1"/>
                </a:solidFill>
              </a:rPr>
              <a:t>березня</a:t>
            </a:r>
            <a:r>
              <a:rPr lang="ru-RU" sz="2400" dirty="0" smtClean="0">
                <a:solidFill>
                  <a:schemeClr val="tx1"/>
                </a:solidFill>
              </a:rPr>
              <a:t> 1917 року о 12:00 </a:t>
            </a:r>
            <a:r>
              <a:rPr lang="ru-RU" sz="2400" dirty="0" smtClean="0">
                <a:solidFill>
                  <a:schemeClr val="tx1"/>
                </a:solidFill>
                <a:hlinkClick r:id="rId4" tooltip="Малеча Нестор Михайлович"/>
              </a:rPr>
              <a:t>Нестор </a:t>
            </a:r>
            <a:r>
              <a:rPr lang="ru-RU" sz="2400" dirty="0" err="1" smtClean="0">
                <a:solidFill>
                  <a:schemeClr val="tx1"/>
                </a:solidFill>
                <a:hlinkClick r:id="rId4" tooltip="Малеча Нестор Михайлович"/>
              </a:rPr>
              <a:t>Малеча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зібрав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ініціативну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групу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українців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вирішили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утворити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товариство</a:t>
            </a:r>
            <a:r>
              <a:rPr lang="ru-RU" sz="2400" dirty="0" smtClean="0">
                <a:solidFill>
                  <a:schemeClr val="tx1"/>
                </a:solidFill>
              </a:rPr>
              <a:t> "</a:t>
            </a:r>
            <a:r>
              <a:rPr lang="ru-RU" sz="2400" dirty="0" err="1" smtClean="0">
                <a:solidFill>
                  <a:schemeClr val="tx1"/>
                </a:solidFill>
              </a:rPr>
              <a:t>Українська</a:t>
            </a:r>
            <a:r>
              <a:rPr lang="ru-RU" sz="2400" dirty="0" smtClean="0">
                <a:solidFill>
                  <a:schemeClr val="tx1"/>
                </a:solidFill>
              </a:rPr>
              <a:t> Хата"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err="1" smtClean="0"/>
              <a:t>“Українська</a:t>
            </a:r>
            <a:r>
              <a:rPr lang="uk-UA" dirty="0" smtClean="0"/>
              <a:t> </a:t>
            </a:r>
            <a:r>
              <a:rPr lang="uk-UA" dirty="0" err="1" smtClean="0"/>
              <a:t>хата”</a:t>
            </a:r>
            <a:endParaRPr lang="uk-UA" dirty="0"/>
          </a:p>
        </p:txBody>
      </p:sp>
      <p:pic>
        <p:nvPicPr>
          <p:cNvPr id="5" name="Содержимое 4" descr="Visnyk_tovarystva_U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600200"/>
            <a:ext cx="3655598" cy="4972072"/>
          </a:xfrm>
        </p:spPr>
      </p:pic>
      <p:pic>
        <p:nvPicPr>
          <p:cNvPr id="6" name="Содержимое 5" descr="Povistka_ukr_hata_Kherson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5" y="1600200"/>
            <a:ext cx="3946286" cy="5257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Модернізм об'єднав течії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імпресіонізм,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неокласицизм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символізм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імажинізм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футуризм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експресіонізм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акмеїзм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авангардизм,</a:t>
            </a: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ІМПРЕСІОНІЗМ</a:t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tx1"/>
                </a:solidFill>
              </a:rPr>
              <a:t>від французького “</a:t>
            </a:r>
            <a:r>
              <a:rPr lang="en-US" sz="3600" dirty="0" smtClean="0">
                <a:solidFill>
                  <a:schemeClr val="tx1"/>
                </a:solidFill>
              </a:rPr>
              <a:t>impression</a:t>
            </a:r>
            <a:r>
              <a:rPr lang="uk-UA" sz="3600" dirty="0" smtClean="0">
                <a:solidFill>
                  <a:schemeClr val="tx1"/>
                </a:solidFill>
              </a:rPr>
              <a:t>”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враження</a:t>
            </a:r>
            <a:br>
              <a:rPr lang="uk-UA" sz="3600" dirty="0" smtClean="0">
                <a:solidFill>
                  <a:schemeClr val="tx1"/>
                </a:solidFill>
              </a:rPr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8315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Ця </a:t>
            </a:r>
            <a:r>
              <a:rPr lang="uk-UA" dirty="0">
                <a:solidFill>
                  <a:schemeClr val="tx1"/>
                </a:solidFill>
              </a:rPr>
              <a:t>течія базувалася на </a:t>
            </a:r>
            <a:r>
              <a:rPr lang="uk-UA" dirty="0" smtClean="0">
                <a:solidFill>
                  <a:schemeClr val="tx1"/>
                </a:solidFill>
              </a:rPr>
              <a:t>відтворенні особистісних</a:t>
            </a:r>
          </a:p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вражень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спостережень, співпереживань і сформувалася </a:t>
            </a:r>
            <a:r>
              <a:rPr lang="uk-UA" dirty="0">
                <a:solidFill>
                  <a:schemeClr val="tx1"/>
                </a:solidFill>
              </a:rPr>
              <a:t>спершу в малярстві.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Назва </a:t>
            </a:r>
            <a:r>
              <a:rPr lang="uk-UA" dirty="0">
                <a:solidFill>
                  <a:schemeClr val="tx1"/>
                </a:solidFill>
              </a:rPr>
              <a:t>походить від картини Клода Моне «</a:t>
            </a:r>
            <a:r>
              <a:rPr lang="en-US" dirty="0">
                <a:solidFill>
                  <a:schemeClr val="tx1"/>
                </a:solidFill>
              </a:rPr>
              <a:t>Impression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Soleil </a:t>
            </a:r>
            <a:r>
              <a:rPr lang="en-US" dirty="0" err="1">
                <a:solidFill>
                  <a:schemeClr val="tx1"/>
                </a:solidFill>
              </a:rPr>
              <a:t>levant</a:t>
            </a:r>
            <a:r>
              <a:rPr lang="uk-UA" dirty="0">
                <a:solidFill>
                  <a:schemeClr val="tx1"/>
                </a:solidFill>
              </a:rPr>
              <a:t>» ("Враження. Схід сонця</a:t>
            </a:r>
            <a:r>
              <a:rPr lang="uk-UA" dirty="0" smtClean="0">
                <a:solidFill>
                  <a:schemeClr val="tx1"/>
                </a:solidFill>
              </a:rPr>
              <a:t>")</a:t>
            </a:r>
            <a:r>
              <a:rPr lang="uk-UA" dirty="0"/>
              <a:t> </a:t>
            </a:r>
            <a:endParaRPr lang="uk-UA" dirty="0" smtClean="0"/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українському мистецтві імпресіоністична манера притаманна творчості </a:t>
            </a:r>
            <a:endParaRPr lang="uk-UA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художників </a:t>
            </a:r>
            <a:r>
              <a:rPr lang="uk-UA" dirty="0">
                <a:solidFill>
                  <a:schemeClr val="tx1"/>
                </a:solidFill>
              </a:rPr>
              <a:t>А. </a:t>
            </a:r>
            <a:r>
              <a:rPr lang="uk-UA" dirty="0" err="1">
                <a:solidFill>
                  <a:schemeClr val="tx1"/>
                </a:solidFill>
              </a:rPr>
              <a:t>Маневича</a:t>
            </a:r>
            <a:r>
              <a:rPr lang="uk-UA" dirty="0">
                <a:solidFill>
                  <a:schemeClr val="tx1"/>
                </a:solidFill>
              </a:rPr>
              <a:t>, О. Мурашка, К. </a:t>
            </a:r>
            <a:r>
              <a:rPr lang="uk-UA" dirty="0" err="1" smtClean="0">
                <a:solidFill>
                  <a:schemeClr val="tx1"/>
                </a:solidFill>
              </a:rPr>
              <a:t>Бурачека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прозаїків </a:t>
            </a:r>
            <a:r>
              <a:rPr lang="uk-UA" spc="-150" dirty="0">
                <a:solidFill>
                  <a:schemeClr val="tx1"/>
                </a:solidFill>
              </a:rPr>
              <a:t>М. Коцюбинського, X. Алчевської, С. Васильченка. </a:t>
            </a:r>
            <a:r>
              <a:rPr lang="uk-UA" spc="-150" dirty="0" smtClean="0">
                <a:solidFill>
                  <a:schemeClr val="tx1"/>
                </a:solidFill>
              </a:rPr>
              <a:t>О.Кобилянської</a:t>
            </a: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поетів </a:t>
            </a:r>
            <a:r>
              <a:rPr lang="uk-UA" spc="-150" dirty="0">
                <a:solidFill>
                  <a:schemeClr val="tx1"/>
                </a:solidFill>
              </a:rPr>
              <a:t>В. Чумака, Є. Плужника, раннього П. Тичини, </a:t>
            </a:r>
            <a:r>
              <a:rPr lang="uk-UA" spc="-150" dirty="0" smtClean="0">
                <a:solidFill>
                  <a:schemeClr val="tx1"/>
                </a:solidFill>
              </a:rPr>
              <a:t>М</a:t>
            </a:r>
            <a:r>
              <a:rPr lang="uk-UA" spc="-150" dirty="0">
                <a:solidFill>
                  <a:schemeClr val="tx1"/>
                </a:solidFill>
              </a:rPr>
              <a:t>. </a:t>
            </a:r>
            <a:r>
              <a:rPr lang="uk-UA" spc="-150" dirty="0" err="1">
                <a:solidFill>
                  <a:schemeClr val="tx1"/>
                </a:solidFill>
              </a:rPr>
              <a:t>Йогансена</a:t>
            </a:r>
            <a:r>
              <a:rPr lang="uk-UA" spc="-150" dirty="0">
                <a:solidFill>
                  <a:schemeClr val="tx1"/>
                </a:solidFill>
              </a:rPr>
              <a:t>, </a:t>
            </a:r>
            <a:endParaRPr lang="uk-UA" spc="-15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драматурга </a:t>
            </a:r>
            <a:r>
              <a:rPr lang="uk-UA" dirty="0">
                <a:solidFill>
                  <a:schemeClr val="tx1"/>
                </a:solidFill>
              </a:rPr>
              <a:t>С. </a:t>
            </a:r>
            <a:r>
              <a:rPr lang="uk-UA" dirty="0" err="1">
                <a:solidFill>
                  <a:schemeClr val="tx1"/>
                </a:solidFill>
              </a:rPr>
              <a:t>Черкасенка</a:t>
            </a:r>
            <a:r>
              <a:rPr lang="uk-UA" dirty="0">
                <a:solidFill>
                  <a:schemeClr val="tx1"/>
                </a:solidFill>
              </a:rPr>
              <a:t> та ін.</a:t>
            </a:r>
          </a:p>
          <a:p>
            <a:pPr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Імпресіонізм в мистецтві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Клод Моне «</a:t>
            </a:r>
            <a:r>
              <a:rPr lang="en-US" dirty="0">
                <a:solidFill>
                  <a:schemeClr val="tx1"/>
                </a:solidFill>
              </a:rPr>
              <a:t>Impression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Soleil </a:t>
            </a:r>
            <a:r>
              <a:rPr lang="en-US" dirty="0" err="1">
                <a:solidFill>
                  <a:schemeClr val="tx1"/>
                </a:solidFill>
              </a:rPr>
              <a:t>levant</a:t>
            </a:r>
            <a:r>
              <a:rPr lang="uk-UA" dirty="0">
                <a:solidFill>
                  <a:schemeClr val="tx1"/>
                </a:solidFill>
              </a:rPr>
              <a:t>» ("Враження. Схід сонця")</a:t>
            </a:r>
          </a:p>
        </p:txBody>
      </p:sp>
      <p:pic>
        <p:nvPicPr>
          <p:cNvPr id="9" name="Содержимое 8" descr="мон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4875"/>
            <a:ext cx="4040188" cy="42784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Олександр Мурашко </a:t>
            </a:r>
            <a:r>
              <a:rPr lang="uk-UA" dirty="0" err="1" smtClean="0">
                <a:solidFill>
                  <a:schemeClr val="tx1"/>
                </a:solidFill>
              </a:rPr>
              <a:t>“Селянська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родина”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Olexandr_murashko_Selianska_rody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92350"/>
            <a:ext cx="4041775" cy="416098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Імпресіонізм в скульптурі</a:t>
            </a:r>
            <a:endParaRPr lang="uk-UA" dirty="0"/>
          </a:p>
        </p:txBody>
      </p:sp>
      <p:pic>
        <p:nvPicPr>
          <p:cNvPr id="9" name="Содержимое 8" descr="род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7449" y="1699138"/>
            <a:ext cx="5812036" cy="5141168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417638"/>
            <a:ext cx="4040188" cy="15073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Франсуа́ Огю́ст Рене́ Роде́н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“Поцелуй”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Імпресіонізм в літературі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10332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9600" dirty="0" smtClean="0"/>
              <a:t>ПАВЛО ТИЧИНА</a:t>
            </a:r>
          </a:p>
          <a:p>
            <a:pPr algn="ctr"/>
            <a:r>
              <a:rPr lang="uk-UA" sz="9600" dirty="0" err="1" smtClean="0"/>
              <a:t>“Квітчастий</a:t>
            </a:r>
            <a:r>
              <a:rPr lang="uk-UA" sz="9600" dirty="0" smtClean="0"/>
              <a:t> </a:t>
            </a:r>
            <a:r>
              <a:rPr lang="uk-UA" sz="9600" dirty="0"/>
              <a:t>луг і дощик </a:t>
            </a:r>
            <a:r>
              <a:rPr lang="uk-UA" sz="9600" dirty="0" err="1"/>
              <a:t>золотий</a:t>
            </a:r>
            <a:r>
              <a:rPr lang="uk-UA" sz="9600" dirty="0" err="1" smtClean="0"/>
              <a:t>...“</a:t>
            </a:r>
            <a:r>
              <a:rPr lang="uk-UA" sz="9600" dirty="0" smtClean="0"/>
              <a:t> </a:t>
            </a:r>
            <a:endParaRPr lang="uk-UA" sz="9600" dirty="0"/>
          </a:p>
          <a:p>
            <a:r>
              <a:rPr lang="uk-UA" dirty="0" smtClean="0"/>
              <a:t>+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071678"/>
            <a:ext cx="4283106" cy="478632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uk-UA" spc="-150" dirty="0" smtClean="0">
                <a:solidFill>
                  <a:schemeClr val="tx1"/>
                </a:solidFill>
              </a:rPr>
              <a:t>Стою  я  сам  посеред  нив  чужих,  </a:t>
            </a:r>
          </a:p>
          <a:p>
            <a:pPr algn="ctr">
              <a:buNone/>
            </a:pPr>
            <a:r>
              <a:rPr lang="uk-UA" spc="-150" dirty="0" smtClean="0">
                <a:solidFill>
                  <a:schemeClr val="tx1"/>
                </a:solidFill>
              </a:rPr>
              <a:t>Немов  покинута  офіра.  </a:t>
            </a:r>
          </a:p>
          <a:p>
            <a:pPr algn="ctr">
              <a:buNone/>
            </a:pPr>
            <a:r>
              <a:rPr lang="uk-UA" spc="-150" dirty="0" smtClean="0">
                <a:solidFill>
                  <a:schemeClr val="tx1"/>
                </a:solidFill>
              </a:rPr>
              <a:t>І  слухає  мій  сум  природа.  Люба.  Щира.  </a:t>
            </a:r>
          </a:p>
          <a:p>
            <a:pPr algn="ctr">
              <a:buNone/>
            </a:pPr>
            <a:r>
              <a:rPr lang="uk-UA" spc="-150" dirty="0" smtClean="0">
                <a:solidFill>
                  <a:schemeClr val="tx1"/>
                </a:solidFill>
              </a:rPr>
              <a:t>Крізь  плач,  крізь  сміх.  </a:t>
            </a:r>
            <a:endParaRPr lang="uk-UA" spc="-15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pc="-150" dirty="0" smtClean="0">
                <a:solidFill>
                  <a:schemeClr val="tx1"/>
                </a:solidFill>
              </a:rPr>
              <a:t>Вона  сама  —  царівна  мила  —</a:t>
            </a:r>
          </a:p>
          <a:p>
            <a:pPr algn="ctr">
              <a:buNone/>
            </a:pPr>
            <a:r>
              <a:rPr lang="uk-UA" spc="-150" dirty="0" smtClean="0">
                <a:solidFill>
                  <a:schemeClr val="tx1"/>
                </a:solidFill>
              </a:rPr>
              <a:t>Не  раз  свій  смуток  хоронила  </a:t>
            </a:r>
            <a:endParaRPr lang="uk-UA" spc="-15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pc="-150" dirty="0" smtClean="0">
                <a:solidFill>
                  <a:schemeClr val="tx1"/>
                </a:solidFill>
              </a:rPr>
              <a:t>В  самій  собі,  в  піснях  своїх.  </a:t>
            </a:r>
            <a:br>
              <a:rPr lang="uk-UA" spc="-150" dirty="0" smtClean="0">
                <a:solidFill>
                  <a:schemeClr val="tx1"/>
                </a:solidFill>
              </a:rPr>
            </a:br>
            <a:endParaRPr lang="uk-UA" spc="-150" dirty="0" smtClean="0">
              <a:solidFill>
                <a:schemeClr val="tx1"/>
              </a:solidFill>
            </a:endParaRPr>
          </a:p>
          <a:p>
            <a:endParaRPr lang="uk-UA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7"/>
            <a:ext cx="4041775" cy="928694"/>
          </a:xfrm>
        </p:spPr>
        <p:txBody>
          <a:bodyPr anchor="ctr"/>
          <a:lstStyle/>
          <a:p>
            <a:pPr algn="ctr"/>
            <a:r>
              <a:rPr lang="ru-RU" dirty="0" smtClean="0"/>
              <a:t>ШАРЛЬ БОДЛЕР</a:t>
            </a:r>
          </a:p>
          <a:p>
            <a:pPr algn="ctr"/>
            <a:r>
              <a:rPr lang="ru-RU" dirty="0" smtClean="0"/>
              <a:t> «Игра»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71702"/>
            <a:ext cx="4284693" cy="485776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Там, над колодой карт, лицо с бескровной кожей.</a:t>
            </a:r>
          </a:p>
          <a:p>
            <a:pPr algn="just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Безгубый</a:t>
            </a:r>
            <a:r>
              <a:rPr lang="ru-RU" dirty="0" smtClean="0">
                <a:solidFill>
                  <a:schemeClr val="tx1"/>
                </a:solidFill>
              </a:rPr>
              <a:t> рот мелькнул беззубой чернотой.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Тут пальцы теребят, сжимаясь в нервной дрожи,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То высохшую грудь, то </a:t>
            </a:r>
            <a:r>
              <a:rPr lang="ru-RU" dirty="0" err="1" smtClean="0">
                <a:solidFill>
                  <a:schemeClr val="tx1"/>
                </a:solidFill>
              </a:rPr>
              <a:t>кошелeк</a:t>
            </a:r>
            <a:r>
              <a:rPr lang="ru-RU" dirty="0" smtClean="0">
                <a:solidFill>
                  <a:schemeClr val="tx1"/>
                </a:solidFill>
              </a:rPr>
              <a:t> пустой.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Под грязным потолком, от люстр давно не мытых,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Которым в пот и кровь обходится игра…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spc="-150" dirty="0" smtClean="0"/>
              <a:t>Символізм</a:t>
            </a:r>
            <a:br>
              <a:rPr lang="uk-UA" sz="3200" spc="-150" dirty="0" smtClean="0"/>
            </a:br>
            <a:r>
              <a:rPr lang="uk-UA" sz="3200" spc="-150" dirty="0" smtClean="0"/>
              <a:t>від  грецького </a:t>
            </a:r>
            <a:r>
              <a:rPr lang="en-US" sz="3200" spc="-150" dirty="0" err="1" smtClean="0"/>
              <a:t>symbolon</a:t>
            </a:r>
            <a:r>
              <a:rPr lang="en-US" sz="3200" spc="-150" dirty="0" smtClean="0"/>
              <a:t> </a:t>
            </a:r>
            <a:r>
              <a:rPr lang="uk-UA" sz="3200" spc="-150" dirty="0" smtClean="0"/>
              <a:t>- знак, прикмета, ознака</a:t>
            </a:r>
            <a:endParaRPr lang="uk-UA" sz="3200" spc="-15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Сформувався спершу у Франції, а згодом в Англії, Німеччині, Австрії, Норвегії. Бельгії, Росії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Маніфестом течії стала стаття Жана </a:t>
            </a:r>
            <a:r>
              <a:rPr lang="uk-UA" dirty="0" err="1" smtClean="0">
                <a:solidFill>
                  <a:schemeClr val="tx1"/>
                </a:solidFill>
              </a:rPr>
              <a:t>Мореаса</a:t>
            </a:r>
            <a:r>
              <a:rPr lang="uk-UA" dirty="0" smtClean="0">
                <a:solidFill>
                  <a:schemeClr val="tx1"/>
                </a:solidFill>
              </a:rPr>
              <a:t> "Літературний маніфест. Символізм" (1886)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Ж.</a:t>
            </a:r>
            <a:r>
              <a:rPr lang="uk-UA" dirty="0" err="1" smtClean="0">
                <a:solidFill>
                  <a:schemeClr val="tx1"/>
                </a:solidFill>
              </a:rPr>
              <a:t>Мореас</a:t>
            </a:r>
            <a:r>
              <a:rPr lang="uk-UA" dirty="0" smtClean="0">
                <a:solidFill>
                  <a:schemeClr val="tx1"/>
                </a:solidFill>
              </a:rPr>
              <a:t> підкреслював, що мистецтво прагне втілити чуттєву форму, перетворити первинні емоції на лінії, кольорові плями, звуки, яким надати символічного значення.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Художник-символіст повинен малювати не предмет, а ефект, який той створює, а поет – описувати не об’єкт, а свої враження й почуття від нього.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Перший </a:t>
            </a:r>
            <a:r>
              <a:rPr lang="ru-RU" dirty="0" err="1" smtClean="0">
                <a:solidFill>
                  <a:schemeClr val="tx1"/>
                </a:solidFill>
              </a:rPr>
              <a:t>організаційний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осередк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символізму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було</a:t>
            </a:r>
            <a:r>
              <a:rPr lang="ru-RU" dirty="0" smtClean="0">
                <a:solidFill>
                  <a:schemeClr val="tx1"/>
                </a:solidFill>
              </a:rPr>
              <a:t> створено в </a:t>
            </a:r>
            <a:r>
              <a:rPr lang="ru-RU" dirty="0" err="1" smtClean="0">
                <a:solidFill>
                  <a:schemeClr val="tx1"/>
                </a:solidFill>
              </a:rPr>
              <a:t>Києві</a:t>
            </a:r>
            <a:r>
              <a:rPr lang="ru-RU" dirty="0" smtClean="0">
                <a:solidFill>
                  <a:schemeClr val="tx1"/>
                </a:solidFill>
              </a:rPr>
              <a:t> 1918 р.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участю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поетів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hlinkClick r:id="rId2" tooltip="Савченко Яків Григорович"/>
              </a:rPr>
              <a:t>Якова </a:t>
            </a:r>
            <a:r>
              <a:rPr lang="ru-RU" dirty="0" err="1" smtClean="0">
                <a:solidFill>
                  <a:schemeClr val="tx1"/>
                </a:solidFill>
                <a:hlinkClick r:id="rId2" tooltip="Савченко Яків Григорович"/>
              </a:rPr>
              <a:t>Савченка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  <a:hlinkClick r:id="rId3" tooltip="Слісаренко Олекса Андрійович"/>
              </a:rPr>
              <a:t>Олекси</a:t>
            </a:r>
            <a:r>
              <a:rPr lang="ru-RU" dirty="0" smtClean="0">
                <a:solidFill>
                  <a:schemeClr val="tx1"/>
                </a:solidFill>
                <a:hlinkClick r:id="rId3" tooltip="Слісаренко Олекса Андрійович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3" tooltip="Слісаренко Олекса Андрійович"/>
              </a:rPr>
              <a:t>Слісаренка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  <a:hlinkClick r:id="rId4" tooltip="Савченко Павло"/>
              </a:rPr>
              <a:t>Павла </a:t>
            </a:r>
            <a:r>
              <a:rPr lang="ru-RU" dirty="0" err="1" smtClean="0">
                <a:solidFill>
                  <a:schemeClr val="tx1"/>
                </a:solidFill>
                <a:hlinkClick r:id="rId4" tooltip="Савченко Павло"/>
              </a:rPr>
              <a:t>Савченка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  <a:hlinkClick r:id="rId5" tooltip="Семенко Михайль Васильович"/>
              </a:rPr>
              <a:t>Михайля</a:t>
            </a:r>
            <a:r>
              <a:rPr lang="ru-RU" dirty="0" smtClean="0">
                <a:solidFill>
                  <a:schemeClr val="tx1"/>
                </a:solidFill>
                <a:hlinkClick r:id="rId5" tooltip="Семенко Михайль Васильович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5" tooltip="Семенко Михайль Васильович"/>
              </a:rPr>
              <a:t>Семенка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Ознаки символізму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зорієнтованість на платонізмі,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неоплатонізмі, розуміння творчості як культово-обрядового акту,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інтуїтивне осягнення світу,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трактування музики як основи артистичної творчості,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пріоритет ліричних жанрів у письменстві,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розбудова художнього світу за принципами аналогій та «відповідностей».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амбівалентних протистоянь “Я — </a:t>
            </a:r>
            <a:r>
              <a:rPr lang="uk-UA" dirty="0" err="1" smtClean="0">
                <a:solidFill>
                  <a:schemeClr val="tx1"/>
                </a:solidFill>
              </a:rPr>
              <a:t>не-Я”</a:t>
            </a:r>
            <a:r>
              <a:rPr lang="uk-UA" dirty="0" smtClean="0">
                <a:solidFill>
                  <a:schemeClr val="tx1"/>
                </a:solidFill>
              </a:rPr>
              <a:t>, «життя — доля», «людина — митець», «буття — небуття».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актуалізовано проблеми пошуку любові після смерті, розуміння геніальності як недуги </a:t>
            </a:r>
          </a:p>
          <a:p>
            <a:pPr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Майстри символізму в літературі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 українській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2357429"/>
            <a:ext cx="3997354" cy="428628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впливи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символізму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помітні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творчості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2" tooltip="Вороний Микола Кіндратович"/>
              </a:rPr>
              <a:t>Миколи</a:t>
            </a:r>
            <a:r>
              <a:rPr lang="ru-RU" dirty="0" smtClean="0">
                <a:solidFill>
                  <a:schemeClr val="tx1"/>
                </a:solidFill>
                <a:hlinkClick r:id="rId2" tooltip="Вороний Микола Кіндратович"/>
              </a:rPr>
              <a:t> Вороного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  <a:hlinkClick r:id="rId3" tooltip="Філянський Микола Григорович"/>
              </a:rPr>
              <a:t>Миколи</a:t>
            </a:r>
            <a:r>
              <a:rPr lang="ru-RU" dirty="0" smtClean="0">
                <a:solidFill>
                  <a:schemeClr val="tx1"/>
                </a:solidFill>
                <a:hlinkClick r:id="rId3" tooltip="Філянський Микола Григорович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3" tooltip="Філянський Микола Григорович"/>
              </a:rPr>
              <a:t>Філянського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  <a:hlinkClick r:id="rId4" tooltip="Чупринка Григорій Авраамович"/>
              </a:rPr>
              <a:t>Грицька</a:t>
            </a:r>
            <a:r>
              <a:rPr lang="ru-RU" dirty="0" smtClean="0">
                <a:solidFill>
                  <a:schemeClr val="tx1"/>
                </a:solidFill>
                <a:hlinkClick r:id="rId4" tooltip="Чупринка Григорій Авраамович"/>
              </a:rPr>
              <a:t> Чупринки</a:t>
            </a:r>
            <a:r>
              <a:rPr lang="ru-RU" dirty="0" smtClean="0">
                <a:solidFill>
                  <a:schemeClr val="tx1"/>
                </a:solidFill>
              </a:rPr>
              <a:t>, Павла </a:t>
            </a:r>
            <a:r>
              <a:rPr lang="ru-RU" dirty="0" err="1" smtClean="0">
                <a:solidFill>
                  <a:schemeClr val="tx1"/>
                </a:solidFill>
              </a:rPr>
              <a:t>Тичини</a:t>
            </a:r>
            <a:r>
              <a:rPr lang="ru-RU" dirty="0" smtClean="0">
                <a:solidFill>
                  <a:schemeClr val="tx1"/>
                </a:solidFill>
              </a:rPr>
              <a:t>, Максима </a:t>
            </a:r>
            <a:r>
              <a:rPr lang="ru-RU" dirty="0" err="1" smtClean="0">
                <a:solidFill>
                  <a:schemeClr val="tx1"/>
                </a:solidFill>
              </a:rPr>
              <a:t>Рильського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драматичних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творах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5" tooltip="Олесь Олександр"/>
              </a:rPr>
              <a:t>Олександра</a:t>
            </a:r>
            <a:r>
              <a:rPr lang="ru-RU" dirty="0" smtClean="0">
                <a:solidFill>
                  <a:schemeClr val="tx1"/>
                </a:solidFill>
                <a:hlinkClick r:id="rId5" tooltip="Олесь Олександр"/>
              </a:rPr>
              <a:t> Олеся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поезії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галицької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групи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поетів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  <a:hlinkClick r:id="rId6" tooltip="Молода муза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hlinkClick r:id="rId6" tooltip="Молода муза"/>
              </a:rPr>
              <a:t>Молодої</a:t>
            </a:r>
            <a:r>
              <a:rPr lang="ru-RU" dirty="0" smtClean="0">
                <a:solidFill>
                  <a:schemeClr val="tx1"/>
                </a:solidFill>
                <a:hlinkClick r:id="rId6" tooltip="Молода муза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6" tooltip="Молода муза"/>
              </a:rPr>
              <a:t>Музи</a:t>
            </a:r>
            <a:r>
              <a:rPr lang="ru-RU" dirty="0" smtClean="0">
                <a:solidFill>
                  <a:schemeClr val="tx1"/>
                </a:solidFill>
                <a:hlinkClick r:id="rId6" tooltip="Молода муза"/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  <a:hlinkClick r:id="rId7" tooltip="Пачовський Василь Миколайович"/>
              </a:rPr>
              <a:t>Василя </a:t>
            </a:r>
            <a:r>
              <a:rPr lang="ru-RU" dirty="0" err="1" smtClean="0">
                <a:solidFill>
                  <a:schemeClr val="tx1"/>
                </a:solidFill>
                <a:hlinkClick r:id="rId7" tooltip="Пачовський Василь Миколайович"/>
              </a:rPr>
              <a:t>Пачовського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  <a:hlinkClick r:id="rId8" tooltip="Карманський Петро Сильвестрович"/>
              </a:rPr>
              <a:t>Петра </a:t>
            </a:r>
            <a:r>
              <a:rPr lang="ru-RU" dirty="0" err="1" smtClean="0">
                <a:solidFill>
                  <a:schemeClr val="tx1"/>
                </a:solidFill>
                <a:hlinkClick r:id="rId8" tooltip="Карманський Петро Сильвестрович"/>
              </a:rPr>
              <a:t>Карманського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прозаїка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9" tooltip="Яцків Михайло (письменник)"/>
              </a:rPr>
              <a:t>Михайла</a:t>
            </a:r>
            <a:r>
              <a:rPr lang="ru-RU" dirty="0" smtClean="0">
                <a:solidFill>
                  <a:schemeClr val="tx1"/>
                </a:solidFill>
                <a:hlinkClick r:id="rId9" tooltip="Яцків Михайло (письменник)"/>
              </a:rPr>
              <a:t> Яцкова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 зарубіжній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14876" y="2357429"/>
            <a:ext cx="3971924" cy="428628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Основоположниками його були </a:t>
            </a:r>
            <a:r>
              <a:rPr lang="uk-UA" dirty="0" smtClean="0">
                <a:solidFill>
                  <a:schemeClr val="tx1"/>
                </a:solidFill>
                <a:hlinkClick r:id="rId10" tooltip="Поль Верлен"/>
              </a:rPr>
              <a:t>Поль Верлен</a:t>
            </a:r>
            <a:r>
              <a:rPr lang="uk-UA" dirty="0" smtClean="0">
                <a:solidFill>
                  <a:schemeClr val="tx1"/>
                </a:solidFill>
              </a:rPr>
              <a:t>, Шарль Бодлер і </a:t>
            </a:r>
            <a:r>
              <a:rPr lang="uk-UA" dirty="0" smtClean="0">
                <a:solidFill>
                  <a:schemeClr val="tx1"/>
                </a:solidFill>
                <a:hlinkClick r:id="rId11" tooltip="Стефан Малларме"/>
              </a:rPr>
              <a:t>Стефан </a:t>
            </a:r>
            <a:r>
              <a:rPr lang="uk-UA" dirty="0" err="1" smtClean="0">
                <a:solidFill>
                  <a:schemeClr val="tx1"/>
                </a:solidFill>
                <a:hlinkClick r:id="rId11" tooltip="Стефан Малларме"/>
              </a:rPr>
              <a:t>Малларме</a:t>
            </a:r>
            <a:r>
              <a:rPr lang="uk-UA" dirty="0" smtClean="0">
                <a:solidFill>
                  <a:schemeClr val="tx1"/>
                </a:solidFill>
              </a:rPr>
              <a:t> та їхні тодішні чи й пізніші учні поети і есеїсти </a:t>
            </a:r>
            <a:r>
              <a:rPr lang="uk-UA" dirty="0" err="1" smtClean="0">
                <a:solidFill>
                  <a:schemeClr val="tx1"/>
                </a:solidFill>
                <a:hlinkClick r:id="rId12" tooltip="Анрі де Реньє (ще не написана)"/>
              </a:rPr>
              <a:t>Анрі</a:t>
            </a:r>
            <a:r>
              <a:rPr lang="uk-UA" dirty="0" smtClean="0">
                <a:solidFill>
                  <a:schemeClr val="tx1"/>
                </a:solidFill>
                <a:hlinkClick r:id="rId12" tooltip="Анрі де Реньє (ще не написана)"/>
              </a:rPr>
              <a:t> де Реньє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  <a:hlinkClick r:id="rId13" tooltip="Сюллі-Прюдом"/>
              </a:rPr>
              <a:t>Сюллі-Прюдом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  <a:hlinkClick r:id="rId14" tooltip="Поль Клодель"/>
              </a:rPr>
              <a:t>Поль </a:t>
            </a:r>
            <a:r>
              <a:rPr lang="uk-UA" dirty="0" err="1" smtClean="0">
                <a:solidFill>
                  <a:schemeClr val="tx1"/>
                </a:solidFill>
                <a:hlinkClick r:id="rId14" tooltip="Поль Клодель"/>
              </a:rPr>
              <a:t>Клодель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  <a:hlinkClick r:id="rId15" tooltip="Поль Валері"/>
              </a:rPr>
              <a:t>Поль Валері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  <a:hlinkClick r:id="rId16" tooltip="Андре Жид"/>
              </a:rPr>
              <a:t>Андре </a:t>
            </a:r>
            <a:r>
              <a:rPr lang="uk-UA" dirty="0" err="1" smtClean="0">
                <a:solidFill>
                  <a:schemeClr val="tx1"/>
                </a:solidFill>
                <a:hlinkClick r:id="rId16" tooltip="Андре Жид"/>
              </a:rPr>
              <a:t>Жид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err="1" smtClean="0">
                <a:solidFill>
                  <a:schemeClr val="tx1"/>
                </a:solidFill>
                <a:hlinkClick r:id="rId17" tooltip="Сен-Поль Ру (ще не написана)"/>
              </a:rPr>
              <a:t>Сен-Поль</a:t>
            </a:r>
            <a:r>
              <a:rPr lang="uk-UA" dirty="0" smtClean="0">
                <a:solidFill>
                  <a:schemeClr val="tx1"/>
                </a:solidFill>
                <a:hlinkClick r:id="rId17" tooltip="Сен-Поль Ру (ще не написана)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hlinkClick r:id="rId17" tooltip="Сен-Поль Ру (ще не написана)"/>
              </a:rPr>
              <a:t>Ру</a:t>
            </a:r>
            <a:r>
              <a:rPr lang="uk-UA" dirty="0" smtClean="0">
                <a:solidFill>
                  <a:schemeClr val="tx1"/>
                </a:solidFill>
              </a:rPr>
              <a:t> та ін.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uk-UA" sz="4000" dirty="0" smtClean="0"/>
              <a:t>Визначення терміну </a:t>
            </a:r>
            <a:r>
              <a:rPr lang="uk-UA" sz="4000" dirty="0" err="1" smtClean="0"/>
              <a:t>“модернізм”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Модернізм (</a:t>
            </a:r>
            <a:r>
              <a:rPr lang="uk-UA" dirty="0" smtClean="0">
                <a:solidFill>
                  <a:schemeClr val="tx1"/>
                </a:solidFill>
              </a:rPr>
              <a:t>від </a:t>
            </a:r>
            <a:r>
              <a:rPr lang="uk-UA" dirty="0" err="1">
                <a:solidFill>
                  <a:schemeClr val="tx1"/>
                </a:solidFill>
              </a:rPr>
              <a:t>фр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moderne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~ новітній, сучасний)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– панівний напрям, складний комплекс літературно-мистецьких тенденцій, що виникли наприкінці XIX ст. як заперечення ілюзіоністсько-натуралістичної практики в художній дійсності, як спростування </a:t>
            </a:r>
            <a:r>
              <a:rPr lang="uk-UA" dirty="0" err="1">
                <a:solidFill>
                  <a:schemeClr val="tx1"/>
                </a:solidFill>
              </a:rPr>
              <a:t>заангажованості</a:t>
            </a:r>
            <a:r>
              <a:rPr lang="uk-UA" dirty="0">
                <a:solidFill>
                  <a:schemeClr val="tx1"/>
                </a:solidFill>
              </a:rPr>
              <a:t> митця; і </a:t>
            </a:r>
            <a:r>
              <a:rPr lang="uk-UA" dirty="0" smtClean="0">
                <a:solidFill>
                  <a:schemeClr val="tx1"/>
                </a:solidFill>
              </a:rPr>
              <a:t>проіснував </a:t>
            </a:r>
            <a:r>
              <a:rPr lang="uk-UA" dirty="0">
                <a:solidFill>
                  <a:schemeClr val="tx1"/>
                </a:solidFill>
              </a:rPr>
              <a:t>до другої половини XX ст. </a:t>
            </a:r>
            <a:endParaRPr lang="uk-UA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(Ю. Ковалів)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Поезія символізму 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uk-UA" dirty="0" smtClean="0"/>
              <a:t>ПОЛЬ ВЕРЛЕН</a:t>
            </a:r>
          </a:p>
          <a:p>
            <a:pPr algn="ctr"/>
            <a:r>
              <a:rPr lang="uk-UA" dirty="0" smtClean="0"/>
              <a:t>«</a:t>
            </a:r>
            <a:r>
              <a:rPr lang="uk-UA" dirty="0" err="1" smtClean="0"/>
              <a:t>Сатурнические</a:t>
            </a:r>
            <a:r>
              <a:rPr lang="uk-UA" dirty="0" smtClean="0"/>
              <a:t> </a:t>
            </a:r>
            <a:r>
              <a:rPr lang="uk-UA" dirty="0" err="1" smtClean="0"/>
              <a:t>поэмы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285992"/>
            <a:ext cx="4040188" cy="457200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Долгие песни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Скрипки осенней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     Зов неотвязный,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Сердце мне ранят,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Думы туманят,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     Однообразно.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Выйду я в поле.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Ветер на воле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     Мечется, смелый.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Схватит он, бросит,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Словно уносит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     Лист пожелтелый.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uk-UA" dirty="0" smtClean="0"/>
              <a:t>ПАВЛО ТИЧИНА</a:t>
            </a:r>
          </a:p>
          <a:p>
            <a:pPr algn="ctr"/>
            <a:r>
              <a:rPr lang="uk-UA" dirty="0" err="1" smtClean="0"/>
              <a:t>“Сонячні</a:t>
            </a:r>
            <a:r>
              <a:rPr lang="uk-UA" dirty="0" smtClean="0"/>
              <a:t> </a:t>
            </a:r>
            <a:r>
              <a:rPr lang="uk-UA" dirty="0" err="1" smtClean="0"/>
              <a:t>кларнети”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Десь надходила весна.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— Я сказав їй: ти весна!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Сизокрилими голубками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У куточках на вустах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Їй спурхнуло щось усмішками — Й потонуло у душі... Наливалися жита. — Я сказав їй: золота!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Гнівно брівоньки зламалися, Одвернулася. Пішла.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Тільки довго оглядалася — Мовби кликала: іди!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Почали тумани йти. — Я сказав; не любиш ти! Стала. Глянула. Промовила.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Символізм в мистецтві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Арнольд </a:t>
            </a:r>
            <a:r>
              <a:rPr lang="uk-UA" sz="2000" dirty="0" err="1" smtClean="0">
                <a:solidFill>
                  <a:schemeClr val="tx1"/>
                </a:solidFill>
              </a:rPr>
              <a:t>Беклін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“Алегорія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Війни”</a:t>
            </a:r>
            <a:r>
              <a:rPr lang="uk-UA" sz="2000" dirty="0" smtClean="0">
                <a:solidFill>
                  <a:schemeClr val="tx1"/>
                </a:solidFill>
              </a:rPr>
              <a:t>,1896, Цюріх.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452px-Arnold_Böcklin_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283" y="2217163"/>
            <a:ext cx="4040188" cy="42659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Анатолій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Петрицький</a:t>
            </a:r>
            <a:r>
              <a:rPr lang="ru-RU" dirty="0" smtClean="0">
                <a:solidFill>
                  <a:schemeClr val="tx1"/>
                </a:solidFill>
              </a:rPr>
              <a:t>, "</a:t>
            </a:r>
            <a:r>
              <a:rPr lang="ru-RU" dirty="0" err="1" smtClean="0">
                <a:solidFill>
                  <a:schemeClr val="tx1"/>
                </a:solidFill>
              </a:rPr>
              <a:t>Натурниця</a:t>
            </a:r>
            <a:r>
              <a:rPr lang="ru-RU" dirty="0" smtClean="0">
                <a:solidFill>
                  <a:schemeClr val="tx1"/>
                </a:solidFill>
              </a:rPr>
              <a:t>", 1932,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41(1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11374"/>
            <a:ext cx="4041775" cy="422948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Авангардизм</a:t>
            </a:r>
            <a:r>
              <a:rPr lang="uk-UA" sz="3600" i="1" dirty="0" smtClean="0"/>
              <a:t> </a:t>
            </a:r>
            <a:br>
              <a:rPr lang="uk-UA" sz="3600" i="1" dirty="0" smtClean="0"/>
            </a:br>
            <a:r>
              <a:rPr lang="uk-UA" sz="3600" i="1" dirty="0" smtClean="0"/>
              <a:t>(</a:t>
            </a:r>
            <a:r>
              <a:rPr lang="uk-UA" sz="3600" i="1" dirty="0" err="1" smtClean="0"/>
              <a:t>франц</a:t>
            </a:r>
            <a:r>
              <a:rPr lang="uk-UA" sz="3600" i="1" dirty="0" smtClean="0"/>
              <a:t>. </a:t>
            </a:r>
            <a:r>
              <a:rPr lang="en-US" sz="3600" i="1" dirty="0" err="1" smtClean="0"/>
              <a:t>avant</a:t>
            </a:r>
            <a:r>
              <a:rPr lang="uk-UA" sz="3600" i="1" dirty="0" smtClean="0"/>
              <a:t>-</a:t>
            </a:r>
            <a:r>
              <a:rPr lang="en-US" sz="3600" i="1" dirty="0" err="1" smtClean="0"/>
              <a:t>garde</a:t>
            </a:r>
            <a:r>
              <a:rPr lang="uk-UA" sz="3600" i="1" dirty="0" smtClean="0"/>
              <a:t>, букв.: передова охорона</a:t>
            </a:r>
            <a:r>
              <a:rPr lang="uk-UA" sz="3600" dirty="0" smtClean="0"/>
              <a:t>) 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потужний </a:t>
            </a:r>
            <a:r>
              <a:rPr lang="uk-UA" dirty="0" err="1" smtClean="0">
                <a:solidFill>
                  <a:schemeClr val="tx1"/>
                </a:solidFill>
              </a:rPr>
              <a:t>антитрадиційний</a:t>
            </a:r>
            <a:r>
              <a:rPr lang="uk-UA" dirty="0" smtClean="0">
                <a:solidFill>
                  <a:schemeClr val="tx1"/>
                </a:solidFill>
              </a:rPr>
              <a:t> напрям літератури й мистецтва XX ст., пов'язаний із руйнуванням звичних художніх форм та канонів.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створив передумови для мистецтва, побудованого на абсурдності, гротескності, запереченні традицій минулого, </a:t>
            </a:r>
            <a:r>
              <a:rPr lang="uk-UA" dirty="0" err="1" smtClean="0">
                <a:solidFill>
                  <a:schemeClr val="tx1"/>
                </a:solidFill>
              </a:rPr>
              <a:t>епатажності</a:t>
            </a:r>
            <a:r>
              <a:rPr lang="uk-UA" dirty="0" smtClean="0">
                <a:solidFill>
                  <a:schemeClr val="tx1"/>
                </a:solidFill>
              </a:rPr>
              <a:t>, нав'язуванні нових ідеологем і міфів, </a:t>
            </a:r>
            <a:r>
              <a:rPr lang="uk-UA" dirty="0" err="1" smtClean="0">
                <a:solidFill>
                  <a:schemeClr val="tx1"/>
                </a:solidFill>
              </a:rPr>
              <a:t>адресованості</a:t>
            </a:r>
            <a:r>
              <a:rPr lang="uk-UA" dirty="0" smtClean="0">
                <a:solidFill>
                  <a:schemeClr val="tx1"/>
                </a:solidFill>
              </a:rPr>
              <a:t> вузькій еліті.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hlinkClick r:id="rId2" tooltip="Термін"/>
              </a:rPr>
              <a:t>Термін</a:t>
            </a:r>
            <a:r>
              <a:rPr lang="uk-UA" dirty="0" smtClean="0">
                <a:solidFill>
                  <a:schemeClr val="tx1"/>
                </a:solidFill>
              </a:rPr>
              <a:t> авангардизм щодо </a:t>
            </a:r>
            <a:r>
              <a:rPr lang="uk-UA" dirty="0" smtClean="0">
                <a:solidFill>
                  <a:schemeClr val="tx1"/>
                </a:solidFill>
                <a:hlinkClick r:id="rId3" tooltip="Література"/>
              </a:rPr>
              <a:t>літератури</a:t>
            </a:r>
            <a:r>
              <a:rPr lang="uk-UA" dirty="0" smtClean="0">
                <a:solidFill>
                  <a:schemeClr val="tx1"/>
                </a:solidFill>
              </a:rPr>
              <a:t> вперше був використаний </a:t>
            </a:r>
            <a:r>
              <a:rPr lang="uk-UA" dirty="0" smtClean="0">
                <a:solidFill>
                  <a:schemeClr val="tx1"/>
                </a:solidFill>
                <a:hlinkClick r:id="rId4" tooltip="1845"/>
              </a:rPr>
              <a:t>1845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  <a:hlinkClick r:id="rId5" tooltip="Лавердан (ще не написана)"/>
              </a:rPr>
              <a:t>Г. Д. </a:t>
            </a:r>
            <a:r>
              <a:rPr lang="uk-UA" dirty="0" err="1" smtClean="0">
                <a:solidFill>
                  <a:schemeClr val="tx1"/>
                </a:solidFill>
                <a:hlinkClick r:id="rId5" tooltip="Лавердан (ще не написана)"/>
              </a:rPr>
              <a:t>Лаверданом</a:t>
            </a:r>
            <a:r>
              <a:rPr lang="uk-UA" dirty="0" smtClean="0">
                <a:solidFill>
                  <a:schemeClr val="tx1"/>
                </a:solidFill>
              </a:rPr>
              <a:t>, який у роботі </a:t>
            </a:r>
            <a:r>
              <a:rPr lang="uk-UA" dirty="0" smtClean="0">
                <a:solidFill>
                  <a:schemeClr val="tx1"/>
                </a:solidFill>
                <a:hlinkClick r:id="rId6" tooltip="Про місію мистецтва та роль художника (ще не написана)"/>
              </a:rPr>
              <a:t>«Про місію мистецтва та роль художника»</a:t>
            </a:r>
            <a:r>
              <a:rPr lang="uk-UA" dirty="0" smtClean="0">
                <a:solidFill>
                  <a:schemeClr val="tx1"/>
                </a:solidFill>
              </a:rPr>
              <a:t> відводив </a:t>
            </a:r>
            <a:r>
              <a:rPr lang="uk-UA" dirty="0" smtClean="0">
                <a:solidFill>
                  <a:schemeClr val="tx1"/>
                </a:solidFill>
                <a:hlinkClick r:id="rId7" tooltip="Творець"/>
              </a:rPr>
              <a:t>творцеві</a:t>
            </a:r>
            <a:r>
              <a:rPr lang="uk-UA" dirty="0" smtClean="0">
                <a:solidFill>
                  <a:schemeClr val="tx1"/>
                </a:solidFill>
              </a:rPr>
              <a:t> «авангардну» роль. </a:t>
            </a:r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Авангардизм в мистецтві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uk-UA" dirty="0" smtClean="0"/>
              <a:t>Казимир Малевич</a:t>
            </a:r>
          </a:p>
          <a:p>
            <a:pPr algn="ctr"/>
            <a:r>
              <a:rPr lang="uk-UA" dirty="0" smtClean="0"/>
              <a:t>Супрематизм</a:t>
            </a:r>
            <a:endParaRPr lang="uk-UA" dirty="0"/>
          </a:p>
        </p:txBody>
      </p:sp>
      <p:pic>
        <p:nvPicPr>
          <p:cNvPr id="9" name="Содержимое 8" descr="600px-Malevici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92350"/>
            <a:ext cx="4040188" cy="422384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785817"/>
          </a:xfrm>
        </p:spPr>
        <p:txBody>
          <a:bodyPr anchor="ctr">
            <a:noAutofit/>
          </a:bodyPr>
          <a:lstStyle/>
          <a:p>
            <a:endParaRPr lang="uk-UA" sz="1400" dirty="0" smtClean="0"/>
          </a:p>
          <a:p>
            <a:pPr algn="ctr"/>
            <a:r>
              <a:rPr lang="uk-UA" sz="1800" dirty="0" smtClean="0"/>
              <a:t>Федір Кричевський </a:t>
            </a:r>
          </a:p>
          <a:p>
            <a:pPr algn="ctr"/>
            <a:r>
              <a:rPr lang="ru-RU" sz="1800" dirty="0" err="1" smtClean="0"/>
              <a:t>Життя</a:t>
            </a:r>
            <a:r>
              <a:rPr lang="ru-RU" sz="1800" dirty="0" smtClean="0"/>
              <a:t>. Триптих. </a:t>
            </a:r>
          </a:p>
          <a:p>
            <a:pPr algn="ctr"/>
            <a:r>
              <a:rPr lang="ru-RU" sz="1800" dirty="0" smtClean="0"/>
              <a:t>(</a:t>
            </a:r>
            <a:r>
              <a:rPr lang="ru-RU" sz="1800" dirty="0" err="1" smtClean="0"/>
              <a:t>Любов</a:t>
            </a:r>
            <a:r>
              <a:rPr lang="ru-RU" sz="1800" dirty="0" smtClean="0"/>
              <a:t>. </a:t>
            </a:r>
            <a:r>
              <a:rPr lang="ru-RU" sz="1800" dirty="0" err="1" smtClean="0"/>
              <a:t>Сім’я</a:t>
            </a:r>
            <a:r>
              <a:rPr lang="ru-RU" sz="1800" dirty="0" smtClean="0"/>
              <a:t>. </a:t>
            </a:r>
            <a:r>
              <a:rPr lang="ru-RU" sz="1800" dirty="0" err="1" smtClean="0"/>
              <a:t>Повернення</a:t>
            </a:r>
            <a:r>
              <a:rPr lang="ru-RU" sz="1800" dirty="0" smtClean="0"/>
              <a:t>.) </a:t>
            </a:r>
          </a:p>
          <a:p>
            <a:endParaRPr lang="uk-UA" sz="1400" dirty="0"/>
          </a:p>
        </p:txBody>
      </p:sp>
      <p:pic>
        <p:nvPicPr>
          <p:cNvPr id="10" name="Содержимое 9" descr="авангар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09784" y="2564904"/>
            <a:ext cx="3512256" cy="39512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Авангардизм в літературі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51435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uk-UA" sz="2400" b="1" u="sng" dirty="0" smtClean="0">
                <a:solidFill>
                  <a:schemeClr val="tx1"/>
                </a:solidFill>
              </a:rPr>
              <a:t>На Заході Європи </a:t>
            </a:r>
            <a:r>
              <a:rPr lang="uk-UA" sz="2400" b="1" dirty="0" smtClean="0">
                <a:solidFill>
                  <a:schemeClr val="tx1"/>
                </a:solidFill>
              </a:rPr>
              <a:t>–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 Г. </a:t>
            </a:r>
            <a:r>
              <a:rPr lang="uk-UA" sz="2400" b="1" dirty="0" err="1" smtClean="0">
                <a:solidFill>
                  <a:schemeClr val="tx1"/>
                </a:solidFill>
              </a:rPr>
              <a:t>Апполінера</a:t>
            </a:r>
            <a:r>
              <a:rPr lang="uk-UA" sz="2400" b="1" dirty="0" smtClean="0">
                <a:solidFill>
                  <a:schemeClr val="tx1"/>
                </a:solidFill>
              </a:rPr>
              <a:t>, Л. Арагона, П. Елюара</a:t>
            </a:r>
          </a:p>
          <a:p>
            <a:pPr>
              <a:buNone/>
            </a:pPr>
            <a:r>
              <a:rPr lang="uk-UA" sz="2400" b="1" u="sng" dirty="0" smtClean="0">
                <a:solidFill>
                  <a:schemeClr val="tx1"/>
                </a:solidFill>
              </a:rPr>
              <a:t>На Сході </a:t>
            </a:r>
            <a:r>
              <a:rPr lang="uk-UA" sz="2400" b="1" dirty="0" smtClean="0">
                <a:solidFill>
                  <a:schemeClr val="tx1"/>
                </a:solidFill>
              </a:rPr>
              <a:t>- в поезії В.Брюсова,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К.</a:t>
            </a:r>
            <a:r>
              <a:rPr lang="uk-UA" sz="2400" b="1" dirty="0" err="1" smtClean="0">
                <a:solidFill>
                  <a:schemeClr val="tx1"/>
                </a:solidFill>
              </a:rPr>
              <a:t>Бальмонта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</a:rPr>
              <a:t>Вяч</a:t>
            </a:r>
            <a:r>
              <a:rPr lang="uk-UA" sz="2400" b="1" dirty="0" smtClean="0">
                <a:solidFill>
                  <a:schemeClr val="tx1"/>
                </a:solidFill>
              </a:rPr>
              <a:t>. Іванова, 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О. Блока, М. </a:t>
            </a:r>
            <a:r>
              <a:rPr lang="uk-UA" sz="2400" b="1" dirty="0" err="1" smtClean="0">
                <a:solidFill>
                  <a:schemeClr val="tx1"/>
                </a:solidFill>
              </a:rPr>
              <a:t>Гумільова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r>
              <a:rPr lang="uk-UA" sz="2400" b="1" u="sng" dirty="0" smtClean="0">
                <a:solidFill>
                  <a:schemeClr val="tx1"/>
                </a:solidFill>
              </a:rPr>
              <a:t>За межами Європи </a:t>
            </a:r>
            <a:r>
              <a:rPr lang="uk-UA" sz="2400" b="1" dirty="0" smtClean="0">
                <a:solidFill>
                  <a:schemeClr val="tx1"/>
                </a:solidFill>
              </a:rPr>
              <a:t>- Е.Хемінгуей, В. Фолкнер,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Х.Л.</a:t>
            </a:r>
            <a:r>
              <a:rPr lang="uk-UA" sz="2400" b="1" dirty="0" err="1" smtClean="0">
                <a:solidFill>
                  <a:schemeClr val="tx1"/>
                </a:solidFill>
              </a:rPr>
              <a:t>Борхес</a:t>
            </a:r>
            <a:r>
              <a:rPr lang="uk-UA" sz="2400" b="1" dirty="0" smtClean="0">
                <a:solidFill>
                  <a:schemeClr val="tx1"/>
                </a:solidFill>
              </a:rPr>
              <a:t>, П. Неруда </a:t>
            </a:r>
          </a:p>
          <a:p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52149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Авангардистські домінанти в письменницьких угрупованнях 20-х років ХХ </a:t>
            </a:r>
            <a:r>
              <a:rPr lang="uk-UA" sz="2000" b="1" dirty="0" err="1" smtClean="0">
                <a:solidFill>
                  <a:schemeClr val="tx1"/>
                </a:solidFill>
              </a:rPr>
              <a:t>ст</a:t>
            </a:r>
            <a:r>
              <a:rPr lang="uk-UA" sz="2000" b="1" dirty="0" smtClean="0">
                <a:solidFill>
                  <a:schemeClr val="tx1"/>
                </a:solidFill>
              </a:rPr>
              <a:t> "</a:t>
            </a:r>
            <a:r>
              <a:rPr lang="uk-UA" sz="2000" b="1" dirty="0" err="1" smtClean="0">
                <a:solidFill>
                  <a:schemeClr val="tx1"/>
                </a:solidFill>
              </a:rPr>
              <a:t>Аспанфут“</a:t>
            </a:r>
            <a:r>
              <a:rPr lang="uk-UA" sz="2000" b="1" dirty="0" smtClean="0">
                <a:solidFill>
                  <a:schemeClr val="tx1"/>
                </a:solidFill>
              </a:rPr>
              <a:t> (Асоціація панфутуристів) в Києві та </a:t>
            </a:r>
            <a:r>
              <a:rPr lang="uk-UA" sz="2000" b="1" dirty="0" err="1" smtClean="0">
                <a:solidFill>
                  <a:schemeClr val="tx1"/>
                </a:solidFill>
              </a:rPr>
              <a:t>“Авангард”</a:t>
            </a:r>
            <a:r>
              <a:rPr lang="uk-UA" sz="2000" b="1" dirty="0" smtClean="0">
                <a:solidFill>
                  <a:schemeClr val="tx1"/>
                </a:solidFill>
              </a:rPr>
              <a:t> В Харкові.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Утворена на базі літературних угруповань "Фламінго", "Ударної групи поетів-футуристів" та науково-мистецької групи "</a:t>
            </a:r>
            <a:r>
              <a:rPr lang="uk-UA" sz="2000" b="1" dirty="0" err="1" smtClean="0">
                <a:solidFill>
                  <a:schemeClr val="tx1"/>
                </a:solidFill>
              </a:rPr>
              <a:t>Комкосмос</a:t>
            </a:r>
            <a:r>
              <a:rPr lang="uk-UA" sz="2000" b="1" dirty="0" smtClean="0">
                <a:solidFill>
                  <a:schemeClr val="tx1"/>
                </a:solidFill>
              </a:rPr>
              <a:t>" 1921 року. 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До її складу входили </a:t>
            </a:r>
            <a:r>
              <a:rPr lang="uk-UA" sz="2000" b="1" dirty="0" err="1" smtClean="0">
                <a:solidFill>
                  <a:schemeClr val="tx1"/>
                </a:solidFill>
              </a:rPr>
              <a:t>Михайль</a:t>
            </a:r>
            <a:r>
              <a:rPr lang="uk-UA" sz="2000" b="1" dirty="0" smtClean="0">
                <a:solidFill>
                  <a:schemeClr val="tx1"/>
                </a:solidFill>
              </a:rPr>
              <a:t>  Семенко, </a:t>
            </a:r>
            <a:r>
              <a:rPr lang="uk-UA" sz="2000" b="1" dirty="0" err="1" smtClean="0">
                <a:solidFill>
                  <a:schemeClr val="tx1"/>
                </a:solidFill>
              </a:rPr>
              <a:t>Гео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Шкурупій</a:t>
            </a:r>
            <a:r>
              <a:rPr lang="uk-UA" sz="2000" b="1" dirty="0" smtClean="0">
                <a:solidFill>
                  <a:schemeClr val="tx1"/>
                </a:solidFill>
              </a:rPr>
              <a:t>, Юрій </a:t>
            </a:r>
            <a:r>
              <a:rPr lang="uk-UA" sz="2000" b="1" dirty="0" err="1" smtClean="0">
                <a:solidFill>
                  <a:schemeClr val="tx1"/>
                </a:solidFill>
              </a:rPr>
              <a:t>Шпол</a:t>
            </a:r>
            <a:r>
              <a:rPr lang="uk-UA" sz="2000" b="1" dirty="0" smtClean="0">
                <a:solidFill>
                  <a:schemeClr val="tx1"/>
                </a:solidFill>
              </a:rPr>
              <a:t>, дещо пізніше приєдналися Микола  Бажан, Юрій Яновський та ін. </a:t>
            </a: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Авангардизм в літературі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35112"/>
            <a:ext cx="3997354" cy="750879"/>
          </a:xfrm>
        </p:spPr>
        <p:txBody>
          <a:bodyPr anchor="ctr">
            <a:normAutofit fontScale="25000" lnSpcReduction="20000"/>
          </a:bodyPr>
          <a:lstStyle/>
          <a:p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sz="8000" dirty="0" smtClean="0"/>
              <a:t>Гійом </a:t>
            </a:r>
            <a:r>
              <a:rPr lang="uk-UA" sz="8000" dirty="0" err="1" smtClean="0"/>
              <a:t>Апполінер</a:t>
            </a:r>
            <a:endParaRPr lang="uk-UA" sz="8000" dirty="0" smtClean="0"/>
          </a:p>
          <a:p>
            <a:pPr algn="ctr"/>
            <a:r>
              <a:rPr lang="ru-RU" sz="8000" dirty="0" smtClean="0"/>
              <a:t>«ОТЗВУК»</a:t>
            </a:r>
          </a:p>
          <a:p>
            <a:pPr algn="ctr"/>
            <a:endParaRPr lang="uk-UA" dirty="0" smtClean="0"/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Напев коротких слов призыв из тихой дали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Порой ловлю впотьмах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 мне любовь дарит в сегодняшней печали Надежду в завтрашних скорбях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Слова где "эль" в конце как отзвук небосвода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 простота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Трель вдумчивых небес хмель вожделенный меда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хмель душист как трель чиста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uk-UA" dirty="0" err="1" smtClean="0"/>
              <a:t>Гео</a:t>
            </a:r>
            <a:r>
              <a:rPr lang="uk-UA" dirty="0" smtClean="0"/>
              <a:t> </a:t>
            </a:r>
            <a:r>
              <a:rPr lang="uk-UA" dirty="0" err="1" smtClean="0"/>
              <a:t>Шкурупій</a:t>
            </a:r>
            <a:endParaRPr lang="uk-UA" dirty="0" smtClean="0"/>
          </a:p>
          <a:p>
            <a:pPr algn="ctr"/>
            <a:r>
              <a:rPr lang="uk-UA" dirty="0" smtClean="0"/>
              <a:t>“ВОГКО”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7" y="2214554"/>
            <a:ext cx="4500563" cy="46434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endParaRPr lang="ru-RU" spc="-15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pc="-150" dirty="0" err="1" smtClean="0">
                <a:solidFill>
                  <a:schemeClr val="tx1"/>
                </a:solidFill>
              </a:rPr>
              <a:t>пристрасні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поцілунки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гарячих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вуст</a:t>
            </a:r>
            <a:endParaRPr lang="ru-RU" spc="-15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pc="-150" dirty="0" err="1" smtClean="0">
                <a:solidFill>
                  <a:schemeClr val="tx1"/>
                </a:solidFill>
              </a:rPr>
              <a:t>роздушилась</a:t>
            </a:r>
            <a:r>
              <a:rPr lang="ru-RU" spc="-150" dirty="0" smtClean="0">
                <a:solidFill>
                  <a:schemeClr val="tx1"/>
                </a:solidFill>
              </a:rPr>
              <a:t>  велика  </a:t>
            </a:r>
            <a:r>
              <a:rPr lang="ru-RU" spc="-150" dirty="0" err="1" smtClean="0">
                <a:solidFill>
                  <a:schemeClr val="tx1"/>
                </a:solidFill>
              </a:rPr>
              <a:t>червона</a:t>
            </a:r>
            <a:r>
              <a:rPr lang="ru-RU" spc="-150" dirty="0" smtClean="0">
                <a:solidFill>
                  <a:schemeClr val="tx1"/>
                </a:solidFill>
              </a:rPr>
              <a:t>  вишня</a:t>
            </a:r>
            <a:br>
              <a:rPr lang="ru-RU" spc="-150" dirty="0" smtClean="0">
                <a:solidFill>
                  <a:schemeClr val="tx1"/>
                </a:solidFill>
              </a:rPr>
            </a:br>
            <a:r>
              <a:rPr lang="ru-RU" spc="-150" dirty="0" err="1" smtClean="0">
                <a:solidFill>
                  <a:schemeClr val="tx1"/>
                </a:solidFill>
              </a:rPr>
              <a:t>стримані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подихи</a:t>
            </a:r>
            <a:endParaRPr lang="ru-RU" spc="-15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pc="-150" dirty="0" smtClean="0">
                <a:solidFill>
                  <a:schemeClr val="tx1"/>
                </a:solidFill>
              </a:rPr>
              <a:t>тепла  вода  </a:t>
            </a:r>
            <a:r>
              <a:rPr lang="ru-RU" spc="-150" dirty="0" err="1" smtClean="0">
                <a:solidFill>
                  <a:schemeClr val="tx1"/>
                </a:solidFill>
              </a:rPr>
              <a:t>запашних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долонь</a:t>
            </a:r>
            <a:r>
              <a:rPr lang="ru-RU" spc="-150" dirty="0" smtClean="0">
                <a:solidFill>
                  <a:schemeClr val="tx1"/>
                </a:solidFill>
              </a:rPr>
              <a:t/>
            </a:r>
            <a:br>
              <a:rPr lang="ru-RU" spc="-150" dirty="0" smtClean="0">
                <a:solidFill>
                  <a:schemeClr val="tx1"/>
                </a:solidFill>
              </a:rPr>
            </a:br>
            <a:r>
              <a:rPr lang="ru-RU" spc="-150" dirty="0" smtClean="0">
                <a:solidFill>
                  <a:schemeClr val="tx1"/>
                </a:solidFill>
              </a:rPr>
              <a:t>ох  ми  я</a:t>
            </a:r>
          </a:p>
          <a:p>
            <a:pPr algn="just">
              <a:buNone/>
            </a:pPr>
            <a:r>
              <a:rPr lang="ru-RU" spc="-150" dirty="0" err="1" smtClean="0">
                <a:solidFill>
                  <a:schemeClr val="tx1"/>
                </a:solidFill>
              </a:rPr>
              <a:t>м'якість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гарячих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дотиків</a:t>
            </a:r>
            <a:endParaRPr lang="ru-RU" spc="-15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pc="-150" dirty="0" err="1" smtClean="0">
                <a:solidFill>
                  <a:schemeClr val="tx1"/>
                </a:solidFill>
              </a:rPr>
              <a:t>твердість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хвильовона</a:t>
            </a:r>
            <a:r>
              <a:rPr lang="ru-RU" spc="-150" dirty="0" smtClean="0">
                <a:solidFill>
                  <a:schemeClr val="tx1"/>
                </a:solidFill>
              </a:rPr>
              <a:t/>
            </a:r>
            <a:br>
              <a:rPr lang="ru-RU" spc="-150" dirty="0" smtClean="0">
                <a:solidFill>
                  <a:schemeClr val="tx1"/>
                </a:solidFill>
              </a:rPr>
            </a:br>
            <a:r>
              <a:rPr lang="ru-RU" spc="-150" dirty="0" smtClean="0">
                <a:solidFill>
                  <a:schemeClr val="tx1"/>
                </a:solidFill>
              </a:rPr>
              <a:t>ах</a:t>
            </a:r>
          </a:p>
          <a:p>
            <a:pPr algn="just">
              <a:buNone/>
            </a:pPr>
            <a:r>
              <a:rPr lang="ru-RU" spc="-150" dirty="0" err="1" smtClean="0">
                <a:solidFill>
                  <a:schemeClr val="tx1"/>
                </a:solidFill>
              </a:rPr>
              <a:t>роздушилась</a:t>
            </a:r>
            <a:r>
              <a:rPr lang="ru-RU" spc="-150" dirty="0" smtClean="0">
                <a:solidFill>
                  <a:schemeClr val="tx1"/>
                </a:solidFill>
              </a:rPr>
              <a:t>  велика  </a:t>
            </a:r>
            <a:r>
              <a:rPr lang="ru-RU" spc="-150" dirty="0" err="1" smtClean="0">
                <a:solidFill>
                  <a:schemeClr val="tx1"/>
                </a:solidFill>
              </a:rPr>
              <a:t>червона</a:t>
            </a:r>
            <a:r>
              <a:rPr lang="ru-RU" spc="-150" dirty="0" smtClean="0">
                <a:solidFill>
                  <a:schemeClr val="tx1"/>
                </a:solidFill>
              </a:rPr>
              <a:t>  вишня</a:t>
            </a:r>
          </a:p>
          <a:p>
            <a:pPr algn="just">
              <a:buNone/>
            </a:pPr>
            <a:r>
              <a:rPr lang="ru-RU" spc="-150" dirty="0" smtClean="0">
                <a:solidFill>
                  <a:schemeClr val="tx1"/>
                </a:solidFill>
              </a:rPr>
              <a:t>по  </a:t>
            </a:r>
            <a:r>
              <a:rPr lang="ru-RU" spc="-150" dirty="0" err="1" smtClean="0">
                <a:solidFill>
                  <a:schemeClr val="tx1"/>
                </a:solidFill>
              </a:rPr>
              <a:t>всьому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тілі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теплий</a:t>
            </a:r>
            <a:r>
              <a:rPr lang="ru-RU" spc="-150" dirty="0" smtClean="0">
                <a:solidFill>
                  <a:schemeClr val="tx1"/>
                </a:solidFill>
              </a:rPr>
              <a:t>  </a:t>
            </a:r>
            <a:r>
              <a:rPr lang="ru-RU" spc="-150" dirty="0" err="1" smtClean="0">
                <a:solidFill>
                  <a:schemeClr val="tx1"/>
                </a:solidFill>
              </a:rPr>
              <a:t>сік</a:t>
            </a:r>
            <a:r>
              <a:rPr lang="ru-RU" spc="-150" dirty="0" smtClean="0">
                <a:solidFill>
                  <a:schemeClr val="tx1"/>
                </a:solidFill>
              </a:rPr>
              <a:t> </a:t>
            </a:r>
            <a:br>
              <a:rPr lang="ru-RU" spc="-150" dirty="0" smtClean="0">
                <a:solidFill>
                  <a:schemeClr val="tx1"/>
                </a:solidFill>
              </a:rPr>
            </a:br>
            <a:endParaRPr lang="uk-UA"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Імажинізм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літературна течія модернізму, що виникла в Росії як реакція на кризові явища в символізмі. Точкою відліку цього напряму є 1919 рік, коли з’явилася "Декларація імажиністів"', авторами якої були поети Сергій  Єсенін, Анатолій </a:t>
            </a:r>
            <a:r>
              <a:rPr lang="uk-UA" b="1" dirty="0" err="1" smtClean="0">
                <a:solidFill>
                  <a:schemeClr val="tx1"/>
                </a:solidFill>
              </a:rPr>
              <a:t>Марієнгоф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Вірші імажиністів можна читати як з початку так і з кінця тексту.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Для імажиністів характерними є спроби витіснити дієслова з творів, уникнення вживання прийменників, несподівані експерименти з комбінуванням коренів лексем.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Фундатором школи став учень А. Бергсона Т.Е. </a:t>
            </a:r>
            <a:r>
              <a:rPr lang="uk-UA" b="1" dirty="0" err="1" smtClean="0">
                <a:solidFill>
                  <a:schemeClr val="tx1"/>
                </a:solidFill>
              </a:rPr>
              <a:t>Г'юм</a:t>
            </a:r>
            <a:r>
              <a:rPr lang="uk-UA" b="1" dirty="0" smtClean="0">
                <a:solidFill>
                  <a:schemeClr val="tx1"/>
                </a:solidFill>
              </a:rPr>
              <a:t> (1886 - 1917), обґрунтував провідний принцип "чистої образності".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 Головне в поетичному творі ланцюг образів, тоді як тематика особливого значення не має. 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Вільний вірш допомагає імажистам відтворити хаотичність світобудови. 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Витоки імажинізму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96519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Анатолій </a:t>
            </a:r>
            <a:r>
              <a:rPr lang="uk-UA" sz="2800" dirty="0" err="1" smtClean="0"/>
              <a:t>Марієнгоф</a:t>
            </a:r>
            <a:endParaRPr lang="uk-UA" sz="2800" dirty="0" smtClean="0"/>
          </a:p>
          <a:p>
            <a:pPr algn="ctr"/>
            <a:r>
              <a:rPr lang="uk-UA" sz="2800" dirty="0" smtClean="0"/>
              <a:t>Сергій Єсенін  </a:t>
            </a:r>
            <a:endParaRPr lang="uk-UA" sz="2800" dirty="0"/>
          </a:p>
        </p:txBody>
      </p:sp>
      <p:pic>
        <p:nvPicPr>
          <p:cNvPr id="5" name="Содержимое 4" descr="Мариенгоф,_Есенин імажиніст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4040188" cy="315580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080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/>
              <a:t>«Декларація імажиністів» </a:t>
            </a:r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9" y="2285992"/>
            <a:ext cx="4000528" cy="4357718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“Скончался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младенец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горластый</a:t>
            </a:r>
            <a:endParaRPr lang="uk-UA" spc="-1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парень десяти лет от роду</a:t>
            </a:r>
          </a:p>
          <a:p>
            <a:pPr algn="just">
              <a:buNone/>
            </a:pP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родился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 1909 — умер 1919).</a:t>
            </a:r>
          </a:p>
          <a:p>
            <a:pPr algn="just">
              <a:buNone/>
            </a:pP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Издох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 футуризм. Давайте </a:t>
            </a: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грянем</a:t>
            </a:r>
            <a:endParaRPr lang="uk-UA" spc="-1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дружнее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: футуризму и </a:t>
            </a: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футурью</a:t>
            </a:r>
            <a:endParaRPr lang="uk-UA" spc="-1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смерть”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Поэты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, художники, </a:t>
            </a: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скульпторы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just">
              <a:buNone/>
            </a:pP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прочие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pc="-150" dirty="0" err="1" smtClean="0">
                <a:latin typeface="Times New Roman" pitchFamily="18" charset="0"/>
                <a:cs typeface="Times New Roman" pitchFamily="18" charset="0"/>
              </a:rPr>
              <a:t>ау</a:t>
            </a:r>
            <a:r>
              <a:rPr lang="uk-UA" spc="-15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uk-UA" sz="2000" spc="-15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spc="-1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Імажинізм в  літературі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Сергій Єсенін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6883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Душа грустит о небесах,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Она нездешних нив жилица.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Люблю, когда на деревах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Огонь зеленый шевелится.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То сучья золотых стволов,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Как свечи, теплятся пред тайной,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 расцветают звезды слов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 их листве первоначальной.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uk-UA" dirty="0" smtClean="0"/>
              <a:t>Анатолій </a:t>
            </a:r>
            <a:r>
              <a:rPr lang="uk-UA" dirty="0" err="1" smtClean="0"/>
              <a:t>Марієнгоф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9739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Ночь, как слеза, вытекла из огромного глаза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 на крыши сползла по ресницам.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Встала печаль, как Лазарь,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 побежала на улицы рыдать и виниться.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Кидалась на шеи — и все шарахались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 кричали: безумная!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 в барабанные перепонки </a:t>
            </a:r>
            <a:r>
              <a:rPr lang="ru-RU" b="1" dirty="0" err="1" smtClean="0">
                <a:solidFill>
                  <a:schemeClr val="tx1"/>
                </a:solidFill>
              </a:rPr>
              <a:t>вопами</a:t>
            </a:r>
            <a:r>
              <a:rPr lang="ru-RU" b="1" dirty="0" smtClean="0">
                <a:solidFill>
                  <a:schemeClr val="tx1"/>
                </a:solidFill>
              </a:rPr>
              <a:t> страха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Били, как в звенящие бубны.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uk-UA" sz="2800" dirty="0" smtClean="0"/>
              <a:t>В українській літературі ідеологія імажинізму знайшла своє відображення в творчості окремих поетів вже в 20-30-і </a:t>
            </a:r>
            <a:r>
              <a:rPr lang="en-US" sz="2800" dirty="0" smtClean="0"/>
              <a:t>pp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3663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Володимир</a:t>
            </a:r>
            <a:r>
              <a:rPr lang="ru-RU" sz="2000" dirty="0" smtClean="0"/>
              <a:t> </a:t>
            </a:r>
            <a:r>
              <a:rPr lang="ru-RU" sz="2000" dirty="0" err="1" smtClean="0"/>
              <a:t>Сосюра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збірки</a:t>
            </a:r>
            <a:r>
              <a:rPr lang="ru-RU" sz="2000" dirty="0" smtClean="0"/>
              <a:t> «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», «</a:t>
            </a:r>
            <a:r>
              <a:rPr lang="ru-RU" sz="2000" dirty="0" err="1" smtClean="0"/>
              <a:t>Золоті</a:t>
            </a:r>
            <a:r>
              <a:rPr lang="ru-RU" sz="2000" dirty="0" smtClean="0"/>
              <a:t> </a:t>
            </a:r>
            <a:r>
              <a:rPr lang="ru-RU" sz="2000" dirty="0" err="1" smtClean="0"/>
              <a:t>шуліки</a:t>
            </a:r>
            <a:r>
              <a:rPr lang="ru-RU" sz="2000" dirty="0" smtClean="0"/>
              <a:t>»)</a:t>
            </a:r>
            <a:endParaRPr lang="uk-UA" sz="2000" dirty="0"/>
          </a:p>
        </p:txBody>
      </p:sp>
      <p:pic>
        <p:nvPicPr>
          <p:cNvPr id="10" name="Содержимое 9" descr="сосюра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14510"/>
            <a:ext cx="3741812" cy="42268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93755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err="1" smtClean="0"/>
              <a:t>Богдан-Ігор</a:t>
            </a:r>
            <a:r>
              <a:rPr lang="ru-RU" dirty="0" smtClean="0"/>
              <a:t> Антонич</a:t>
            </a:r>
          </a:p>
          <a:p>
            <a:pPr algn="ctr"/>
            <a:r>
              <a:rPr lang="ru-RU" dirty="0" smtClean="0"/>
              <a:t> (</a:t>
            </a:r>
            <a:r>
              <a:rPr lang="ru-RU" dirty="0" err="1" smtClean="0"/>
              <a:t>збірка</a:t>
            </a:r>
            <a:r>
              <a:rPr lang="ru-RU" dirty="0" smtClean="0"/>
              <a:t> «</a:t>
            </a:r>
            <a:r>
              <a:rPr lang="ru-RU" dirty="0" err="1" smtClean="0"/>
              <a:t>Перстені</a:t>
            </a:r>
            <a:r>
              <a:rPr lang="ru-RU" dirty="0" smtClean="0"/>
              <a:t> </a:t>
            </a:r>
            <a:r>
              <a:rPr lang="ru-RU" dirty="0" err="1" smtClean="0"/>
              <a:t>молодості</a:t>
            </a:r>
            <a:r>
              <a:rPr lang="ru-RU" dirty="0" smtClean="0"/>
              <a:t>»)</a:t>
            </a:r>
            <a:endParaRPr lang="uk-UA" dirty="0"/>
          </a:p>
        </p:txBody>
      </p:sp>
      <p:pic>
        <p:nvPicPr>
          <p:cNvPr id="8" name="Содержимое 7" descr="Антонич_Богдан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95764" y="2528756"/>
            <a:ext cx="3736676" cy="43292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Головна особливість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тяжіння до новизни змісту й </a:t>
            </a:r>
            <a:r>
              <a:rPr lang="uk-UA" dirty="0" smtClean="0">
                <a:solidFill>
                  <a:schemeClr val="tx1"/>
                </a:solidFill>
              </a:rPr>
              <a:t>форми </a:t>
            </a:r>
            <a:r>
              <a:rPr lang="uk-UA" dirty="0">
                <a:solidFill>
                  <a:schemeClr val="tx1"/>
                </a:solidFill>
              </a:rPr>
              <a:t>твору,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спрямованість </a:t>
            </a:r>
            <a:r>
              <a:rPr lang="uk-UA" dirty="0">
                <a:solidFill>
                  <a:schemeClr val="tx1"/>
                </a:solidFill>
              </a:rPr>
              <a:t>на експеримент,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широке </a:t>
            </a:r>
            <a:r>
              <a:rPr lang="uk-UA" dirty="0">
                <a:solidFill>
                  <a:schemeClr val="tx1"/>
                </a:solidFill>
              </a:rPr>
              <a:t>залучення знань з різних сфер людської діяльності, часто далеких від літератури і мистецтва</a:t>
            </a:r>
            <a:r>
              <a:rPr lang="uk-UA" dirty="0" smtClean="0">
                <a:solidFill>
                  <a:schemeClr val="tx1"/>
                </a:solidFill>
              </a:rPr>
              <a:t>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орієнтація на ірраціоналізм, інтуїцію.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Імажинізм в українській літературі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429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 </a:t>
            </a:r>
            <a:r>
              <a:rPr lang="ru-RU" sz="2400" dirty="0" err="1" smtClean="0">
                <a:solidFill>
                  <a:schemeClr val="tx1"/>
                </a:solidFill>
              </a:rPr>
              <a:t>дитиною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біля</a:t>
            </a:r>
            <a:r>
              <a:rPr lang="ru-RU" sz="2400" dirty="0" smtClean="0">
                <a:solidFill>
                  <a:schemeClr val="tx1"/>
                </a:solidFill>
              </a:rPr>
              <a:t> мене </a:t>
            </a:r>
            <a:r>
              <a:rPr lang="ru-RU" sz="2400" dirty="0" err="1" smtClean="0">
                <a:solidFill>
                  <a:schemeClr val="tx1"/>
                </a:solidFill>
              </a:rPr>
              <a:t>стоїш</a:t>
            </a:r>
            <a:r>
              <a:rPr lang="ru-RU" sz="2400" dirty="0" smtClean="0">
                <a:solidFill>
                  <a:schemeClr val="tx1"/>
                </a:solidFill>
              </a:rPr>
              <a:t> одинока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сумна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А в </a:t>
            </a:r>
            <a:r>
              <a:rPr lang="ru-RU" sz="2400" dirty="0" err="1" smtClean="0">
                <a:solidFill>
                  <a:schemeClr val="tx1"/>
                </a:solidFill>
              </a:rPr>
              <a:t>небі</a:t>
            </a:r>
            <a:r>
              <a:rPr lang="ru-RU" sz="2400" dirty="0" smtClean="0">
                <a:solidFill>
                  <a:schemeClr val="tx1"/>
                </a:solidFill>
              </a:rPr>
              <a:t>, де </a:t>
            </a:r>
            <a:r>
              <a:rPr lang="ru-RU" sz="2400" dirty="0" err="1" smtClean="0">
                <a:solidFill>
                  <a:schemeClr val="tx1"/>
                </a:solidFill>
              </a:rPr>
              <a:t>вітер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клени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фіалками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пахне</a:t>
            </a:r>
            <a:r>
              <a:rPr lang="ru-RU" sz="2400" dirty="0" smtClean="0">
                <a:solidFill>
                  <a:schemeClr val="tx1"/>
                </a:solidFill>
              </a:rPr>
              <a:t> весна. </a:t>
            </a:r>
          </a:p>
          <a:p>
            <a:pPr algn="just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Стоїш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благаєш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весни</a:t>
            </a:r>
            <a:r>
              <a:rPr lang="ru-RU" sz="2400" dirty="0" smtClean="0">
                <a:solidFill>
                  <a:schemeClr val="tx1"/>
                </a:solidFill>
              </a:rPr>
              <a:t> вся,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погляд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твій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серце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пече</a:t>
            </a:r>
            <a:r>
              <a:rPr lang="ru-RU" sz="2400" dirty="0" smtClean="0">
                <a:solidFill>
                  <a:schemeClr val="tx1"/>
                </a:solidFill>
              </a:rPr>
              <a:t>...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А </a:t>
            </a:r>
            <a:r>
              <a:rPr lang="ru-RU" sz="2400" dirty="0" err="1" smtClean="0">
                <a:solidFill>
                  <a:schemeClr val="tx1"/>
                </a:solidFill>
              </a:rPr>
              <a:t>вечір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ясний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задивився</a:t>
            </a:r>
            <a:r>
              <a:rPr lang="ru-RU" sz="2400" dirty="0" smtClean="0">
                <a:solidFill>
                  <a:schemeClr val="tx1"/>
                </a:solidFill>
              </a:rPr>
              <a:t> на четверо </a:t>
            </a:r>
            <a:r>
              <a:rPr lang="ru-RU" sz="2400" dirty="0" err="1" smtClean="0">
                <a:solidFill>
                  <a:schemeClr val="tx1"/>
                </a:solidFill>
              </a:rPr>
              <a:t>синіх</a:t>
            </a:r>
            <a:r>
              <a:rPr lang="ru-RU" sz="2400" dirty="0" smtClean="0">
                <a:solidFill>
                  <a:schemeClr val="tx1"/>
                </a:solidFill>
              </a:rPr>
              <a:t> очей.</a:t>
            </a:r>
          </a:p>
          <a:p>
            <a:pPr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Володимир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Сосюра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збірка</a:t>
            </a: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</a:rPr>
              <a:t>Сьогодні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429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ДО МОЄЇ ПІСНІ 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Крутиться </a:t>
            </a:r>
            <a:r>
              <a:rPr lang="ru-RU" sz="2000" b="1" dirty="0" err="1" smtClean="0">
                <a:solidFill>
                  <a:schemeClr val="tx1"/>
                </a:solidFill>
              </a:rPr>
              <a:t>світ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весняний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зелений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Ясень </a:t>
            </a:r>
            <a:r>
              <a:rPr lang="ru-RU" sz="2000" b="1" dirty="0" err="1" smtClean="0">
                <a:solidFill>
                  <a:schemeClr val="tx1"/>
                </a:solidFill>
              </a:rPr>
              <a:t>співає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серце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співа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Пісня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натхненним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кружля</a:t>
            </a:r>
            <a:r>
              <a:rPr lang="ru-RU" sz="2000" b="1" dirty="0" smtClean="0">
                <a:solidFill>
                  <a:schemeClr val="tx1"/>
                </a:solidFill>
              </a:rPr>
              <a:t> веретеном,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 err="1" smtClean="0">
                <a:solidFill>
                  <a:schemeClr val="tx1"/>
                </a:solidFill>
              </a:rPr>
              <a:t>веретені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срібляться</a:t>
            </a:r>
            <a:r>
              <a:rPr lang="ru-RU" sz="2000" b="1" dirty="0" smtClean="0">
                <a:solidFill>
                  <a:schemeClr val="tx1"/>
                </a:solidFill>
              </a:rPr>
              <a:t> слова.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Ясень, </a:t>
            </a:r>
            <a:r>
              <a:rPr lang="ru-RU" sz="2000" b="1" dirty="0" err="1" smtClean="0">
                <a:solidFill>
                  <a:schemeClr val="tx1"/>
                </a:solidFill>
              </a:rPr>
              <a:t>осяяний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сонцем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упився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перстень </a:t>
            </a:r>
            <a:r>
              <a:rPr lang="ru-RU" sz="2000" b="1" dirty="0" err="1" smtClean="0">
                <a:solidFill>
                  <a:schemeClr val="tx1"/>
                </a:solidFill>
              </a:rPr>
              <a:t>натхнення</a:t>
            </a:r>
            <a:r>
              <a:rPr lang="ru-RU" sz="2000" b="1" dirty="0" smtClean="0">
                <a:solidFill>
                  <a:schemeClr val="tx1"/>
                </a:solidFill>
              </a:rPr>
              <a:t> на </a:t>
            </a:r>
            <a:r>
              <a:rPr lang="ru-RU" sz="2000" b="1" dirty="0" err="1" smtClean="0">
                <a:solidFill>
                  <a:schemeClr val="tx1"/>
                </a:solidFill>
              </a:rPr>
              <a:t>серці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тремтить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Гей же, </a:t>
            </a:r>
            <a:r>
              <a:rPr lang="ru-RU" sz="2000" b="1" dirty="0" err="1" smtClean="0">
                <a:solidFill>
                  <a:schemeClr val="tx1"/>
                </a:solidFill>
              </a:rPr>
              <a:t>п'яній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лети,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крутися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пісне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моїх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двадцятьох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трьох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літ</a:t>
            </a:r>
            <a:r>
              <a:rPr lang="ru-RU" sz="2000" b="1" dirty="0" smtClean="0">
                <a:solidFill>
                  <a:schemeClr val="tx1"/>
                </a:solidFill>
              </a:rPr>
              <a:t>!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Богдан-Ігор Антонич </a:t>
            </a:r>
          </a:p>
          <a:p>
            <a:pPr algn="just">
              <a:buNone/>
            </a:pPr>
            <a:r>
              <a:rPr lang="uk-UA" sz="2000" b="1" dirty="0" err="1" smtClean="0">
                <a:solidFill>
                  <a:schemeClr val="tx1"/>
                </a:solidFill>
              </a:rPr>
              <a:t>“Перстені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молодості”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smtClean="0"/>
              <a:t>Неокласицизм</a:t>
            </a:r>
            <a:br>
              <a:rPr lang="uk-UA" sz="2800" dirty="0" smtClean="0"/>
            </a:br>
            <a:r>
              <a:rPr lang="uk-UA" sz="2800" dirty="0" smtClean="0"/>
              <a:t>від </a:t>
            </a:r>
            <a:r>
              <a:rPr lang="uk-UA" sz="2800" dirty="0" err="1" smtClean="0"/>
              <a:t>грецьк</a:t>
            </a:r>
            <a:r>
              <a:rPr lang="uk-UA" sz="2800" dirty="0" smtClean="0"/>
              <a:t>. </a:t>
            </a:r>
            <a:r>
              <a:rPr lang="el-GR" sz="2800" dirty="0" smtClean="0"/>
              <a:t>νέος — </a:t>
            </a:r>
            <a:r>
              <a:rPr lang="uk-UA" sz="2800" dirty="0" smtClean="0"/>
              <a:t>молодий, новий і лат. </a:t>
            </a:r>
            <a:r>
              <a:rPr lang="en-US" sz="2800" dirty="0" err="1" smtClean="0"/>
              <a:t>classicus</a:t>
            </a:r>
            <a:r>
              <a:rPr lang="en-US" sz="2800" dirty="0" smtClean="0"/>
              <a:t> — </a:t>
            </a:r>
            <a:r>
              <a:rPr lang="uk-UA" sz="2800" dirty="0" smtClean="0"/>
              <a:t>зразковий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умовна назва естетичної платформи невеликого кола київських поетів, літературознавців та перекладачів періоду «Розстріляного відродження» — Миколи Зерова, Михайла Драй-Хмари, Павла </a:t>
            </a:r>
            <a:r>
              <a:rPr lang="uk-UA" dirty="0" err="1" smtClean="0">
                <a:solidFill>
                  <a:schemeClr val="tx1"/>
                </a:solidFill>
              </a:rPr>
              <a:t>Филиповича</a:t>
            </a:r>
            <a:r>
              <a:rPr lang="uk-UA" dirty="0" smtClean="0">
                <a:solidFill>
                  <a:schemeClr val="tx1"/>
                </a:solidFill>
              </a:rPr>
              <a:t>, Освальда </a:t>
            </a:r>
            <a:r>
              <a:rPr lang="uk-UA" dirty="0" err="1" smtClean="0">
                <a:solidFill>
                  <a:schemeClr val="tx1"/>
                </a:solidFill>
              </a:rPr>
              <a:t>Бургардта</a:t>
            </a:r>
            <a:r>
              <a:rPr lang="uk-UA" dirty="0" smtClean="0">
                <a:solidFill>
                  <a:schemeClr val="tx1"/>
                </a:solidFill>
              </a:rPr>
              <a:t> (Юрія Клена), Максима Рильського.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Це зумовлювало їхнє захоплення досконалістю античної лірики, вишуканістю доробку трубадурів, глибиною орієнтальної поезії, естетичним смаком </a:t>
            </a:r>
            <a:r>
              <a:rPr lang="uk-UA" dirty="0" err="1" smtClean="0">
                <a:solidFill>
                  <a:schemeClr val="tx1"/>
                </a:solidFill>
              </a:rPr>
              <a:t>класицистів</a:t>
            </a:r>
            <a:r>
              <a:rPr lang="uk-UA" dirty="0" smtClean="0">
                <a:solidFill>
                  <a:schemeClr val="tx1"/>
                </a:solidFill>
              </a:rPr>
              <a:t>, шляхетністю барокової метафори, </a:t>
            </a:r>
            <a:r>
              <a:rPr lang="uk-UA" dirty="0" err="1" smtClean="0">
                <a:solidFill>
                  <a:schemeClr val="tx1"/>
                </a:solidFill>
              </a:rPr>
              <a:t>кларизмом</a:t>
            </a:r>
            <a:r>
              <a:rPr lang="uk-UA" dirty="0" smtClean="0">
                <a:solidFill>
                  <a:schemeClr val="tx1"/>
                </a:solidFill>
              </a:rPr>
              <a:t> та філігранністю творів французьких «парнасців», мовленнєвою вишуканістю поезій представників російського срібного віку, а також зацікавлення українською класикою, розбудовою національного, перейнятого «вітаїстичною» енергією письменства.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Неокласицизм в архітектурі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1800" dirty="0" smtClean="0">
                <a:solidFill>
                  <a:schemeClr val="tx1"/>
                </a:solidFill>
              </a:rPr>
              <a:t>Петро </a:t>
            </a:r>
            <a:r>
              <a:rPr lang="uk-UA" sz="1800" dirty="0" err="1" smtClean="0">
                <a:solidFill>
                  <a:schemeClr val="tx1"/>
                </a:solidFill>
              </a:rPr>
              <a:t>Войтович</a:t>
            </a:r>
            <a:endParaRPr lang="uk-UA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Скульптурна </a:t>
            </a:r>
            <a:r>
              <a:rPr lang="ru-RU" sz="1800" dirty="0" err="1" smtClean="0">
                <a:solidFill>
                  <a:schemeClr val="tx1"/>
                </a:solidFill>
              </a:rPr>
              <a:t>композиція</a:t>
            </a:r>
            <a:r>
              <a:rPr lang="ru-RU" sz="1800" dirty="0" smtClean="0">
                <a:solidFill>
                  <a:schemeClr val="tx1"/>
                </a:solidFill>
              </a:rPr>
              <a:t> над входом до костелу св. </a:t>
            </a:r>
            <a:r>
              <a:rPr lang="ru-RU" sz="1800" dirty="0" err="1" smtClean="0">
                <a:solidFill>
                  <a:schemeClr val="tx1"/>
                </a:solidFill>
              </a:rPr>
              <a:t>Ельжбети</a:t>
            </a:r>
            <a:r>
              <a:rPr lang="ru-RU" sz="1800" dirty="0" smtClean="0">
                <a:solidFill>
                  <a:schemeClr val="tx1"/>
                </a:solidFill>
              </a:rPr>
              <a:t> у </a:t>
            </a:r>
            <a:r>
              <a:rPr lang="ru-RU" sz="1800" dirty="0" err="1" smtClean="0">
                <a:solidFill>
                  <a:schemeClr val="tx1"/>
                </a:solidFill>
              </a:rPr>
              <a:t>Львові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войтович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040188" cy="38159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Готтліб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Еліель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Саарінен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Павільйон Фінляндії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Finnish_Pavilion_at_Paris_19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643182"/>
            <a:ext cx="3786214" cy="39512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Неокласицизм в мистецтві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Олександр Іванов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“Явленя</a:t>
            </a:r>
            <a:r>
              <a:rPr lang="uk-UA" dirty="0" smtClean="0">
                <a:solidFill>
                  <a:schemeClr val="tx1"/>
                </a:solidFill>
              </a:rPr>
              <a:t> Христа народу ”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Aleksander_Ivanov_-_The_Apparition_of_Christ_to_the_People_(PR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477" y="2461548"/>
            <a:ext cx="4039985" cy="38903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231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Жак-Луї́ Даві́д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“Клятва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Гораціїв”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avid-Oath_of_the_Horatii-17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74904"/>
            <a:ext cx="4041775" cy="3877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Неокласицизм в літературі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7858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Микола Зеров</a:t>
            </a:r>
          </a:p>
          <a:p>
            <a:pPr algn="ctr"/>
            <a:r>
              <a:rPr lang="uk-UA" sz="2800" dirty="0" err="1" smtClean="0">
                <a:solidFill>
                  <a:schemeClr val="tx1"/>
                </a:solidFill>
              </a:rPr>
              <a:t>“Вергілій”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214555"/>
            <a:ext cx="4357718" cy="450059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Мужик  із  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Мануї</a:t>
            </a:r>
            <a:r>
              <a:rPr lang="uk-UA" sz="2000" b="1" spc="-150" dirty="0" smtClean="0">
                <a:solidFill>
                  <a:schemeClr val="tx1"/>
                </a:solidFill>
              </a:rPr>
              <a:t>,  повільний  і  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смалявий</a:t>
            </a:r>
            <a:r>
              <a:rPr lang="uk-UA" sz="2000" b="1" spc="-150" dirty="0" smtClean="0">
                <a:solidFill>
                  <a:schemeClr val="tx1"/>
                </a:solidFill>
              </a:rPr>
              <a:t>,  </a:t>
            </a:r>
          </a:p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З  дитинства  ніжного  колисаний  селом,  </a:t>
            </a:r>
          </a:p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Звеличив  кий,  і  плуг,  і  мідяний  шолом,  </a:t>
            </a:r>
          </a:p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І  знявся  до  вершин  нечуваної  слави,  </a:t>
            </a:r>
          </a:p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Той  час  минув  —  і  Рим,  і  цезарів  діла  </a:t>
            </a:r>
          </a:p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Рука  історії  до  трун  поволокла,  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r>
              <a:rPr lang="uk-UA" sz="2000" b="1" spc="-150" dirty="0" smtClean="0">
                <a:solidFill>
                  <a:schemeClr val="tx1"/>
                </a:solidFill>
              </a:rPr>
              <a:t>Де  сплять  усіх  часів  ілюзії  й  корони.  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r>
              <a:rPr lang="uk-UA" sz="2000" b="1" spc="-150" dirty="0" smtClean="0">
                <a:solidFill>
                  <a:schemeClr val="tx1"/>
                </a:solidFill>
              </a:rPr>
              <a:t>Та  він  живе,  і  дзвін  гучних  його  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пое</a:t>
            </a:r>
            <a:endParaRPr lang="uk-UA" sz="2000" b="1" spc="-15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Донині  сниться  нам  риданнями  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Дідони</a:t>
            </a:r>
            <a:r>
              <a:rPr lang="uk-UA" sz="2000" b="1" spc="-150" dirty="0" smtClean="0">
                <a:solidFill>
                  <a:schemeClr val="tx1"/>
                </a:solidFill>
              </a:rPr>
              <a:t>,  </a:t>
            </a:r>
          </a:p>
          <a:p>
            <a:pPr algn="ctr"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Бряжчанням  панцирів  і  сплесками  трирем. 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endParaRPr lang="uk-UA" sz="2000" b="1" spc="-15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7858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pPr algn="ctr"/>
            <a:r>
              <a:rPr lang="uk-UA" sz="9600" dirty="0" smtClean="0">
                <a:solidFill>
                  <a:schemeClr val="tx1"/>
                </a:solidFill>
              </a:rPr>
              <a:t>Осип </a:t>
            </a:r>
            <a:r>
              <a:rPr lang="uk-UA" sz="9600" dirty="0" err="1" smtClean="0">
                <a:solidFill>
                  <a:schemeClr val="tx1"/>
                </a:solidFill>
              </a:rPr>
              <a:t>Мандельштам</a:t>
            </a:r>
            <a:endParaRPr lang="uk-UA" sz="9600" dirty="0" smtClean="0">
              <a:solidFill>
                <a:schemeClr val="tx1"/>
              </a:solidFill>
            </a:endParaRPr>
          </a:p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«Notre Dame»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43116"/>
            <a:ext cx="4041775" cy="47148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Где римский судия судил чужой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народ –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Стоит базилика, и - радостный и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первый –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Как некогда Адам, распластывая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нервы,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Играет мышцами крестовый легкий свод.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Но выдает себя снаружи тайный план,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Здесь позаботилась подпружных арок сила,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Чтоб масса грузная стены не сокрушила,</a:t>
            </a:r>
          </a:p>
          <a:p>
            <a:pPr algn="just">
              <a:buNone/>
            </a:pPr>
            <a:r>
              <a:rPr lang="ru-RU" sz="2000" b="1" spc="-150" dirty="0" smtClean="0">
                <a:solidFill>
                  <a:schemeClr val="tx1"/>
                </a:solidFill>
              </a:rPr>
              <a:t>И свода дерзкого бездействует таран.</a:t>
            </a:r>
            <a:endParaRPr lang="uk-UA" sz="2000" b="1"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smtClean="0"/>
              <a:t>Футуризм</a:t>
            </a:r>
            <a:br>
              <a:rPr lang="uk-UA" sz="2800" dirty="0" smtClean="0"/>
            </a:br>
            <a:r>
              <a:rPr lang="uk-UA" sz="2800" dirty="0" smtClean="0"/>
              <a:t>від італійського </a:t>
            </a:r>
            <a:r>
              <a:rPr lang="en-US" sz="2800" dirty="0" err="1" smtClean="0"/>
              <a:t>futurismo</a:t>
            </a:r>
            <a:r>
              <a:rPr lang="uk-UA" sz="2800" dirty="0" smtClean="0"/>
              <a:t>, від латинського </a:t>
            </a:r>
            <a:r>
              <a:rPr lang="en-US" sz="2800" dirty="0" err="1" smtClean="0"/>
              <a:t>futurum</a:t>
            </a:r>
            <a:r>
              <a:rPr lang="en-US" sz="2800" dirty="0" smtClean="0"/>
              <a:t> </a:t>
            </a:r>
            <a:r>
              <a:rPr lang="uk-UA" sz="2800" dirty="0" smtClean="0"/>
              <a:t>- майбутнє</a:t>
            </a:r>
            <a:endParaRPr lang="uk-UA" sz="28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 течія в європейській літературі радикального спрямування, що виникла в Італії 1909 року Її фундатором став </a:t>
            </a:r>
            <a:r>
              <a:rPr lang="uk-UA" b="1" dirty="0" err="1" smtClean="0">
                <a:solidFill>
                  <a:schemeClr val="tx1"/>
                </a:solidFill>
              </a:rPr>
              <a:t>Філіппо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Mapi</a:t>
            </a:r>
            <a:r>
              <a:rPr lang="uk-UA" b="1" dirty="0" smtClean="0">
                <a:solidFill>
                  <a:schemeClr val="tx1"/>
                </a:solidFill>
              </a:rPr>
              <a:t>н</a:t>
            </a:r>
            <a:r>
              <a:rPr lang="en-US" b="1" dirty="0" smtClean="0">
                <a:solidFill>
                  <a:schemeClr val="tx1"/>
                </a:solidFill>
              </a:rPr>
              <a:t>e</a:t>
            </a:r>
            <a:r>
              <a:rPr lang="uk-UA" b="1" dirty="0" err="1" smtClean="0">
                <a:solidFill>
                  <a:schemeClr val="tx1"/>
                </a:solidFill>
              </a:rPr>
              <a:t>тт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(1876 - 1944), автор праць "Маніфест футуризму" (1909), "Технічний маніфест футуристичної літератури" (1912). </a:t>
            </a:r>
          </a:p>
          <a:p>
            <a:pPr algn="just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Визначальні риси</a:t>
            </a:r>
            <a:r>
              <a:rPr lang="uk-UA" b="1" dirty="0" smtClean="0">
                <a:solidFill>
                  <a:schemeClr val="tx1"/>
                </a:solidFill>
              </a:rPr>
              <a:t> футуризму: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 - заперечення традиційної культури (особливо її моральних і художніх цінностей);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- прагнення до новацій, бунтівливості порушення традицій;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  - культивування урбанізму (естетика машинної індустрії і великого міста);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 - переплетіння документального матеріалу з фантастикою;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 - у поезії — руйнування загальноприйнятої мови, використання «слів на свободі».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Творці футуризму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Фундатором українського футуризму став </a:t>
            </a:r>
            <a:r>
              <a:rPr lang="uk-UA" sz="2400" b="1" dirty="0" err="1" smtClean="0">
                <a:solidFill>
                  <a:schemeClr val="tx1"/>
                </a:solidFill>
              </a:rPr>
              <a:t>Михайль</a:t>
            </a:r>
            <a:r>
              <a:rPr lang="uk-UA" sz="2400" b="1" dirty="0" smtClean="0">
                <a:solidFill>
                  <a:schemeClr val="tx1"/>
                </a:solidFill>
              </a:rPr>
              <a:t> Семенко, що ще 1914 року видав збірку поезій "</a:t>
            </a:r>
            <a:r>
              <a:rPr lang="uk-UA" sz="2400" b="1" dirty="0" err="1" smtClean="0">
                <a:solidFill>
                  <a:schemeClr val="tx1"/>
                </a:solidFill>
              </a:rPr>
              <a:t>Кверо-футуризм</a:t>
            </a:r>
            <a:r>
              <a:rPr lang="uk-UA" sz="2400" b="1" dirty="0" smtClean="0">
                <a:solidFill>
                  <a:schemeClr val="tx1"/>
                </a:solidFill>
              </a:rPr>
              <a:t>", утворив кілька футуристичних угруповань "</a:t>
            </a:r>
            <a:r>
              <a:rPr lang="uk-UA" sz="2400" b="1" dirty="0" err="1" smtClean="0">
                <a:solidFill>
                  <a:schemeClr val="tx1"/>
                </a:solidFill>
              </a:rPr>
              <a:t>Кверо</a:t>
            </a:r>
            <a:r>
              <a:rPr lang="uk-UA" sz="2400" b="1" dirty="0" smtClean="0">
                <a:solidFill>
                  <a:schemeClr val="tx1"/>
                </a:solidFill>
              </a:rPr>
              <a:t>" (1914), "Фламінго" (1919). "Ударна група поетів футуристів" (1921), "</a:t>
            </a:r>
            <a:r>
              <a:rPr lang="uk-UA" sz="2400" b="1" dirty="0" err="1" smtClean="0">
                <a:solidFill>
                  <a:schemeClr val="tx1"/>
                </a:solidFill>
              </a:rPr>
              <a:t>Аспанфут</a:t>
            </a:r>
            <a:r>
              <a:rPr lang="uk-UA" sz="2400" b="1" dirty="0" smtClean="0">
                <a:solidFill>
                  <a:schemeClr val="tx1"/>
                </a:solidFill>
              </a:rPr>
              <a:t>" (1921). 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Поезія: </a:t>
            </a:r>
            <a:r>
              <a:rPr lang="uk-UA" sz="2400" b="1" dirty="0" err="1" smtClean="0">
                <a:solidFill>
                  <a:schemeClr val="tx1"/>
                </a:solidFill>
              </a:rPr>
              <a:t>Михайль</a:t>
            </a:r>
            <a:r>
              <a:rPr lang="uk-UA" sz="2400" b="1" dirty="0" smtClean="0">
                <a:solidFill>
                  <a:schemeClr val="tx1"/>
                </a:solidFill>
              </a:rPr>
              <a:t> Семенко (1892-1937), </a:t>
            </a:r>
            <a:r>
              <a:rPr lang="uk-UA" sz="2400" b="1" dirty="0" err="1" smtClean="0">
                <a:solidFill>
                  <a:schemeClr val="tx1"/>
                </a:solidFill>
              </a:rPr>
              <a:t>Гео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Шкуупій</a:t>
            </a:r>
            <a:r>
              <a:rPr lang="uk-UA" sz="2400" b="1" dirty="0" smtClean="0">
                <a:solidFill>
                  <a:schemeClr val="tx1"/>
                </a:solidFill>
              </a:rPr>
              <a:t> (1903-1937), Олекса Слісаренко (1891-1937), </a:t>
            </a:r>
            <a:r>
              <a:rPr lang="uk-UA" sz="2400" b="1" dirty="0" err="1" smtClean="0">
                <a:solidFill>
                  <a:schemeClr val="tx1"/>
                </a:solidFill>
              </a:rPr>
              <a:t>Юліян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Шпол</a:t>
            </a:r>
            <a:r>
              <a:rPr lang="uk-UA" sz="2400" b="1" dirty="0" smtClean="0">
                <a:solidFill>
                  <a:schemeClr val="tx1"/>
                </a:solidFill>
              </a:rPr>
              <a:t> (1895-1937)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Проза: </a:t>
            </a:r>
            <a:r>
              <a:rPr lang="uk-UA" sz="2400" b="1" dirty="0" err="1" smtClean="0">
                <a:solidFill>
                  <a:schemeClr val="tx1"/>
                </a:solidFill>
              </a:rPr>
              <a:t>Гео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Шкурупій</a:t>
            </a:r>
            <a:r>
              <a:rPr lang="uk-UA" sz="2400" b="1" dirty="0" smtClean="0">
                <a:solidFill>
                  <a:schemeClr val="tx1"/>
                </a:solidFill>
              </a:rPr>
              <a:t>, Олекса Слісаренко, Дмитро Бузько(1891-1937), Леонід Скрипник (1893-1929)</a:t>
            </a:r>
          </a:p>
          <a:p>
            <a:pPr algn="just"/>
            <a:endParaRPr lang="uk-U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Творці футуризму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Михайль</a:t>
            </a:r>
            <a:r>
              <a:rPr lang="uk-UA" dirty="0" smtClean="0"/>
              <a:t> Семенко </a:t>
            </a:r>
            <a:endParaRPr lang="uk-UA" dirty="0"/>
          </a:p>
        </p:txBody>
      </p:sp>
      <p:pic>
        <p:nvPicPr>
          <p:cNvPr id="11" name="Содержимое 10" descr="Семенко_М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3429024" cy="414340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Філіппо</a:t>
            </a:r>
            <a:r>
              <a:rPr lang="uk-UA" dirty="0" smtClean="0"/>
              <a:t> </a:t>
            </a:r>
            <a:r>
              <a:rPr lang="en-US" dirty="0" err="1" smtClean="0"/>
              <a:t>Mapi</a:t>
            </a:r>
            <a:r>
              <a:rPr lang="uk-UA" dirty="0" smtClean="0"/>
              <a:t>н</a:t>
            </a:r>
            <a:r>
              <a:rPr lang="en-US" dirty="0" smtClean="0"/>
              <a:t>e</a:t>
            </a:r>
            <a:r>
              <a:rPr lang="uk-UA" dirty="0" err="1" smtClean="0"/>
              <a:t>тт</a:t>
            </a:r>
            <a:r>
              <a:rPr lang="en-US" dirty="0" err="1" smtClean="0"/>
              <a:t>i</a:t>
            </a:r>
            <a:endParaRPr lang="uk-UA" dirty="0"/>
          </a:p>
        </p:txBody>
      </p:sp>
      <p:pic>
        <p:nvPicPr>
          <p:cNvPr id="12" name="Содержимое 11" descr="FilippoTommasoMarinett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6863" y="2357430"/>
            <a:ext cx="2878098" cy="395128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Футуризм в літературі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714380"/>
          </a:xfrm>
        </p:spPr>
        <p:txBody>
          <a:bodyPr anchor="b">
            <a:noAutofit/>
          </a:bodyPr>
          <a:lstStyle/>
          <a:p>
            <a:pPr algn="ctr"/>
            <a:endParaRPr lang="uk-UA" sz="2000" dirty="0" smtClean="0"/>
          </a:p>
          <a:p>
            <a:pPr algn="ctr"/>
            <a:r>
              <a:rPr lang="uk-UA" sz="2000" dirty="0" err="1" smtClean="0"/>
              <a:t>Михайль</a:t>
            </a:r>
            <a:r>
              <a:rPr lang="uk-UA" sz="2000" dirty="0" smtClean="0"/>
              <a:t> Семенко</a:t>
            </a:r>
          </a:p>
          <a:p>
            <a:pPr algn="ctr"/>
            <a:r>
              <a:rPr lang="uk-UA" sz="2000" dirty="0" err="1" smtClean="0"/>
              <a:t>“Аскольд”</a:t>
            </a:r>
            <a:endParaRPr lang="uk-UA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214554"/>
            <a:ext cx="4429156" cy="44291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Цілий  день  хтось  плакав  що  не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має  зброї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Не  докличусь  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На  Аскольд  хочу  вічно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далекий  вічно </a:t>
            </a:r>
            <a:r>
              <a:rPr lang="uk-UA" sz="2000" b="1" dirty="0" err="1" smtClean="0">
                <a:solidFill>
                  <a:schemeClr val="tx1"/>
                </a:solidFill>
              </a:rPr>
              <a:t>самотний</a:t>
            </a:r>
            <a:r>
              <a:rPr lang="uk-UA" sz="2000" b="1" dirty="0" smtClean="0">
                <a:solidFill>
                  <a:schemeClr val="tx1"/>
                </a:solidFill>
              </a:rPr>
              <a:t>  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Слухати  зойки  на  диких  </a:t>
            </a:r>
            <a:r>
              <a:rPr lang="uk-UA" sz="2000" b="1" dirty="0" err="1" smtClean="0">
                <a:solidFill>
                  <a:schemeClr val="tx1"/>
                </a:solidFill>
              </a:rPr>
              <a:t>щовбах</a:t>
            </a:r>
            <a:r>
              <a:rPr lang="uk-UA" sz="2000" b="1" dirty="0" smtClean="0">
                <a:solidFill>
                  <a:schemeClr val="tx1"/>
                </a:solidFill>
              </a:rPr>
              <a:t>  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В  штучних  рухах  на  блідім  обличчю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Чекай  на  мене  —  я  покличу…  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…Аскольд…  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Аскольд…  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Аскольд…  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 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857256"/>
          </a:xfrm>
        </p:spPr>
        <p:txBody>
          <a:bodyPr>
            <a:noAutofit/>
          </a:bodyPr>
          <a:lstStyle/>
          <a:p>
            <a:endParaRPr lang="uk-UA" sz="2000" dirty="0" smtClean="0"/>
          </a:p>
          <a:p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r>
              <a:rPr lang="uk-UA" sz="2000" dirty="0" err="1" smtClean="0"/>
              <a:t>Філіппо</a:t>
            </a:r>
            <a:r>
              <a:rPr lang="uk-UA" sz="2000" dirty="0" smtClean="0"/>
              <a:t> </a:t>
            </a:r>
            <a:r>
              <a:rPr lang="en-US" sz="2000" dirty="0" err="1" smtClean="0"/>
              <a:t>Mapi</a:t>
            </a:r>
            <a:r>
              <a:rPr lang="uk-UA" sz="2000" dirty="0" smtClean="0"/>
              <a:t>н</a:t>
            </a:r>
            <a:r>
              <a:rPr lang="en-US" sz="2000" dirty="0" smtClean="0"/>
              <a:t>e</a:t>
            </a:r>
            <a:r>
              <a:rPr lang="uk-UA" sz="2000" dirty="0" err="1" smtClean="0"/>
              <a:t>тт</a:t>
            </a:r>
            <a:r>
              <a:rPr lang="en-US" sz="2000" dirty="0" err="1" smtClean="0"/>
              <a:t>i</a:t>
            </a:r>
            <a:endParaRPr lang="uk-UA" sz="2000" dirty="0" smtClean="0"/>
          </a:p>
          <a:p>
            <a:pPr algn="ctr"/>
            <a:r>
              <a:rPr lang="uk-UA" sz="2000" dirty="0" err="1" smtClean="0"/>
              <a:t>“Перший</a:t>
            </a:r>
            <a:r>
              <a:rPr lang="uk-UA" sz="2000" dirty="0" smtClean="0"/>
              <a:t> маніфест </a:t>
            </a:r>
            <a:r>
              <a:rPr lang="uk-UA" sz="2000" dirty="0" err="1" smtClean="0"/>
              <a:t>футуризму”</a:t>
            </a:r>
            <a:endParaRPr lang="uk-UA" sz="20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214554"/>
            <a:ext cx="4286279" cy="450059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К чему это: ежедневное хождение по музеям, библиотекам, академиям, где похоронены неосуществленные замыслы, распяты лучшие мечты, расписаны по графам разбитые надежды?! Для художника это все равно, что чересчур затянувшаяся опека для умной, талантливой и полной честолюбивых устремлений молодежи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Для хилых, калек и арестантов — это еще куда ни шло. Может быть, для них старые добрые времена — как бальзам на раны: будущее-то все равно заказано... А нам все это ни к чему! Мы молоды, сильны, живем в полную силу, мы, </a:t>
            </a:r>
            <a:r>
              <a:rPr lang="ru-RU" i="1" dirty="0" smtClean="0">
                <a:solidFill>
                  <a:schemeClr val="tx1"/>
                </a:solidFill>
              </a:rPr>
              <a:t>футуристы!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Футуризм в мистецтві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7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Олександр Архипенко</a:t>
            </a:r>
          </a:p>
          <a:p>
            <a:pPr algn="ctr"/>
            <a:r>
              <a:rPr lang="uk-UA" dirty="0" err="1" smtClean="0"/>
              <a:t>“Перед</a:t>
            </a:r>
            <a:r>
              <a:rPr lang="uk-UA" dirty="0" smtClean="0"/>
              <a:t> </a:t>
            </a:r>
            <a:r>
              <a:rPr lang="uk-UA" dirty="0" err="1" smtClean="0"/>
              <a:t>дзеркалом”</a:t>
            </a:r>
            <a:endParaRPr lang="uk-UA" dirty="0"/>
          </a:p>
        </p:txBody>
      </p:sp>
      <p:pic>
        <p:nvPicPr>
          <p:cNvPr id="8" name="Содержимое 7" descr="pered_zerkal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9563" y="2272527"/>
            <a:ext cx="4335462" cy="45854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0"/>
          </a:xfrm>
        </p:spPr>
        <p:txBody>
          <a:bodyPr>
            <a:noAutofit/>
          </a:bodyPr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Олександра </a:t>
            </a:r>
            <a:r>
              <a:rPr lang="uk-UA" dirty="0" err="1" smtClean="0"/>
              <a:t>Екстер</a:t>
            </a:r>
            <a:endParaRPr lang="uk-UA" dirty="0" smtClean="0"/>
          </a:p>
          <a:p>
            <a:pPr algn="ctr"/>
            <a:r>
              <a:rPr lang="uk-UA" dirty="0" err="1" smtClean="0"/>
              <a:t>“Бал”</a:t>
            </a:r>
            <a:endParaRPr lang="uk-UA" dirty="0"/>
          </a:p>
        </p:txBody>
      </p:sp>
      <p:pic>
        <p:nvPicPr>
          <p:cNvPr id="7" name="Содержимое 6" descr="ексте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8419" y="2285992"/>
            <a:ext cx="3758381" cy="459904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Рисами модернізму є: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художня суб'єктивність,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антиреалістична </a:t>
            </a:r>
            <a:r>
              <a:rPr lang="uk-UA" dirty="0">
                <a:solidFill>
                  <a:schemeClr val="tx1"/>
                </a:solidFill>
              </a:rPr>
              <a:t>спрямованість,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орієнтація </a:t>
            </a:r>
            <a:r>
              <a:rPr lang="uk-UA" dirty="0">
                <a:solidFill>
                  <a:schemeClr val="tx1"/>
                </a:solidFill>
              </a:rPr>
              <a:t>на потік свідомості,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монтаж</a:t>
            </a:r>
            <a:r>
              <a:rPr lang="uk-UA" dirty="0">
                <a:solidFill>
                  <a:schemeClr val="tx1"/>
                </a:solidFill>
              </a:rPr>
              <a:t>, умовність,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руйнування </a:t>
            </a:r>
            <a:r>
              <a:rPr lang="uk-UA" dirty="0">
                <a:solidFill>
                  <a:schemeClr val="tx1"/>
                </a:solidFill>
              </a:rPr>
              <a:t>традиційних уявлень про сюжет і композицію твору;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відтворення </a:t>
            </a:r>
            <a:r>
              <a:rPr lang="uk-UA" dirty="0">
                <a:solidFill>
                  <a:schemeClr val="tx1"/>
                </a:solidFill>
              </a:rPr>
              <a:t>в ньому </a:t>
            </a:r>
            <a:r>
              <a:rPr lang="uk-UA" dirty="0" err="1">
                <a:solidFill>
                  <a:schemeClr val="tx1"/>
                </a:solidFill>
              </a:rPr>
              <a:t>часо-просторових</a:t>
            </a:r>
            <a:r>
              <a:rPr lang="uk-UA" dirty="0">
                <a:solidFill>
                  <a:schemeClr val="tx1"/>
                </a:solidFill>
              </a:rPr>
              <a:t> характеристик,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схильність </a:t>
            </a:r>
            <a:r>
              <a:rPr lang="uk-UA" dirty="0">
                <a:solidFill>
                  <a:schemeClr val="tx1"/>
                </a:solidFill>
              </a:rPr>
              <a:t>до іронії та пародіювання, спрямування на гру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 smtClean="0"/>
              <a:t>Експресіонізм </a:t>
            </a:r>
            <a:br>
              <a:rPr lang="uk-UA" sz="3200" dirty="0" smtClean="0"/>
            </a:br>
            <a:r>
              <a:rPr lang="uk-UA" sz="3200" dirty="0" smtClean="0"/>
              <a:t>від </a:t>
            </a:r>
            <a:r>
              <a:rPr lang="uk-UA" sz="3200" dirty="0" err="1" smtClean="0"/>
              <a:t>франц</a:t>
            </a:r>
            <a:r>
              <a:rPr lang="uk-UA" sz="3200" dirty="0" smtClean="0"/>
              <a:t>. </a:t>
            </a:r>
            <a:r>
              <a:rPr lang="en-US" sz="3200" dirty="0" smtClean="0"/>
              <a:t>expression - </a:t>
            </a:r>
            <a:r>
              <a:rPr lang="uk-UA" sz="3200" dirty="0" smtClean="0"/>
              <a:t>вираження, виразність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0063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Сам термін "експресіонізм" належить німцеві </a:t>
            </a:r>
            <a:r>
              <a:rPr lang="uk-UA" sz="2400" dirty="0" err="1" smtClean="0">
                <a:solidFill>
                  <a:schemeClr val="tx1"/>
                </a:solidFill>
              </a:rPr>
              <a:t>Герварду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Вальдену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(1911). Теоретичною базою течії стали погляди німецьких учених Конрада </a:t>
            </a:r>
            <a:r>
              <a:rPr lang="uk-UA" sz="2400" dirty="0" err="1" smtClean="0">
                <a:solidFill>
                  <a:schemeClr val="tx1"/>
                </a:solidFill>
              </a:rPr>
              <a:t>Фідлера</a:t>
            </a:r>
            <a:r>
              <a:rPr lang="uk-UA" sz="2400" dirty="0" smtClean="0">
                <a:solidFill>
                  <a:schemeClr val="tx1"/>
                </a:solidFill>
              </a:rPr>
              <a:t> (1841 1895) та Вільгельма </a:t>
            </a:r>
            <a:r>
              <a:rPr lang="uk-UA" sz="2400" dirty="0" err="1" smtClean="0">
                <a:solidFill>
                  <a:schemeClr val="tx1"/>
                </a:solidFill>
              </a:rPr>
              <a:t>Воррінгера</a:t>
            </a:r>
            <a:r>
              <a:rPr lang="uk-UA" sz="2400" dirty="0" smtClean="0">
                <a:solidFill>
                  <a:schemeClr val="tx1"/>
                </a:solidFill>
              </a:rPr>
              <a:t>. що вбачали в мистецтві можливості позбавлення людиною самотності, зближення її зі світом природи. Інтуїція допомагає людині глибше осягнути сутність буття, ніж сприймання його за допомогою почуттів</a:t>
            </a:r>
          </a:p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Для експресіонізму притаманними є свідома деформація реальною світу, тяжіння до абстрактних узагальнень,</a:t>
            </a:r>
          </a:p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застосування фантастичних образів і картин, ірраціоналізм,</a:t>
            </a:r>
          </a:p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гротеск, умовність. 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Експресіонізм в літературі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5072098" cy="52864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Найбільшого поширення експресіонізм зазнав у німецькомовному світі: його батьком називають драматурга Августа </a:t>
            </a:r>
            <a:r>
              <a:rPr lang="uk-UA" sz="2000" b="1" dirty="0" err="1" smtClean="0">
                <a:solidFill>
                  <a:schemeClr val="tx1"/>
                </a:solidFill>
              </a:rPr>
              <a:t>Стріндберга</a:t>
            </a:r>
            <a:r>
              <a:rPr lang="uk-UA" sz="2000" b="1" dirty="0" smtClean="0">
                <a:solidFill>
                  <a:schemeClr val="tx1"/>
                </a:solidFill>
              </a:rPr>
              <a:t>, чий твір "Соната примар" (1907) став "знаковою для експресіонізму п’єсою».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«Старик. Вы видите этот дом?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Студент. Я уж его раньше приметил… Я тут вчера проходил, когда в окнах сверкало солнце, и, вообразив, как там все красиво и роскошно, я сказал приятелю: занимать бы такую квартиру в четвертом этаже, да иметь хорошенькую молоденькую жену, двоих славных ребятишек, да двадцать тысяч крон дохода в придачу…»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/>
            <a:endParaRPr lang="uk-UA" sz="2000" b="1" dirty="0" smtClean="0">
              <a:solidFill>
                <a:schemeClr val="tx1"/>
              </a:solidFill>
            </a:endParaRPr>
          </a:p>
          <a:p>
            <a:pPr algn="just"/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August_Strindber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90339" y="1368985"/>
            <a:ext cx="3196461" cy="508435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Експресіонізм в літературі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429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uk-UA" sz="2000" b="1" spc="-150" dirty="0" smtClean="0">
                <a:solidFill>
                  <a:schemeClr val="tx1"/>
                </a:solidFill>
              </a:rPr>
              <a:t>Помітне місце експресіонізм залишив у творчості  Миколи Хвильового (твір "Я (Романтика)“), Миколи Куліша (“97”), Миколи Бажана (збірка «17-й патруль»), Валеріана Підмогильного (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“Місто”</a:t>
            </a:r>
            <a:r>
              <a:rPr lang="uk-UA" sz="2000" b="1" spc="-15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uk-UA" sz="2000" b="1" spc="-150" dirty="0" smtClean="0">
                <a:solidFill>
                  <a:schemeClr val="tx1"/>
                </a:solidFill>
              </a:rPr>
              <a:t>Естетику експресіонізму в багатьох моментах поділяв режисер театру "Березіль" Лесь Курбас, </a:t>
            </a:r>
          </a:p>
          <a:p>
            <a:pPr algn="just"/>
            <a:r>
              <a:rPr lang="uk-UA" sz="2000" b="1" spc="-150" dirty="0" smtClean="0">
                <a:solidFill>
                  <a:schemeClr val="tx1"/>
                </a:solidFill>
              </a:rPr>
              <a:t>Пізній експресіонізм кінця 20-х - 30-х років одержав назву 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постекспресіонізму</a:t>
            </a:r>
            <a:r>
              <a:rPr lang="uk-UA" sz="2000" b="1" spc="-150" dirty="0" smtClean="0">
                <a:solidFill>
                  <a:schemeClr val="tx1"/>
                </a:solidFill>
              </a:rPr>
              <a:t>. Експресіонізм 40-50-х років в американському мистецтвознавстві стали називати абстрактним експресіонізмом. Європейський експресіонізм 60-70-х років XX ст. - 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неоекспресіонізом</a:t>
            </a:r>
            <a:r>
              <a:rPr lang="uk-UA" sz="2000" b="1" spc="-150" dirty="0" smtClean="0">
                <a:solidFill>
                  <a:schemeClr val="tx1"/>
                </a:solidFill>
              </a:rPr>
              <a:t>.</a:t>
            </a:r>
            <a:endParaRPr lang="uk-UA" sz="2000" b="1" spc="-15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572000" cy="5429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uk-UA" sz="2000" b="1" spc="-150" dirty="0" smtClean="0">
                <a:solidFill>
                  <a:schemeClr val="tx1"/>
                </a:solidFill>
              </a:rPr>
              <a:t>Микола Бажан “ПІСНЯ БІЙЦЯ”</a:t>
            </a:r>
          </a:p>
          <a:p>
            <a:pPr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Бійці  виїжджали  і  коні  іржали   </a:t>
            </a:r>
          </a:p>
          <a:p>
            <a:pPr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(Стримано  в  стременах  сталь  дзвенить),  </a:t>
            </a:r>
          </a:p>
          <a:p>
            <a:pPr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А  дим  терпкий  у  полі,  А  в  полі  дим  іржавий</a:t>
            </a:r>
          </a:p>
          <a:p>
            <a:pPr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І  слина  з  кінських  губ  -  немов  ковильна  мить.  </a:t>
            </a:r>
          </a:p>
          <a:p>
            <a:pPr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Дібровою  загін  бійців  поїхав,  </a:t>
            </a:r>
          </a:p>
          <a:p>
            <a:pPr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Підковами  клепали  коні  путь,  </a:t>
            </a:r>
          </a:p>
          <a:p>
            <a:pPr>
              <a:buNone/>
            </a:pPr>
            <a:r>
              <a:rPr lang="uk-UA" sz="2000" b="1" spc="-150" dirty="0" smtClean="0">
                <a:solidFill>
                  <a:schemeClr val="tx1"/>
                </a:solidFill>
              </a:rPr>
              <a:t>І  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лязк</a:t>
            </a:r>
            <a:r>
              <a:rPr lang="uk-UA" sz="2000" b="1" spc="-150" dirty="0" smtClean="0">
                <a:solidFill>
                  <a:schemeClr val="tx1"/>
                </a:solidFill>
              </a:rPr>
              <a:t>  шабель,  і  брязкіт  піхов  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r>
              <a:rPr lang="uk-UA" sz="2000" b="1" spc="-150" dirty="0" smtClean="0">
                <a:solidFill>
                  <a:schemeClr val="tx1"/>
                </a:solidFill>
              </a:rPr>
              <a:t>У  тиші  чорній  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чуть</a:t>
            </a:r>
            <a:r>
              <a:rPr lang="uk-UA" sz="2000" b="1" spc="-150" dirty="0" smtClean="0">
                <a:solidFill>
                  <a:schemeClr val="tx1"/>
                </a:solidFill>
              </a:rPr>
              <a:t>.  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r>
              <a:rPr lang="uk-UA" sz="2000" b="1" spc="-150" dirty="0" smtClean="0">
                <a:solidFill>
                  <a:schemeClr val="tx1"/>
                </a:solidFill>
              </a:rPr>
              <a:t>Насували  на  лоба  папахи,  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r>
              <a:rPr lang="uk-UA" sz="2000" b="1" spc="-150" dirty="0" smtClean="0">
                <a:solidFill>
                  <a:schemeClr val="tx1"/>
                </a:solidFill>
              </a:rPr>
              <a:t>Ковтали  піль  міцний,  солодкий  дух,  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r>
              <a:rPr lang="uk-UA" sz="2000" b="1" spc="-150" dirty="0" smtClean="0">
                <a:solidFill>
                  <a:schemeClr val="tx1"/>
                </a:solidFill>
              </a:rPr>
              <a:t>І  порохом  </a:t>
            </a:r>
            <a:r>
              <a:rPr lang="uk-UA" sz="2000" b="1" spc="-150" dirty="0" err="1" smtClean="0">
                <a:solidFill>
                  <a:schemeClr val="tx1"/>
                </a:solidFill>
              </a:rPr>
              <a:t>робучі</a:t>
            </a:r>
            <a:r>
              <a:rPr lang="uk-UA" sz="2000" b="1" spc="-150" dirty="0" smtClean="0">
                <a:solidFill>
                  <a:schemeClr val="tx1"/>
                </a:solidFill>
              </a:rPr>
              <a:t>  руки  пахнуть,  </a:t>
            </a:r>
            <a:br>
              <a:rPr lang="uk-UA" sz="2000" b="1" spc="-150" dirty="0" smtClean="0">
                <a:solidFill>
                  <a:schemeClr val="tx1"/>
                </a:solidFill>
              </a:rPr>
            </a:br>
            <a:r>
              <a:rPr lang="uk-UA" sz="2000" b="1" spc="-150" dirty="0" smtClean="0">
                <a:solidFill>
                  <a:schemeClr val="tx1"/>
                </a:solidFill>
              </a:rPr>
              <a:t>І  кров'ю  засмердівсь  ялозений  кожух.  </a:t>
            </a:r>
            <a:endParaRPr lang="uk-UA" sz="2000" b="1"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Експресіонізм в мистецтві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Віткевич</a:t>
            </a:r>
            <a:r>
              <a:rPr lang="ru-RU" dirty="0" smtClean="0"/>
              <a:t> </a:t>
            </a:r>
            <a:r>
              <a:rPr lang="ru-RU" dirty="0" err="1" smtClean="0"/>
              <a:t>Станіслав</a:t>
            </a:r>
            <a:r>
              <a:rPr lang="ru-RU" dirty="0" smtClean="0"/>
              <a:t> </a:t>
            </a:r>
            <a:r>
              <a:rPr lang="ru-RU" dirty="0" err="1" smtClean="0"/>
              <a:t>Ігнацій</a:t>
            </a:r>
            <a:r>
              <a:rPr lang="ru-RU" dirty="0" smtClean="0"/>
              <a:t>, </a:t>
            </a:r>
            <a:r>
              <a:rPr lang="ru-RU" dirty="0" err="1" smtClean="0"/>
              <a:t>композиція</a:t>
            </a:r>
            <a:r>
              <a:rPr lang="ru-RU" dirty="0" smtClean="0"/>
              <a:t>, 1918 р. </a:t>
            </a:r>
            <a:r>
              <a:rPr lang="ru-RU" dirty="0" err="1" smtClean="0"/>
              <a:t>Польща</a:t>
            </a:r>
            <a:endParaRPr lang="uk-UA" dirty="0"/>
          </a:p>
        </p:txBody>
      </p:sp>
      <p:pic>
        <p:nvPicPr>
          <p:cNvPr id="7" name="Содержимое 6" descr="Witkacy_Kompozycja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3571900" cy="42148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vi-VN" dirty="0" smtClean="0"/>
              <a:t>Оле́кса Харла́мпійович Новакі́вський</a:t>
            </a:r>
            <a:r>
              <a:rPr lang="uk-UA" dirty="0" smtClean="0"/>
              <a:t> </a:t>
            </a:r>
            <a:r>
              <a:rPr lang="ru-RU" dirty="0" smtClean="0"/>
              <a:t>«У </a:t>
            </a:r>
            <a:r>
              <a:rPr lang="ru-RU" dirty="0" err="1" smtClean="0"/>
              <a:t>задумі</a:t>
            </a:r>
            <a:r>
              <a:rPr lang="ru-RU" dirty="0" smtClean="0"/>
              <a:t>» 1910 р.</a:t>
            </a:r>
            <a:endParaRPr lang="uk-UA" dirty="0"/>
          </a:p>
        </p:txBody>
      </p:sp>
      <p:pic>
        <p:nvPicPr>
          <p:cNvPr id="8" name="Содержимое 7" descr="781px-Новаківськи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3" y="2285992"/>
            <a:ext cx="4186238" cy="414340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 smtClean="0"/>
              <a:t>Акмеїзм</a:t>
            </a:r>
            <a:br>
              <a:rPr lang="uk-UA" sz="3200" dirty="0" smtClean="0"/>
            </a:br>
            <a:r>
              <a:rPr lang="ru-RU" sz="3200" dirty="0" err="1" smtClean="0"/>
              <a:t>грец.</a:t>
            </a:r>
            <a:r>
              <a:rPr lang="ru-RU" sz="3200" i="1" dirty="0" err="1" smtClean="0"/>
              <a:t>ακμη</a:t>
            </a:r>
            <a:r>
              <a:rPr lang="ru-RU" sz="3200" dirty="0" err="1" smtClean="0"/>
              <a:t> </a:t>
            </a:r>
            <a:r>
              <a:rPr lang="ru-RU" sz="3200" dirty="0" smtClean="0"/>
              <a:t>— вершина, </a:t>
            </a:r>
            <a:r>
              <a:rPr lang="ru-RU" sz="3200" dirty="0" err="1" smtClean="0"/>
              <a:t>вищий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ступінь</a:t>
            </a:r>
            <a:r>
              <a:rPr lang="ru-RU" sz="3200" dirty="0" smtClean="0"/>
              <a:t> </a:t>
            </a:r>
            <a:r>
              <a:rPr lang="ru-RU" sz="3200" dirty="0" err="1" smtClean="0"/>
              <a:t>чогось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uk-UA" sz="2400" spc="-150" dirty="0" smtClean="0">
                <a:solidFill>
                  <a:schemeClr val="tx1"/>
                </a:solidFill>
              </a:rPr>
              <a:t>модерністська течія, що зародилася в російській літературі в друге десятиліття XX ст., </a:t>
            </a:r>
            <a:r>
              <a:rPr lang="ru-RU" sz="2400" spc="-150" dirty="0" err="1" smtClean="0">
                <a:solidFill>
                  <a:schemeClr val="tx1"/>
                </a:solidFill>
              </a:rPr>
              <a:t>виникла</a:t>
            </a:r>
            <a:r>
              <a:rPr lang="ru-RU" sz="2400" spc="-150" dirty="0" smtClean="0">
                <a:solidFill>
                  <a:schemeClr val="tx1"/>
                </a:solidFill>
              </a:rPr>
              <a:t> як </a:t>
            </a:r>
            <a:r>
              <a:rPr lang="ru-RU" sz="2400" spc="-150" dirty="0" err="1" smtClean="0">
                <a:solidFill>
                  <a:schemeClr val="tx1"/>
                </a:solidFill>
              </a:rPr>
              <a:t>реакція</a:t>
            </a:r>
            <a:r>
              <a:rPr lang="ru-RU" sz="2400" spc="-150" dirty="0" smtClean="0">
                <a:solidFill>
                  <a:schemeClr val="tx1"/>
                </a:solidFill>
              </a:rPr>
              <a:t> на кризу </a:t>
            </a:r>
            <a:r>
              <a:rPr lang="ru-RU" sz="2400" spc="-150" dirty="0" err="1" smtClean="0">
                <a:solidFill>
                  <a:schemeClr val="tx1"/>
                </a:solidFill>
              </a:rPr>
              <a:t>символізму</a:t>
            </a:r>
            <a:r>
              <a:rPr lang="ru-RU" sz="2400" spc="-15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sz="2400" spc="-150" dirty="0" smtClean="0">
                <a:solidFill>
                  <a:schemeClr val="tx1"/>
                </a:solidFill>
              </a:rPr>
              <a:t>Маніфестом течії стала стаття «Спадщина символізму і акмеїзм» Миколи </a:t>
            </a:r>
            <a:r>
              <a:rPr lang="uk-UA" sz="2400" spc="-150" dirty="0" err="1" smtClean="0">
                <a:solidFill>
                  <a:schemeClr val="tx1"/>
                </a:solidFill>
              </a:rPr>
              <a:t>Гумільова</a:t>
            </a:r>
            <a:r>
              <a:rPr lang="uk-UA" sz="2400" spc="-150" dirty="0" smtClean="0">
                <a:solidFill>
                  <a:schemeClr val="tx1"/>
                </a:solidFill>
              </a:rPr>
              <a:t> та Сергія Городецького, опублікована в журналі "Аполлон" (1910), яка розпочиналася з твердження: «… символізм закінчив своє коло розвитку і тепер падає… На зміну символізму йде новий напрям, як би воно не називалося, чи акмеїзм ; чи </a:t>
            </a:r>
            <a:r>
              <a:rPr lang="uk-UA" sz="2400" spc="-150" dirty="0" err="1" smtClean="0">
                <a:solidFill>
                  <a:schemeClr val="tx1"/>
                </a:solidFill>
              </a:rPr>
              <a:t>адамізм</a:t>
            </a:r>
            <a:r>
              <a:rPr lang="uk-UA" sz="2400" spc="-150" dirty="0" smtClean="0">
                <a:solidFill>
                  <a:schemeClr val="tx1"/>
                </a:solidFill>
              </a:rPr>
              <a:t>…»</a:t>
            </a:r>
          </a:p>
          <a:p>
            <a:pPr algn="just"/>
            <a:r>
              <a:rPr lang="uk-UA" sz="2400" spc="-150" dirty="0" smtClean="0">
                <a:solidFill>
                  <a:schemeClr val="tx1"/>
                </a:solidFill>
              </a:rPr>
              <a:t>Акмеїсти прагнутимуть до реалістичного зображення світових явищ, до достовірності в передачі елементів живого (речового, плотського), до точності (зовнішньою і психологічною), твердості малюнка, заперечення іносказань і містики. </a:t>
            </a:r>
          </a:p>
          <a:p>
            <a:pPr algn="just"/>
            <a:r>
              <a:rPr lang="uk-UA" sz="2400" spc="-150" dirty="0" smtClean="0">
                <a:solidFill>
                  <a:schemeClr val="tx1"/>
                </a:solidFill>
              </a:rPr>
              <a:t>Твори представників цієї течії насичені численними асоціаціями з попередниками, фольклором, міфологією, побутом античності.</a:t>
            </a:r>
          </a:p>
          <a:p>
            <a:pPr algn="just"/>
            <a:endParaRPr lang="uk-UA" sz="2400" spc="-150" dirty="0" smtClean="0">
              <a:solidFill>
                <a:schemeClr val="tx1"/>
              </a:solidFill>
            </a:endParaRPr>
          </a:p>
          <a:p>
            <a:pPr algn="just"/>
            <a:endParaRPr lang="uk-UA" sz="2400" spc="-150" dirty="0" smtClean="0">
              <a:solidFill>
                <a:schemeClr val="tx1"/>
              </a:solidFill>
            </a:endParaRPr>
          </a:p>
          <a:p>
            <a:pPr algn="just"/>
            <a:endParaRPr lang="uk-UA" sz="2400"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Акмеїзм в літературі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ctr"/>
            <a:endParaRPr lang="uk-UA" sz="1800" dirty="0" smtClean="0"/>
          </a:p>
          <a:p>
            <a:pPr algn="ctr"/>
            <a:r>
              <a:rPr lang="uk-UA" sz="1800" dirty="0" smtClean="0"/>
              <a:t>Анна Ахматова</a:t>
            </a:r>
          </a:p>
          <a:p>
            <a:pPr algn="ctr"/>
            <a:r>
              <a:rPr lang="ru-RU" sz="1800" dirty="0" smtClean="0"/>
              <a:t>“Сжала  руки  под  тёмной  вуалью…”</a:t>
            </a:r>
            <a:endParaRPr lang="uk-UA" sz="1800" dirty="0" smtClean="0"/>
          </a:p>
          <a:p>
            <a:pPr algn="ctr"/>
            <a:endParaRPr lang="uk-UA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Я научилась просто, мудро жить,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Смотреть на небо и молиться Богу,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долго перед вечером бродить,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Чтоб утомить ненужную тревогу.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Когда шуршат в овраге лопухи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никнет гроздь рябины желто-красной,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Слагаю я веселые стихи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 жизни тленной, тленной и прекрасной.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3800" dirty="0" smtClean="0"/>
          </a:p>
          <a:p>
            <a:pPr algn="ctr"/>
            <a:r>
              <a:rPr lang="ru-RU" sz="8000" dirty="0" smtClean="0"/>
              <a:t>Михайло  </a:t>
            </a:r>
            <a:r>
              <a:rPr lang="ru-RU" sz="8000" dirty="0" err="1" smtClean="0"/>
              <a:t>Драй-Хмара</a:t>
            </a:r>
            <a:endParaRPr lang="ru-RU" sz="8000" dirty="0" smtClean="0"/>
          </a:p>
          <a:p>
            <a:pPr algn="ctr"/>
            <a:r>
              <a:rPr lang="ru-RU" sz="8000" dirty="0" smtClean="0"/>
              <a:t>«</a:t>
            </a:r>
            <a:r>
              <a:rPr lang="ru-RU" sz="8000" dirty="0" err="1" smtClean="0"/>
              <a:t>Поки</a:t>
            </a:r>
            <a:r>
              <a:rPr lang="ru-RU" sz="8000" dirty="0" smtClean="0"/>
              <a:t> не </a:t>
            </a:r>
            <a:r>
              <a:rPr lang="ru-RU" sz="8000" dirty="0" err="1" smtClean="0"/>
              <a:t>вмру</a:t>
            </a:r>
            <a:r>
              <a:rPr lang="ru-RU" sz="8000" dirty="0" smtClean="0"/>
              <a:t>, </a:t>
            </a:r>
            <a:r>
              <a:rPr lang="ru-RU" sz="8000" dirty="0" err="1" smtClean="0"/>
              <a:t>не</a:t>
            </a:r>
            <a:r>
              <a:rPr lang="ru-RU" sz="8000" dirty="0" smtClean="0"/>
              <a:t> перестану..."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14554"/>
            <a:ext cx="4041775" cy="450059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Поки</a:t>
            </a:r>
            <a:r>
              <a:rPr lang="ru-RU" b="1" dirty="0" smtClean="0">
                <a:solidFill>
                  <a:schemeClr val="tx1"/>
                </a:solidFill>
              </a:rPr>
              <a:t>  не  </a:t>
            </a:r>
            <a:r>
              <a:rPr lang="ru-RU" b="1" dirty="0" err="1" smtClean="0">
                <a:solidFill>
                  <a:schemeClr val="tx1"/>
                </a:solidFill>
              </a:rPr>
              <a:t>вмру</a:t>
            </a:r>
            <a:r>
              <a:rPr lang="ru-RU" b="1" dirty="0" smtClean="0">
                <a:solidFill>
                  <a:schemeClr val="tx1"/>
                </a:solidFill>
              </a:rPr>
              <a:t>,  </a:t>
            </a:r>
            <a:r>
              <a:rPr lang="ru-RU" b="1" dirty="0" err="1" smtClean="0">
                <a:solidFill>
                  <a:schemeClr val="tx1"/>
                </a:solidFill>
              </a:rPr>
              <a:t>не</a:t>
            </a:r>
            <a:r>
              <a:rPr lang="ru-RU" b="1" dirty="0" smtClean="0">
                <a:solidFill>
                  <a:schemeClr val="tx1"/>
                </a:solidFill>
              </a:rPr>
              <a:t>  перестану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Тебе  </a:t>
            </a:r>
            <a:r>
              <a:rPr lang="ru-RU" b="1" dirty="0" err="1" smtClean="0">
                <a:solidFill>
                  <a:schemeClr val="tx1"/>
                </a:solidFill>
              </a:rPr>
              <a:t>шукати</a:t>
            </a:r>
            <a:r>
              <a:rPr lang="ru-RU" b="1" dirty="0" smtClean="0">
                <a:solidFill>
                  <a:schemeClr val="tx1"/>
                </a:solidFill>
              </a:rPr>
              <a:t>  на  </a:t>
            </a:r>
            <a:r>
              <a:rPr lang="ru-RU" b="1" dirty="0" err="1" smtClean="0">
                <a:solidFill>
                  <a:schemeClr val="tx1"/>
                </a:solidFill>
              </a:rPr>
              <a:t>землі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І  </a:t>
            </a:r>
            <a:r>
              <a:rPr lang="ru-RU" b="1" dirty="0" err="1" smtClean="0">
                <a:solidFill>
                  <a:schemeClr val="tx1"/>
                </a:solidFill>
              </a:rPr>
              <a:t>серце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зоряного</a:t>
            </a:r>
            <a:r>
              <a:rPr lang="ru-RU" b="1" dirty="0" smtClean="0">
                <a:solidFill>
                  <a:schemeClr val="tx1"/>
                </a:solidFill>
              </a:rPr>
              <a:t>  лану,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Де  </a:t>
            </a:r>
            <a:r>
              <a:rPr lang="ru-RU" b="1" dirty="0" err="1" smtClean="0">
                <a:solidFill>
                  <a:schemeClr val="tx1"/>
                </a:solidFill>
              </a:rPr>
              <a:t>Твої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плинуть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кораблі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Засклеплена</a:t>
            </a:r>
            <a:r>
              <a:rPr lang="ru-RU" b="1" dirty="0" smtClean="0">
                <a:solidFill>
                  <a:schemeClr val="tx1"/>
                </a:solidFill>
              </a:rPr>
              <a:t>  в  </a:t>
            </a:r>
            <a:r>
              <a:rPr lang="ru-RU" b="1" dirty="0" err="1" smtClean="0">
                <a:solidFill>
                  <a:schemeClr val="tx1"/>
                </a:solidFill>
              </a:rPr>
              <a:t>глухій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яскині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Моя  </a:t>
            </a:r>
            <a:r>
              <a:rPr lang="ru-RU" b="1" dirty="0" err="1" smtClean="0">
                <a:solidFill>
                  <a:schemeClr val="tx1"/>
                </a:solidFill>
              </a:rPr>
              <a:t>бунтується</a:t>
            </a:r>
            <a:r>
              <a:rPr lang="ru-RU" b="1" dirty="0" smtClean="0">
                <a:solidFill>
                  <a:schemeClr val="tx1"/>
                </a:solidFill>
              </a:rPr>
              <a:t>  душа  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О,  де  те  небо,  де  те  </a:t>
            </a:r>
            <a:r>
              <a:rPr lang="ru-RU" b="1" dirty="0" err="1" smtClean="0">
                <a:solidFill>
                  <a:schemeClr val="tx1"/>
                </a:solidFill>
              </a:rPr>
              <a:t>синє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смертний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біль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її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втіша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Дихни</a:t>
            </a:r>
            <a:r>
              <a:rPr lang="ru-RU" b="1" dirty="0" smtClean="0">
                <a:solidFill>
                  <a:schemeClr val="tx1"/>
                </a:solidFill>
              </a:rPr>
              <a:t>  на  </a:t>
            </a:r>
            <a:r>
              <a:rPr lang="ru-RU" b="1" dirty="0" err="1" smtClean="0">
                <a:solidFill>
                  <a:schemeClr val="tx1"/>
                </a:solidFill>
              </a:rPr>
              <a:t>неї</a:t>
            </a:r>
            <a:r>
              <a:rPr lang="ru-RU" b="1" dirty="0" smtClean="0">
                <a:solidFill>
                  <a:schemeClr val="tx1"/>
                </a:solidFill>
              </a:rPr>
              <a:t>,  як  в  </a:t>
            </a:r>
            <a:r>
              <a:rPr lang="ru-RU" b="1" dirty="0" err="1" smtClean="0">
                <a:solidFill>
                  <a:schemeClr val="tx1"/>
                </a:solidFill>
              </a:rPr>
              <a:t>дитинстві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  землю  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ненькою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лягло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І  не  </a:t>
            </a:r>
            <a:r>
              <a:rPr lang="ru-RU" b="1" dirty="0" err="1" smtClean="0">
                <a:solidFill>
                  <a:schemeClr val="tx1"/>
                </a:solidFill>
              </a:rPr>
              <a:t>цурайсь</a:t>
            </a:r>
            <a:r>
              <a:rPr lang="ru-RU" b="1" dirty="0" smtClean="0">
                <a:solidFill>
                  <a:schemeClr val="tx1"/>
                </a:solidFill>
              </a:rPr>
              <a:t>  мене   - я  </a:t>
            </a:r>
            <a:r>
              <a:rPr lang="ru-RU" b="1" dirty="0" err="1" smtClean="0">
                <a:solidFill>
                  <a:schemeClr val="tx1"/>
                </a:solidFill>
              </a:rPr>
              <a:t>син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твій</a:t>
            </a:r>
            <a:r>
              <a:rPr lang="ru-RU" b="1" dirty="0" smtClean="0">
                <a:solidFill>
                  <a:schemeClr val="tx1"/>
                </a:solidFill>
              </a:rPr>
              <a:t>  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І  </a:t>
            </a:r>
            <a:r>
              <a:rPr lang="ru-RU" b="1" dirty="0" err="1" smtClean="0">
                <a:solidFill>
                  <a:schemeClr val="tx1"/>
                </a:solidFill>
              </a:rPr>
              <a:t>пригорни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моє</a:t>
            </a:r>
            <a:r>
              <a:rPr lang="ru-RU" b="1" dirty="0" smtClean="0">
                <a:solidFill>
                  <a:schemeClr val="tx1"/>
                </a:solidFill>
              </a:rPr>
              <a:t>  </a:t>
            </a:r>
            <a:r>
              <a:rPr lang="ru-RU" b="1" dirty="0" err="1" smtClean="0">
                <a:solidFill>
                  <a:schemeClr val="tx1"/>
                </a:solidFill>
              </a:rPr>
              <a:t>чоло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Значення модернізму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Новітні літературно-мистецькі тенденції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Творення нової реальності, що залежить від суб'єктивної позиції митця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тяжіння до новизни змісту й форми літературного твору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широке залучення знань з різних сфер людської діяльності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орієнтація на ірраціоналізм та інтуїцію.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Трансформація філософських принципів у структуру твору. 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ЛІТЕРАТУРНІ УГРУПОВУВАННЯ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err="1">
                <a:hlinkClick r:id="rId2"/>
              </a:rPr>
              <a:t>Аспанфут</a:t>
            </a:r>
            <a:endParaRPr lang="ru-RU" dirty="0"/>
          </a:p>
          <a:p>
            <a:pPr algn="ctr"/>
            <a:r>
              <a:rPr lang="ru-RU" dirty="0">
                <a:hlinkClick r:id="rId3"/>
              </a:rPr>
              <a:t>«</a:t>
            </a:r>
            <a:r>
              <a:rPr lang="ru-RU" dirty="0" err="1">
                <a:hlinkClick r:id="rId3"/>
              </a:rPr>
              <a:t>Неокласики</a:t>
            </a:r>
            <a:r>
              <a:rPr lang="ru-RU" dirty="0">
                <a:hlinkClick r:id="rId3"/>
              </a:rPr>
              <a:t>»</a:t>
            </a:r>
            <a:endParaRPr lang="ru-RU" dirty="0"/>
          </a:p>
          <a:p>
            <a:pPr algn="ctr"/>
            <a:r>
              <a:rPr lang="ru-RU" dirty="0">
                <a:hlinkClick r:id="rId4"/>
              </a:rPr>
              <a:t>«Плуг»</a:t>
            </a:r>
            <a:endParaRPr lang="ru-RU" dirty="0"/>
          </a:p>
          <a:p>
            <a:pPr algn="ctr"/>
            <a:r>
              <a:rPr lang="ru-RU" dirty="0">
                <a:hlinkClick r:id="rId5"/>
              </a:rPr>
              <a:t>«Гарт»</a:t>
            </a:r>
            <a:endParaRPr lang="ru-RU" dirty="0"/>
          </a:p>
          <a:p>
            <a:pPr algn="ctr"/>
            <a:r>
              <a:rPr lang="ru-RU" dirty="0">
                <a:hlinkClick r:id="rId6"/>
              </a:rPr>
              <a:t>«Ланка»</a:t>
            </a:r>
            <a:endParaRPr lang="ru-RU" dirty="0"/>
          </a:p>
          <a:p>
            <a:pPr algn="ctr"/>
            <a:r>
              <a:rPr lang="ru-RU" dirty="0">
                <a:hlinkClick r:id="rId7"/>
              </a:rPr>
              <a:t>МАРС</a:t>
            </a:r>
            <a:endParaRPr lang="ru-RU" dirty="0"/>
          </a:p>
          <a:p>
            <a:pPr algn="ctr"/>
            <a:r>
              <a:rPr lang="ru-RU" dirty="0">
                <a:hlinkClick r:id="rId8"/>
              </a:rPr>
              <a:t>ВАПЛІТЕ</a:t>
            </a:r>
            <a:endParaRPr lang="ru-RU" dirty="0"/>
          </a:p>
          <a:p>
            <a:pPr algn="ctr"/>
            <a:r>
              <a:rPr lang="ru-RU" dirty="0">
                <a:hlinkClick r:id="rId9"/>
              </a:rPr>
              <a:t>«Молодняк»</a:t>
            </a:r>
            <a:endParaRPr lang="ru-RU" dirty="0"/>
          </a:p>
          <a:p>
            <a:pPr algn="ctr"/>
            <a:r>
              <a:rPr lang="ru-RU" dirty="0">
                <a:hlinkClick r:id="rId10"/>
              </a:rPr>
              <a:t>ВУСПП</a:t>
            </a:r>
            <a:endParaRPr lang="ru-RU" dirty="0"/>
          </a:p>
          <a:p>
            <a:pPr algn="ctr"/>
            <a:r>
              <a:rPr lang="ru-RU" dirty="0">
                <a:hlinkClick r:id="rId11"/>
              </a:rPr>
              <a:t>СПУ</a:t>
            </a:r>
            <a:endParaRPr lang="ru-RU" dirty="0"/>
          </a:p>
          <a:p>
            <a:pPr algn="ctr"/>
            <a:r>
              <a:rPr lang="ru-RU" dirty="0">
                <a:hlinkClick r:id="rId12"/>
              </a:rPr>
              <a:t>«</a:t>
            </a:r>
            <a:r>
              <a:rPr lang="ru-RU" dirty="0" err="1">
                <a:hlinkClick r:id="rId12"/>
              </a:rPr>
              <a:t>Празька</a:t>
            </a:r>
            <a:r>
              <a:rPr lang="ru-RU" dirty="0">
                <a:hlinkClick r:id="rId12"/>
              </a:rPr>
              <a:t> школа»</a:t>
            </a:r>
            <a:endParaRPr lang="ru-RU" dirty="0"/>
          </a:p>
          <a:p>
            <a:pPr algn="ctr"/>
            <a:r>
              <a:rPr lang="ru-RU" dirty="0">
                <a:hlinkClick r:id="rId13"/>
              </a:rPr>
              <a:t>МУР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99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АСПАНФУТ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      </a:t>
            </a:r>
            <a:r>
              <a:rPr lang="ru-RU" dirty="0" err="1">
                <a:solidFill>
                  <a:schemeClr val="tx1"/>
                </a:solidFill>
              </a:rPr>
              <a:t>Асоціація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панфутуристів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літературна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утворилась</a:t>
            </a:r>
            <a:r>
              <a:rPr lang="ru-RU" dirty="0">
                <a:solidFill>
                  <a:schemeClr val="tx1"/>
                </a:solidFill>
              </a:rPr>
              <a:t> у 1921 р. в </a:t>
            </a:r>
            <a:r>
              <a:rPr lang="ru-RU" dirty="0" err="1">
                <a:solidFill>
                  <a:schemeClr val="tx1"/>
                </a:solidFill>
              </a:rPr>
              <a:t>Києві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базі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групи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Фламінго</a:t>
            </a:r>
            <a:r>
              <a:rPr lang="ru-RU" dirty="0">
                <a:solidFill>
                  <a:schemeClr val="tx1"/>
                </a:solidFill>
              </a:rPr>
              <a:t>», «</a:t>
            </a:r>
            <a:r>
              <a:rPr lang="ru-RU" dirty="0" err="1">
                <a:solidFill>
                  <a:schemeClr val="tx1"/>
                </a:solidFill>
              </a:rPr>
              <a:t>Ударної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поетів-футуристів</a:t>
            </a:r>
            <a:r>
              <a:rPr lang="ru-RU" dirty="0">
                <a:solidFill>
                  <a:schemeClr val="tx1"/>
                </a:solidFill>
              </a:rPr>
              <a:t>» та </a:t>
            </a:r>
            <a:r>
              <a:rPr lang="ru-RU" dirty="0" err="1">
                <a:solidFill>
                  <a:schemeClr val="tx1"/>
                </a:solidFill>
              </a:rPr>
              <a:t>науково-мистецької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групи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Комкосмос</a:t>
            </a:r>
            <a:r>
              <a:rPr lang="ru-RU" dirty="0">
                <a:solidFill>
                  <a:schemeClr val="tx1"/>
                </a:solidFill>
              </a:rPr>
              <a:t>» з </a:t>
            </a:r>
            <a:r>
              <a:rPr lang="ru-RU" dirty="0" err="1">
                <a:solidFill>
                  <a:schemeClr val="tx1"/>
                </a:solidFill>
              </a:rPr>
              <a:t>ініціативи</a:t>
            </a:r>
            <a:r>
              <a:rPr lang="ru-RU" dirty="0">
                <a:solidFill>
                  <a:schemeClr val="tx1"/>
                </a:solidFill>
              </a:rPr>
              <a:t> М. Семянка. До </a:t>
            </a:r>
            <a:r>
              <a:rPr lang="ru-RU" dirty="0" err="1">
                <a:solidFill>
                  <a:schemeClr val="tx1"/>
                </a:solidFill>
              </a:rPr>
              <a:t>неї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окрім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, входили Гео </a:t>
            </a:r>
            <a:r>
              <a:rPr lang="ru-RU" dirty="0" err="1">
                <a:solidFill>
                  <a:schemeClr val="tx1"/>
                </a:solidFill>
              </a:rPr>
              <a:t>Шкурупій</a:t>
            </a:r>
            <a:r>
              <a:rPr lang="ru-RU" dirty="0">
                <a:solidFill>
                  <a:schemeClr val="tx1"/>
                </a:solidFill>
              </a:rPr>
              <a:t>, Ю. </a:t>
            </a:r>
            <a:r>
              <a:rPr lang="ru-RU" dirty="0" err="1">
                <a:solidFill>
                  <a:schemeClr val="tx1"/>
                </a:solidFill>
              </a:rPr>
              <a:t>Шпол</a:t>
            </a:r>
            <a:r>
              <a:rPr lang="ru-RU" dirty="0">
                <a:solidFill>
                  <a:schemeClr val="tx1"/>
                </a:solidFill>
              </a:rPr>
              <a:t>, О. </a:t>
            </a:r>
            <a:r>
              <a:rPr lang="ru-RU" dirty="0" err="1">
                <a:solidFill>
                  <a:schemeClr val="tx1"/>
                </a:solidFill>
              </a:rPr>
              <a:t>Слісаренко</a:t>
            </a:r>
            <a:r>
              <a:rPr lang="ru-RU" dirty="0">
                <a:solidFill>
                  <a:schemeClr val="tx1"/>
                </a:solidFill>
              </a:rPr>
              <a:t>, Мирослав </a:t>
            </a:r>
            <a:r>
              <a:rPr lang="ru-RU" dirty="0" err="1">
                <a:solidFill>
                  <a:schemeClr val="tx1"/>
                </a:solidFill>
              </a:rPr>
              <a:t>Ірчан</a:t>
            </a:r>
            <a:r>
              <a:rPr lang="ru-RU" dirty="0">
                <a:solidFill>
                  <a:schemeClr val="tx1"/>
                </a:solidFill>
              </a:rPr>
              <a:t>, Марко Терещенко, М. Бажан, Ю. </a:t>
            </a:r>
            <a:r>
              <a:rPr lang="ru-RU" dirty="0" err="1">
                <a:solidFill>
                  <a:schemeClr val="tx1"/>
                </a:solidFill>
              </a:rPr>
              <a:t>Яновський</a:t>
            </a:r>
            <a:r>
              <a:rPr lang="ru-RU" dirty="0">
                <a:solidFill>
                  <a:schemeClr val="tx1"/>
                </a:solidFill>
              </a:rPr>
              <a:t>, А. Чужий та </a:t>
            </a:r>
            <a:r>
              <a:rPr lang="ru-RU" dirty="0" err="1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Асоціація</a:t>
            </a:r>
            <a:r>
              <a:rPr lang="ru-RU" dirty="0">
                <a:solidFill>
                  <a:schemeClr val="tx1"/>
                </a:solidFill>
              </a:rPr>
              <a:t> мала </a:t>
            </a:r>
            <a:r>
              <a:rPr lang="ru-RU" dirty="0" err="1">
                <a:solidFill>
                  <a:schemeClr val="tx1"/>
                </a:solidFill>
              </a:rPr>
              <a:t>видавництво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Гольфштром</a:t>
            </a:r>
            <a:r>
              <a:rPr lang="ru-RU" dirty="0">
                <a:solidFill>
                  <a:schemeClr val="tx1"/>
                </a:solidFill>
              </a:rPr>
              <a:t>». Члени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прогнозували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мистецтва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умілістю</a:t>
            </a:r>
            <a:r>
              <a:rPr lang="ru-RU" dirty="0">
                <a:solidFill>
                  <a:schemeClr val="tx1"/>
                </a:solidFill>
              </a:rPr>
              <a:t>», «штукою»,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появу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надмистецтва</a:t>
            </a:r>
            <a:r>
              <a:rPr lang="ru-RU" dirty="0">
                <a:solidFill>
                  <a:schemeClr val="tx1"/>
                </a:solidFill>
              </a:rPr>
              <a:t> як синтезу </a:t>
            </a:r>
            <a:r>
              <a:rPr lang="ru-RU" dirty="0" err="1">
                <a:solidFill>
                  <a:schemeClr val="tx1"/>
                </a:solidFill>
              </a:rPr>
              <a:t>поезії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живопису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скульптури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архітектури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руйнування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канонічних</a:t>
            </a:r>
            <a:r>
              <a:rPr lang="ru-RU" dirty="0">
                <a:solidFill>
                  <a:schemeClr val="tx1"/>
                </a:solidFill>
              </a:rPr>
              <a:t> форм </a:t>
            </a:r>
            <a:r>
              <a:rPr lang="ru-RU" dirty="0" err="1">
                <a:solidFill>
                  <a:schemeClr val="tx1"/>
                </a:solidFill>
              </a:rPr>
              <a:t>мистецтва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 У 1924 р. «</a:t>
            </a:r>
            <a:r>
              <a:rPr lang="ru-RU" dirty="0" err="1">
                <a:solidFill>
                  <a:schemeClr val="tx1"/>
                </a:solidFill>
              </a:rPr>
              <a:t>Аспанфут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перетворено</a:t>
            </a:r>
            <a:r>
              <a:rPr lang="ru-RU" dirty="0">
                <a:solidFill>
                  <a:schemeClr val="tx1"/>
                </a:solidFill>
              </a:rPr>
              <a:t> на «</a:t>
            </a:r>
            <a:r>
              <a:rPr lang="ru-RU" dirty="0" err="1">
                <a:solidFill>
                  <a:schemeClr val="tx1"/>
                </a:solidFill>
              </a:rPr>
              <a:t>Асоціацію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комункульту</a:t>
            </a:r>
            <a:r>
              <a:rPr lang="ru-RU" dirty="0">
                <a:solidFill>
                  <a:schemeClr val="tx1"/>
                </a:solidFill>
              </a:rPr>
              <a:t>».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98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ПЛУГ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Ініціатором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і головою «Плугу» </a:t>
            </a:r>
            <a:r>
              <a:rPr lang="ru-RU" dirty="0" err="1"/>
              <a:t>був</a:t>
            </a:r>
            <a:r>
              <a:rPr lang="ru-RU" dirty="0"/>
              <a:t> С. Пилипенко,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членами — А. Головко, А. </a:t>
            </a:r>
            <a:r>
              <a:rPr lang="ru-RU" dirty="0" err="1"/>
              <a:t>Панів</a:t>
            </a:r>
            <a:r>
              <a:rPr lang="ru-RU" dirty="0"/>
              <a:t>, І. Сенченко, Г. </a:t>
            </a:r>
            <a:r>
              <a:rPr lang="ru-RU" dirty="0" err="1"/>
              <a:t>Епік</a:t>
            </a:r>
            <a:r>
              <a:rPr lang="ru-RU" dirty="0"/>
              <a:t>, І. Кириленко, О. Копиленко, Д. </a:t>
            </a:r>
            <a:r>
              <a:rPr lang="ru-RU" dirty="0" err="1"/>
              <a:t>Гуменна</a:t>
            </a:r>
            <a:r>
              <a:rPr lang="ru-RU" dirty="0"/>
              <a:t>, П. Панч, І. Шевченко, В. </a:t>
            </a:r>
            <a:r>
              <a:rPr lang="ru-RU" dirty="0" err="1"/>
              <a:t>Гжицький</a:t>
            </a:r>
            <a:r>
              <a:rPr lang="ru-RU" dirty="0"/>
              <a:t>, П. Усенко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       </a:t>
            </a:r>
            <a:br>
              <a:rPr lang="ru-RU" dirty="0"/>
            </a:br>
            <a:r>
              <a:rPr lang="ru-RU" dirty="0"/>
              <a:t>       З </a:t>
            </a:r>
            <a:r>
              <a:rPr lang="ru-RU" dirty="0" err="1"/>
              <a:t>квітня</a:t>
            </a:r>
            <a:r>
              <a:rPr lang="ru-RU" dirty="0"/>
              <a:t> 1922р. </a:t>
            </a:r>
            <a:r>
              <a:rPr lang="ru-RU" dirty="0" err="1"/>
              <a:t>плужани</a:t>
            </a:r>
            <a:r>
              <a:rPr lang="ru-RU" dirty="0"/>
              <a:t> </a:t>
            </a:r>
            <a:r>
              <a:rPr lang="ru-RU" dirty="0" err="1"/>
              <a:t>ухвалили</a:t>
            </a:r>
            <a:r>
              <a:rPr lang="ru-RU" dirty="0"/>
              <a:t> «Платформу </a:t>
            </a:r>
            <a:r>
              <a:rPr lang="ru-RU" dirty="0" err="1"/>
              <a:t>ідеологічну</a:t>
            </a:r>
            <a:r>
              <a:rPr lang="ru-RU" dirty="0"/>
              <a:t> і </a:t>
            </a:r>
            <a:r>
              <a:rPr lang="ru-RU" dirty="0" err="1"/>
              <a:t>художню</a:t>
            </a:r>
            <a:r>
              <a:rPr lang="ru-RU" dirty="0"/>
              <a:t>», де </a:t>
            </a:r>
            <a:r>
              <a:rPr lang="ru-RU" dirty="0" err="1"/>
              <a:t>наголошували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революційно-селянська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плужан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скерована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широких </a:t>
            </a:r>
            <a:r>
              <a:rPr lang="ru-RU" dirty="0" err="1"/>
              <a:t>селянських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і </a:t>
            </a:r>
            <a:r>
              <a:rPr lang="ru-RU" dirty="0" err="1"/>
              <a:t>сільської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в </a:t>
            </a:r>
            <a:r>
              <a:rPr lang="ru-RU" dirty="0" err="1"/>
              <a:t>дусі</a:t>
            </a:r>
            <a:r>
              <a:rPr lang="ru-RU" dirty="0"/>
              <a:t> </a:t>
            </a:r>
            <a:r>
              <a:rPr lang="ru-RU" dirty="0" err="1"/>
              <a:t>пролетарської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». </a:t>
            </a:r>
            <a:br>
              <a:rPr lang="ru-RU" dirty="0"/>
            </a:br>
            <a:r>
              <a:rPr lang="ru-RU" dirty="0"/>
              <a:t>       </a:t>
            </a:r>
            <a:br>
              <a:rPr lang="ru-RU" dirty="0"/>
            </a:br>
            <a:r>
              <a:rPr lang="ru-RU" dirty="0"/>
              <a:t> 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5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Зародження модернізму в світі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Франція </a:t>
            </a:r>
            <a:r>
              <a:rPr lang="uk-UA" dirty="0">
                <a:solidFill>
                  <a:schemeClr val="tx1"/>
                </a:solidFill>
              </a:rPr>
              <a:t>в 70-ті рр. ХІХ </a:t>
            </a:r>
            <a:r>
              <a:rPr lang="uk-UA" dirty="0" smtClean="0">
                <a:solidFill>
                  <a:schemeClr val="tx1"/>
                </a:solidFill>
              </a:rPr>
              <a:t>ст.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Бельгія 80-90-ті рр. ХІХ ст.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Польща кінець ХІХ - поч. ХХ ст.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Срібний вік у Росії кінець ХІХ – поч. ХХ ст.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Україна -  кінець ХІХ ст.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ПЛУГ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54" y="1556792"/>
            <a:ext cx="8229600" cy="53102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   </a:t>
            </a:r>
            <a:r>
              <a:rPr lang="ru-RU" dirty="0" err="1"/>
              <a:t>Позитивним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«Плуга» </a:t>
            </a:r>
            <a:r>
              <a:rPr lang="ru-RU" dirty="0" err="1"/>
              <a:t>було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орієнтував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на </a:t>
            </a:r>
            <a:r>
              <a:rPr lang="ru-RU" dirty="0" err="1"/>
              <a:t>глибинний</a:t>
            </a:r>
            <a:r>
              <a:rPr lang="ru-RU" dirty="0"/>
              <a:t> і </a:t>
            </a:r>
            <a:r>
              <a:rPr lang="ru-RU" dirty="0" err="1"/>
              <a:t>драматичний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села,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доповнюючи</a:t>
            </a:r>
            <a:r>
              <a:rPr lang="ru-RU" dirty="0"/>
              <a:t> таким чином </a:t>
            </a:r>
            <a:r>
              <a:rPr lang="ru-RU" dirty="0" err="1"/>
              <a:t>однобічно-індустріальну</a:t>
            </a:r>
            <a:r>
              <a:rPr lang="ru-RU" dirty="0"/>
              <a:t> і часом </a:t>
            </a:r>
            <a:r>
              <a:rPr lang="ru-RU" dirty="0" err="1"/>
              <a:t>наївно</a:t>
            </a:r>
            <a:r>
              <a:rPr lang="ru-RU" dirty="0"/>
              <a:t>-«</a:t>
            </a:r>
            <a:r>
              <a:rPr lang="ru-RU" dirty="0" err="1"/>
              <a:t>пролетарську</a:t>
            </a:r>
            <a:r>
              <a:rPr lang="ru-RU" dirty="0"/>
              <a:t>» </a:t>
            </a:r>
            <a:r>
              <a:rPr lang="ru-RU" dirty="0" err="1"/>
              <a:t>орієнтацію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літорганізацій</a:t>
            </a:r>
            <a:r>
              <a:rPr lang="ru-RU" dirty="0"/>
              <a:t>, </a:t>
            </a:r>
            <a:r>
              <a:rPr lang="ru-RU" dirty="0" err="1"/>
              <a:t>допомагав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обдарованій</a:t>
            </a:r>
            <a:r>
              <a:rPr lang="ru-RU" dirty="0"/>
              <a:t> </a:t>
            </a:r>
            <a:r>
              <a:rPr lang="ru-RU" dirty="0" err="1"/>
              <a:t>селянській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       </a:t>
            </a:r>
            <a:br>
              <a:rPr lang="ru-RU" dirty="0"/>
            </a:br>
            <a:r>
              <a:rPr lang="ru-RU" dirty="0"/>
              <a:t>       </a:t>
            </a:r>
            <a:r>
              <a:rPr lang="ru-RU" dirty="0" err="1"/>
              <a:t>Негативним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те.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плужани</a:t>
            </a:r>
            <a:r>
              <a:rPr lang="ru-RU" dirty="0"/>
              <a:t> </a:t>
            </a:r>
            <a:r>
              <a:rPr lang="ru-RU" dirty="0" err="1"/>
              <a:t>намагались</a:t>
            </a:r>
            <a:r>
              <a:rPr lang="ru-RU" dirty="0"/>
              <a:t> </a:t>
            </a:r>
            <a:r>
              <a:rPr lang="ru-RU" dirty="0" err="1"/>
              <a:t>обмежити</a:t>
            </a:r>
            <a:r>
              <a:rPr lang="ru-RU" dirty="0"/>
              <a:t> й </a:t>
            </a:r>
            <a:r>
              <a:rPr lang="ru-RU" dirty="0" err="1"/>
              <a:t>регламентувати</a:t>
            </a:r>
            <a:r>
              <a:rPr lang="ru-RU" dirty="0"/>
              <a:t> «</a:t>
            </a:r>
            <a:r>
              <a:rPr lang="ru-RU" dirty="0" err="1"/>
              <a:t>революційним</a:t>
            </a:r>
            <a:r>
              <a:rPr lang="ru-RU" dirty="0"/>
              <a:t> </a:t>
            </a:r>
            <a:r>
              <a:rPr lang="ru-RU" dirty="0" err="1"/>
              <a:t>просвітництвом</a:t>
            </a:r>
            <a:r>
              <a:rPr lang="ru-RU" dirty="0"/>
              <a:t>»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до </a:t>
            </a:r>
            <a:r>
              <a:rPr lang="ru-RU" dirty="0" err="1"/>
              <a:t>тлумачення</a:t>
            </a:r>
            <a:r>
              <a:rPr lang="ru-RU" dirty="0"/>
              <a:t> та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свідомо</a:t>
            </a:r>
            <a:r>
              <a:rPr lang="ru-RU" dirty="0"/>
              <a:t> надавали </a:t>
            </a:r>
            <a:r>
              <a:rPr lang="ru-RU" dirty="0" err="1"/>
              <a:t>творам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простоти</a:t>
            </a:r>
            <a:r>
              <a:rPr lang="ru-RU" dirty="0"/>
              <a:t> й </a:t>
            </a:r>
            <a:r>
              <a:rPr lang="ru-RU" dirty="0" err="1"/>
              <a:t>доступності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брали курс на </a:t>
            </a:r>
            <a:r>
              <a:rPr lang="ru-RU" dirty="0" err="1"/>
              <a:t>масовість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55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ГАРТ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/>
              <a:t>Спілку</a:t>
            </a:r>
            <a:r>
              <a:rPr lang="ru-RU" dirty="0"/>
              <a:t> </a:t>
            </a:r>
            <a:r>
              <a:rPr lang="ru-RU" dirty="0" err="1"/>
              <a:t>пролетарських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«Гарт» </a:t>
            </a:r>
            <a:r>
              <a:rPr lang="ru-RU" dirty="0" err="1"/>
              <a:t>було</a:t>
            </a:r>
            <a:r>
              <a:rPr lang="ru-RU" dirty="0"/>
              <a:t> засновано на початку 1923р. з </a:t>
            </a:r>
            <a:r>
              <a:rPr lang="ru-RU" dirty="0" err="1"/>
              <a:t>ініціативи</a:t>
            </a:r>
            <a:r>
              <a:rPr lang="ru-RU" dirty="0"/>
              <a:t> В. </a:t>
            </a:r>
            <a:r>
              <a:rPr lang="ru-RU" dirty="0" err="1"/>
              <a:t>Еллана-Блакитного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В. Коряка, І. Кулика, В. </a:t>
            </a:r>
            <a:r>
              <a:rPr lang="ru-RU" dirty="0" err="1"/>
              <a:t>Сосюри</a:t>
            </a:r>
            <a:r>
              <a:rPr lang="ru-RU" dirty="0"/>
              <a:t>, М. </a:t>
            </a:r>
            <a:r>
              <a:rPr lang="ru-RU" dirty="0" err="1"/>
              <a:t>Хвильового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Спілка</a:t>
            </a:r>
            <a:r>
              <a:rPr lang="ru-RU" dirty="0"/>
              <a:t> мала </a:t>
            </a:r>
            <a:r>
              <a:rPr lang="ru-RU" dirty="0" err="1"/>
              <a:t>центральне</a:t>
            </a:r>
            <a:r>
              <a:rPr lang="ru-RU" dirty="0"/>
              <a:t> бюро в </a:t>
            </a:r>
            <a:r>
              <a:rPr lang="ru-RU" dirty="0" err="1"/>
              <a:t>Харкові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В. </a:t>
            </a:r>
            <a:r>
              <a:rPr lang="ru-RU" dirty="0" err="1"/>
              <a:t>Блакитним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філії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та </a:t>
            </a:r>
            <a:r>
              <a:rPr lang="ru-RU" dirty="0" err="1"/>
              <a:t>Одесі</a:t>
            </a:r>
            <a:r>
              <a:rPr lang="ru-RU" dirty="0"/>
              <a:t>. </a:t>
            </a:r>
            <a:r>
              <a:rPr lang="ru-RU" dirty="0" err="1"/>
              <a:t>Найсильнішим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осередок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входили М. </a:t>
            </a:r>
            <a:r>
              <a:rPr lang="ru-RU" dirty="0" err="1"/>
              <a:t>Хвильовий</a:t>
            </a:r>
            <a:r>
              <a:rPr lang="ru-RU" dirty="0"/>
              <a:t>, П. </a:t>
            </a:r>
            <a:r>
              <a:rPr lang="ru-RU" dirty="0" err="1"/>
              <a:t>Тичина</a:t>
            </a:r>
            <a:r>
              <a:rPr lang="ru-RU" dirty="0"/>
              <a:t>, М. </a:t>
            </a:r>
            <a:r>
              <a:rPr lang="ru-RU" dirty="0" err="1"/>
              <a:t>Йогансен</a:t>
            </a:r>
            <a:r>
              <a:rPr lang="ru-RU" dirty="0"/>
              <a:t>, В. </a:t>
            </a:r>
            <a:r>
              <a:rPr lang="ru-RU" dirty="0" err="1"/>
              <a:t>Поліщук</a:t>
            </a:r>
            <a:r>
              <a:rPr lang="ru-RU" dirty="0"/>
              <a:t>, І. </a:t>
            </a:r>
            <a:r>
              <a:rPr lang="ru-RU" dirty="0" err="1"/>
              <a:t>Дніпровський</a:t>
            </a:r>
            <a:r>
              <a:rPr lang="ru-RU" dirty="0"/>
              <a:t>, О. </a:t>
            </a:r>
            <a:r>
              <a:rPr lang="ru-RU" dirty="0" err="1"/>
              <a:t>Досвітній</a:t>
            </a:r>
            <a:r>
              <a:rPr lang="ru-RU" dirty="0"/>
              <a:t>, А. Любченко, Г. Коцюба, П. </a:t>
            </a:r>
            <a:r>
              <a:rPr lang="ru-RU" dirty="0" err="1"/>
              <a:t>Лісовий</a:t>
            </a:r>
            <a:r>
              <a:rPr lang="ru-RU" dirty="0"/>
              <a:t> (П. Свашенко), М. </a:t>
            </a:r>
            <a:r>
              <a:rPr lang="ru-RU" dirty="0" err="1"/>
              <a:t>Майський</a:t>
            </a:r>
            <a:r>
              <a:rPr lang="ru-RU" dirty="0"/>
              <a:t>, П. </a:t>
            </a:r>
            <a:r>
              <a:rPr lang="ru-RU" dirty="0" err="1"/>
              <a:t>Іванів</a:t>
            </a:r>
            <a:r>
              <a:rPr lang="ru-RU" dirty="0"/>
              <a:t>, М. </a:t>
            </a:r>
            <a:r>
              <a:rPr lang="ru-RU" dirty="0" err="1"/>
              <a:t>Христовий</a:t>
            </a:r>
            <a:r>
              <a:rPr lang="ru-RU" dirty="0"/>
              <a:t>, Ю. Смолич, а </a:t>
            </a:r>
            <a:r>
              <a:rPr lang="ru-RU" dirty="0" err="1"/>
              <a:t>згодом</a:t>
            </a:r>
            <a:r>
              <a:rPr lang="ru-RU" dirty="0"/>
              <a:t> О. </a:t>
            </a:r>
            <a:r>
              <a:rPr lang="ru-RU" dirty="0" err="1"/>
              <a:t>Слісаренко</a:t>
            </a:r>
            <a:r>
              <a:rPr lang="ru-RU" dirty="0"/>
              <a:t>, М. </a:t>
            </a:r>
            <a:r>
              <a:rPr lang="ru-RU" dirty="0" err="1"/>
              <a:t>Яловий</a:t>
            </a:r>
            <a:r>
              <a:rPr lang="ru-RU" dirty="0"/>
              <a:t>, М. Бажан, Г. </a:t>
            </a:r>
            <a:r>
              <a:rPr lang="ru-RU" dirty="0" err="1"/>
              <a:t>Шкурупій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46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ГАРТ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sz="3400" dirty="0"/>
              <a:t>У </a:t>
            </a:r>
            <a:r>
              <a:rPr lang="ru-RU" sz="3400" dirty="0" err="1"/>
              <a:t>статуті</a:t>
            </a:r>
            <a:r>
              <a:rPr lang="ru-RU" sz="3400" dirty="0"/>
              <a:t> «Гарту» </a:t>
            </a:r>
            <a:r>
              <a:rPr lang="ru-RU" sz="3400" dirty="0" err="1"/>
              <a:t>мовилося</a:t>
            </a:r>
            <a:r>
              <a:rPr lang="ru-RU" sz="3400" dirty="0"/>
              <a:t>: «В основу </a:t>
            </a:r>
            <a:r>
              <a:rPr lang="ru-RU" sz="3400" dirty="0" err="1"/>
              <a:t>своєї</a:t>
            </a:r>
            <a:r>
              <a:rPr lang="ru-RU" sz="3400" dirty="0"/>
              <a:t> </a:t>
            </a:r>
            <a:r>
              <a:rPr lang="ru-RU" sz="3400" dirty="0" err="1"/>
              <a:t>праці</a:t>
            </a:r>
            <a:r>
              <a:rPr lang="ru-RU" sz="3400" dirty="0"/>
              <a:t> </a:t>
            </a:r>
            <a:r>
              <a:rPr lang="ru-RU" sz="3400" dirty="0" err="1"/>
              <a:t>спілка</a:t>
            </a:r>
            <a:r>
              <a:rPr lang="ru-RU" sz="3400" dirty="0"/>
              <a:t> «Гарт» кладе </a:t>
            </a:r>
            <a:r>
              <a:rPr lang="ru-RU" sz="3400" dirty="0" err="1"/>
              <a:t>марксівську</a:t>
            </a:r>
            <a:r>
              <a:rPr lang="ru-RU" sz="3400" dirty="0"/>
              <a:t> </a:t>
            </a:r>
            <a:r>
              <a:rPr lang="ru-RU" sz="3400" dirty="0" err="1"/>
              <a:t>ідеологію</a:t>
            </a:r>
            <a:r>
              <a:rPr lang="ru-RU" sz="3400" dirty="0"/>
              <a:t> й </a:t>
            </a:r>
            <a:r>
              <a:rPr lang="ru-RU" sz="3400" dirty="0" err="1"/>
              <a:t>програмові</a:t>
            </a:r>
            <a:r>
              <a:rPr lang="ru-RU" sz="3400" dirty="0"/>
              <a:t> </a:t>
            </a:r>
            <a:r>
              <a:rPr lang="ru-RU" sz="3400" dirty="0" err="1"/>
              <a:t>постулати</a:t>
            </a:r>
            <a:r>
              <a:rPr lang="ru-RU" sz="3400" dirty="0"/>
              <a:t> </a:t>
            </a:r>
            <a:r>
              <a:rPr lang="ru-RU" sz="3400" dirty="0" err="1"/>
              <a:t>комуністичної</a:t>
            </a:r>
            <a:r>
              <a:rPr lang="ru-RU" sz="3400" dirty="0"/>
              <a:t> </a:t>
            </a:r>
            <a:r>
              <a:rPr lang="ru-RU" sz="3400" dirty="0" err="1"/>
              <a:t>партії</a:t>
            </a:r>
            <a:r>
              <a:rPr lang="ru-RU" sz="3400" dirty="0"/>
              <a:t>». З </a:t>
            </a:r>
            <a:r>
              <a:rPr lang="ru-RU" sz="3400" dirty="0" err="1"/>
              <a:t>волі</a:t>
            </a:r>
            <a:r>
              <a:rPr lang="ru-RU" sz="3400" dirty="0"/>
              <a:t> В. </a:t>
            </a:r>
            <a:r>
              <a:rPr lang="ru-RU" sz="3400" dirty="0" err="1"/>
              <a:t>Блакитного</a:t>
            </a:r>
            <a:r>
              <a:rPr lang="ru-RU" sz="3400" dirty="0"/>
              <a:t> «Гарт» </a:t>
            </a:r>
            <a:r>
              <a:rPr lang="ru-RU" sz="3400" dirty="0" err="1"/>
              <a:t>претендував</a:t>
            </a:r>
            <a:r>
              <a:rPr lang="ru-RU" sz="3400" dirty="0"/>
              <a:t> на роль </a:t>
            </a:r>
            <a:r>
              <a:rPr lang="ru-RU" sz="3400" dirty="0" err="1"/>
              <a:t>найадекватнішого</a:t>
            </a:r>
            <a:r>
              <a:rPr lang="ru-RU" sz="3400" dirty="0"/>
              <a:t> </a:t>
            </a:r>
            <a:r>
              <a:rPr lang="ru-RU" sz="3400" dirty="0" err="1"/>
              <a:t>інтерпретатора</a:t>
            </a:r>
            <a:r>
              <a:rPr lang="ru-RU" sz="3400" dirty="0"/>
              <a:t> </a:t>
            </a:r>
            <a:r>
              <a:rPr lang="ru-RU" sz="3400" dirty="0" err="1"/>
              <a:t>партійної</a:t>
            </a:r>
            <a:r>
              <a:rPr lang="ru-RU" sz="3400" dirty="0"/>
              <a:t> </a:t>
            </a:r>
            <a:r>
              <a:rPr lang="ru-RU" sz="3400" dirty="0" err="1"/>
              <a:t>лінії</a:t>
            </a:r>
            <a:r>
              <a:rPr lang="ru-RU" sz="3400" dirty="0"/>
              <a:t> в культурному </a:t>
            </a:r>
            <a:r>
              <a:rPr lang="ru-RU" sz="3400" dirty="0" err="1"/>
              <a:t>житті</a:t>
            </a:r>
            <a:r>
              <a:rPr lang="ru-RU" sz="3400" dirty="0"/>
              <a:t> й </a:t>
            </a:r>
            <a:r>
              <a:rPr lang="ru-RU" sz="3400" dirty="0" err="1"/>
              <a:t>відповідно</a:t>
            </a:r>
            <a:r>
              <a:rPr lang="ru-RU" sz="3400" dirty="0"/>
              <a:t> на </a:t>
            </a:r>
            <a:r>
              <a:rPr lang="ru-RU" sz="3400" dirty="0" err="1"/>
              <a:t>провідну</a:t>
            </a:r>
            <a:r>
              <a:rPr lang="ru-RU" sz="3400" dirty="0"/>
              <a:t> роль в </a:t>
            </a:r>
            <a:r>
              <a:rPr lang="ru-RU" sz="3400" dirty="0" err="1"/>
              <a:t>літературному</a:t>
            </a:r>
            <a:r>
              <a:rPr lang="ru-RU" sz="3400" dirty="0"/>
              <a:t> й </a:t>
            </a:r>
            <a:r>
              <a:rPr lang="ru-RU" sz="3400" dirty="0" err="1"/>
              <a:t>мистецькому</a:t>
            </a:r>
            <a:r>
              <a:rPr lang="ru-RU" sz="3400" dirty="0"/>
              <a:t> </a:t>
            </a:r>
            <a:r>
              <a:rPr lang="ru-RU" sz="3400" dirty="0" err="1"/>
              <a:t>процесі</a:t>
            </a:r>
            <a:r>
              <a:rPr lang="ru-RU" sz="3400" dirty="0"/>
              <a:t>. І все ж «Гарт» </a:t>
            </a:r>
            <a:r>
              <a:rPr lang="ru-RU" sz="3400" dirty="0" err="1"/>
              <a:t>об'єднав</a:t>
            </a:r>
            <a:r>
              <a:rPr lang="ru-RU" sz="3400" dirty="0"/>
              <a:t> </a:t>
            </a:r>
            <a:r>
              <a:rPr lang="ru-RU" sz="3400" dirty="0" err="1"/>
              <a:t>чи</a:t>
            </a:r>
            <a:r>
              <a:rPr lang="ru-RU" sz="3400" dirty="0"/>
              <a:t> не </a:t>
            </a:r>
            <a:r>
              <a:rPr lang="ru-RU" sz="3400" dirty="0" err="1"/>
              <a:t>найбільше</a:t>
            </a:r>
            <a:r>
              <a:rPr lang="ru-RU" sz="3400" dirty="0"/>
              <a:t> число </a:t>
            </a:r>
            <a:r>
              <a:rPr lang="ru-RU" sz="3400" dirty="0" err="1"/>
              <a:t>талановитих</a:t>
            </a:r>
            <a:r>
              <a:rPr lang="ru-RU" sz="3400" dirty="0"/>
              <a:t> </a:t>
            </a:r>
            <a:r>
              <a:rPr lang="ru-RU" sz="3400" dirty="0" err="1"/>
              <a:t>українських</a:t>
            </a:r>
            <a:r>
              <a:rPr lang="ru-RU" sz="3400" dirty="0"/>
              <a:t> </a:t>
            </a:r>
            <a:r>
              <a:rPr lang="ru-RU" sz="3400" dirty="0" err="1"/>
              <a:t>письменників</a:t>
            </a:r>
            <a:r>
              <a:rPr lang="ru-RU" sz="3400" dirty="0"/>
              <a:t>, </a:t>
            </a:r>
            <a:r>
              <a:rPr lang="ru-RU" sz="3400" dirty="0" err="1"/>
              <a:t>хоча</a:t>
            </a:r>
            <a:r>
              <a:rPr lang="ru-RU" sz="3400" dirty="0"/>
              <a:t> </a:t>
            </a:r>
            <a:r>
              <a:rPr lang="ru-RU" sz="3400" dirty="0" err="1"/>
              <a:t>чимдалі</a:t>
            </a:r>
            <a:r>
              <a:rPr lang="ru-RU" sz="3400" dirty="0"/>
              <a:t> </a:t>
            </a:r>
            <a:r>
              <a:rPr lang="ru-RU" sz="3400" dirty="0" err="1"/>
              <a:t>багатьох</a:t>
            </a:r>
            <a:r>
              <a:rPr lang="ru-RU" sz="3400" dirty="0"/>
              <a:t> з них </a:t>
            </a:r>
            <a:r>
              <a:rPr lang="ru-RU" sz="3400" dirty="0" err="1"/>
              <a:t>насторожувала</a:t>
            </a:r>
            <a:r>
              <a:rPr lang="ru-RU" sz="3400" dirty="0"/>
              <a:t> перспектива </a:t>
            </a:r>
            <a:r>
              <a:rPr lang="ru-RU" sz="3400" dirty="0" err="1"/>
              <a:t>перетворення</a:t>
            </a:r>
            <a:r>
              <a:rPr lang="ru-RU" sz="3400" dirty="0"/>
              <a:t> </a:t>
            </a:r>
            <a:r>
              <a:rPr lang="ru-RU" sz="3400" dirty="0" err="1"/>
              <a:t>літератури</a:t>
            </a:r>
            <a:r>
              <a:rPr lang="ru-RU" sz="3400" dirty="0"/>
              <a:t> на «рупор» </a:t>
            </a:r>
            <a:r>
              <a:rPr lang="ru-RU" sz="3400" dirty="0" err="1"/>
              <a:t>комуністичної</a:t>
            </a:r>
            <a:r>
              <a:rPr lang="ru-RU" sz="3400" dirty="0"/>
              <a:t> </a:t>
            </a:r>
            <a:r>
              <a:rPr lang="ru-RU" sz="3400" dirty="0" err="1"/>
              <a:t>партії</a:t>
            </a:r>
            <a:r>
              <a:rPr lang="ru-RU" sz="3400" dirty="0"/>
              <a:t>. </a:t>
            </a:r>
            <a:r>
              <a:rPr lang="ru-RU" sz="3400" dirty="0" err="1"/>
              <a:t>Внутрішні</a:t>
            </a:r>
            <a:r>
              <a:rPr lang="ru-RU" sz="3400" dirty="0"/>
              <a:t> </a:t>
            </a:r>
            <a:r>
              <a:rPr lang="ru-RU" sz="3400" dirty="0" err="1"/>
              <a:t>незгоди</a:t>
            </a:r>
            <a:r>
              <a:rPr lang="ru-RU" sz="3400" dirty="0"/>
              <a:t> </a:t>
            </a:r>
            <a:r>
              <a:rPr lang="ru-RU" sz="3400" dirty="0" err="1"/>
              <a:t>призвели</a:t>
            </a:r>
            <a:r>
              <a:rPr lang="ru-RU" sz="3400" dirty="0"/>
              <a:t> до того, </a:t>
            </a:r>
            <a:r>
              <a:rPr lang="ru-RU" sz="3400" dirty="0" err="1"/>
              <a:t>що</a:t>
            </a:r>
            <a:r>
              <a:rPr lang="ru-RU" sz="3400" dirty="0"/>
              <a:t> в </a:t>
            </a:r>
            <a:r>
              <a:rPr lang="ru-RU" sz="3400" dirty="0" err="1"/>
              <a:t>листопаді</a:t>
            </a:r>
            <a:r>
              <a:rPr lang="ru-RU" sz="3400" dirty="0"/>
              <a:t> 1925 </a:t>
            </a:r>
            <a:r>
              <a:rPr lang="en-US" sz="3400" dirty="0"/>
              <a:t>p., </a:t>
            </a:r>
            <a:r>
              <a:rPr lang="ru-RU" sz="3400" dirty="0" err="1"/>
              <a:t>незадовго</a:t>
            </a:r>
            <a:r>
              <a:rPr lang="ru-RU" sz="3400" dirty="0"/>
              <a:t> до </a:t>
            </a:r>
            <a:r>
              <a:rPr lang="ru-RU" sz="3400" dirty="0" err="1"/>
              <a:t>смерті</a:t>
            </a:r>
            <a:r>
              <a:rPr lang="ru-RU" sz="3400" dirty="0"/>
              <a:t> В. </a:t>
            </a:r>
            <a:r>
              <a:rPr lang="ru-RU" sz="3400" dirty="0" err="1"/>
              <a:t>Блакитного</a:t>
            </a:r>
            <a:r>
              <a:rPr lang="ru-RU" sz="3400" dirty="0"/>
              <a:t>, </a:t>
            </a:r>
            <a:r>
              <a:rPr lang="ru-RU" sz="3400" dirty="0" err="1"/>
              <a:t>більшість</a:t>
            </a:r>
            <a:r>
              <a:rPr lang="ru-RU" sz="3400" dirty="0"/>
              <a:t> </a:t>
            </a:r>
            <a:r>
              <a:rPr lang="ru-RU" sz="3400" dirty="0" err="1"/>
              <a:t>письменників</a:t>
            </a:r>
            <a:r>
              <a:rPr lang="ru-RU" sz="3400" dirty="0"/>
              <a:t> </a:t>
            </a:r>
            <a:r>
              <a:rPr lang="ru-RU" sz="3400" dirty="0" err="1"/>
              <a:t>вийшла</a:t>
            </a:r>
            <a:r>
              <a:rPr lang="ru-RU" sz="3400" dirty="0"/>
              <a:t> </a:t>
            </a:r>
            <a:r>
              <a:rPr lang="ru-RU" sz="3400" dirty="0" err="1"/>
              <a:t>зі</a:t>
            </a:r>
            <a:r>
              <a:rPr lang="ru-RU" sz="3400" dirty="0"/>
              <a:t> складу </a:t>
            </a:r>
            <a:r>
              <a:rPr lang="ru-RU" sz="3400" dirty="0" err="1"/>
              <a:t>спілки</a:t>
            </a:r>
            <a:r>
              <a:rPr lang="ru-RU" sz="3400" dirty="0"/>
              <a:t>, і «Гарт» </a:t>
            </a: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цього</a:t>
            </a:r>
            <a:r>
              <a:rPr lang="ru-RU" sz="3400" dirty="0"/>
              <a:t> </a:t>
            </a:r>
            <a:r>
              <a:rPr lang="ru-RU" sz="3400" dirty="0" err="1"/>
              <a:t>фактично</a:t>
            </a:r>
            <a:r>
              <a:rPr lang="ru-RU" sz="3400" dirty="0"/>
              <a:t> </a:t>
            </a:r>
            <a:r>
              <a:rPr lang="ru-RU" sz="3400" dirty="0" err="1"/>
              <a:t>самоліквідувався</a:t>
            </a:r>
            <a:r>
              <a:rPr lang="ru-RU" sz="3400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43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ГАРТ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114" y="836712"/>
            <a:ext cx="4611016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Члени </a:t>
            </a:r>
            <a:r>
              <a:rPr lang="ru-RU" dirty="0" err="1"/>
              <a:t>спілки</a:t>
            </a:r>
            <a:r>
              <a:rPr lang="ru-RU" dirty="0"/>
              <a:t> </a:t>
            </a:r>
            <a:r>
              <a:rPr lang="ru-RU" dirty="0" err="1"/>
              <a:t>пролетарських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«Гарт»: </a:t>
            </a:r>
            <a:r>
              <a:rPr lang="ru-RU" dirty="0">
                <a:hlinkClick r:id="rId2" tooltip="Сосюра Володимир Миколайович"/>
              </a:rPr>
              <a:t>В. </a:t>
            </a:r>
            <a:r>
              <a:rPr lang="ru-RU" dirty="0" err="1">
                <a:hlinkClick r:id="rId2" tooltip="Сосюра Володимир Миколайович"/>
              </a:rPr>
              <a:t>Сосюра</a:t>
            </a:r>
            <a:r>
              <a:rPr lang="ru-RU" dirty="0"/>
              <a:t>, </a:t>
            </a:r>
            <a:r>
              <a:rPr lang="ru-RU" dirty="0">
                <a:hlinkClick r:id="rId3" tooltip="Василь Еллан-Блакитний"/>
              </a:rPr>
              <a:t>В. </a:t>
            </a:r>
            <a:r>
              <a:rPr lang="ru-RU" dirty="0" err="1">
                <a:hlinkClick r:id="rId3" tooltip="Василь Еллан-Блакитний"/>
              </a:rPr>
              <a:t>Еллан-Блакитний</a:t>
            </a:r>
            <a:r>
              <a:rPr lang="ru-RU" dirty="0"/>
              <a:t>, </a:t>
            </a:r>
            <a:r>
              <a:rPr lang="ru-RU" dirty="0">
                <a:hlinkClick r:id="rId4" tooltip="Поліщук Валер'ян Львович"/>
              </a:rPr>
              <a:t>В. </a:t>
            </a:r>
            <a:r>
              <a:rPr lang="ru-RU" dirty="0" err="1">
                <a:hlinkClick r:id="rId4" tooltip="Поліщук Валер'ян Львович"/>
              </a:rPr>
              <a:t>Поліщук</a:t>
            </a:r>
            <a:r>
              <a:rPr lang="ru-RU" dirty="0"/>
              <a:t>, </a:t>
            </a:r>
            <a:r>
              <a:rPr lang="ru-RU" dirty="0">
                <a:hlinkClick r:id="rId5" tooltip="Майк Йогансен"/>
              </a:rPr>
              <a:t>М. </a:t>
            </a:r>
            <a:r>
              <a:rPr lang="ru-RU" dirty="0" err="1">
                <a:hlinkClick r:id="rId5" tooltip="Майк Йогансен"/>
              </a:rPr>
              <a:t>Йогансен</a:t>
            </a:r>
            <a:r>
              <a:rPr lang="ru-RU" dirty="0"/>
              <a:t>, </a:t>
            </a:r>
            <a:r>
              <a:rPr lang="ru-RU" dirty="0" err="1">
                <a:hlinkClick r:id="rId6" tooltip="Микола Хвильовий"/>
              </a:rPr>
              <a:t>М.Хвильовий</a:t>
            </a:r>
            <a:r>
              <a:rPr lang="ru-RU" dirty="0"/>
              <a:t>, </a:t>
            </a:r>
            <a:r>
              <a:rPr lang="ru-RU" dirty="0">
                <a:hlinkClick r:id="rId7" tooltip="Коряк Володимир Дмитрович"/>
              </a:rPr>
              <a:t>В. Коряк</a:t>
            </a:r>
            <a:r>
              <a:rPr lang="ru-RU" dirty="0"/>
              <a:t>, В. </a:t>
            </a:r>
            <a:r>
              <a:rPr lang="ru-RU" dirty="0" err="1"/>
              <a:t>Радиш</a:t>
            </a:r>
            <a:r>
              <a:rPr lang="ru-RU" dirty="0"/>
              <a:t>. </a:t>
            </a:r>
            <a:r>
              <a:rPr lang="ru-RU" dirty="0" err="1"/>
              <a:t>Харків</a:t>
            </a:r>
            <a:r>
              <a:rPr lang="ru-RU" dirty="0"/>
              <a:t>, 1923 </a:t>
            </a:r>
            <a:r>
              <a:rPr lang="ru-RU" dirty="0" err="1"/>
              <a:t>рік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20679"/>
            <a:ext cx="4824536" cy="41373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11016" y="980729"/>
            <a:ext cx="4319463" cy="1230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/>
              <a:t>Василь Михайлович </a:t>
            </a:r>
            <a:r>
              <a:rPr lang="ru-RU" dirty="0" err="1" smtClean="0"/>
              <a:t>Елланський</a:t>
            </a:r>
            <a:endParaRPr lang="ru-RU" dirty="0" smtClean="0"/>
          </a:p>
          <a:p>
            <a:pPr algn="just"/>
            <a:r>
              <a:rPr lang="ru-RU" dirty="0" smtClean="0"/>
              <a:t>Василь </a:t>
            </a:r>
            <a:r>
              <a:rPr lang="ru-RU" dirty="0" err="1"/>
              <a:t>Еллан-Блакитний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47" y="2782082"/>
            <a:ext cx="3600400" cy="4014513"/>
          </a:xfrm>
        </p:spPr>
      </p:pic>
    </p:spTree>
    <p:extLst>
      <p:ext uri="{BB962C8B-B14F-4D97-AF65-F5344CB8AC3E}">
        <p14:creationId xmlns:p14="http://schemas.microsoft.com/office/powerpoint/2010/main" val="4108279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/>
              <a:t>Організація</a:t>
            </a:r>
            <a:r>
              <a:rPr lang="ru-RU" dirty="0"/>
              <a:t>, створена 1924 </a:t>
            </a:r>
            <a:r>
              <a:rPr lang="en-US" dirty="0"/>
              <a:t>p., </a:t>
            </a:r>
            <a:r>
              <a:rPr lang="ru-RU" dirty="0" err="1"/>
              <a:t>об'єднала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ідеологічному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; до </a:t>
            </a:r>
            <a:r>
              <a:rPr lang="ru-RU" dirty="0" err="1"/>
              <a:t>неї</a:t>
            </a:r>
            <a:r>
              <a:rPr lang="ru-RU" dirty="0"/>
              <a:t> входили: В. </a:t>
            </a:r>
            <a:r>
              <a:rPr lang="ru-RU" dirty="0" err="1"/>
              <a:t>Підмогильний</a:t>
            </a:r>
            <a:r>
              <a:rPr lang="ru-RU" dirty="0"/>
              <a:t>, Є. Плужник, Б. Антоненко-Давидович, Т. </a:t>
            </a:r>
            <a:r>
              <a:rPr lang="ru-RU" dirty="0" err="1"/>
              <a:t>Осьмачка</a:t>
            </a:r>
            <a:r>
              <a:rPr lang="ru-RU" dirty="0"/>
              <a:t>, Б. Тенета, В. </a:t>
            </a:r>
            <a:r>
              <a:rPr lang="ru-RU" dirty="0" err="1"/>
              <a:t>Івченко</a:t>
            </a:r>
            <a:r>
              <a:rPr lang="ru-RU" dirty="0"/>
              <a:t>, Г. Косинка, Я. Качура, Я- Савченко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       </a:t>
            </a:r>
            <a:br>
              <a:rPr lang="ru-RU" dirty="0"/>
            </a:br>
            <a:r>
              <a:rPr lang="ru-RU" dirty="0"/>
              <a:t>       1926р. «Ланка» </a:t>
            </a:r>
            <a:r>
              <a:rPr lang="ru-RU" dirty="0" err="1"/>
              <a:t>реорганізувалася</a:t>
            </a:r>
            <a:r>
              <a:rPr lang="ru-RU" dirty="0"/>
              <a:t> в МАРС — «</a:t>
            </a:r>
            <a:r>
              <a:rPr lang="ru-RU" dirty="0" err="1"/>
              <a:t>Майстерню</a:t>
            </a:r>
            <a:r>
              <a:rPr lang="ru-RU" dirty="0"/>
              <a:t> </a:t>
            </a:r>
            <a:r>
              <a:rPr lang="ru-RU" dirty="0" err="1"/>
              <a:t>революційного</a:t>
            </a:r>
            <a:r>
              <a:rPr lang="ru-RU" dirty="0"/>
              <a:t> слова»). </a:t>
            </a:r>
            <a:endParaRPr lang="en-US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2296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Ланка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368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Члени </a:t>
            </a:r>
            <a:r>
              <a:rPr lang="ru-RU" sz="2800" dirty="0" err="1">
                <a:solidFill>
                  <a:schemeClr val="tx1"/>
                </a:solidFill>
              </a:rPr>
              <a:t>літературного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об'єднання</a:t>
            </a:r>
            <a:r>
              <a:rPr lang="ru-RU" sz="2800" dirty="0">
                <a:solidFill>
                  <a:schemeClr val="tx1"/>
                </a:solidFill>
              </a:rPr>
              <a:t> «Ланка». </a:t>
            </a:r>
            <a:r>
              <a:rPr lang="ru-RU" sz="2800" dirty="0" err="1">
                <a:solidFill>
                  <a:schemeClr val="tx1"/>
                </a:solidFill>
              </a:rPr>
              <a:t>Зліва</a:t>
            </a:r>
            <a:r>
              <a:rPr lang="ru-RU" sz="2800" dirty="0">
                <a:solidFill>
                  <a:schemeClr val="tx1"/>
                </a:solidFill>
              </a:rPr>
              <a:t> направо: Борис Антоненко-Давидович, </a:t>
            </a:r>
            <a:r>
              <a:rPr lang="ru-RU" sz="2800" dirty="0" err="1">
                <a:solidFill>
                  <a:schemeClr val="tx1"/>
                </a:solidFill>
                <a:hlinkClick r:id="rId2" tooltip="Григорій Косинка"/>
              </a:rPr>
              <a:t>Григорій</a:t>
            </a:r>
            <a:r>
              <a:rPr lang="ru-RU" sz="2800" dirty="0">
                <a:solidFill>
                  <a:schemeClr val="tx1"/>
                </a:solidFill>
                <a:hlinkClick r:id="rId2" tooltip="Григорій Косинка"/>
              </a:rPr>
              <a:t> Косинка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  <a:hlinkClick r:id="rId3" tooltip="Марія Галич"/>
              </a:rPr>
              <a:t>Марія</a:t>
            </a:r>
            <a:r>
              <a:rPr lang="ru-RU" sz="2800" dirty="0">
                <a:solidFill>
                  <a:schemeClr val="tx1"/>
                </a:solidFill>
                <a:hlinkClick r:id="rId3" tooltip="Марія Галич"/>
              </a:rPr>
              <a:t> Галич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  <a:hlinkClick r:id="rId4" tooltip="Євген Плужник"/>
              </a:rPr>
              <a:t>Євген</a:t>
            </a:r>
            <a:r>
              <a:rPr lang="ru-RU" sz="2800" dirty="0">
                <a:solidFill>
                  <a:schemeClr val="tx1"/>
                </a:solidFill>
                <a:hlinkClick r:id="rId4" tooltip="Євген Плужник"/>
              </a:rPr>
              <a:t> Плужник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  <a:hlinkClick r:id="rId5" tooltip="Валер’ян Підмогильний"/>
              </a:rPr>
              <a:t>Валер’ян</a:t>
            </a:r>
            <a:r>
              <a:rPr lang="ru-RU" sz="2800" dirty="0">
                <a:solidFill>
                  <a:schemeClr val="tx1"/>
                </a:solidFill>
                <a:hlinkClick r:id="rId5" tooltip="Валер’ян Підмогильний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5" tooltip="Валер’ян Підмогильний"/>
              </a:rPr>
              <a:t>Підмогильний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  <a:hlinkClick r:id="rId6" tooltip="Тодось Осьмачка"/>
              </a:rPr>
              <a:t>Тодось</a:t>
            </a:r>
            <a:r>
              <a:rPr lang="ru-RU" sz="2800" dirty="0">
                <a:solidFill>
                  <a:schemeClr val="tx1"/>
                </a:solidFill>
                <a:hlinkClick r:id="rId6" tooltip="Тодось Осьмачка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6" tooltip="Тодось Осьмачка"/>
              </a:rPr>
              <a:t>Осьмачка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  <a:hlinkClick r:id="rId7" tooltip="1925"/>
              </a:rPr>
              <a:t>1925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рік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416824" cy="4536504"/>
          </a:xfrm>
        </p:spPr>
      </p:pic>
    </p:spTree>
    <p:extLst>
      <p:ext uri="{BB962C8B-B14F-4D97-AF65-F5344CB8AC3E}">
        <p14:creationId xmlns:p14="http://schemas.microsoft.com/office/powerpoint/2010/main" val="3068857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МАРС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err="1"/>
              <a:t>Майстерня</a:t>
            </a:r>
            <a:r>
              <a:rPr lang="ru-RU" b="1" dirty="0"/>
              <a:t> </a:t>
            </a:r>
            <a:r>
              <a:rPr lang="ru-RU" b="1" dirty="0" err="1"/>
              <a:t>Революційного</a:t>
            </a:r>
            <a:r>
              <a:rPr lang="ru-RU" b="1" dirty="0"/>
              <a:t> Слова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правдиво </a:t>
            </a:r>
            <a:r>
              <a:rPr lang="ru-RU" dirty="0" err="1"/>
              <a:t>відбити</a:t>
            </a:r>
            <a:r>
              <a:rPr lang="ru-RU" dirty="0"/>
              <a:t> в </a:t>
            </a:r>
            <a:r>
              <a:rPr lang="ru-RU" dirty="0" err="1"/>
              <a:t>художніх</a:t>
            </a:r>
            <a:r>
              <a:rPr lang="ru-RU" dirty="0"/>
              <a:t> формах </a:t>
            </a:r>
            <a:r>
              <a:rPr lang="ru-RU" dirty="0" err="1"/>
              <a:t>добу</a:t>
            </a:r>
            <a:r>
              <a:rPr lang="ru-RU" dirty="0"/>
              <a:t>, як вона </a:t>
            </a:r>
            <a:r>
              <a:rPr lang="ru-RU" dirty="0" err="1"/>
              <a:t>синтезується</a:t>
            </a:r>
            <a:r>
              <a:rPr lang="ru-RU" dirty="0"/>
              <a:t> в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уяві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мета </a:t>
            </a:r>
            <a:r>
              <a:rPr lang="ru-RU" dirty="0" err="1"/>
              <a:t>організації</a:t>
            </a:r>
            <a:r>
              <a:rPr lang="ru-RU" dirty="0"/>
              <a:t> — </a:t>
            </a:r>
            <a:r>
              <a:rPr lang="ru-RU" dirty="0" err="1"/>
              <a:t>товариське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, </a:t>
            </a:r>
            <a:r>
              <a:rPr lang="ru-RU" dirty="0" err="1"/>
              <a:t>взаємодопомога</a:t>
            </a:r>
            <a:r>
              <a:rPr lang="ru-RU" dirty="0"/>
              <a:t>,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прав. Формами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визначалися</a:t>
            </a:r>
            <a:r>
              <a:rPr lang="ru-RU" dirty="0"/>
              <a:t> </a:t>
            </a:r>
            <a:r>
              <a:rPr lang="ru-RU" dirty="0" err="1"/>
              <a:t>студійна</a:t>
            </a:r>
            <a:r>
              <a:rPr lang="ru-RU" dirty="0"/>
              <a:t> робота,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 і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, переклад на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участь у </a:t>
            </a:r>
            <a:r>
              <a:rPr lang="ru-RU" dirty="0" err="1"/>
              <a:t>поточній</a:t>
            </a:r>
            <a:r>
              <a:rPr lang="ru-RU" dirty="0"/>
              <a:t> </a:t>
            </a:r>
            <a:r>
              <a:rPr lang="ru-RU" dirty="0" err="1"/>
              <a:t>пресі</a:t>
            </a:r>
            <a:r>
              <a:rPr lang="ru-RU" dirty="0"/>
              <a:t> УРСР, </a:t>
            </a:r>
            <a:r>
              <a:rPr lang="ru-RU" dirty="0" err="1"/>
              <a:t>влаштування</a:t>
            </a:r>
            <a:r>
              <a:rPr lang="ru-RU" dirty="0"/>
              <a:t> </a:t>
            </a:r>
            <a:r>
              <a:rPr lang="ru-RU" dirty="0" err="1"/>
              <a:t>прилюдних</a:t>
            </a:r>
            <a:r>
              <a:rPr lang="ru-RU" dirty="0"/>
              <a:t> </a:t>
            </a:r>
            <a:r>
              <a:rPr lang="ru-RU" dirty="0" err="1"/>
              <a:t>вечірок</a:t>
            </a:r>
            <a:r>
              <a:rPr lang="ru-RU" dirty="0"/>
              <a:t>, </a:t>
            </a:r>
            <a:r>
              <a:rPr lang="ru-RU" dirty="0" err="1"/>
              <a:t>диспутів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08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229600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1928 </a:t>
            </a:r>
            <a:r>
              <a:rPr lang="ru-RU" dirty="0"/>
              <a:t>року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МАРС </a:t>
            </a:r>
            <a:r>
              <a:rPr lang="ru-RU" dirty="0" err="1"/>
              <a:t>розпадається</a:t>
            </a:r>
            <a:r>
              <a:rPr lang="ru-RU" dirty="0" smtClean="0"/>
              <a:t>,</a:t>
            </a:r>
          </a:p>
          <a:p>
            <a:r>
              <a:rPr lang="ru-RU" dirty="0" err="1"/>
              <a:t>Від</a:t>
            </a:r>
            <a:r>
              <a:rPr lang="ru-RU" dirty="0"/>
              <a:t> 1934 року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М. Галич,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репресовані</a:t>
            </a:r>
            <a:r>
              <a:rPr lang="ru-RU" dirty="0"/>
              <a:t> і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 smtClean="0"/>
              <a:t>замовчувані</a:t>
            </a:r>
            <a:endParaRPr lang="ru-RU" dirty="0" smtClean="0"/>
          </a:p>
          <a:p>
            <a:r>
              <a:rPr lang="ru-RU" dirty="0" err="1"/>
              <a:t>В.Бер</a:t>
            </a:r>
            <a:r>
              <a:rPr lang="ru-RU" dirty="0"/>
              <a:t> (Петров) </a:t>
            </a:r>
            <a:r>
              <a:rPr lang="ru-RU" dirty="0" err="1"/>
              <a:t>пише</a:t>
            </a:r>
            <a:r>
              <a:rPr lang="ru-RU" dirty="0"/>
              <a:t> про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літ.організацію</a:t>
            </a:r>
            <a:r>
              <a:rPr lang="ru-RU" dirty="0"/>
              <a:t> так: «Ланка-Марс для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для </a:t>
            </a:r>
            <a:r>
              <a:rPr lang="ru-RU" dirty="0" err="1"/>
              <a:t>Харкова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Вапліте-Пролітфронт</a:t>
            </a:r>
            <a:r>
              <a:rPr lang="ru-RU" dirty="0"/>
              <a:t>: </a:t>
            </a:r>
            <a:r>
              <a:rPr lang="ru-RU" dirty="0" err="1"/>
              <a:t>чільною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об'єднувала</a:t>
            </a:r>
            <a:r>
              <a:rPr lang="ru-RU" dirty="0"/>
              <a:t> </a:t>
            </a:r>
            <a:r>
              <a:rPr lang="ru-RU" dirty="0" err="1"/>
              <a:t>переважну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», </a:t>
            </a:r>
            <a:r>
              <a:rPr lang="ru-RU" dirty="0" err="1"/>
              <a:t>зазначаючи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мистецькою</a:t>
            </a:r>
            <a:r>
              <a:rPr lang="ru-RU" dirty="0"/>
              <a:t> вагою вона не </a:t>
            </a:r>
            <a:r>
              <a:rPr lang="ru-RU" dirty="0" err="1"/>
              <a:t>поступалася</a:t>
            </a:r>
            <a:r>
              <a:rPr lang="ru-RU" dirty="0"/>
              <a:t> ВАПЛІТЕ. І. </a:t>
            </a:r>
            <a:r>
              <a:rPr lang="ru-RU" dirty="0" err="1"/>
              <a:t>Багряний</a:t>
            </a:r>
            <a:r>
              <a:rPr lang="ru-RU" dirty="0"/>
              <a:t> у </a:t>
            </a:r>
            <a:r>
              <a:rPr lang="ru-RU" dirty="0" err="1"/>
              <a:t>автобіографії</a:t>
            </a:r>
            <a:r>
              <a:rPr lang="ru-RU" dirty="0"/>
              <a:t> твердить, </a:t>
            </a:r>
            <a:r>
              <a:rPr lang="ru-RU" dirty="0" err="1"/>
              <a:t>що</a:t>
            </a:r>
            <a:r>
              <a:rPr lang="ru-RU" dirty="0"/>
              <a:t> МАРС </a:t>
            </a:r>
            <a:r>
              <a:rPr lang="ru-RU" dirty="0" err="1"/>
              <a:t>сприймалася</a:t>
            </a:r>
            <a:r>
              <a:rPr lang="ru-RU" dirty="0"/>
              <a:t> як </a:t>
            </a:r>
            <a:r>
              <a:rPr lang="ru-RU" dirty="0" err="1"/>
              <a:t>Київська</a:t>
            </a:r>
            <a:r>
              <a:rPr lang="ru-RU" dirty="0"/>
              <a:t> </a:t>
            </a:r>
            <a:r>
              <a:rPr lang="ru-RU" dirty="0" err="1"/>
              <a:t>філія</a:t>
            </a:r>
            <a:r>
              <a:rPr lang="ru-RU" dirty="0"/>
              <a:t> ВАПЛІТЕ,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ВАПЛІТЕ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err="1" smtClean="0"/>
              <a:t>Вільна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Академія</a:t>
            </a:r>
            <a:r>
              <a:rPr lang="ru-RU" sz="3200" dirty="0" smtClean="0"/>
              <a:t> </a:t>
            </a:r>
            <a:r>
              <a:rPr lang="ru-RU" sz="3200" dirty="0" err="1"/>
              <a:t>Пролетарської</a:t>
            </a:r>
            <a:r>
              <a:rPr lang="ru-RU" sz="3200" dirty="0"/>
              <a:t> </a:t>
            </a:r>
            <a:r>
              <a:rPr lang="ru-RU" sz="3200" dirty="0" err="1"/>
              <a:t>Літератури</a:t>
            </a:r>
            <a:r>
              <a:rPr lang="ru-RU" sz="3200" dirty="0"/>
              <a:t>)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Створена за </a:t>
            </a:r>
            <a:r>
              <a:rPr lang="ru-RU" dirty="0" err="1"/>
              <a:t>ініціативою</a:t>
            </a:r>
            <a:r>
              <a:rPr lang="ru-RU" dirty="0"/>
              <a:t> М. </a:t>
            </a:r>
            <a:r>
              <a:rPr lang="ru-RU" dirty="0" err="1"/>
              <a:t>Хвильового</a:t>
            </a:r>
            <a:r>
              <a:rPr lang="ru-RU" dirty="0"/>
              <a:t> як альтернатива </a:t>
            </a:r>
            <a:r>
              <a:rPr lang="ru-RU" dirty="0" err="1"/>
              <a:t>масовим</a:t>
            </a:r>
            <a:r>
              <a:rPr lang="ru-RU" dirty="0"/>
              <a:t> і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підпорядкованим</a:t>
            </a:r>
            <a:r>
              <a:rPr lang="ru-RU" dirty="0"/>
              <a:t> </a:t>
            </a:r>
            <a:r>
              <a:rPr lang="ru-RU" dirty="0" err="1"/>
              <a:t>офіціозу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, як </a:t>
            </a:r>
            <a:r>
              <a:rPr lang="ru-RU" dirty="0" err="1"/>
              <a:t>лабораторія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, </a:t>
            </a:r>
            <a:r>
              <a:rPr lang="ru-RU" dirty="0" err="1"/>
              <a:t>втілюючи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висунені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гасла </a:t>
            </a:r>
            <a:r>
              <a:rPr lang="ru-RU" dirty="0" err="1"/>
              <a:t>боротьби</a:t>
            </a:r>
            <a:r>
              <a:rPr lang="ru-RU" dirty="0"/>
              <a:t> за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і </a:t>
            </a:r>
            <a:r>
              <a:rPr lang="ru-RU" dirty="0" err="1"/>
              <a:t>академізм</a:t>
            </a:r>
            <a:r>
              <a:rPr lang="ru-RU" dirty="0"/>
              <a:t>, за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масовізму</a:t>
            </a:r>
            <a:r>
              <a:rPr lang="ru-RU" dirty="0"/>
              <a:t>, </a:t>
            </a:r>
            <a:r>
              <a:rPr lang="ru-RU" dirty="0" err="1"/>
              <a:t>просвітництва</a:t>
            </a:r>
            <a:r>
              <a:rPr lang="ru-RU" dirty="0"/>
              <a:t> й </a:t>
            </a:r>
            <a:r>
              <a:rPr lang="ru-RU" dirty="0" err="1"/>
              <a:t>епігонського</a:t>
            </a:r>
            <a:r>
              <a:rPr lang="ru-RU" dirty="0"/>
              <a:t>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 smtClean="0"/>
              <a:t>літератури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51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298"/>
            <a:ext cx="8712968" cy="1301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ВАПЛІТЕ </a:t>
            </a:r>
            <a:br>
              <a:rPr lang="ru-RU" sz="3200" dirty="0"/>
            </a:br>
            <a:r>
              <a:rPr lang="ru-RU" sz="3200" dirty="0"/>
              <a:t>(</a:t>
            </a:r>
            <a:r>
              <a:rPr lang="ru-RU" sz="3200" dirty="0" err="1"/>
              <a:t>Вільна</a:t>
            </a:r>
            <a:r>
              <a:rPr lang="ru-RU" sz="3200" dirty="0"/>
              <a:t> </a:t>
            </a:r>
            <a:r>
              <a:rPr lang="ru-RU" sz="3200" dirty="0" err="1"/>
              <a:t>Академія</a:t>
            </a:r>
            <a:r>
              <a:rPr lang="ru-RU" sz="3200" dirty="0"/>
              <a:t> </a:t>
            </a:r>
            <a:r>
              <a:rPr lang="ru-RU" sz="3200" dirty="0" err="1"/>
              <a:t>Пролетарської</a:t>
            </a:r>
            <a:r>
              <a:rPr lang="ru-RU" sz="3200" dirty="0"/>
              <a:t> </a:t>
            </a:r>
            <a:r>
              <a:rPr lang="ru-RU" sz="3200" dirty="0" err="1"/>
              <a:t>Літератури</a:t>
            </a:r>
            <a:r>
              <a:rPr lang="ru-RU" sz="3200" dirty="0"/>
              <a:t>)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Виникла</a:t>
            </a:r>
            <a:r>
              <a:rPr lang="ru-RU" dirty="0"/>
              <a:t> у </a:t>
            </a:r>
            <a:r>
              <a:rPr lang="ru-RU" dirty="0" err="1"/>
              <a:t>Харкові</a:t>
            </a:r>
            <a:r>
              <a:rPr lang="ru-RU" dirty="0"/>
              <a:t>, </a:t>
            </a:r>
            <a:r>
              <a:rPr lang="ru-RU" dirty="0" err="1"/>
              <a:t>існувала</a:t>
            </a:r>
            <a:r>
              <a:rPr lang="ru-RU" dirty="0"/>
              <a:t> з </a:t>
            </a:r>
            <a:r>
              <a:rPr lang="ru-RU" dirty="0" err="1"/>
              <a:t>січня</a:t>
            </a:r>
            <a:r>
              <a:rPr lang="ru-RU" dirty="0"/>
              <a:t> 1926 до 28 </a:t>
            </a:r>
            <a:r>
              <a:rPr lang="ru-RU" dirty="0" err="1"/>
              <a:t>січня</a:t>
            </a:r>
            <a:r>
              <a:rPr lang="ru-RU" dirty="0"/>
              <a:t> 1928</a:t>
            </a:r>
            <a:r>
              <a:rPr lang="ru-RU" dirty="0" smtClean="0"/>
              <a:t>.</a:t>
            </a:r>
          </a:p>
          <a:p>
            <a:r>
              <a:rPr lang="ru-RU" dirty="0"/>
              <a:t>гасло «</a:t>
            </a:r>
            <a:r>
              <a:rPr lang="ru-RU" dirty="0" err="1"/>
              <a:t>Геть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!». </a:t>
            </a:r>
            <a:endParaRPr lang="ru-RU" dirty="0" smtClean="0"/>
          </a:p>
          <a:p>
            <a:r>
              <a:rPr lang="ru-RU" dirty="0" err="1" smtClean="0"/>
              <a:t>Президенти</a:t>
            </a:r>
            <a:r>
              <a:rPr lang="ru-RU" dirty="0"/>
              <a:t> — Михайло </a:t>
            </a:r>
            <a:r>
              <a:rPr lang="ru-RU" dirty="0" err="1"/>
              <a:t>Яловий</a:t>
            </a:r>
            <a:r>
              <a:rPr lang="ru-RU" dirty="0"/>
              <a:t> (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), секретарем — </a:t>
            </a:r>
            <a:r>
              <a:rPr lang="ru-RU" dirty="0" err="1"/>
              <a:t>Аркадій</a:t>
            </a:r>
            <a:r>
              <a:rPr lang="ru-RU" dirty="0"/>
              <a:t> Любченко.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8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Зародження в українській літературі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Збірка </a:t>
            </a:r>
            <a:r>
              <a:rPr lang="uk-UA" dirty="0">
                <a:solidFill>
                  <a:schemeClr val="tx1"/>
                </a:solidFill>
              </a:rPr>
              <a:t>Івана Франка "Зів'яле листя</a:t>
            </a:r>
            <a:r>
              <a:rPr lang="uk-UA" dirty="0" smtClean="0">
                <a:solidFill>
                  <a:schemeClr val="tx1"/>
                </a:solidFill>
              </a:rPr>
              <a:t>",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Творчість М. </a:t>
            </a:r>
            <a:r>
              <a:rPr lang="uk-UA" dirty="0">
                <a:solidFill>
                  <a:schemeClr val="tx1"/>
                </a:solidFill>
              </a:rPr>
              <a:t>Коцюбинського, М.</a:t>
            </a:r>
            <a:r>
              <a:rPr lang="uk-UA" dirty="0" err="1">
                <a:solidFill>
                  <a:schemeClr val="tx1"/>
                </a:solidFill>
              </a:rPr>
              <a:t>Чернявського</a:t>
            </a:r>
            <a:r>
              <a:rPr lang="uk-UA" dirty="0">
                <a:solidFill>
                  <a:schemeClr val="tx1"/>
                </a:solidFill>
              </a:rPr>
              <a:t>, М. Вороного, О. Кобилянської, Г. </a:t>
            </a:r>
            <a:r>
              <a:rPr lang="uk-UA" dirty="0" err="1">
                <a:solidFill>
                  <a:schemeClr val="tx1"/>
                </a:solidFill>
              </a:rPr>
              <a:t>Хоткевича</a:t>
            </a:r>
            <a:r>
              <a:rPr lang="uk-UA" dirty="0" smtClean="0">
                <a:solidFill>
                  <a:schemeClr val="tx1"/>
                </a:solidFill>
              </a:rPr>
              <a:t>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альманах М. Вороного "З-над хмар і долин".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"Українська хата" </a:t>
            </a:r>
          </a:p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М. Євшан, М.</a:t>
            </a:r>
            <a:r>
              <a:rPr lang="uk-UA" dirty="0" err="1" smtClean="0">
                <a:solidFill>
                  <a:schemeClr val="tx1"/>
                </a:solidFill>
              </a:rPr>
              <a:t>Сріблянський</a:t>
            </a:r>
            <a:r>
              <a:rPr lang="uk-UA" dirty="0" smtClean="0">
                <a:solidFill>
                  <a:schemeClr val="tx1"/>
                </a:solidFill>
              </a:rPr>
              <a:t>, Г. Чупринка,</a:t>
            </a:r>
          </a:p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А. </a:t>
            </a:r>
            <a:r>
              <a:rPr lang="uk-UA" dirty="0" err="1" smtClean="0">
                <a:solidFill>
                  <a:schemeClr val="tx1"/>
                </a:solidFill>
              </a:rPr>
              <a:t>Товкачевський</a:t>
            </a:r>
            <a:r>
              <a:rPr lang="uk-UA" dirty="0" smtClean="0">
                <a:solidFill>
                  <a:schemeClr val="tx1"/>
                </a:solidFill>
              </a:rPr>
              <a:t>, М Жук, О. Олесь та ін.,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"Молода муза" </a:t>
            </a:r>
          </a:p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П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err="1">
                <a:solidFill>
                  <a:schemeClr val="tx1"/>
                </a:solidFill>
              </a:rPr>
              <a:t>Карманський</a:t>
            </a:r>
            <a:r>
              <a:rPr lang="uk-UA" dirty="0">
                <a:solidFill>
                  <a:schemeClr val="tx1"/>
                </a:solidFill>
              </a:rPr>
              <a:t>, В. </a:t>
            </a:r>
            <a:r>
              <a:rPr lang="uk-UA" dirty="0" err="1">
                <a:solidFill>
                  <a:schemeClr val="tx1"/>
                </a:solidFill>
              </a:rPr>
              <a:t>Пачовський</a:t>
            </a:r>
            <a:r>
              <a:rPr lang="uk-UA" dirty="0">
                <a:solidFill>
                  <a:schemeClr val="tx1"/>
                </a:solidFill>
              </a:rPr>
              <a:t>, С. </a:t>
            </a:r>
            <a:r>
              <a:rPr lang="uk-UA" dirty="0" err="1">
                <a:solidFill>
                  <a:schemeClr val="tx1"/>
                </a:solidFill>
              </a:rPr>
              <a:t>Твердохліб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О</a:t>
            </a:r>
            <a:r>
              <a:rPr lang="uk-UA" dirty="0">
                <a:solidFill>
                  <a:schemeClr val="tx1"/>
                </a:solidFill>
              </a:rPr>
              <a:t>. Луцький та ін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ВАПЛІТЕ</a:t>
            </a:r>
            <a:r>
              <a:rPr lang="ru-RU" dirty="0"/>
              <a:t>, </a:t>
            </a:r>
            <a:r>
              <a:rPr lang="ru-RU" dirty="0" err="1"/>
              <a:t>Харків</a:t>
            </a:r>
            <a:r>
              <a:rPr lang="ru-RU" dirty="0"/>
              <a:t> 1926р. (Любченко </a:t>
            </a:r>
            <a:r>
              <a:rPr lang="ru-RU" dirty="0" err="1"/>
              <a:t>сидить</a:t>
            </a:r>
            <a:r>
              <a:rPr lang="ru-RU" dirty="0"/>
              <a:t> перший </a:t>
            </a:r>
            <a:r>
              <a:rPr lang="ru-RU" dirty="0" err="1"/>
              <a:t>праворуч</a:t>
            </a:r>
            <a:r>
              <a:rPr lang="ru-RU" dirty="0"/>
              <a:t>) .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8144"/>
            <a:ext cx="8568951" cy="5083224"/>
          </a:xfrm>
        </p:spPr>
      </p:pic>
    </p:spTree>
    <p:extLst>
      <p:ext uri="{BB962C8B-B14F-4D97-AF65-F5344CB8AC3E}">
        <p14:creationId xmlns:p14="http://schemas.microsoft.com/office/powerpoint/2010/main" val="27079124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017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Всеукраї́нська</a:t>
            </a:r>
            <a:r>
              <a:rPr lang="ru-RU" b="1" dirty="0"/>
              <a:t> </a:t>
            </a:r>
            <a:r>
              <a:rPr lang="ru-RU" b="1" dirty="0" err="1"/>
              <a:t>спі́лка</a:t>
            </a:r>
            <a:r>
              <a:rPr lang="ru-RU" b="1" dirty="0"/>
              <a:t> </a:t>
            </a:r>
            <a:r>
              <a:rPr lang="ru-RU" b="1" dirty="0" err="1"/>
              <a:t>пролета́рських</a:t>
            </a:r>
            <a:r>
              <a:rPr lang="ru-RU" b="1" dirty="0"/>
              <a:t> </a:t>
            </a:r>
            <a:r>
              <a:rPr lang="ru-RU" b="1" dirty="0" err="1"/>
              <a:t>письме́нників</a:t>
            </a:r>
            <a:r>
              <a:rPr lang="ru-RU" dirty="0"/>
              <a:t> (</a:t>
            </a:r>
            <a:r>
              <a:rPr lang="ru-RU" i="1" dirty="0"/>
              <a:t>ВУСПП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/>
              <a:t>До складу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входили: </a:t>
            </a:r>
            <a:r>
              <a:rPr lang="ru-RU" sz="2400" dirty="0" err="1">
                <a:hlinkClick r:id="rId2" tooltip="Кулик Іван Юліанович"/>
              </a:rPr>
              <a:t>Іван</a:t>
            </a:r>
            <a:r>
              <a:rPr lang="ru-RU" sz="2400" dirty="0">
                <a:hlinkClick r:id="rId2" tooltip="Кулик Іван Юліанович"/>
              </a:rPr>
              <a:t> Кулик</a:t>
            </a:r>
            <a:r>
              <a:rPr lang="ru-RU" sz="2400" dirty="0"/>
              <a:t>, </a:t>
            </a:r>
            <a:r>
              <a:rPr lang="ru-RU" sz="2400" dirty="0" err="1">
                <a:hlinkClick r:id="rId3" tooltip="Микитенко Іван Кіндратович"/>
              </a:rPr>
              <a:t>Іван</a:t>
            </a:r>
            <a:r>
              <a:rPr lang="ru-RU" sz="2400" dirty="0">
                <a:hlinkClick r:id="rId3" tooltip="Микитенко Іван Кіндратович"/>
              </a:rPr>
              <a:t> Микитенко</a:t>
            </a:r>
            <a:r>
              <a:rPr lang="ru-RU" sz="2400" dirty="0"/>
              <a:t>, </a:t>
            </a:r>
            <a:r>
              <a:rPr lang="ru-RU" sz="2400" dirty="0" err="1">
                <a:hlinkClick r:id="rId4" tooltip="Володимир Сосюра"/>
              </a:rPr>
              <a:t>Володимир</a:t>
            </a:r>
            <a:r>
              <a:rPr lang="ru-RU" sz="2400" dirty="0">
                <a:hlinkClick r:id="rId4" tooltip="Володимир Сосюра"/>
              </a:rPr>
              <a:t> </a:t>
            </a:r>
            <a:r>
              <a:rPr lang="ru-RU" sz="2400" dirty="0" err="1">
                <a:hlinkClick r:id="rId4" tooltip="Володимир Сосюра"/>
              </a:rPr>
              <a:t>Сосюра</a:t>
            </a:r>
            <a:r>
              <a:rPr lang="ru-RU" sz="2400" dirty="0"/>
              <a:t>, </a:t>
            </a:r>
            <a:r>
              <a:rPr lang="ru-RU" sz="2400" dirty="0" err="1">
                <a:hlinkClick r:id="rId5" tooltip="Микола Терещенко"/>
              </a:rPr>
              <a:t>Микола</a:t>
            </a:r>
            <a:r>
              <a:rPr lang="ru-RU" sz="2400" dirty="0">
                <a:hlinkClick r:id="rId5" tooltip="Микола Терещенко"/>
              </a:rPr>
              <a:t> Терещенко</a:t>
            </a:r>
            <a:r>
              <a:rPr lang="ru-RU" sz="2400" dirty="0"/>
              <a:t>, </a:t>
            </a:r>
            <a:r>
              <a:rPr lang="ru-RU" sz="2400" dirty="0" err="1">
                <a:hlinkClick r:id="rId6" tooltip="Дмитро Загул"/>
              </a:rPr>
              <a:t>Дмитро</a:t>
            </a:r>
            <a:r>
              <a:rPr lang="ru-RU" sz="2400" dirty="0">
                <a:hlinkClick r:id="rId6" tooltip="Дмитро Загул"/>
              </a:rPr>
              <a:t> Загул</a:t>
            </a:r>
            <a:r>
              <a:rPr lang="ru-RU" sz="2400" dirty="0"/>
              <a:t>, </a:t>
            </a:r>
            <a:r>
              <a:rPr lang="ru-RU" sz="2400" dirty="0" err="1">
                <a:hlinkClick r:id="rId7" tooltip="Коряк Володимир Дмитрович"/>
              </a:rPr>
              <a:t>Володимир</a:t>
            </a:r>
            <a:r>
              <a:rPr lang="ru-RU" sz="2400" dirty="0">
                <a:hlinkClick r:id="rId7" tooltip="Коряк Володимир Дмитрович"/>
              </a:rPr>
              <a:t> Коряк</a:t>
            </a:r>
            <a:r>
              <a:rPr lang="ru-RU" sz="2400" dirty="0"/>
              <a:t>, </a:t>
            </a:r>
            <a:r>
              <a:rPr lang="ru-RU" sz="2400" dirty="0" err="1">
                <a:hlinkClick r:id="rId8" tooltip="Савченко Яків Григорович"/>
              </a:rPr>
              <a:t>Яків</a:t>
            </a:r>
            <a:r>
              <a:rPr lang="ru-RU" sz="2400" dirty="0">
                <a:hlinkClick r:id="rId8" tooltip="Савченко Яків Григорович"/>
              </a:rPr>
              <a:t> </a:t>
            </a:r>
            <a:r>
              <a:rPr lang="ru-RU" sz="2400" dirty="0" smtClean="0">
                <a:hlinkClick r:id="rId8" tooltip="Савченко Яків Григорович"/>
              </a:rPr>
              <a:t>Савченко</a:t>
            </a:r>
            <a:endParaRPr lang="ru-RU" sz="2400" dirty="0" smtClean="0"/>
          </a:p>
          <a:p>
            <a:pPr algn="just"/>
            <a:r>
              <a:rPr lang="ru-RU" sz="2400" dirty="0"/>
              <a:t>«Перший </a:t>
            </a:r>
            <a:r>
              <a:rPr lang="ru-RU" sz="2400" dirty="0" err="1"/>
              <a:t>з'їзд</a:t>
            </a:r>
            <a:r>
              <a:rPr lang="ru-RU" sz="2400" dirty="0"/>
              <a:t> </a:t>
            </a:r>
            <a:r>
              <a:rPr lang="ru-RU" sz="2400" dirty="0" err="1"/>
              <a:t>пролетарських</a:t>
            </a:r>
            <a:r>
              <a:rPr lang="ru-RU" sz="2400" dirty="0"/>
              <a:t> </a:t>
            </a:r>
            <a:r>
              <a:rPr lang="ru-RU" sz="2400" dirty="0" err="1"/>
              <a:t>письменників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усвідомлюючи</a:t>
            </a:r>
            <a:r>
              <a:rPr lang="ru-RU" sz="2400" dirty="0"/>
              <a:t> </a:t>
            </a:r>
            <a:r>
              <a:rPr lang="ru-RU" sz="2400" dirty="0" err="1"/>
              <a:t>класові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пролетарської</a:t>
            </a:r>
            <a:r>
              <a:rPr lang="ru-RU" sz="2400" dirty="0"/>
              <a:t> </a:t>
            </a:r>
            <a:r>
              <a:rPr lang="ru-RU" sz="2400" dirty="0" err="1"/>
              <a:t>літератури</a:t>
            </a:r>
            <a:r>
              <a:rPr lang="ru-RU" sz="2400" dirty="0"/>
              <a:t> й </a:t>
            </a:r>
            <a:r>
              <a:rPr lang="ru-RU" sz="2400" dirty="0" err="1"/>
              <a:t>величезну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покладає</a:t>
            </a:r>
            <a:r>
              <a:rPr lang="ru-RU" sz="2400" dirty="0"/>
              <a:t> </a:t>
            </a:r>
            <a:r>
              <a:rPr lang="ru-RU" sz="2400" dirty="0" err="1"/>
              <a:t>пролетаріат</a:t>
            </a:r>
            <a:r>
              <a:rPr lang="ru-RU" sz="2400" dirty="0"/>
              <a:t>, </a:t>
            </a:r>
            <a:r>
              <a:rPr lang="ru-RU" sz="2400" dirty="0" err="1"/>
              <a:t>висуває</a:t>
            </a:r>
            <a:r>
              <a:rPr lang="ru-RU" sz="2400" dirty="0"/>
              <a:t> гасло </a:t>
            </a:r>
            <a:r>
              <a:rPr lang="ru-RU" sz="2400" dirty="0" err="1"/>
              <a:t>рішучої</a:t>
            </a:r>
            <a:r>
              <a:rPr lang="ru-RU" sz="2400" dirty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 за </a:t>
            </a:r>
            <a:r>
              <a:rPr lang="ru-RU" sz="2400" dirty="0" err="1"/>
              <a:t>інтернаціональний-класовий</a:t>
            </a:r>
            <a:r>
              <a:rPr lang="ru-RU" sz="2400" dirty="0"/>
              <a:t> союз </a:t>
            </a:r>
            <a:r>
              <a:rPr lang="ru-RU" sz="2400" dirty="0" err="1"/>
              <a:t>літератури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міщансько-націоналістичного</a:t>
            </a:r>
            <a:r>
              <a:rPr lang="ru-RU" sz="2400" dirty="0"/>
              <a:t>, за </a:t>
            </a:r>
            <a:r>
              <a:rPr lang="ru-RU" sz="2400" dirty="0" err="1"/>
              <a:t>вольовий</a:t>
            </a:r>
            <a:r>
              <a:rPr lang="ru-RU" sz="2400" dirty="0"/>
              <a:t> </a:t>
            </a:r>
            <a:r>
              <a:rPr lang="ru-RU" sz="2400" dirty="0" err="1"/>
              <a:t>активний</a:t>
            </a:r>
            <a:r>
              <a:rPr lang="ru-RU" sz="2400" dirty="0"/>
              <a:t> </a:t>
            </a:r>
            <a:r>
              <a:rPr lang="ru-RU" sz="2400" dirty="0" err="1"/>
              <a:t>пролетарський</a:t>
            </a:r>
            <a:r>
              <a:rPr lang="ru-RU" sz="2400" dirty="0"/>
              <a:t> </a:t>
            </a:r>
            <a:r>
              <a:rPr lang="ru-RU" sz="2400" dirty="0" err="1"/>
              <a:t>світогляд</a:t>
            </a:r>
            <a:r>
              <a:rPr lang="ru-RU" sz="2400" dirty="0"/>
              <a:t> у </a:t>
            </a:r>
            <a:r>
              <a:rPr lang="ru-RU" sz="2400" dirty="0" err="1"/>
              <a:t>літературі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буржуазного </a:t>
            </a:r>
            <a:r>
              <a:rPr lang="ru-RU" sz="2400" dirty="0" err="1"/>
              <a:t>пассеїстичного</a:t>
            </a:r>
            <a:r>
              <a:rPr lang="ru-RU" sz="2400" dirty="0"/>
              <a:t>, за </a:t>
            </a:r>
            <a:r>
              <a:rPr lang="ru-RU" sz="2400" dirty="0" err="1"/>
              <a:t>соціальну</a:t>
            </a:r>
            <a:r>
              <a:rPr lang="ru-RU" sz="2400" dirty="0"/>
              <a:t> </a:t>
            </a:r>
            <a:r>
              <a:rPr lang="ru-RU" sz="2400" dirty="0" err="1"/>
              <a:t>художність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індивідуалістично-богемської</a:t>
            </a:r>
            <a:r>
              <a:rPr lang="ru-RU" sz="2400" dirty="0"/>
              <a:t>»</a:t>
            </a:r>
            <a:endParaRPr lang="ru-RU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993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28" y="404664"/>
            <a:ext cx="4040188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/>
              <a:t>Кулик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Юліанович</a:t>
            </a:r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64568"/>
            <a:ext cx="4176464" cy="43327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96544" y="404664"/>
            <a:ext cx="4041775" cy="12961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Кіндратович</a:t>
            </a:r>
            <a:r>
              <a:rPr lang="ru-RU" dirty="0"/>
              <a:t> Микитенко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64569"/>
            <a:ext cx="3538736" cy="4332782"/>
          </a:xfrm>
        </p:spPr>
      </p:pic>
    </p:spTree>
    <p:extLst>
      <p:ext uri="{BB962C8B-B14F-4D97-AF65-F5344CB8AC3E}">
        <p14:creationId xmlns:p14="http://schemas.microsoft.com/office/powerpoint/2010/main" val="2868238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124744"/>
            <a:ext cx="8568952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українські</a:t>
            </a:r>
            <a:r>
              <a:rPr lang="ru-RU" sz="2000" dirty="0"/>
              <a:t> </a:t>
            </a:r>
            <a:r>
              <a:rPr lang="ru-RU" sz="2000" dirty="0" err="1"/>
              <a:t>літературні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припинили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на початку 30-х </a:t>
            </a:r>
            <a:r>
              <a:rPr lang="en-US" sz="2000" dirty="0"/>
              <a:t>pp. </a:t>
            </a:r>
            <a:r>
              <a:rPr lang="ru-RU" sz="2000" dirty="0"/>
              <a:t>Але </a:t>
            </a:r>
            <a:r>
              <a:rPr lang="ru-RU" sz="2000" dirty="0" err="1"/>
              <a:t>жодна</a:t>
            </a:r>
            <a:r>
              <a:rPr lang="ru-RU" sz="2000" dirty="0"/>
              <a:t> з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не </a:t>
            </a:r>
            <a:r>
              <a:rPr lang="ru-RU" sz="2000" dirty="0" err="1"/>
              <a:t>була</a:t>
            </a:r>
            <a:r>
              <a:rPr lang="ru-RU" sz="2000" dirty="0"/>
              <a:t> заборонена,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радянська-влада</a:t>
            </a:r>
            <a:r>
              <a:rPr lang="ru-RU" sz="2000" dirty="0"/>
              <a:t> не могла </a:t>
            </a:r>
            <a:r>
              <a:rPr lang="ru-RU" sz="2000" dirty="0" err="1"/>
              <a:t>вдатись</a:t>
            </a:r>
            <a:r>
              <a:rPr lang="ru-RU" sz="2000" dirty="0"/>
              <a:t> до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могли б </a:t>
            </a:r>
            <a:r>
              <a:rPr lang="ru-RU" sz="2000" dirty="0" err="1"/>
              <a:t>здатись</a:t>
            </a:r>
            <a:r>
              <a:rPr lang="ru-RU" sz="2000" dirty="0"/>
              <a:t> </a:t>
            </a:r>
            <a:r>
              <a:rPr lang="ru-RU" sz="2000" dirty="0" err="1"/>
              <a:t>недемократичними</a:t>
            </a:r>
            <a:r>
              <a:rPr lang="ru-RU" sz="2000" dirty="0"/>
              <a:t>: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припинили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в </a:t>
            </a:r>
            <a:r>
              <a:rPr lang="ru-RU" sz="2000" dirty="0" err="1"/>
              <a:t>зв'язку</a:t>
            </a:r>
            <a:r>
              <a:rPr lang="ru-RU" sz="2000" dirty="0"/>
              <a:t> з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найактивніші</a:t>
            </a:r>
            <a:r>
              <a:rPr lang="ru-RU" sz="2000" dirty="0"/>
              <a:t> члени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угруповань</a:t>
            </a:r>
            <a:r>
              <a:rPr lang="ru-RU" sz="2000" dirty="0"/>
              <a:t> «</a:t>
            </a:r>
            <a:r>
              <a:rPr lang="ru-RU" sz="2000" dirty="0" err="1"/>
              <a:t>виявились</a:t>
            </a:r>
            <a:r>
              <a:rPr lang="ru-RU" sz="2000" dirty="0"/>
              <a:t> </a:t>
            </a:r>
            <a:r>
              <a:rPr lang="ru-RU" sz="2000" dirty="0" err="1"/>
              <a:t>контрреволюціонерами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бути </a:t>
            </a:r>
            <a:r>
              <a:rPr lang="ru-RU" sz="2000" dirty="0" err="1"/>
              <a:t>знищені</a:t>
            </a:r>
            <a:r>
              <a:rPr lang="ru-RU" sz="2000" dirty="0"/>
              <a:t>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світлого</a:t>
            </a:r>
            <a:r>
              <a:rPr lang="ru-RU" sz="2000" dirty="0"/>
              <a:t> </a:t>
            </a:r>
            <a:r>
              <a:rPr lang="ru-RU" sz="2000" dirty="0" err="1"/>
              <a:t>майбутнього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». </a:t>
            </a:r>
            <a:r>
              <a:rPr lang="ru-RU" sz="2000" dirty="0" err="1"/>
              <a:t>Зрозуміло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подібної</a:t>
            </a:r>
            <a:r>
              <a:rPr lang="ru-RU" sz="2000" dirty="0"/>
              <a:t> </a:t>
            </a:r>
            <a:r>
              <a:rPr lang="ru-RU" sz="2000" dirty="0" err="1"/>
              <a:t>розправи</a:t>
            </a:r>
            <a:r>
              <a:rPr lang="ru-RU" sz="2000" dirty="0"/>
              <a:t> </a:t>
            </a:r>
            <a:r>
              <a:rPr lang="ru-RU" sz="2000" dirty="0" err="1"/>
              <a:t>бажаючих</a:t>
            </a:r>
            <a:r>
              <a:rPr lang="ru-RU" sz="2000" dirty="0"/>
              <a:t> </a:t>
            </a:r>
            <a:r>
              <a:rPr lang="ru-RU" sz="2000" dirty="0" err="1"/>
              <a:t>продовжити</a:t>
            </a:r>
            <a:r>
              <a:rPr lang="ru-RU" sz="2000" dirty="0"/>
              <a:t> справу </a:t>
            </a:r>
            <a:r>
              <a:rPr lang="ru-RU" sz="2000" dirty="0" err="1"/>
              <a:t>репресованих</a:t>
            </a:r>
            <a:r>
              <a:rPr lang="ru-RU" sz="2000" dirty="0"/>
              <a:t> не </a:t>
            </a:r>
            <a:r>
              <a:rPr lang="ru-RU" sz="2000" dirty="0" err="1"/>
              <a:t>знаходилось</a:t>
            </a:r>
            <a:r>
              <a:rPr lang="ru-RU" sz="2000" dirty="0"/>
              <a:t>. 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послідовного</a:t>
            </a:r>
            <a:r>
              <a:rPr lang="ru-RU" sz="2000" dirty="0"/>
              <a:t> </a:t>
            </a:r>
            <a:r>
              <a:rPr lang="ru-RU" sz="2000" dirty="0" err="1"/>
              <a:t>розгорнення</a:t>
            </a:r>
            <a:r>
              <a:rPr lang="ru-RU" sz="2000" dirty="0"/>
              <a:t> </a:t>
            </a:r>
            <a:r>
              <a:rPr lang="ru-RU" sz="2000" dirty="0" err="1"/>
              <a:t>репресивних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застосувала</a:t>
            </a:r>
            <a:r>
              <a:rPr lang="ru-RU" sz="2000" dirty="0"/>
              <a:t> </a:t>
            </a:r>
            <a:r>
              <a:rPr lang="ru-RU" sz="2000" dirty="0" err="1"/>
              <a:t>радянська</a:t>
            </a:r>
            <a:r>
              <a:rPr lang="ru-RU" sz="2000" dirty="0"/>
              <a:t> </a:t>
            </a:r>
            <a:r>
              <a:rPr lang="ru-RU" sz="2000" dirty="0" err="1"/>
              <a:t>влада</a:t>
            </a:r>
            <a:r>
              <a:rPr lang="ru-RU" sz="2000" dirty="0"/>
              <a:t> до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, </a:t>
            </a:r>
            <a:r>
              <a:rPr lang="ru-RU" sz="2000" dirty="0" err="1"/>
              <a:t>рік</a:t>
            </a:r>
            <a:r>
              <a:rPr lang="ru-RU" sz="2000" dirty="0"/>
              <a:t> 1934 </a:t>
            </a:r>
            <a:r>
              <a:rPr lang="ru-RU" sz="2000" dirty="0" err="1"/>
              <a:t>годилося</a:t>
            </a:r>
            <a:r>
              <a:rPr lang="ru-RU" sz="2000" dirty="0"/>
              <a:t> б </a:t>
            </a:r>
            <a:r>
              <a:rPr lang="ru-RU" sz="2000" dirty="0" err="1"/>
              <a:t>назвати</a:t>
            </a:r>
            <a:r>
              <a:rPr lang="ru-RU" sz="2000" dirty="0"/>
              <a:t> </a:t>
            </a:r>
            <a:r>
              <a:rPr lang="ru-RU" sz="2000" dirty="0" err="1"/>
              <a:t>межовим</a:t>
            </a:r>
            <a:r>
              <a:rPr lang="ru-RU" sz="2000" dirty="0"/>
              <a:t>. Усе,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, мало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попередній</a:t>
            </a:r>
            <a:r>
              <a:rPr lang="ru-RU" sz="2000" dirty="0"/>
              <a:t>, так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мовити</a:t>
            </a:r>
            <a:r>
              <a:rPr lang="ru-RU" sz="2000" dirty="0"/>
              <a:t>, </a:t>
            </a:r>
            <a:r>
              <a:rPr lang="ru-RU" sz="2000" dirty="0" err="1"/>
              <a:t>епізодичний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попереджальний</a:t>
            </a:r>
            <a:r>
              <a:rPr lang="ru-RU" sz="2000" dirty="0"/>
              <a:t> характер </a:t>
            </a:r>
            <a:endParaRPr lang="ru-RU" sz="2000" dirty="0" smtClean="0"/>
          </a:p>
          <a:p>
            <a:r>
              <a:rPr lang="ru-RU" sz="2000" dirty="0" err="1" smtClean="0"/>
              <a:t>Зосереджений</a:t>
            </a:r>
            <a:r>
              <a:rPr lang="ru-RU" sz="2000" dirty="0"/>
              <a:t>, </a:t>
            </a:r>
            <a:r>
              <a:rPr lang="ru-RU" sz="2000" dirty="0" err="1"/>
              <a:t>масовий</a:t>
            </a:r>
            <a:r>
              <a:rPr lang="ru-RU" sz="2000" dirty="0"/>
              <a:t> удар, </a:t>
            </a:r>
            <a:r>
              <a:rPr lang="ru-RU" sz="2000" dirty="0" err="1"/>
              <a:t>завданий</a:t>
            </a:r>
            <a:r>
              <a:rPr lang="ru-RU" sz="2000" dirty="0"/>
              <a:t> </a:t>
            </a:r>
            <a:r>
              <a:rPr lang="ru-RU" sz="2000" dirty="0" err="1"/>
              <a:t>більшовизмом</a:t>
            </a:r>
            <a:r>
              <a:rPr lang="ru-RU" sz="2000" dirty="0"/>
              <a:t> </a:t>
            </a:r>
            <a:r>
              <a:rPr lang="ru-RU" sz="2000" dirty="0" err="1"/>
              <a:t>українській</a:t>
            </a:r>
            <a:r>
              <a:rPr lang="ru-RU" sz="2000" dirty="0"/>
              <a:t> </a:t>
            </a:r>
            <a:r>
              <a:rPr lang="ru-RU" sz="2000" dirty="0" err="1"/>
              <a:t>літературі</a:t>
            </a:r>
            <a:r>
              <a:rPr lang="ru-RU" sz="2000" dirty="0"/>
              <a:t>, припав на 1934 р.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і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/>
              <a:t>літературних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</a:t>
            </a:r>
            <a:r>
              <a:rPr lang="ru-RU" sz="2000" dirty="0" err="1"/>
              <a:t>припинили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року.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4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572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“УКРАЇНСЬКА ХАТА”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71501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Засноване</a:t>
            </a:r>
            <a:r>
              <a:rPr lang="ru-RU" sz="2400" dirty="0" smtClean="0">
                <a:solidFill>
                  <a:schemeClr val="tx1"/>
                </a:solidFill>
              </a:rPr>
              <a:t> 19 </a:t>
            </a:r>
            <a:r>
              <a:rPr lang="ru-RU" sz="2400" dirty="0" err="1" smtClean="0">
                <a:solidFill>
                  <a:schemeClr val="tx1"/>
                </a:solidFill>
              </a:rPr>
              <a:t>березня</a:t>
            </a:r>
            <a:r>
              <a:rPr lang="ru-RU" sz="2400" dirty="0" smtClean="0">
                <a:solidFill>
                  <a:schemeClr val="tx1"/>
                </a:solidFill>
              </a:rPr>
              <a:t> 1917 року в м. Херсон, </a:t>
            </a:r>
            <a:r>
              <a:rPr lang="ru-RU" sz="2400" dirty="0" err="1" smtClean="0">
                <a:solidFill>
                  <a:schemeClr val="tx1"/>
                </a:solidFill>
              </a:rPr>
              <a:t>очолив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hlinkClick r:id="rId2" tooltip="Микола Чернявський"/>
              </a:rPr>
              <a:t>Микола</a:t>
            </a:r>
            <a:r>
              <a:rPr lang="ru-RU" sz="2400" dirty="0" smtClean="0">
                <a:solidFill>
                  <a:schemeClr val="tx1"/>
                </a:solidFill>
                <a:hlinkClick r:id="rId2" tooltip="Микола Чернявський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hlinkClick r:id="rId2" tooltip="Микола Чернявський"/>
              </a:rPr>
              <a:t>Чернявський</a:t>
            </a:r>
            <a:r>
              <a:rPr lang="ru-RU" sz="2400" dirty="0" smtClean="0">
                <a:solidFill>
                  <a:schemeClr val="tx1"/>
                </a:solidFill>
              </a:rPr>
              <a:t>. До </a:t>
            </a:r>
            <a:r>
              <a:rPr lang="ru-RU" sz="2400" dirty="0" err="1" smtClean="0">
                <a:solidFill>
                  <a:schemeClr val="tx1"/>
                </a:solidFill>
              </a:rPr>
              <a:t>нього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записалося</a:t>
            </a:r>
            <a:r>
              <a:rPr lang="ru-RU" sz="2400" dirty="0" smtClean="0">
                <a:solidFill>
                  <a:schemeClr val="tx1"/>
                </a:solidFill>
              </a:rPr>
              <a:t> 103 члени, </a:t>
            </a:r>
            <a:r>
              <a:rPr lang="ru-RU" sz="2400" dirty="0" err="1" smtClean="0">
                <a:solidFill>
                  <a:schemeClr val="tx1"/>
                </a:solidFill>
              </a:rPr>
              <a:t>серед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яких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було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solidFill>
                  <a:schemeClr val="tx1"/>
                </a:solidFill>
              </a:rPr>
              <a:t> 10 </a:t>
            </a:r>
            <a:r>
              <a:rPr lang="ru-RU" sz="2400" dirty="0" err="1" smtClean="0">
                <a:solidFill>
                  <a:schemeClr val="tx1"/>
                </a:solidFill>
              </a:rPr>
              <a:t>жінок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Заходи товариства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Вісник товариства "Українська Хата в Херсоні"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Видали "Українські революційні пісні" (3 тисячі примірників) та Статут товариства "Українська Хата" (2 тисячі примірників).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Створення книгозбірні, читальні, книгарні (квітень 1917 року)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З 12 квітня розпочала свій вихід перша україномовна газета "Вісник товариства "Українська хата в Херсоні"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Випустило брошуру </a:t>
            </a:r>
            <a:r>
              <a:rPr lang="uk-UA" sz="2400" dirty="0" smtClean="0">
                <a:solidFill>
                  <a:schemeClr val="tx1"/>
                </a:solidFill>
                <a:hlinkClick r:id="rId2" tooltip="Микола Чернявський"/>
              </a:rPr>
              <a:t>Миколи </a:t>
            </a:r>
            <a:r>
              <a:rPr lang="uk-UA" sz="2400" dirty="0" err="1" smtClean="0">
                <a:solidFill>
                  <a:schemeClr val="tx1"/>
                </a:solidFill>
                <a:hlinkClick r:id="rId2" tooltip="Микола Чернявський"/>
              </a:rPr>
              <a:t>Чернявського</a:t>
            </a:r>
            <a:r>
              <a:rPr lang="uk-UA" sz="2400" dirty="0" smtClean="0">
                <a:solidFill>
                  <a:schemeClr val="tx1"/>
                </a:solidFill>
              </a:rPr>
              <a:t> "Україна, автономія і федерація".</a:t>
            </a:r>
          </a:p>
          <a:p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4398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err="1" smtClean="0">
                <a:hlinkClick r:id="rId2" tooltip="Чернявський Микола Федорович"/>
              </a:rPr>
              <a:t>Микола</a:t>
            </a:r>
            <a:r>
              <a:rPr lang="ru-RU" sz="4000" dirty="0" smtClean="0">
                <a:hlinkClick r:id="rId2" tooltip="Чернявський Микола Федорович"/>
              </a:rPr>
              <a:t> </a:t>
            </a:r>
            <a:r>
              <a:rPr lang="ru-RU" sz="4000" dirty="0" err="1" smtClean="0">
                <a:hlinkClick r:id="rId2" tooltip="Чернявський Микола Федорович"/>
              </a:rPr>
              <a:t>Чернявський</a:t>
            </a:r>
            <a:r>
              <a:rPr lang="ru-RU" sz="4000" dirty="0" smtClean="0"/>
              <a:t>. </a:t>
            </a:r>
            <a:br>
              <a:rPr lang="ru-RU" sz="4000" dirty="0" smtClean="0"/>
            </a:br>
            <a:r>
              <a:rPr lang="ru-RU" sz="4000" dirty="0" smtClean="0"/>
              <a:t>Перший голова </a:t>
            </a:r>
            <a:r>
              <a:rPr lang="ru-RU" sz="4000" dirty="0" err="1" smtClean="0"/>
              <a:t>Товариства</a:t>
            </a:r>
            <a:endParaRPr lang="uk-UA" sz="4000" dirty="0"/>
          </a:p>
        </p:txBody>
      </p:sp>
      <p:pic>
        <p:nvPicPr>
          <p:cNvPr id="4" name="Содержимое 3" descr="Cherniavs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2" y="2143116"/>
            <a:ext cx="3714776" cy="43577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“Українська</a:t>
            </a:r>
            <a:r>
              <a:rPr lang="uk-UA" dirty="0" smtClean="0"/>
              <a:t> </a:t>
            </a:r>
            <a:r>
              <a:rPr lang="uk-UA" dirty="0" err="1" smtClean="0"/>
              <a:t>хата”</a:t>
            </a:r>
            <a:endParaRPr lang="uk-UA" dirty="0"/>
          </a:p>
        </p:txBody>
      </p:sp>
      <p:pic>
        <p:nvPicPr>
          <p:cNvPr id="5" name="Содержимое 4" descr="800px-Ukr_Hata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286280" cy="51435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138642" cy="564360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У цьому будинку 19 березня 1917 року херсонець Нестор Малеча зібрав ініціативну групу українців, котрі вирішили</a:t>
            </a:r>
          </a:p>
          <a:p>
            <a:pPr algn="ctr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 утворити товариство </a:t>
            </a:r>
            <a:r>
              <a:rPr lang="uk-UA" sz="2400" dirty="0" err="1" smtClean="0">
                <a:solidFill>
                  <a:schemeClr val="tx1"/>
                </a:solidFill>
              </a:rPr>
              <a:t>“Українська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хата”</a:t>
            </a:r>
            <a:r>
              <a:rPr lang="uk-UA" sz="2400" dirty="0" smtClean="0">
                <a:solidFill>
                  <a:schemeClr val="tx1"/>
                </a:solidFill>
              </a:rPr>
              <a:t>. Воно стало першою легальною українською суспільно-політичною організацією Херсона і нараховувало сотні членів </a:t>
            </a:r>
          </a:p>
          <a:p>
            <a:endParaRPr lang="uk-UA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2409</TotalTime>
  <Words>5023</Words>
  <Application>Microsoft Office PowerPoint</Application>
  <PresentationFormat>Экран (4:3)</PresentationFormat>
  <Paragraphs>458</Paragraphs>
  <Slides>63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7" baseType="lpstr">
      <vt:lpstr>Arial</vt:lpstr>
      <vt:lpstr>Calibri</vt:lpstr>
      <vt:lpstr>Times New Roman</vt:lpstr>
      <vt:lpstr>Тема Office</vt:lpstr>
      <vt:lpstr>Модернізм як провідний  напрям ХХ ст.</vt:lpstr>
      <vt:lpstr>Визначення терміну “модернізм”</vt:lpstr>
      <vt:lpstr>Головна особливість</vt:lpstr>
      <vt:lpstr>Рисами модернізму є: </vt:lpstr>
      <vt:lpstr>Зародження модернізму в світі</vt:lpstr>
      <vt:lpstr>Зародження в українській літературі</vt:lpstr>
      <vt:lpstr>“УКРАЇНСЬКА ХАТА”</vt:lpstr>
      <vt:lpstr>Микола Чернявський.  Перший голова Товариства</vt:lpstr>
      <vt:lpstr>“Українська хата”</vt:lpstr>
      <vt:lpstr>Презентация PowerPoint</vt:lpstr>
      <vt:lpstr>“Українська хата”</vt:lpstr>
      <vt:lpstr>Модернізм об'єднав течії</vt:lpstr>
      <vt:lpstr> ІМПРЕСІОНІЗМ від французького “impression” враження </vt:lpstr>
      <vt:lpstr>Імпресіонізм в мистецтві</vt:lpstr>
      <vt:lpstr>Імпресіонізм в скульптурі</vt:lpstr>
      <vt:lpstr>Імпресіонізм в літературі</vt:lpstr>
      <vt:lpstr>Символізм від  грецького symbolon - знак, прикмета, ознака</vt:lpstr>
      <vt:lpstr>Ознаки символізму</vt:lpstr>
      <vt:lpstr>Майстри символізму в літературі</vt:lpstr>
      <vt:lpstr>Поезія символізму </vt:lpstr>
      <vt:lpstr>Символізм в мистецтві</vt:lpstr>
      <vt:lpstr>Авангардизм  (франц. avant-garde, букв.: передова охорона) </vt:lpstr>
      <vt:lpstr>Авангардизм в мистецтві</vt:lpstr>
      <vt:lpstr>Авангардизм в літературі</vt:lpstr>
      <vt:lpstr>Авангардизм в літературі</vt:lpstr>
      <vt:lpstr> Імажинізм </vt:lpstr>
      <vt:lpstr>Витоки імажинізму</vt:lpstr>
      <vt:lpstr>Імажинізм в  літературі</vt:lpstr>
      <vt:lpstr>В українській літературі ідеологія імажинізму знайшла своє відображення в творчості окремих поетів вже в 20-30-і pp. </vt:lpstr>
      <vt:lpstr>Імажинізм в українській літературі</vt:lpstr>
      <vt:lpstr>Неокласицизм від грецьк. νέος — молодий, новий і лат. classicus — зразковий</vt:lpstr>
      <vt:lpstr>Неокласицизм в архітектурі</vt:lpstr>
      <vt:lpstr>Неокласицизм в мистецтві</vt:lpstr>
      <vt:lpstr>Неокласицизм в літературі</vt:lpstr>
      <vt:lpstr>Футуризм від італійського futurismo, від латинського futurum - майбутнє</vt:lpstr>
      <vt:lpstr>Творці футуризму</vt:lpstr>
      <vt:lpstr>Творці футуризму</vt:lpstr>
      <vt:lpstr>Футуризм в літературі</vt:lpstr>
      <vt:lpstr>Футуризм в мистецтві</vt:lpstr>
      <vt:lpstr>Експресіонізм  від франц. expression - вираження, виразність</vt:lpstr>
      <vt:lpstr>Експресіонізм в літературі</vt:lpstr>
      <vt:lpstr>Експресіонізм в літературі</vt:lpstr>
      <vt:lpstr>Експресіонізм в мистецтві</vt:lpstr>
      <vt:lpstr>Акмеїзм грец.ακμη — вершина, вищий ступінь чогось</vt:lpstr>
      <vt:lpstr>Акмеїзм в літературі</vt:lpstr>
      <vt:lpstr>Значення модернізму </vt:lpstr>
      <vt:lpstr>ЛІТЕРАТУРНІ УГРУПОВУВАННЯ</vt:lpstr>
      <vt:lpstr>АСПАНФУТ</vt:lpstr>
      <vt:lpstr>ПЛУГ</vt:lpstr>
      <vt:lpstr>ПЛУГ</vt:lpstr>
      <vt:lpstr>ГАРТ</vt:lpstr>
      <vt:lpstr>ГАРТ</vt:lpstr>
      <vt:lpstr>ГАРТ</vt:lpstr>
      <vt:lpstr>«Ланка» </vt:lpstr>
      <vt:lpstr>Члени літературного об'єднання «Ланка». Зліва направо: Борис Антоненко-Давидович, Григорій Косинка, Марія Галич, Євген Плужник, Валер’ян Підмогильний, Тодось Осьмачка. 1925 рік.</vt:lpstr>
      <vt:lpstr>МАРС  (Майстерня Революційного Слова)</vt:lpstr>
      <vt:lpstr>Презентация PowerPoint</vt:lpstr>
      <vt:lpstr>ВАПЛІТЕ  (Вільна Академія Пролетарської Літератури)</vt:lpstr>
      <vt:lpstr>ВАПЛІТЕ  (Вільна Академія Пролетарської Літератури)</vt:lpstr>
      <vt:lpstr>ВАПЛІТЕ, Харків 1926р. (Любченко сидить перший праворуч) .</vt:lpstr>
      <vt:lpstr>Всеукраї́нська спі́лка пролета́рських письме́нників (ВУСПП)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Модернізм як провідний літературний напрям ХХ ст.</dc:title>
  <dc:creator>пупсик</dc:creator>
  <cp:lastModifiedBy>User</cp:lastModifiedBy>
  <cp:revision>194</cp:revision>
  <dcterms:created xsi:type="dcterms:W3CDTF">2013-02-19T16:19:45Z</dcterms:created>
  <dcterms:modified xsi:type="dcterms:W3CDTF">2020-12-09T09:12:56Z</dcterms:modified>
</cp:coreProperties>
</file>