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7" r:id="rId2"/>
    <p:sldId id="291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68" r:id="rId11"/>
    <p:sldId id="347" r:id="rId12"/>
    <p:sldId id="348" r:id="rId13"/>
    <p:sldId id="349" r:id="rId14"/>
    <p:sldId id="350" r:id="rId15"/>
    <p:sldId id="351" r:id="rId16"/>
    <p:sldId id="352" r:id="rId17"/>
    <p:sldId id="369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70" r:id="rId31"/>
    <p:sldId id="365" r:id="rId32"/>
    <p:sldId id="366" r:id="rId33"/>
    <p:sldId id="371" r:id="rId34"/>
    <p:sldId id="386" r:id="rId35"/>
    <p:sldId id="372" r:id="rId36"/>
    <p:sldId id="373" r:id="rId37"/>
    <p:sldId id="387" r:id="rId38"/>
    <p:sldId id="374" r:id="rId39"/>
    <p:sldId id="375" r:id="rId40"/>
    <p:sldId id="376" r:id="rId41"/>
    <p:sldId id="377" r:id="rId42"/>
    <p:sldId id="378" r:id="rId43"/>
    <p:sldId id="388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9" r:id="rId52"/>
    <p:sldId id="390" r:id="rId53"/>
    <p:sldId id="391" r:id="rId54"/>
    <p:sldId id="392" r:id="rId55"/>
    <p:sldId id="393" r:id="rId56"/>
    <p:sldId id="394" r:id="rId57"/>
    <p:sldId id="395" r:id="rId58"/>
    <p:sldId id="396" r:id="rId59"/>
    <p:sldId id="397" r:id="rId60"/>
    <p:sldId id="398" r:id="rId61"/>
    <p:sldId id="399" r:id="rId62"/>
    <p:sldId id="400" r:id="rId63"/>
    <p:sldId id="401" r:id="rId64"/>
    <p:sldId id="402" r:id="rId65"/>
    <p:sldId id="403" r:id="rId66"/>
    <p:sldId id="404" r:id="rId67"/>
    <p:sldId id="405" r:id="rId68"/>
    <p:sldId id="406" r:id="rId6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C2328C-EBEA-47A9-BCCA-37D64076D12D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24D6C9-C86E-4D3D-91CC-9F78D16D5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1437-A4D6-4BA7-80E3-80888F1D82C6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1E61F-32BA-4960-8FAF-C28925F7C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E95F-8F63-476F-9857-28B8EE2609B8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2823E-AD34-42CF-92F3-2A097DFC7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48357-6B15-434F-8F7C-6B63EA5890B1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3A40-7033-4F12-9ADD-309DE42F1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C92B-AEFD-4F6F-81A2-0FC7CC214F51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98AD-6228-471F-A68A-8FB9656BF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0BB7-66F4-4480-893B-B833DB549646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A720-E6D1-4980-A681-BBFFF6285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94E2-20BF-4521-820C-F7A085AB2B1D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CC82-3A99-497C-8DA7-C0B42BEFE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11E8F-CC77-4358-926E-14E831D72A34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2EFC-1C63-4106-96FD-6D50CE22D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1BEB-B9DC-4A50-B173-C4E6E4F8CB52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321DB-92C4-42CF-82D4-07FA83BF4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281F8-1F3E-427D-8DCD-A2B4173A2044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8D19-D2C8-4D30-88C8-28C925852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A8A9-B37C-4842-A830-FFCD5FEB9FAB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890F-E014-478B-8E92-D1DABDADF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3BD2-7AAC-42F3-9E76-9A4F1CA01D8F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9F15-1F2D-4806-B166-34028C331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18F544-6326-4532-9807-8AC97D98EB05}" type="datetimeFigureOut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A07081-379D-44D3-ABF4-E82F99002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228725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uk-UA" sz="4000" b="1" dirty="0">
                <a:latin typeface="Cambria" pitchFamily="18" charset="0"/>
                <a:cs typeface="Times New Roman" pitchFamily="18" charset="0"/>
              </a:rPr>
              <a:t>ЦІНОУТВОРЕННЯ ТА ЦІНОВА ПОЛІТИКА В УПРАВЛІНСЬКОМУ ОБЛІКУ</a:t>
            </a:r>
          </a:p>
          <a:p>
            <a:pPr algn="ctr" eaLnBrk="0" hangingPunct="0"/>
            <a:endParaRPr lang="uk-UA" sz="4000" b="1" dirty="0">
              <a:latin typeface="Cambria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sz="4000" b="1" dirty="0" smtClean="0">
                <a:latin typeface="Cambria" pitchFamily="18" charset="0"/>
              </a:rPr>
              <a:t>Тема </a:t>
            </a:r>
            <a:r>
              <a:rPr lang="uk-UA" sz="4000" b="1" dirty="0">
                <a:latin typeface="Cambria" pitchFamily="18" charset="0"/>
              </a:rPr>
              <a:t>3. Параметричні методи ціноутворення і метод </a:t>
            </a:r>
            <a:r>
              <a:rPr lang="uk-UA" sz="4000" b="1">
                <a:latin typeface="Cambria" pitchFamily="18" charset="0"/>
              </a:rPr>
              <a:t>статистичних </a:t>
            </a:r>
            <a:r>
              <a:rPr lang="uk-UA" sz="4000" b="1" smtClean="0">
                <a:latin typeface="Cambria" pitchFamily="18" charset="0"/>
              </a:rPr>
              <a:t>ігор</a:t>
            </a:r>
            <a:endParaRPr lang="uk-UA" sz="4000" b="1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0" y="1997075"/>
            <a:ext cx="9144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3.1 Метод питомих показників </a:t>
            </a:r>
          </a:p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(Метод питомої ціни)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0" y="1350963"/>
            <a:ext cx="91440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>
                <a:latin typeface="Cambria" pitchFamily="18" charset="0"/>
              </a:rPr>
              <a:t>Питомий показник </a:t>
            </a:r>
            <a:r>
              <a:rPr lang="uk-UA" sz="4400">
                <a:latin typeface="Cambria" pitchFamily="18" charset="0"/>
              </a:rPr>
              <a:t>– </a:t>
            </a:r>
          </a:p>
          <a:p>
            <a:pPr algn="ctr"/>
            <a:r>
              <a:rPr lang="uk-UA" sz="4400">
                <a:latin typeface="Cambria" pitchFamily="18" charset="0"/>
              </a:rPr>
              <a:t>це частка від ділення величини собівартості або ціни на значення основного якісного параметра по кожному виробу даного </a:t>
            </a:r>
          </a:p>
          <a:p>
            <a:pPr algn="ctr"/>
            <a:r>
              <a:rPr lang="uk-UA" sz="4400">
                <a:latin typeface="Cambria" pitchFamily="18" charset="0"/>
              </a:rPr>
              <a:t>параметричного ряду.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0" y="18415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>
                <a:latin typeface="Cambria" pitchFamily="18" charset="0"/>
              </a:rPr>
              <a:t>де </a:t>
            </a:r>
            <a:r>
              <a:rPr lang="uk-UA" sz="4000" b="1">
                <a:latin typeface="Cambria" pitchFamily="18" charset="0"/>
              </a:rPr>
              <a:t>С</a:t>
            </a:r>
            <a:r>
              <a:rPr lang="uk-UA" sz="4000" b="1" baseline="-25000">
                <a:latin typeface="Cambria" pitchFamily="18" charset="0"/>
              </a:rPr>
              <a:t>у</a:t>
            </a:r>
            <a:r>
              <a:rPr lang="uk-UA" sz="4000" b="1">
                <a:latin typeface="Cambria" pitchFamily="18" charset="0"/>
              </a:rPr>
              <a:t>(P</a:t>
            </a:r>
            <a:r>
              <a:rPr lang="uk-UA" sz="4000" b="1" baseline="-25000">
                <a:latin typeface="Cambria" pitchFamily="18" charset="0"/>
              </a:rPr>
              <a:t>у</a:t>
            </a:r>
            <a:r>
              <a:rPr lang="uk-UA" sz="4000" b="1">
                <a:latin typeface="Cambria" pitchFamily="18" charset="0"/>
              </a:rPr>
              <a:t>)</a:t>
            </a:r>
            <a:r>
              <a:rPr lang="uk-UA" sz="4000">
                <a:latin typeface="Cambria" pitchFamily="18" charset="0"/>
              </a:rPr>
              <a:t> – питома собівартість (ціна) на одиницю основного параметра, грн;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 b="1">
                <a:latin typeface="Cambria" pitchFamily="18" charset="0"/>
              </a:rPr>
              <a:t>C</a:t>
            </a:r>
            <a:r>
              <a:rPr lang="uk-UA" sz="4000" b="1" baseline="-25000">
                <a:latin typeface="Cambria" pitchFamily="18" charset="0"/>
              </a:rPr>
              <a:t>од</a:t>
            </a:r>
            <a:r>
              <a:rPr lang="uk-UA" sz="4000" b="1">
                <a:latin typeface="Cambria" pitchFamily="18" charset="0"/>
              </a:rPr>
              <a:t>(P</a:t>
            </a:r>
            <a:r>
              <a:rPr lang="uk-UA" sz="4000" b="1" baseline="-25000">
                <a:latin typeface="Cambria" pitchFamily="18" charset="0"/>
              </a:rPr>
              <a:t>од</a:t>
            </a:r>
            <a:r>
              <a:rPr lang="uk-UA" sz="4000" b="1">
                <a:latin typeface="Cambria" pitchFamily="18" charset="0"/>
              </a:rPr>
              <a:t>)</a:t>
            </a:r>
            <a:r>
              <a:rPr lang="uk-UA" sz="4000">
                <a:latin typeface="Cambria" pitchFamily="18" charset="0"/>
              </a:rPr>
              <a:t> – собівартість (ціна) одиниці виробу, грн;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 b="1">
                <a:latin typeface="Cambria" pitchFamily="18" charset="0"/>
              </a:rPr>
              <a:t>П</a:t>
            </a:r>
            <a:r>
              <a:rPr lang="uk-UA" sz="4000" b="1" baseline="-25000">
                <a:latin typeface="Cambria" pitchFamily="18" charset="0"/>
              </a:rPr>
              <a:t>в</a:t>
            </a:r>
            <a:r>
              <a:rPr lang="uk-UA" sz="4000">
                <a:latin typeface="Cambria" pitchFamily="18" charset="0"/>
              </a:rPr>
              <a:t> – значення основного параметра виробу у відповідних одиницях вимірювання.</a:t>
            </a:r>
            <a:endParaRPr lang="ru-RU" sz="40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84463" y="280988"/>
          <a:ext cx="3775075" cy="1219200"/>
        </p:xfrm>
        <a:graphic>
          <a:graphicData uri="http://schemas.openxmlformats.org/drawingml/2006/table">
            <a:tbl>
              <a:tblPr/>
              <a:tblGrid>
                <a:gridCol w="1479550"/>
                <a:gridCol w="412750"/>
                <a:gridCol w="1882775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(P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од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од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Якщо у складі витрат на виробництво продукції даного параметричного ряду спостерігаються значні розходження в частках вартості комплектуючих виробів (</a:t>
            </a:r>
            <a:r>
              <a:rPr lang="uk-UA" sz="4000" b="1">
                <a:latin typeface="Cambria" pitchFamily="18" charset="0"/>
              </a:rPr>
              <a:t>С</a:t>
            </a:r>
            <a:r>
              <a:rPr lang="uk-UA" sz="4000" b="1" baseline="-25000">
                <a:latin typeface="Cambria" pitchFamily="18" charset="0"/>
              </a:rPr>
              <a:t>к</a:t>
            </a:r>
            <a:r>
              <a:rPr lang="uk-UA" sz="4000">
                <a:latin typeface="Cambria" pitchFamily="18" charset="0"/>
              </a:rPr>
              <a:t>), то може застосовуватися питома собівартість за винятком вартості комплектуючих виробів на одиницю параметра:</a:t>
            </a:r>
            <a:endParaRPr lang="ru-RU" sz="40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9925" y="5210175"/>
          <a:ext cx="2724150" cy="1219200"/>
        </p:xfrm>
        <a:graphic>
          <a:graphicData uri="http://schemas.openxmlformats.org/drawingml/2006/table">
            <a:tbl>
              <a:tblPr/>
              <a:tblGrid>
                <a:gridCol w="571500"/>
                <a:gridCol w="373063"/>
                <a:gridCol w="1779587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у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од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×</a:t>
                      </a: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Необхідною умовою застосування цього методу при визначенні ціни на новий виріб є </a:t>
            </a:r>
            <a:r>
              <a:rPr lang="uk-UA" sz="4000" b="1">
                <a:latin typeface="Cambria" pitchFamily="18" charset="0"/>
              </a:rPr>
              <a:t>відносне зниження ціни (витрат)</a:t>
            </a:r>
            <a:r>
              <a:rPr lang="uk-UA" sz="4000">
                <a:latin typeface="Cambria" pitchFamily="18" charset="0"/>
              </a:rPr>
              <a:t> на одиницю головного параметра нової продукції порівняно з базовою, тобто</a:t>
            </a:r>
            <a:endParaRPr lang="ru-RU" sz="40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22638" y="4572000"/>
          <a:ext cx="2498725" cy="1219200"/>
        </p:xfrm>
        <a:graphic>
          <a:graphicData uri="http://schemas.openxmlformats.org/drawingml/2006/table">
            <a:tbl>
              <a:tblPr/>
              <a:tblGrid>
                <a:gridCol w="573087"/>
                <a:gridCol w="412750"/>
                <a:gridCol w="1512888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у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&lt;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0" y="245745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>
                <a:latin typeface="Cambria" pitchFamily="18" charset="0"/>
              </a:rPr>
              <a:t>де </a:t>
            </a:r>
            <a:r>
              <a:rPr lang="uk-UA" sz="4000" b="1">
                <a:latin typeface="Cambria" pitchFamily="18" charset="0"/>
              </a:rPr>
              <a:t>С</a:t>
            </a:r>
            <a:r>
              <a:rPr lang="uk-UA" sz="4000" b="1" baseline="-25000">
                <a:latin typeface="Cambria" pitchFamily="18" charset="0"/>
              </a:rPr>
              <a:t>н</a:t>
            </a:r>
            <a:r>
              <a:rPr lang="uk-UA" sz="4000" b="1">
                <a:latin typeface="Cambria" pitchFamily="18" charset="0"/>
              </a:rPr>
              <a:t>(Р</a:t>
            </a:r>
            <a:r>
              <a:rPr lang="uk-UA" sz="4000" b="1" baseline="-25000">
                <a:latin typeface="Cambria" pitchFamily="18" charset="0"/>
              </a:rPr>
              <a:t>н</a:t>
            </a:r>
            <a:r>
              <a:rPr lang="uk-UA" sz="4000" b="1">
                <a:latin typeface="Cambria" pitchFamily="18" charset="0"/>
              </a:rPr>
              <a:t>)</a:t>
            </a:r>
            <a:r>
              <a:rPr lang="uk-UA" sz="4000">
                <a:latin typeface="Cambria" pitchFamily="18" charset="0"/>
              </a:rPr>
              <a:t> – собівартість (ціна) нового виробу;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 b="1">
                <a:latin typeface="Cambria" pitchFamily="18" charset="0"/>
              </a:rPr>
              <a:t>С</a:t>
            </a:r>
            <a:r>
              <a:rPr lang="uk-UA" sz="4000" b="1" baseline="-25000">
                <a:latin typeface="Cambria" pitchFamily="18" charset="0"/>
              </a:rPr>
              <a:t>б</a:t>
            </a:r>
            <a:r>
              <a:rPr lang="uk-UA" sz="4000" b="1">
                <a:latin typeface="Cambria" pitchFamily="18" charset="0"/>
              </a:rPr>
              <a:t>(Р</a:t>
            </a:r>
            <a:r>
              <a:rPr lang="uk-UA" sz="4000" b="1" baseline="-25000">
                <a:latin typeface="Cambria" pitchFamily="18" charset="0"/>
              </a:rPr>
              <a:t>б</a:t>
            </a:r>
            <a:r>
              <a:rPr lang="uk-UA" sz="4000" b="1">
                <a:latin typeface="Cambria" pitchFamily="18" charset="0"/>
              </a:rPr>
              <a:t>)</a:t>
            </a:r>
            <a:r>
              <a:rPr lang="uk-UA" sz="4000">
                <a:latin typeface="Cambria" pitchFamily="18" charset="0"/>
              </a:rPr>
              <a:t> – собівартість (ціна) базового виробу;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 b="1">
                <a:latin typeface="Cambria" pitchFamily="18" charset="0"/>
              </a:rPr>
              <a:t>П</a:t>
            </a:r>
            <a:r>
              <a:rPr lang="uk-UA" sz="4000" b="1" baseline="-25000">
                <a:latin typeface="Cambria" pitchFamily="18" charset="0"/>
              </a:rPr>
              <a:t>б</a:t>
            </a:r>
            <a:r>
              <a:rPr lang="uk-UA" sz="4000">
                <a:latin typeface="Cambria" pitchFamily="18" charset="0"/>
              </a:rPr>
              <a:t> і </a:t>
            </a:r>
            <a:r>
              <a:rPr lang="uk-UA" sz="4000" b="1">
                <a:latin typeface="Cambria" pitchFamily="18" charset="0"/>
              </a:rPr>
              <a:t>П</a:t>
            </a:r>
            <a:r>
              <a:rPr lang="uk-UA" sz="4000" b="1" baseline="-25000">
                <a:latin typeface="Cambria" pitchFamily="18" charset="0"/>
              </a:rPr>
              <a:t>н</a:t>
            </a:r>
            <a:r>
              <a:rPr lang="uk-UA" sz="4000">
                <a:latin typeface="Cambria" pitchFamily="18" charset="0"/>
              </a:rPr>
              <a:t> – відповідно значення основного параметра базового і нового виробів.</a:t>
            </a:r>
            <a:endParaRPr lang="ru-RU" sz="40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22638" y="785813"/>
          <a:ext cx="2498725" cy="1219200"/>
        </p:xfrm>
        <a:graphic>
          <a:graphicData uri="http://schemas.openxmlformats.org/drawingml/2006/table">
            <a:tbl>
              <a:tblPr/>
              <a:tblGrid>
                <a:gridCol w="573087"/>
                <a:gridCol w="412750"/>
                <a:gridCol w="1512888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у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&lt;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dirty="0">
                <a:latin typeface="Cambria" pitchFamily="18" charset="0"/>
              </a:rPr>
              <a:t>Ціну нового виробу (</a:t>
            </a:r>
            <a:r>
              <a:rPr lang="uk-UA" sz="3600" b="1" dirty="0" err="1">
                <a:latin typeface="Cambria" pitchFamily="18" charset="0"/>
              </a:rPr>
              <a:t>Р</a:t>
            </a:r>
            <a:r>
              <a:rPr lang="uk-UA" sz="3600" b="1" baseline="-25000" dirty="0" err="1">
                <a:latin typeface="Cambria" pitchFamily="18" charset="0"/>
              </a:rPr>
              <a:t>н</a:t>
            </a:r>
            <a:r>
              <a:rPr lang="uk-UA" sz="3600" dirty="0">
                <a:latin typeface="Cambria" pitchFamily="18" charset="0"/>
              </a:rPr>
              <a:t>) на базі питомих показників (цін, витрат) можна визначити за формулою</a:t>
            </a:r>
            <a:endParaRPr lang="ru-RU" sz="3600" dirty="0">
              <a:latin typeface="Cambria" pitchFamily="18" charset="0"/>
            </a:endParaRPr>
          </a:p>
          <a:p>
            <a:pPr>
              <a:defRPr/>
            </a:pPr>
            <a:r>
              <a:rPr lang="uk-UA" dirty="0">
                <a:latin typeface="Cambria" pitchFamily="18" charset="0"/>
              </a:rPr>
              <a:t> </a:t>
            </a:r>
          </a:p>
          <a:p>
            <a:pPr algn="ctr">
              <a:defRPr/>
            </a:pPr>
            <a:r>
              <a:rPr lang="uk-UA" sz="3600" b="1" dirty="0" err="1">
                <a:latin typeface="Cambria" pitchFamily="18" charset="0"/>
              </a:rPr>
              <a:t>Р</a:t>
            </a:r>
            <a:r>
              <a:rPr lang="uk-UA" sz="3600" b="1" baseline="-25000" dirty="0" err="1">
                <a:latin typeface="Cambria" pitchFamily="18" charset="0"/>
              </a:rPr>
              <a:t>н</a:t>
            </a:r>
            <a:r>
              <a:rPr lang="uk-UA" sz="3600" b="1" dirty="0">
                <a:latin typeface="Cambria" pitchFamily="18" charset="0"/>
              </a:rPr>
              <a:t> = </a:t>
            </a:r>
            <a:r>
              <a:rPr lang="uk-UA" sz="3600" b="1" dirty="0" err="1">
                <a:latin typeface="Cambria" pitchFamily="18" charset="0"/>
              </a:rPr>
              <a:t>Р</a:t>
            </a:r>
            <a:r>
              <a:rPr lang="uk-UA" sz="3600" b="1" baseline="-25000" dirty="0" err="1">
                <a:latin typeface="Cambria" pitchFamily="18" charset="0"/>
              </a:rPr>
              <a:t>пит</a:t>
            </a:r>
            <a:r>
              <a:rPr lang="uk-UA" sz="3600" b="1" dirty="0">
                <a:latin typeface="Cambria" pitchFamily="18" charset="0"/>
              </a:rPr>
              <a:t> × </a:t>
            </a:r>
            <a:r>
              <a:rPr lang="uk-UA" sz="3600" b="1" dirty="0" err="1">
                <a:latin typeface="Cambria" pitchFamily="18" charset="0"/>
              </a:rPr>
              <a:t>ПВ</a:t>
            </a:r>
            <a:r>
              <a:rPr lang="uk-UA" sz="3600" b="1" dirty="0">
                <a:latin typeface="Cambria" pitchFamily="18" charset="0"/>
              </a:rPr>
              <a:t> + Д</a:t>
            </a:r>
            <a:endParaRPr lang="ru-RU" sz="3600" dirty="0">
              <a:latin typeface="Cambria" pitchFamily="18" charset="0"/>
            </a:endParaRPr>
          </a:p>
          <a:p>
            <a:pPr>
              <a:defRPr/>
            </a:pPr>
            <a:r>
              <a:rPr lang="uk-UA" dirty="0">
                <a:latin typeface="Cambria" pitchFamily="18" charset="0"/>
              </a:rPr>
              <a:t>  </a:t>
            </a:r>
          </a:p>
          <a:p>
            <a:pPr>
              <a:defRPr/>
            </a:pPr>
            <a:r>
              <a:rPr lang="uk-UA" sz="3600" dirty="0">
                <a:latin typeface="Cambria" pitchFamily="18" charset="0"/>
              </a:rPr>
              <a:t>де </a:t>
            </a:r>
            <a:r>
              <a:rPr lang="uk-UA" sz="3600" b="1" dirty="0" err="1">
                <a:latin typeface="Cambria" pitchFamily="18" charset="0"/>
              </a:rPr>
              <a:t>Р</a:t>
            </a:r>
            <a:r>
              <a:rPr lang="uk-UA" sz="3600" b="1" baseline="-25000" dirty="0" err="1">
                <a:latin typeface="Cambria" pitchFamily="18" charset="0"/>
              </a:rPr>
              <a:t>пит</a:t>
            </a:r>
            <a:r>
              <a:rPr lang="uk-UA" sz="3600" dirty="0">
                <a:latin typeface="Cambria" pitchFamily="18" charset="0"/>
              </a:rPr>
              <a:t> – питома ціна, визначена на одиницю головного параметра;</a:t>
            </a:r>
            <a:endParaRPr lang="ru-RU" sz="36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b="1" dirty="0">
                <a:latin typeface="Cambria" pitchFamily="18" charset="0"/>
              </a:rPr>
              <a:t>П</a:t>
            </a:r>
            <a:r>
              <a:rPr lang="uk-UA" sz="3600" i="1" dirty="0">
                <a:latin typeface="Cambria" pitchFamily="18" charset="0"/>
              </a:rPr>
              <a:t> </a:t>
            </a:r>
            <a:r>
              <a:rPr lang="uk-UA" sz="3600" dirty="0">
                <a:latin typeface="Cambria" pitchFamily="18" charset="0"/>
              </a:rPr>
              <a:t>– кількісне значення головного параметра нового виробу;</a:t>
            </a:r>
            <a:endParaRPr lang="ru-RU" sz="36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b="1" dirty="0">
                <a:latin typeface="Cambria" pitchFamily="18" charset="0"/>
              </a:rPr>
              <a:t>Д</a:t>
            </a:r>
            <a:r>
              <a:rPr lang="uk-UA" sz="3600" dirty="0">
                <a:latin typeface="Cambria" pitchFamily="18" charset="0"/>
              </a:rPr>
              <a:t> – доплати (знижки), що відбивають зміни інших споживчих властивостей нового виробу.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0" y="2459038"/>
            <a:ext cx="9144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3.2 Кореляційно-регресивний метод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Суть методу зводиться до </a:t>
            </a:r>
            <a:r>
              <a:rPr lang="uk-UA" sz="4000" b="1">
                <a:latin typeface="Cambria" pitchFamily="18" charset="0"/>
              </a:rPr>
              <a:t>визначення</a:t>
            </a:r>
            <a:r>
              <a:rPr lang="uk-UA" sz="4000">
                <a:latin typeface="Cambria" pitchFamily="18" charset="0"/>
              </a:rPr>
              <a:t> по досліджуваному параметричному ряду (якщо є для цього всі умови) </a:t>
            </a:r>
            <a:r>
              <a:rPr lang="uk-UA" sz="4000" b="1">
                <a:latin typeface="Cambria" pitchFamily="18" charset="0"/>
              </a:rPr>
              <a:t>функції залежності цін</a:t>
            </a:r>
            <a:r>
              <a:rPr lang="uk-UA" sz="4000">
                <a:latin typeface="Cambria" pitchFamily="18" charset="0"/>
              </a:rPr>
              <a:t> (питомих цін) </a:t>
            </a:r>
            <a:r>
              <a:rPr lang="uk-UA" sz="4000" b="1">
                <a:latin typeface="Cambria" pitchFamily="18" charset="0"/>
              </a:rPr>
              <a:t>від основного </a:t>
            </a:r>
            <a:r>
              <a:rPr lang="uk-UA" sz="4000">
                <a:latin typeface="Cambria" pitchFamily="18" charset="0"/>
              </a:rPr>
              <a:t>(основних) </a:t>
            </a:r>
            <a:r>
              <a:rPr lang="uk-UA" sz="4000" b="1">
                <a:latin typeface="Cambria" pitchFamily="18" charset="0"/>
              </a:rPr>
              <a:t>параметра</a:t>
            </a:r>
            <a:r>
              <a:rPr lang="uk-UA" sz="4000">
                <a:latin typeface="Cambria" pitchFamily="18" charset="0"/>
              </a:rPr>
              <a:t>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Виходячи з отриманої функції обчислюються проекти цін на аналогічні нові вироби.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dirty="0">
                <a:latin typeface="Cambria" pitchFamily="18" charset="0"/>
              </a:rPr>
              <a:t>Знаходження цих залежностей методом кореляційно-регресивного аналізу включає </a:t>
            </a:r>
            <a:r>
              <a:rPr lang="uk-UA" sz="4000" b="1" dirty="0">
                <a:latin typeface="Cambria" pitchFamily="18" charset="0"/>
              </a:rPr>
              <a:t>такі етапи</a:t>
            </a:r>
            <a:r>
              <a:rPr lang="uk-UA" sz="4000" dirty="0">
                <a:latin typeface="Cambria" pitchFamily="18" charset="0"/>
              </a:rPr>
              <a:t>: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4000" dirty="0">
                <a:latin typeface="Cambria" pitchFamily="18" charset="0"/>
              </a:rPr>
              <a:t>1) економічна постановка завдання і мета його розв’язання;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4000" dirty="0">
                <a:latin typeface="Cambria" pitchFamily="18" charset="0"/>
              </a:rPr>
              <a:t>2) статистичне оцінювання (оброблення) вихідної інформації на предмет її відповідності вимогам, які до неї були запропоновані методом кореляційно-регресивного аналізу;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0" y="29210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Параметричні методи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0" y="1228725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>
                <a:latin typeface="Cambria" pitchFamily="18" charset="0"/>
              </a:rPr>
              <a:t>3) знаходження і статистичне оцінювання рівняння зв’язку між результативною і факторною ознаками на підставі регресивного аналізу;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>
                <a:latin typeface="Cambria" pitchFamily="18" charset="0"/>
              </a:rPr>
              <a:t>4) інтерпретація отриманого рівняння і його використання.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0" y="674688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Cambria" pitchFamily="18" charset="0"/>
              </a:rPr>
              <a:t>Ціна за цим методом виступає як функція багатьох споживчих параметрів:</a:t>
            </a:r>
          </a:p>
          <a:p>
            <a:pPr algn="ctr"/>
            <a:endParaRPr lang="uk-UA" sz="4400">
              <a:latin typeface="Cambria" pitchFamily="18" charset="0"/>
            </a:endParaRPr>
          </a:p>
          <a:p>
            <a:pPr algn="ctr"/>
            <a:r>
              <a:rPr lang="uk-UA" sz="4400">
                <a:latin typeface="Cambria" pitchFamily="18" charset="0"/>
              </a:rPr>
              <a:t>P = f(х</a:t>
            </a:r>
            <a:r>
              <a:rPr lang="uk-UA" sz="4400" baseline="-25000">
                <a:latin typeface="Cambria" pitchFamily="18" charset="0"/>
              </a:rPr>
              <a:t>1</a:t>
            </a:r>
            <a:r>
              <a:rPr lang="uk-UA" sz="4400">
                <a:latin typeface="Cambria" pitchFamily="18" charset="0"/>
              </a:rPr>
              <a:t>, х</a:t>
            </a:r>
            <a:r>
              <a:rPr lang="uk-UA" sz="4400" baseline="-25000">
                <a:latin typeface="Cambria" pitchFamily="18" charset="0"/>
              </a:rPr>
              <a:t>2</a:t>
            </a:r>
            <a:r>
              <a:rPr lang="uk-UA" sz="4400">
                <a:latin typeface="Cambria" pitchFamily="18" charset="0"/>
              </a:rPr>
              <a:t>, х</a:t>
            </a:r>
            <a:r>
              <a:rPr lang="uk-UA" sz="4400" baseline="-25000">
                <a:latin typeface="Cambria" pitchFamily="18" charset="0"/>
              </a:rPr>
              <a:t>3</a:t>
            </a:r>
            <a:r>
              <a:rPr lang="uk-UA" sz="4400">
                <a:latin typeface="Cambria" pitchFamily="18" charset="0"/>
              </a:rPr>
              <a:t>, ..., х</a:t>
            </a:r>
            <a:r>
              <a:rPr lang="uk-UA" sz="4400" baseline="-25000">
                <a:latin typeface="Cambria" pitchFamily="18" charset="0"/>
              </a:rPr>
              <a:t>n</a:t>
            </a:r>
            <a:r>
              <a:rPr lang="uk-UA" sz="4400">
                <a:latin typeface="Cambria" pitchFamily="18" charset="0"/>
              </a:rPr>
              <a:t>),</a:t>
            </a:r>
          </a:p>
          <a:p>
            <a:pPr algn="ctr"/>
            <a:endParaRPr lang="uk-UA" sz="4400">
              <a:latin typeface="Cambria" pitchFamily="18" charset="0"/>
            </a:endParaRPr>
          </a:p>
          <a:p>
            <a:pPr algn="ctr"/>
            <a:r>
              <a:rPr lang="uk-UA" sz="4400">
                <a:latin typeface="Cambria" pitchFamily="18" charset="0"/>
              </a:rPr>
              <a:t>де х</a:t>
            </a:r>
            <a:r>
              <a:rPr lang="uk-UA" sz="4400" baseline="-25000">
                <a:latin typeface="Cambria" pitchFamily="18" charset="0"/>
              </a:rPr>
              <a:t>1</a:t>
            </a:r>
            <a:r>
              <a:rPr lang="uk-UA" sz="4400">
                <a:latin typeface="Cambria" pitchFamily="18" charset="0"/>
              </a:rPr>
              <a:t>, х</a:t>
            </a:r>
            <a:r>
              <a:rPr lang="uk-UA" sz="4400" baseline="-25000">
                <a:latin typeface="Cambria" pitchFamily="18" charset="0"/>
              </a:rPr>
              <a:t>2</a:t>
            </a:r>
            <a:r>
              <a:rPr lang="uk-UA" sz="4400">
                <a:latin typeface="Cambria" pitchFamily="18" charset="0"/>
              </a:rPr>
              <a:t>, х</a:t>
            </a:r>
            <a:r>
              <a:rPr lang="uk-UA" sz="4400" baseline="-25000">
                <a:latin typeface="Cambria" pitchFamily="18" charset="0"/>
              </a:rPr>
              <a:t>3</a:t>
            </a:r>
            <a:r>
              <a:rPr lang="uk-UA" sz="4400">
                <a:latin typeface="Cambria" pitchFamily="18" charset="0"/>
              </a:rPr>
              <a:t>, ..., х</a:t>
            </a:r>
            <a:r>
              <a:rPr lang="uk-UA" sz="4400" baseline="-25000">
                <a:latin typeface="Cambria" pitchFamily="18" charset="0"/>
              </a:rPr>
              <a:t>n</a:t>
            </a:r>
            <a:r>
              <a:rPr lang="uk-UA" sz="4400">
                <a:latin typeface="Cambria" pitchFamily="18" charset="0"/>
              </a:rPr>
              <a:t> – основні параметри якості товару.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Кількісну залежність між ціною і значеннями параметрів якості визначають на основі одного з методів регресійного аналізу. При цьому застосовують різні форми </a:t>
            </a:r>
            <a:r>
              <a:rPr lang="uk-UA" sz="4000" b="1">
                <a:latin typeface="Cambria" pitchFamily="18" charset="0"/>
              </a:rPr>
              <a:t>рівняння регресії</a:t>
            </a:r>
            <a:r>
              <a:rPr lang="uk-UA" sz="4000">
                <a:latin typeface="Cambria" pitchFamily="18" charset="0"/>
              </a:rPr>
              <a:t>: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лінійна</a:t>
            </a:r>
            <a:r>
              <a:rPr lang="uk-UA" sz="4000">
                <a:latin typeface="Cambria" pitchFamily="18" charset="0"/>
              </a:rPr>
              <a:t>: p = a</a:t>
            </a:r>
            <a:r>
              <a:rPr lang="uk-UA" sz="4000" baseline="-25000">
                <a:latin typeface="Cambria" pitchFamily="18" charset="0"/>
              </a:rPr>
              <a:t>0</a:t>
            </a:r>
            <a:r>
              <a:rPr lang="uk-UA" sz="4000">
                <a:latin typeface="Cambria" pitchFamily="18" charset="0"/>
              </a:rPr>
              <a:t> + a</a:t>
            </a:r>
            <a:r>
              <a:rPr lang="uk-UA" sz="4000" baseline="-25000">
                <a:latin typeface="Cambria" pitchFamily="18" charset="0"/>
              </a:rPr>
              <a:t>1</a:t>
            </a:r>
            <a:r>
              <a:rPr lang="uk-UA" sz="4000">
                <a:latin typeface="Cambria" pitchFamily="18" charset="0"/>
              </a:rPr>
              <a:t>x</a:t>
            </a:r>
            <a:r>
              <a:rPr lang="uk-UA" sz="4000" baseline="-25000">
                <a:latin typeface="Cambria" pitchFamily="18" charset="0"/>
              </a:rPr>
              <a:t>1</a:t>
            </a:r>
            <a:r>
              <a:rPr lang="uk-UA" sz="4000">
                <a:latin typeface="Cambria" pitchFamily="18" charset="0"/>
              </a:rPr>
              <a:t> + ... + a</a:t>
            </a:r>
            <a:r>
              <a:rPr lang="uk-UA" sz="4000" baseline="-25000">
                <a:latin typeface="Cambria" pitchFamily="18" charset="0"/>
              </a:rPr>
              <a:t>n</a:t>
            </a:r>
            <a:r>
              <a:rPr lang="uk-UA" sz="4000">
                <a:latin typeface="Cambria" pitchFamily="18" charset="0"/>
              </a:rPr>
              <a:t>x</a:t>
            </a:r>
            <a:r>
              <a:rPr lang="uk-UA" sz="4000" baseline="-25000">
                <a:latin typeface="Cambria" pitchFamily="18" charset="0"/>
              </a:rPr>
              <a:t>n</a:t>
            </a:r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 </a:t>
            </a:r>
          </a:p>
          <a:p>
            <a:pPr algn="ctr"/>
            <a:r>
              <a:rPr lang="uk-UA" sz="4000" b="1">
                <a:latin typeface="Cambria" pitchFamily="18" charset="0"/>
              </a:rPr>
              <a:t>лінійно-степенева</a:t>
            </a:r>
            <a:r>
              <a:rPr lang="uk-UA" sz="4000">
                <a:latin typeface="Cambria" pitchFamily="18" charset="0"/>
              </a:rPr>
              <a:t>: p = a</a:t>
            </a:r>
            <a:r>
              <a:rPr lang="uk-UA" sz="4000" baseline="-25000">
                <a:latin typeface="Cambria" pitchFamily="18" charset="0"/>
              </a:rPr>
              <a:t>0</a:t>
            </a:r>
            <a:r>
              <a:rPr lang="uk-UA" sz="4000">
                <a:latin typeface="Cambria" pitchFamily="18" charset="0"/>
              </a:rPr>
              <a:t> + a</a:t>
            </a:r>
            <a:r>
              <a:rPr lang="uk-UA" sz="4000" baseline="-25000">
                <a:latin typeface="Cambria" pitchFamily="18" charset="0"/>
              </a:rPr>
              <a:t>1</a:t>
            </a:r>
            <a:r>
              <a:rPr lang="uk-UA" sz="4000">
                <a:latin typeface="Cambria" pitchFamily="18" charset="0"/>
              </a:rPr>
              <a:t>x</a:t>
            </a:r>
            <a:r>
              <a:rPr lang="uk-UA" sz="4000" baseline="-25000">
                <a:latin typeface="Cambria" pitchFamily="18" charset="0"/>
              </a:rPr>
              <a:t>1</a:t>
            </a:r>
            <a:r>
              <a:rPr lang="uk-UA" sz="4000">
                <a:latin typeface="Cambria" pitchFamily="18" charset="0"/>
              </a:rPr>
              <a:t> + ... </a:t>
            </a:r>
          </a:p>
          <a:p>
            <a:pPr algn="ctr"/>
            <a:r>
              <a:rPr lang="uk-UA" sz="4000">
                <a:latin typeface="Cambria" pitchFamily="18" charset="0"/>
              </a:rPr>
              <a:t>+ a</a:t>
            </a:r>
            <a:r>
              <a:rPr lang="uk-UA" sz="4000" baseline="-25000">
                <a:latin typeface="Cambria" pitchFamily="18" charset="0"/>
              </a:rPr>
              <a:t>n+1</a:t>
            </a:r>
            <a:r>
              <a:rPr lang="uk-UA" sz="4000">
                <a:latin typeface="Cambria" pitchFamily="18" charset="0"/>
              </a:rPr>
              <a:t>x</a:t>
            </a:r>
            <a:r>
              <a:rPr lang="uk-UA" sz="4000" baseline="-25000">
                <a:latin typeface="Cambria" pitchFamily="18" charset="0"/>
              </a:rPr>
              <a:t>1</a:t>
            </a:r>
            <a:r>
              <a:rPr lang="uk-UA" sz="4000" baseline="30000">
                <a:latin typeface="Cambria" pitchFamily="18" charset="0"/>
              </a:rPr>
              <a:t>2 </a:t>
            </a:r>
            <a:r>
              <a:rPr lang="uk-UA" sz="4000">
                <a:latin typeface="Cambria" pitchFamily="18" charset="0"/>
              </a:rPr>
              <a:t>+ a</a:t>
            </a:r>
            <a:r>
              <a:rPr lang="uk-UA" sz="4000" baseline="-25000">
                <a:latin typeface="Cambria" pitchFamily="18" charset="0"/>
              </a:rPr>
              <a:t>n+n</a:t>
            </a:r>
            <a:r>
              <a:rPr lang="uk-UA" sz="4000">
                <a:latin typeface="Cambria" pitchFamily="18" charset="0"/>
              </a:rPr>
              <a:t>x</a:t>
            </a:r>
            <a:r>
              <a:rPr lang="uk-UA" sz="4000" baseline="-25000">
                <a:latin typeface="Cambria" pitchFamily="18" charset="0"/>
              </a:rPr>
              <a:t>1</a:t>
            </a:r>
            <a:r>
              <a:rPr lang="uk-UA" sz="4000" baseline="30000">
                <a:latin typeface="Cambria" pitchFamily="18" charset="0"/>
              </a:rPr>
              <a:t>2</a:t>
            </a:r>
            <a:r>
              <a:rPr lang="uk-UA" sz="4000">
                <a:latin typeface="Cambria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uk-UA" sz="4000" dirty="0">
              <a:latin typeface="Cambria" pitchFamily="18" charset="0"/>
            </a:endParaRPr>
          </a:p>
          <a:p>
            <a:pPr algn="ctr">
              <a:defRPr/>
            </a:pPr>
            <a:r>
              <a:rPr lang="uk-UA" sz="4000" b="1" dirty="0">
                <a:latin typeface="Cambria" pitchFamily="18" charset="0"/>
              </a:rPr>
              <a:t>степенева</a:t>
            </a:r>
            <a:r>
              <a:rPr lang="uk-UA" sz="4000" dirty="0">
                <a:latin typeface="Cambria" pitchFamily="18" charset="0"/>
              </a:rPr>
              <a:t>: p = a</a:t>
            </a:r>
            <a:r>
              <a:rPr lang="uk-UA" sz="4000" baseline="-25000" dirty="0">
                <a:latin typeface="Cambria" pitchFamily="18" charset="0"/>
              </a:rPr>
              <a:t>0</a:t>
            </a:r>
            <a:r>
              <a:rPr lang="uk-UA" sz="4000" dirty="0">
                <a:latin typeface="Cambria" pitchFamily="18" charset="0"/>
              </a:rPr>
              <a:t>x</a:t>
            </a:r>
            <a:r>
              <a:rPr lang="uk-UA" sz="4000" baseline="-25000" dirty="0">
                <a:latin typeface="Cambria" pitchFamily="18" charset="0"/>
              </a:rPr>
              <a:t>1</a:t>
            </a:r>
            <a:r>
              <a:rPr lang="uk-UA" sz="4000" baseline="30000" dirty="0">
                <a:latin typeface="Cambria" pitchFamily="18" charset="0"/>
              </a:rPr>
              <a:t>a1</a:t>
            </a:r>
            <a:r>
              <a:rPr lang="uk-UA" sz="4000" dirty="0">
                <a:latin typeface="Cambria" pitchFamily="18" charset="0"/>
              </a:rPr>
              <a:t> x</a:t>
            </a:r>
            <a:r>
              <a:rPr lang="uk-UA" sz="4000" baseline="-25000" dirty="0">
                <a:latin typeface="Cambria" pitchFamily="18" charset="0"/>
              </a:rPr>
              <a:t>2</a:t>
            </a:r>
            <a:r>
              <a:rPr lang="uk-UA" sz="4000" baseline="30000" dirty="0">
                <a:latin typeface="Cambria" pitchFamily="18" charset="0"/>
              </a:rPr>
              <a:t>a2</a:t>
            </a:r>
            <a:r>
              <a:rPr lang="uk-UA" sz="4000" dirty="0">
                <a:latin typeface="Cambria" pitchFamily="18" charset="0"/>
              </a:rPr>
              <a:t>... </a:t>
            </a:r>
            <a:r>
              <a:rPr lang="uk-UA" sz="4000" dirty="0" err="1">
                <a:latin typeface="Cambria" pitchFamily="18" charset="0"/>
              </a:rPr>
              <a:t>x</a:t>
            </a:r>
            <a:r>
              <a:rPr lang="uk-UA" sz="4000" baseline="-25000" dirty="0" err="1">
                <a:latin typeface="Cambria" pitchFamily="18" charset="0"/>
              </a:rPr>
              <a:t>n</a:t>
            </a:r>
            <a:r>
              <a:rPr lang="uk-UA" sz="4000" baseline="30000" dirty="0" err="1">
                <a:latin typeface="Cambria" pitchFamily="18" charset="0"/>
              </a:rPr>
              <a:t>an</a:t>
            </a:r>
            <a:r>
              <a:rPr lang="uk-UA" sz="4000" dirty="0">
                <a:latin typeface="Cambria" pitchFamily="18" charset="0"/>
              </a:rPr>
              <a:t> </a:t>
            </a:r>
          </a:p>
          <a:p>
            <a:pPr>
              <a:defRPr/>
            </a:pPr>
            <a:r>
              <a:rPr lang="uk-UA" sz="4000" dirty="0">
                <a:latin typeface="Cambria" pitchFamily="18" charset="0"/>
              </a:rPr>
              <a:t> </a:t>
            </a:r>
          </a:p>
          <a:p>
            <a:pPr marL="540000" indent="-360000">
              <a:defRPr/>
            </a:pPr>
            <a:r>
              <a:rPr lang="uk-UA" sz="4000" dirty="0">
                <a:latin typeface="Cambria" pitchFamily="18" charset="0"/>
              </a:rPr>
              <a:t>де p – вирівняні (теоретичні, розрахункові) ціни;</a:t>
            </a:r>
          </a:p>
          <a:p>
            <a:pPr marL="540000" indent="-360000">
              <a:defRPr/>
            </a:pPr>
            <a:r>
              <a:rPr lang="uk-UA" sz="4000" dirty="0">
                <a:latin typeface="Cambria" pitchFamily="18" charset="0"/>
              </a:rPr>
              <a:t>x</a:t>
            </a:r>
            <a:r>
              <a:rPr lang="uk-UA" sz="4000" baseline="-25000" dirty="0">
                <a:latin typeface="Cambria" pitchFamily="18" charset="0"/>
              </a:rPr>
              <a:t>1</a:t>
            </a:r>
            <a:r>
              <a:rPr lang="uk-UA" sz="4000" dirty="0">
                <a:latin typeface="Cambria" pitchFamily="18" charset="0"/>
              </a:rPr>
              <a:t>, x</a:t>
            </a:r>
            <a:r>
              <a:rPr lang="uk-UA" sz="4000" baseline="-25000" dirty="0">
                <a:latin typeface="Cambria" pitchFamily="18" charset="0"/>
              </a:rPr>
              <a:t>2</a:t>
            </a:r>
            <a:r>
              <a:rPr lang="uk-UA" sz="4000" dirty="0">
                <a:latin typeface="Cambria" pitchFamily="18" charset="0"/>
              </a:rPr>
              <a:t>, ..., </a:t>
            </a:r>
            <a:r>
              <a:rPr lang="uk-UA" sz="4000" dirty="0" err="1">
                <a:latin typeface="Cambria" pitchFamily="18" charset="0"/>
              </a:rPr>
              <a:t>x</a:t>
            </a:r>
            <a:r>
              <a:rPr lang="uk-UA" sz="4000" baseline="-25000" dirty="0" err="1">
                <a:latin typeface="Cambria" pitchFamily="18" charset="0"/>
              </a:rPr>
              <a:t>n</a:t>
            </a:r>
            <a:r>
              <a:rPr lang="uk-UA" sz="4000" dirty="0">
                <a:latin typeface="Cambria" pitchFamily="18" charset="0"/>
              </a:rPr>
              <a:t> – значення техніко-економічних параметрів виробів</a:t>
            </a:r>
          </a:p>
          <a:p>
            <a:pPr marL="540000" indent="-360000">
              <a:defRPr/>
            </a:pPr>
            <a:r>
              <a:rPr lang="uk-UA" sz="4000" dirty="0">
                <a:latin typeface="Cambria" pitchFamily="18" charset="0"/>
              </a:rPr>
              <a:t>ряду;</a:t>
            </a:r>
          </a:p>
          <a:p>
            <a:pPr marL="540000" indent="-360000">
              <a:defRPr/>
            </a:pPr>
            <a:r>
              <a:rPr lang="uk-UA" sz="4000" dirty="0">
                <a:latin typeface="Cambria" pitchFamily="18" charset="0"/>
              </a:rPr>
              <a:t>а</a:t>
            </a:r>
            <a:r>
              <a:rPr lang="uk-UA" sz="4000" baseline="-25000" dirty="0">
                <a:latin typeface="Cambria" pitchFamily="18" charset="0"/>
              </a:rPr>
              <a:t>1</a:t>
            </a:r>
            <a:r>
              <a:rPr lang="uk-UA" sz="4000" dirty="0">
                <a:latin typeface="Cambria" pitchFamily="18" charset="0"/>
              </a:rPr>
              <a:t>, а</a:t>
            </a:r>
            <a:r>
              <a:rPr lang="uk-UA" sz="4000" baseline="-25000" dirty="0">
                <a:latin typeface="Cambria" pitchFamily="18" charset="0"/>
              </a:rPr>
              <a:t>2</a:t>
            </a:r>
            <a:r>
              <a:rPr lang="uk-UA" sz="4000" dirty="0">
                <a:latin typeface="Cambria" pitchFamily="18" charset="0"/>
              </a:rPr>
              <a:t>, ..., </a:t>
            </a:r>
            <a:r>
              <a:rPr lang="uk-UA" sz="4000" dirty="0" err="1">
                <a:latin typeface="Cambria" pitchFamily="18" charset="0"/>
              </a:rPr>
              <a:t>а</a:t>
            </a:r>
            <a:r>
              <a:rPr lang="uk-UA" sz="4000" baseline="-25000" dirty="0" err="1">
                <a:latin typeface="Cambria" pitchFamily="18" charset="0"/>
              </a:rPr>
              <a:t>п</a:t>
            </a:r>
            <a:r>
              <a:rPr lang="uk-UA" sz="4000" dirty="0">
                <a:latin typeface="Cambria" pitchFamily="18" charset="0"/>
              </a:rPr>
              <a:t> – коефіцієнти рівняння регресії.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0" y="58738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latin typeface="Cambria" pitchFamily="18" charset="0"/>
              </a:rPr>
              <a:t>Порядок проведення регресійного аналізу</a:t>
            </a:r>
            <a:r>
              <a:rPr lang="uk-UA" sz="3600">
                <a:latin typeface="Cambria" pitchFamily="18" charset="0"/>
              </a:rPr>
              <a:t>, знаходження невідомих параметрів рівняння й економічне оцінювання отриманих результатів здійснюють відповідно до вимог математичної статистики.</a:t>
            </a:r>
          </a:p>
          <a:p>
            <a:pPr algn="ctr"/>
            <a:endParaRPr lang="uk-UA" sz="3600">
              <a:latin typeface="Cambria" pitchFamily="18" charset="0"/>
            </a:endParaRPr>
          </a:p>
          <a:p>
            <a:pPr algn="ctr"/>
            <a:r>
              <a:rPr lang="uk-UA" sz="3600">
                <a:latin typeface="Cambria" pitchFamily="18" charset="0"/>
              </a:rPr>
              <a:t>Вигляд функціонального зв’язку між ціною і сукупністю техніко-економічних параметрів може бути </a:t>
            </a:r>
            <a:r>
              <a:rPr lang="uk-UA" sz="3600" b="1">
                <a:latin typeface="Cambria" pitchFamily="18" charset="0"/>
              </a:rPr>
              <a:t>заданий заздалегідь</a:t>
            </a:r>
            <a:r>
              <a:rPr lang="uk-UA" sz="3600">
                <a:latin typeface="Cambria" pitchFamily="18" charset="0"/>
              </a:rPr>
              <a:t> чи </a:t>
            </a:r>
            <a:r>
              <a:rPr lang="uk-UA" sz="3600" b="1">
                <a:latin typeface="Cambria" pitchFamily="18" charset="0"/>
              </a:rPr>
              <a:t>вибраний автоматично </a:t>
            </a:r>
            <a:r>
              <a:rPr lang="uk-UA" sz="3600">
                <a:latin typeface="Cambria" pitchFamily="18" charset="0"/>
              </a:rPr>
              <a:t>в процесі оброблення на ЕОМ.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Тісноту кореляційного зв’язку </a:t>
            </a:r>
            <a:r>
              <a:rPr lang="uk-UA" sz="4000">
                <a:latin typeface="Cambria" pitchFamily="18" charset="0"/>
              </a:rPr>
              <a:t>між ціною і сукупністю параметрів </a:t>
            </a:r>
            <a:r>
              <a:rPr lang="uk-UA" sz="4000" b="1">
                <a:latin typeface="Cambria" pitchFamily="18" charset="0"/>
              </a:rPr>
              <a:t>оцінюють за величиною множинного коефіцієнта кореляції</a:t>
            </a:r>
            <a:r>
              <a:rPr lang="uk-UA" sz="4000">
                <a:latin typeface="Cambria" pitchFamily="18" charset="0"/>
              </a:rPr>
              <a:t>. Близькість цього коефіцієнта до одиниці свідчить про тісноту зв’язку.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За рівнянням регресії розраховують вирівняні (теоретичні, розрахункові) значення цін виробів певного параметричного ряду.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Таким чином, метод кореляційно-регресійного аналізу </a:t>
            </a:r>
            <a:r>
              <a:rPr lang="uk-UA" sz="4000" b="1">
                <a:latin typeface="Cambria" pitchFamily="18" charset="0"/>
              </a:rPr>
              <a:t>дає змогу моделювати зміну цін</a:t>
            </a:r>
            <a:r>
              <a:rPr lang="uk-UA" sz="4000">
                <a:latin typeface="Cambria" pitchFamily="18" charset="0"/>
              </a:rPr>
              <a:t> </a:t>
            </a:r>
            <a:r>
              <a:rPr lang="uk-UA" sz="4000" b="1">
                <a:latin typeface="Cambria" pitchFamily="18" charset="0"/>
              </a:rPr>
              <a:t>залежно</a:t>
            </a:r>
            <a:r>
              <a:rPr lang="uk-UA" sz="4000">
                <a:latin typeface="Cambria" pitchFamily="18" charset="0"/>
              </a:rPr>
              <a:t> </a:t>
            </a:r>
            <a:r>
              <a:rPr lang="uk-UA" sz="4000" b="1">
                <a:latin typeface="Cambria" pitchFamily="18" charset="0"/>
              </a:rPr>
              <a:t>від сукупності їх параметрів</a:t>
            </a:r>
            <a:r>
              <a:rPr lang="uk-UA" sz="4000">
                <a:latin typeface="Cambria" pitchFamily="18" charset="0"/>
              </a:rPr>
              <a:t>, строго визначати аналітичну форму зв’язку, </a:t>
            </a:r>
          </a:p>
          <a:p>
            <a:pPr algn="ctr"/>
            <a:r>
              <a:rPr lang="uk-UA" sz="4000">
                <a:latin typeface="Cambria" pitchFamily="18" charset="0"/>
              </a:rPr>
              <a:t>а також використовувати рівняння регресії для розрахунку цін товарів, що входять до параметричного ряду. </a:t>
            </a:r>
          </a:p>
          <a:p>
            <a:pPr algn="ctr"/>
            <a:r>
              <a:rPr lang="uk-UA" sz="4000">
                <a:latin typeface="Cambria" pitchFamily="18" charset="0"/>
              </a:rPr>
              <a:t>В результаті стає можливим </a:t>
            </a:r>
            <a:r>
              <a:rPr lang="uk-UA" sz="4000" b="1">
                <a:latin typeface="Cambria" pitchFamily="18" charset="0"/>
              </a:rPr>
              <a:t>формування взаємозв’язаної системи цін на товари</a:t>
            </a:r>
            <a:r>
              <a:rPr lang="uk-UA" sz="4000">
                <a:latin typeface="Cambria" pitchFamily="18" charset="0"/>
              </a:rPr>
              <a:t>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428625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dirty="0">
                <a:latin typeface="Cambria" pitchFamily="18" charset="0"/>
              </a:rPr>
              <a:t>Вказаний метод ефективний при проведенні розрахунків на ЕОМ. </a:t>
            </a:r>
          </a:p>
          <a:p>
            <a:pPr algn="ctr">
              <a:defRPr/>
            </a:pPr>
            <a:r>
              <a:rPr lang="uk-UA" sz="4000" dirty="0">
                <a:latin typeface="Cambria" pitchFamily="18" charset="0"/>
              </a:rPr>
              <a:t>При цьому варто користуватися таким </a:t>
            </a:r>
            <a:r>
              <a:rPr lang="uk-UA" sz="4000" b="1" dirty="0">
                <a:latin typeface="Cambria" pitchFamily="18" charset="0"/>
              </a:rPr>
              <a:t>алгоритмом дій</a:t>
            </a:r>
            <a:r>
              <a:rPr lang="uk-UA" sz="4000" dirty="0">
                <a:latin typeface="Cambria" pitchFamily="18" charset="0"/>
              </a:rPr>
              <a:t>:</a:t>
            </a:r>
            <a:endParaRPr lang="ru-RU" sz="40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200" dirty="0">
                <a:latin typeface="Cambria" pitchFamily="18" charset="0"/>
              </a:rPr>
              <a:t>а) визначення параметричного ряду виробів;</a:t>
            </a:r>
            <a:endParaRPr lang="ru-RU" sz="32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200" dirty="0">
                <a:latin typeface="Cambria" pitchFamily="18" charset="0"/>
              </a:rPr>
              <a:t>б) відбір параметрів, що найбільшою мірою впливають на ціну виробу;</a:t>
            </a:r>
            <a:endParaRPr lang="ru-RU" sz="32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200" dirty="0">
                <a:latin typeface="Cambria" pitchFamily="18" charset="0"/>
              </a:rPr>
              <a:t>в) вибір й обґрунтування форми рівнянні регресії;</a:t>
            </a:r>
            <a:endParaRPr lang="ru-RU" sz="32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200" dirty="0">
                <a:latin typeface="Cambria" pitchFamily="18" charset="0"/>
              </a:rPr>
              <a:t>г) виведення системи нормальних рівнянь і розрахунок коефіцієнтів регресії.</a:t>
            </a:r>
            <a:endParaRPr lang="ru-RU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dirty="0">
                <a:latin typeface="Cambria" pitchFamily="18" charset="0"/>
              </a:rPr>
              <a:t>Дуже важливо правильно відібрати техніко-економічні параметри продукції. Для цього слід дотримуватися </a:t>
            </a:r>
            <a:r>
              <a:rPr lang="uk-UA" sz="3600" b="1" dirty="0">
                <a:latin typeface="Cambria" pitchFamily="18" charset="0"/>
              </a:rPr>
              <a:t>ряду вимог</a:t>
            </a:r>
            <a:r>
              <a:rPr lang="uk-UA" sz="3600" dirty="0">
                <a:latin typeface="Cambria" pitchFamily="18" charset="0"/>
              </a:rPr>
              <a:t>:</a:t>
            </a:r>
            <a:endParaRPr lang="ru-RU" sz="36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dirty="0">
                <a:latin typeface="Cambria" pitchFamily="18" charset="0"/>
              </a:rPr>
              <a:t>– до складу відібраних параметрів включають параметри, зафіксовані в стандартах і технічних умовах; крім технічних параметрів (потужність, вантажопідйомність, швидкість та ін.) використовують показники серійності продукції, коефіцієнти складності, уніфікації та ін.;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>
                <a:latin typeface="Cambria" pitchFamily="18" charset="0"/>
              </a:rPr>
              <a:t>– сукупність відібраних параметрів повинна достатньо повно характеризувати конструктивні, технологічні й експлуатаційні властивості виробів параметричного ряду і мати достатньо тісний кореляційний зв’язок з ціною;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>
                <a:latin typeface="Cambria" pitchFamily="18" charset="0"/>
              </a:rPr>
              <a:t>– параметри не повинні бути взаємозалежними.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Параметричне ціноутворення застосовують для продукції, що входить до складу єдиного параметричного ряду. </a:t>
            </a:r>
            <a:r>
              <a:rPr lang="uk-UA" sz="4000" b="1">
                <a:latin typeface="Cambria" pitchFamily="18" charset="0"/>
              </a:rPr>
              <a:t>Параметричний ряд</a:t>
            </a:r>
            <a:r>
              <a:rPr lang="uk-UA" sz="4000">
                <a:latin typeface="Cambria" pitchFamily="18" charset="0"/>
              </a:rPr>
              <a:t> – це сукупність однорідної за конструкцією і технологією виготовлення продукції, яка призначена для виконання схожих функцій і відрізняється кількісним рівнем основних техніко-економічних параметрів.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0" y="2459038"/>
            <a:ext cx="9144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3.3 Метод структурної аналогії 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Цей метод використовують </a:t>
            </a:r>
            <a:r>
              <a:rPr lang="uk-UA" sz="4000" b="1">
                <a:latin typeface="Cambria" pitchFamily="18" charset="0"/>
              </a:rPr>
              <a:t>при впровадженні нових вдосконалених і взаємозамінних товарів</a:t>
            </a:r>
            <a:r>
              <a:rPr lang="uk-UA" sz="4000">
                <a:latin typeface="Cambria" pitchFamily="18" charset="0"/>
              </a:rPr>
              <a:t>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Для цього визначають </a:t>
            </a:r>
            <a:r>
              <a:rPr lang="uk-UA" sz="4000" b="1">
                <a:latin typeface="Cambria" pitchFamily="18" charset="0"/>
              </a:rPr>
              <a:t>суму планових прямих витрат</a:t>
            </a:r>
            <a:r>
              <a:rPr lang="uk-UA" sz="4000">
                <a:latin typeface="Cambria" pitchFamily="18" charset="0"/>
              </a:rPr>
              <a:t> на новий виріб С</a:t>
            </a:r>
            <a:r>
              <a:rPr lang="uk-UA" sz="4000" baseline="-25000">
                <a:latin typeface="Cambria" pitchFamily="18" charset="0"/>
              </a:rPr>
              <a:t>пр</a:t>
            </a:r>
            <a:r>
              <a:rPr lang="uk-UA" sz="4000">
                <a:latin typeface="Cambria" pitchFamily="18" charset="0"/>
              </a:rPr>
              <a:t>, </a:t>
            </a:r>
          </a:p>
          <a:p>
            <a:pPr algn="ctr"/>
            <a:r>
              <a:rPr lang="uk-UA" sz="4000">
                <a:latin typeface="Cambria" pitchFamily="18" charset="0"/>
              </a:rPr>
              <a:t>у якості яких беруть матеріальні витрати C</a:t>
            </a:r>
            <a:r>
              <a:rPr lang="uk-UA" sz="4000" baseline="-25000">
                <a:latin typeface="Cambria" pitchFamily="18" charset="0"/>
              </a:rPr>
              <a:t>м</a:t>
            </a:r>
            <a:r>
              <a:rPr lang="uk-UA" sz="4000">
                <a:latin typeface="Cambria" pitchFamily="18" charset="0"/>
              </a:rPr>
              <a:t> або планові витрати на заробітну плату С</a:t>
            </a:r>
            <a:r>
              <a:rPr lang="uk-UA" sz="4000" baseline="-25000">
                <a:latin typeface="Cambria" pitchFamily="18" charset="0"/>
              </a:rPr>
              <a:t>з/п</a:t>
            </a:r>
            <a:r>
              <a:rPr lang="uk-UA" sz="4000">
                <a:latin typeface="Cambria" pitchFamily="18" charset="0"/>
              </a:rPr>
              <a:t> (у галузях, де їхня частка в прямих витратах особливо велика).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Ці дані </a:t>
            </a:r>
            <a:r>
              <a:rPr lang="uk-UA" sz="4000">
                <a:latin typeface="Cambria" pitchFamily="18" charset="0"/>
              </a:rPr>
              <a:t>зумовлюються технологією та організацією виробництва, а тому їх </a:t>
            </a:r>
            <a:r>
              <a:rPr lang="uk-UA" sz="4000" b="1">
                <a:latin typeface="Cambria" pitchFamily="18" charset="0"/>
              </a:rPr>
              <a:t>можна визначити вже на стадії дослідного виробництва</a:t>
            </a:r>
            <a:r>
              <a:rPr lang="uk-UA" sz="4000">
                <a:latin typeface="Cambria" pitchFamily="18" charset="0"/>
              </a:rPr>
              <a:t>, до початку продажу.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Далі по аналогічному (замінюваному) виробу при існуючому обсязі його випуску визначають питому вагу прямих витрат в структурі повних витрат – А</a:t>
            </a:r>
            <a:r>
              <a:rPr lang="uk-UA" sz="4000" baseline="-25000">
                <a:latin typeface="Cambria" pitchFamily="18" charset="0"/>
              </a:rPr>
              <a:t>пр</a:t>
            </a:r>
            <a:r>
              <a:rPr lang="uk-UA" sz="4000">
                <a:latin typeface="Cambria" pitchFamily="18" charset="0"/>
              </a:rPr>
              <a:t> (або А</a:t>
            </a:r>
            <a:r>
              <a:rPr lang="uk-UA" sz="4000" baseline="-25000">
                <a:latin typeface="Cambria" pitchFamily="18" charset="0"/>
              </a:rPr>
              <a:t>м</a:t>
            </a:r>
            <a:r>
              <a:rPr lang="uk-UA" sz="4000">
                <a:latin typeface="Cambria" pitchFamily="18" charset="0"/>
              </a:rPr>
              <a:t>, А</a:t>
            </a:r>
            <a:r>
              <a:rPr lang="uk-UA" sz="4000" baseline="-25000">
                <a:latin typeface="Cambria" pitchFamily="18" charset="0"/>
              </a:rPr>
              <a:t>з/п</a:t>
            </a:r>
            <a:r>
              <a:rPr lang="uk-UA" sz="4000">
                <a:latin typeface="Cambria" pitchFamily="18" charset="0"/>
              </a:rPr>
              <a:t>).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Тоді повна собівартість нового виробу (довгострокова нижня межа ціни) дорівнює:</a:t>
            </a:r>
            <a:endParaRPr lang="ru-RU" sz="4000">
              <a:latin typeface="Cambria" pitchFamily="18" charset="0"/>
            </a:endParaRPr>
          </a:p>
          <a:p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а ціна нового виробу становитиме</a:t>
            </a:r>
            <a:endParaRPr lang="ru-RU" sz="4000">
              <a:latin typeface="Cambria" pitchFamily="18" charset="0"/>
            </a:endParaRPr>
          </a:p>
          <a:p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Р</a:t>
            </a:r>
            <a:r>
              <a:rPr lang="uk-UA" sz="4000" b="1" baseline="-25000">
                <a:latin typeface="Cambria" pitchFamily="18" charset="0"/>
              </a:rPr>
              <a:t>нов</a:t>
            </a:r>
            <a:r>
              <a:rPr lang="uk-UA" sz="4000" b="1">
                <a:latin typeface="Cambria" pitchFamily="18" charset="0"/>
              </a:rPr>
              <a:t> = С</a:t>
            </a:r>
            <a:r>
              <a:rPr lang="uk-UA" sz="4000" b="1" baseline="-25000">
                <a:latin typeface="Cambria" pitchFamily="18" charset="0"/>
              </a:rPr>
              <a:t>нов</a:t>
            </a:r>
            <a:r>
              <a:rPr lang="uk-UA" sz="4000" b="1">
                <a:latin typeface="Cambria" pitchFamily="18" charset="0"/>
              </a:rPr>
              <a:t> + r ,</a:t>
            </a:r>
            <a:endParaRPr lang="ru-RU" sz="4000">
              <a:latin typeface="Cambria" pitchFamily="18" charset="0"/>
            </a:endParaRPr>
          </a:p>
          <a:p>
            <a:r>
              <a:rPr lang="uk-UA" sz="4000">
                <a:latin typeface="Cambria" pitchFamily="18" charset="0"/>
              </a:rPr>
              <a:t> </a:t>
            </a:r>
            <a:endParaRPr lang="ru-RU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де r – планова рентабельність.</a:t>
            </a:r>
            <a:endParaRPr lang="ru-RU" sz="400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2143125"/>
          <a:ext cx="7205662" cy="1219200"/>
        </p:xfrm>
        <a:graphic>
          <a:graphicData uri="http://schemas.openxmlformats.org/drawingml/2006/table">
            <a:tbl>
              <a:tblPr/>
              <a:tblGrid>
                <a:gridCol w="992187"/>
                <a:gridCol w="412750"/>
                <a:gridCol w="4000500"/>
                <a:gridCol w="1800225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нов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пр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(або C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, С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з/п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×100%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пр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(або А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, А</a:t>
                      </a:r>
                      <a:r>
                        <a:rPr kumimoji="0" lang="uk-UA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з/п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0" y="29210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3.4 Агрегатний метод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Агрегатний метод полягає у </a:t>
            </a:r>
            <a:r>
              <a:rPr lang="uk-UA" sz="4000" b="1">
                <a:latin typeface="Cambria" pitchFamily="18" charset="0"/>
              </a:rPr>
              <a:t>підсумовуванні собівартості або цін окремих</a:t>
            </a:r>
            <a:r>
              <a:rPr lang="uk-UA" sz="4000">
                <a:latin typeface="Cambria" pitchFamily="18" charset="0"/>
              </a:rPr>
              <a:t> конструктивних </a:t>
            </a:r>
            <a:r>
              <a:rPr lang="uk-UA" sz="4000" b="1">
                <a:latin typeface="Cambria" pitchFamily="18" charset="0"/>
              </a:rPr>
              <a:t>частин</a:t>
            </a:r>
            <a:r>
              <a:rPr lang="uk-UA" sz="4000">
                <a:latin typeface="Cambria" pitchFamily="18" charset="0"/>
              </a:rPr>
              <a:t> або вузлів виробу з урахуванням вартості оригінальних вузлів (деталей).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Цей метод застосовується, якщо нова продукція складається з різних основних конструктивних елементів (вузлів, що комплектують вироби), ціни або собівартість яких відомі.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Сукупна ціна </a:t>
            </a:r>
            <a:r>
              <a:rPr lang="uk-UA" sz="4000">
                <a:latin typeface="Cambria" pitchFamily="18" charset="0"/>
              </a:rPr>
              <a:t>або собівартість продукції обчислюється як </a:t>
            </a:r>
            <a:r>
              <a:rPr lang="uk-UA" sz="4000" b="1">
                <a:latin typeface="Cambria" pitchFamily="18" charset="0"/>
              </a:rPr>
              <a:t>сума собівартості (цін)</a:t>
            </a:r>
            <a:r>
              <a:rPr lang="uk-UA" sz="4000">
                <a:latin typeface="Cambria" pitchFamily="18" charset="0"/>
              </a:rPr>
              <a:t> окремих конструктивних елементів або визначається шляхом підсумовування (вирахування) цін або собівартості елементів (вузлів, що комплектують виробів), які можуть бути доданими або зміненими.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0" y="29210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3.5 Експертні методи 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0" y="92075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358775"/>
            <a:r>
              <a:rPr lang="uk-UA" sz="4000">
                <a:latin typeface="Cambria" pitchFamily="18" charset="0"/>
              </a:rPr>
              <a:t>– Простий бальний метод.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>
                <a:latin typeface="Cambria" pitchFamily="18" charset="0"/>
              </a:rPr>
              <a:t>– Бальний метод з урахуванням вагових індексів.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>
                <a:latin typeface="Cambria" pitchFamily="18" charset="0"/>
              </a:rPr>
              <a:t>– Метод розподілу 100 балів.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>
                <a:latin typeface="Cambria" pitchFamily="18" charset="0"/>
              </a:rPr>
              <a:t>– Метод рангового оцінювання параметрів товару.</a:t>
            </a:r>
            <a:endParaRPr lang="ru-RU" sz="4000">
              <a:latin typeface="Cambria" pitchFamily="18" charset="0"/>
            </a:endParaRPr>
          </a:p>
          <a:p>
            <a:pPr marL="539750" indent="-358775"/>
            <a:r>
              <a:rPr lang="uk-UA" sz="4000">
                <a:latin typeface="Cambria" pitchFamily="18" charset="0"/>
              </a:rPr>
              <a:t>– Комплексний бальний метод з використанням товару-еталону.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Ці методи в практиці ціноутворення трапляються в різних формах. Суть експертних методів полягає в тому, що </a:t>
            </a:r>
            <a:r>
              <a:rPr lang="uk-UA" sz="4000" b="1">
                <a:latin typeface="Cambria" pitchFamily="18" charset="0"/>
              </a:rPr>
              <a:t>на підставі експертних оцінок </a:t>
            </a:r>
            <a:r>
              <a:rPr lang="uk-UA" sz="4000">
                <a:latin typeface="Cambria" pitchFamily="18" charset="0"/>
              </a:rPr>
              <a:t>значущості параметрів виробів для споживачів кожному параметру призначється визначена кількість балів (оцінок), в результаті підсумовування яких виходить свого роду </a:t>
            </a:r>
            <a:r>
              <a:rPr lang="uk-UA" sz="4000" b="1">
                <a:latin typeface="Cambria" pitchFamily="18" charset="0"/>
              </a:rPr>
              <a:t>інтегральна оцінка техніко-економічного рівня виробів</a:t>
            </a:r>
            <a:r>
              <a:rPr lang="uk-UA" sz="4000">
                <a:latin typeface="Cambria" pitchFamily="18" charset="0"/>
              </a:rPr>
              <a:t>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Параметричні ряди широко поширені в таких галузях, як машинобудування, металургія та добувна промисловість.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Корисність продукції параметричного ряду виражають чітко визначені </a:t>
            </a:r>
            <a:r>
              <a:rPr lang="uk-UA" sz="4000" b="1">
                <a:latin typeface="Cambria" pitchFamily="18" charset="0"/>
              </a:rPr>
              <a:t>кількісні параметри якості </a:t>
            </a:r>
            <a:r>
              <a:rPr lang="uk-UA" sz="4000">
                <a:latin typeface="Cambria" pitchFamily="18" charset="0"/>
              </a:rPr>
              <a:t>(потужність двигуна, товщина прокату, продуктивність верстата </a:t>
            </a:r>
          </a:p>
          <a:p>
            <a:pPr algn="ctr"/>
            <a:r>
              <a:rPr lang="uk-UA" sz="4000">
                <a:latin typeface="Cambria" pitchFamily="18" charset="0"/>
              </a:rPr>
              <a:t>та ін.).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Помноживши суму балів, привласнених новому виробу, на вартісну оцінку одного бала виробу-еталона, визначають </a:t>
            </a:r>
            <a:r>
              <a:rPr lang="uk-UA" sz="4000" b="1">
                <a:latin typeface="Cambria" pitchFamily="18" charset="0"/>
              </a:rPr>
              <a:t>орієнтовну ціну нового виробу</a:t>
            </a:r>
            <a:r>
              <a:rPr lang="uk-UA" sz="4000">
                <a:latin typeface="Cambria" pitchFamily="18" charset="0"/>
              </a:rPr>
              <a:t>. </a:t>
            </a:r>
            <a:endParaRPr lang="ru-RU" sz="4000">
              <a:latin typeface="Cambria" pitchFamily="18" charset="0"/>
            </a:endParaRP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Кількість показників</a:t>
            </a:r>
            <a:r>
              <a:rPr lang="uk-UA" sz="4000">
                <a:latin typeface="Cambria" pitchFamily="18" charset="0"/>
              </a:rPr>
              <a:t>, оцінюваних у балах, повинна бути обмеженою і </a:t>
            </a:r>
          </a:p>
          <a:p>
            <a:pPr algn="ctr"/>
            <a:r>
              <a:rPr lang="uk-UA" sz="4000">
                <a:latin typeface="Cambria" pitchFamily="18" charset="0"/>
              </a:rPr>
              <a:t>в той же час досить повно </a:t>
            </a:r>
            <a:r>
              <a:rPr lang="uk-UA" sz="4000" b="1">
                <a:latin typeface="Cambria" pitchFamily="18" charset="0"/>
              </a:rPr>
              <a:t>характеризувати споживчі властивості виробів</a:t>
            </a:r>
            <a:r>
              <a:rPr lang="uk-UA" sz="4000">
                <a:latin typeface="Cambria" pitchFamily="18" charset="0"/>
              </a:rPr>
              <a:t>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Обмеження</a:t>
            </a:r>
            <a:r>
              <a:rPr lang="uk-UA" sz="4000">
                <a:latin typeface="Cambria" pitchFamily="18" charset="0"/>
              </a:rPr>
              <a:t> оцінюваних </a:t>
            </a:r>
            <a:r>
              <a:rPr lang="uk-UA" sz="4000" b="1">
                <a:latin typeface="Cambria" pitchFamily="18" charset="0"/>
              </a:rPr>
              <a:t>показників</a:t>
            </a:r>
            <a:r>
              <a:rPr lang="uk-UA" sz="4000">
                <a:latin typeface="Cambria" pitchFamily="18" charset="0"/>
              </a:rPr>
              <a:t> пов’язано з тим, що при великій кількості показників на кожний з них припадає менша частка і у результаті </a:t>
            </a:r>
            <a:r>
              <a:rPr lang="uk-UA" sz="4000" b="1">
                <a:latin typeface="Cambria" pitchFamily="18" charset="0"/>
              </a:rPr>
              <a:t>занижується значущість </a:t>
            </a:r>
            <a:r>
              <a:rPr lang="uk-UA" sz="4000">
                <a:latin typeface="Cambria" pitchFamily="18" charset="0"/>
              </a:rPr>
              <a:t>поліпшення кожного </a:t>
            </a:r>
            <a:r>
              <a:rPr lang="uk-UA" sz="4000" b="1">
                <a:latin typeface="Cambria" pitchFamily="18" charset="0"/>
              </a:rPr>
              <a:t>конкретного показника</a:t>
            </a:r>
            <a:r>
              <a:rPr lang="uk-UA" sz="4000">
                <a:latin typeface="Cambria" pitchFamily="18" charset="0"/>
              </a:rPr>
              <a:t>. Виріб може бути добре оцінений за загальною сумою балів, навіть якщо він має дуже низький рівень якості за будь-яким конкретним, найбільш важливим показником.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0" y="1012825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Cambria" pitchFamily="18" charset="0"/>
              </a:rPr>
              <a:t>Експертні методи застосовуються для обґрунтування цін на продукцію годинникової, радіотехнічної, оптико-механічної промисловості, на парфюмерно-косметичні вироби, вина, тваринні олії, сири та ін.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0" y="1997075"/>
            <a:ext cx="9144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0" hangingPunct="0"/>
            <a:r>
              <a:rPr lang="uk-UA" sz="6000" b="1">
                <a:latin typeface="Cambria" pitchFamily="18" charset="0"/>
              </a:rPr>
              <a:t>3.6 Ціноутворення в умовах ризику та невизначеності</a:t>
            </a:r>
            <a:endParaRPr lang="ru-RU" sz="60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Ухвалення цінових рішень зазвичай потребує вибору між різними стратегіями і ускладнене тим, що особа, яка приймає рішення, має </a:t>
            </a:r>
            <a:r>
              <a:rPr lang="uk-UA" sz="4000" b="1">
                <a:latin typeface="Cambria" pitchFamily="18" charset="0"/>
              </a:rPr>
              <a:t>передбачити майбутні події</a:t>
            </a:r>
            <a:r>
              <a:rPr lang="uk-UA" sz="4000">
                <a:latin typeface="Cambria" pitchFamily="18" charset="0"/>
              </a:rPr>
              <a:t>, котрі можуть вплинути на очікуваний результат. </a:t>
            </a:r>
          </a:p>
          <a:p>
            <a:pPr algn="ctr"/>
            <a:r>
              <a:rPr lang="uk-UA" sz="4000">
                <a:latin typeface="Cambria" pitchFamily="18" charset="0"/>
              </a:rPr>
              <a:t>Ці події стосуються змін у внутрішньофірмових умовах діяльності, попиті, погодних умовах, політичній кон’юнктурі та ін.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Деякі з них менеджери здатні контролювати, деякі взагалі не підлягають контролю і навіть прогнозуванню. </a:t>
            </a:r>
          </a:p>
          <a:p>
            <a:pPr algn="ctr"/>
            <a:r>
              <a:rPr lang="uk-UA" sz="4000">
                <a:latin typeface="Cambria" pitchFamily="18" charset="0"/>
              </a:rPr>
              <a:t>Отже, стани особи, яка приймає рішення стосовно майбутньої ціни товару, класифікують як </a:t>
            </a:r>
            <a:r>
              <a:rPr lang="uk-UA" sz="4000" b="1">
                <a:latin typeface="Cambria" pitchFamily="18" charset="0"/>
              </a:rPr>
              <a:t>стани визначеності, ризику й невизначеності</a:t>
            </a:r>
            <a:r>
              <a:rPr lang="uk-UA" sz="4000">
                <a:latin typeface="Cambria" pitchFamily="18" charset="0"/>
              </a:rPr>
              <a:t>. Відмінності між ними відбивають різну міру знань менеджерів.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Якщо уявити ці знання як лінію спектру, то на одному її кінці буде </a:t>
            </a:r>
            <a:r>
              <a:rPr lang="uk-UA" sz="4000" b="1">
                <a:latin typeface="Cambria" pitchFamily="18" charset="0"/>
              </a:rPr>
              <a:t>визначеність</a:t>
            </a:r>
            <a:r>
              <a:rPr lang="uk-UA" sz="4000">
                <a:latin typeface="Cambria" pitchFamily="18" charset="0"/>
              </a:rPr>
              <a:t> (повне знання), на іншому – </a:t>
            </a:r>
            <a:r>
              <a:rPr lang="uk-UA" sz="4000" b="1">
                <a:latin typeface="Cambria" pitchFamily="18" charset="0"/>
              </a:rPr>
              <a:t>невизначеність</a:t>
            </a:r>
            <a:r>
              <a:rPr lang="uk-UA" sz="4000">
                <a:latin typeface="Cambria" pitchFamily="18" charset="0"/>
              </a:rPr>
              <a:t> (повна відсутність знання), а між ними розташується </a:t>
            </a:r>
            <a:r>
              <a:rPr lang="uk-UA" sz="4000" b="1">
                <a:latin typeface="Cambria" pitchFamily="18" charset="0"/>
              </a:rPr>
              <a:t>ризик</a:t>
            </a:r>
            <a:r>
              <a:rPr lang="uk-UA" sz="4000">
                <a:latin typeface="Cambria" pitchFamily="18" charset="0"/>
              </a:rPr>
              <a:t> (часткове знання). </a:t>
            </a:r>
          </a:p>
          <a:p>
            <a:pPr algn="ctr"/>
            <a:r>
              <a:rPr lang="uk-UA" sz="4000">
                <a:latin typeface="Cambria" pitchFamily="18" charset="0"/>
              </a:rPr>
              <a:t>Поточне розташування менеджера на лінії буде віддзеркалювати рівень визначеності у прийнятті цінового рішення.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Концепція визначеності </a:t>
            </a:r>
            <a:r>
              <a:rPr lang="uk-UA" sz="4000">
                <a:latin typeface="Cambria" pitchFamily="18" charset="0"/>
              </a:rPr>
              <a:t>– це такий стан знання, за якого менеджер заздалегідь має вичерпну інформацію про стан середовища, а відтак знає конкретний результат для кожної альтернативи. Здається, ніби така концепція є нереалістичною, проте існує чимало практичних ситуацій короткострокового характеру, коли менеджери володіють вичерпною інформацією.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0" y="-3175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Концепція ризику </a:t>
            </a:r>
            <a:r>
              <a:rPr lang="uk-UA" sz="4000">
                <a:latin typeface="Cambria" pitchFamily="18" charset="0"/>
              </a:rPr>
              <a:t>передбачає інформованість про один чи кілька результатів кожної альтернативи, а також ймовірність їхнього настання.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Інакше кажучи, менеджер має певне об’єктивне знання про середовище та здатен об’єктивно прогнозувати ймовірну сутність явищ та результат чи віддачу по кожній з можливих стратегій.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ольник 1"/>
          <p:cNvSpPr>
            <a:spLocks noChangeArrowheads="1"/>
          </p:cNvSpPr>
          <p:nvPr/>
        </p:nvSpPr>
        <p:spPr bwMode="auto">
          <a:xfrm>
            <a:off x="0" y="1228725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Концепція невизначеності </a:t>
            </a:r>
            <a:r>
              <a:rPr lang="uk-UA" sz="4000">
                <a:latin typeface="Cambria" pitchFamily="18" charset="0"/>
              </a:rPr>
              <a:t>– це стан, за якого одна чи кілька альтернатив мають ряд можливих результатів, ймовірність яких невідома. Зазвичай такий стан має місце, якщо не існує надійних даних, на базі яких можна було б розрахувати ймовірності.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Споживач зазвичай готовий </a:t>
            </a:r>
            <a:r>
              <a:rPr lang="uk-UA" sz="4000" b="1">
                <a:latin typeface="Cambria" pitchFamily="18" charset="0"/>
              </a:rPr>
              <a:t>платити більше</a:t>
            </a:r>
            <a:r>
              <a:rPr lang="uk-UA" sz="4000">
                <a:latin typeface="Cambria" pitchFamily="18" charset="0"/>
              </a:rPr>
              <a:t> за </a:t>
            </a:r>
            <a:r>
              <a:rPr lang="uk-UA" sz="4000" b="1">
                <a:latin typeface="Cambria" pitchFamily="18" charset="0"/>
              </a:rPr>
              <a:t>вище значення параметра</a:t>
            </a:r>
            <a:r>
              <a:rPr lang="uk-UA" sz="4000">
                <a:latin typeface="Cambria" pitchFamily="18" charset="0"/>
              </a:rPr>
              <a:t>. З іншого боку, висока ціна стає для нього підтвердженням кращої якості.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Отже, продавцеві треба пов’язати підвищення ціни з підвищенням якості й зробити цю залежність наочною для покупця.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"/>
          <p:cNvSpPr>
            <a:spLocks noChangeArrowheads="1"/>
          </p:cNvSpPr>
          <p:nvPr/>
        </p:nvSpPr>
        <p:spPr bwMode="auto">
          <a:xfrm>
            <a:off x="0" y="336550"/>
            <a:ext cx="914400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Cambria" pitchFamily="18" charset="0"/>
              </a:rPr>
              <a:t>Тому на відміну від ризику прийняття рішень в умовах невизначеність </a:t>
            </a:r>
            <a:r>
              <a:rPr lang="uk-UA" sz="4400" b="1">
                <a:latin typeface="Cambria" pitchFamily="18" charset="0"/>
              </a:rPr>
              <a:t>завжди є суб’єктивним</a:t>
            </a:r>
            <a:r>
              <a:rPr lang="uk-UA" sz="4400">
                <a:latin typeface="Cambria" pitchFamily="18" charset="0"/>
              </a:rPr>
              <a:t>: два спостерігачі, які розглядають певну ситуацію, ніколи не дадуть однаковий прогноз – надто не передбачуваними є майбутні зміни.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ольник 1"/>
          <p:cNvSpPr>
            <a:spLocks noChangeArrowheads="1"/>
          </p:cNvSpPr>
          <p:nvPr/>
        </p:nvSpPr>
        <p:spPr bwMode="auto">
          <a:xfrm>
            <a:off x="0" y="1012825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Cambria" pitchFamily="18" charset="0"/>
              </a:rPr>
              <a:t>Розроблення цінового рішення в </a:t>
            </a:r>
            <a:r>
              <a:rPr lang="uk-UA" sz="4400" b="1">
                <a:latin typeface="Cambria" pitchFamily="18" charset="0"/>
              </a:rPr>
              <a:t>умовах визначеності </a:t>
            </a:r>
            <a:r>
              <a:rPr lang="uk-UA" sz="4400">
                <a:latin typeface="Cambria" pitchFamily="18" charset="0"/>
              </a:rPr>
              <a:t>здійснюють за допомогою </a:t>
            </a:r>
            <a:r>
              <a:rPr lang="uk-UA" sz="4400" b="1">
                <a:latin typeface="Cambria" pitchFamily="18" charset="0"/>
              </a:rPr>
              <a:t>широкого кола методів</a:t>
            </a:r>
            <a:r>
              <a:rPr lang="uk-UA" sz="4400">
                <a:latin typeface="Cambria" pitchFamily="18" charset="0"/>
              </a:rPr>
              <a:t> встановлення ціни, які ми розглядали, – з орієнтацією на витрати, попит, конкуренцію та параметричних. 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Ціноутворення в умовах </a:t>
            </a:r>
            <a:r>
              <a:rPr lang="uk-UA" sz="4000" b="1">
                <a:latin typeface="Cambria" pitchFamily="18" charset="0"/>
              </a:rPr>
              <a:t>ризику</a:t>
            </a:r>
            <a:r>
              <a:rPr lang="uk-UA" sz="4000">
                <a:latin typeface="Cambria" pitchFamily="18" charset="0"/>
              </a:rPr>
              <a:t> й </a:t>
            </a:r>
            <a:r>
              <a:rPr lang="uk-UA" sz="4000" b="1">
                <a:latin typeface="Cambria" pitchFamily="18" charset="0"/>
              </a:rPr>
              <a:t>невизначеності</a:t>
            </a:r>
            <a:r>
              <a:rPr lang="uk-UA" sz="4000">
                <a:latin typeface="Cambria" pitchFamily="18" charset="0"/>
              </a:rPr>
              <a:t> ґрунтується на різних </a:t>
            </a:r>
            <a:r>
              <a:rPr lang="uk-UA" sz="4000" b="1">
                <a:latin typeface="Cambria" pitchFamily="18" charset="0"/>
              </a:rPr>
              <a:t>економіко-математичних підходах</a:t>
            </a:r>
            <a:r>
              <a:rPr lang="uk-UA" sz="4000">
                <a:latin typeface="Cambria" pitchFamily="18" charset="0"/>
              </a:rPr>
              <a:t>, але кожен з них допомагає своєчасно вибрати оптимальний альтернативний варіант ціни, який дає змогу послабити чи уникнути впливу ризику на фінансові результати.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Найчастіше аналіз цінових рішень здійснюють за допомогою </a:t>
            </a:r>
            <a:r>
              <a:rPr lang="uk-UA" sz="4000" b="1">
                <a:latin typeface="Cambria" pitchFamily="18" charset="0"/>
              </a:rPr>
              <a:t>теорії ігор</a:t>
            </a:r>
            <a:r>
              <a:rPr lang="uk-UA" sz="4000">
                <a:latin typeface="Cambria" pitchFamily="18" charset="0"/>
              </a:rPr>
              <a:t>, яка досліджує оптимальні стратегії в ситуаціях ігрового характеру, де перетинаються інтереси двох чи більше конкуруючих сторін, які мають різні цілі. Термінологія теорії ігор запозичена зі спортивних і азартних ігор: її </a:t>
            </a:r>
            <a:r>
              <a:rPr lang="uk-UA" sz="4000" b="1">
                <a:latin typeface="Cambria" pitchFamily="18" charset="0"/>
              </a:rPr>
              <a:t>учасники</a:t>
            </a:r>
            <a:r>
              <a:rPr lang="uk-UA" sz="4000">
                <a:latin typeface="Cambria" pitchFamily="18" charset="0"/>
              </a:rPr>
              <a:t> називаються </a:t>
            </a:r>
            <a:r>
              <a:rPr lang="uk-UA" sz="4000" b="1">
                <a:latin typeface="Cambria" pitchFamily="18" charset="0"/>
              </a:rPr>
              <a:t>гравцями</a:t>
            </a:r>
            <a:r>
              <a:rPr lang="uk-UA" sz="4000">
                <a:latin typeface="Cambria" pitchFamily="18" charset="0"/>
              </a:rPr>
              <a:t>, а </a:t>
            </a:r>
            <a:r>
              <a:rPr lang="uk-UA" sz="4000" b="1">
                <a:latin typeface="Cambria" pitchFamily="18" charset="0"/>
              </a:rPr>
              <a:t>оцінка</a:t>
            </a:r>
            <a:r>
              <a:rPr lang="uk-UA" sz="4000">
                <a:latin typeface="Cambria" pitchFamily="18" charset="0"/>
              </a:rPr>
              <a:t> результату гри – </a:t>
            </a:r>
            <a:r>
              <a:rPr lang="uk-UA" sz="4000" b="1">
                <a:latin typeface="Cambria" pitchFamily="18" charset="0"/>
              </a:rPr>
              <a:t>виграшем (програшем)</a:t>
            </a:r>
            <a:r>
              <a:rPr lang="uk-UA" sz="4000">
                <a:latin typeface="Cambria" pitchFamily="18" charset="0"/>
              </a:rPr>
              <a:t>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1"/>
          <p:cNvSpPr>
            <a:spLocks noChangeArrowheads="1"/>
          </p:cNvSpPr>
          <p:nvPr/>
        </p:nvSpPr>
        <p:spPr bwMode="auto">
          <a:xfrm>
            <a:off x="0" y="674688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Cambria" pitchFamily="18" charset="0"/>
              </a:rPr>
              <a:t>В ролі гравців можуть виступати окремі особи, колективи людей або цілі організації (підприємства), що переслідують свої цілі. Якщо в грі стикаються інтереси двох гравців, то вона називається </a:t>
            </a:r>
            <a:r>
              <a:rPr lang="uk-UA" sz="4400" b="1">
                <a:latin typeface="Cambria" pitchFamily="18" charset="0"/>
              </a:rPr>
              <a:t>парною грою</a:t>
            </a:r>
            <a:r>
              <a:rPr lang="uk-UA" sz="4400">
                <a:latin typeface="Cambria" pitchFamily="18" charset="0"/>
              </a:rPr>
              <a:t>, а якщо більше – </a:t>
            </a:r>
            <a:r>
              <a:rPr lang="uk-UA" sz="4400" b="1">
                <a:latin typeface="Cambria" pitchFamily="18" charset="0"/>
              </a:rPr>
              <a:t>множинною грою</a:t>
            </a:r>
            <a:r>
              <a:rPr lang="uk-UA" sz="4400">
                <a:latin typeface="Cambria" pitchFamily="18" charset="0"/>
              </a:rPr>
              <a:t>.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Залежно від характеру виграшу розрізняють </a:t>
            </a:r>
            <a:r>
              <a:rPr lang="uk-UA" sz="4000" b="1">
                <a:latin typeface="Cambria" pitchFamily="18" charset="0"/>
              </a:rPr>
              <a:t>три типи ігор</a:t>
            </a:r>
            <a:r>
              <a:rPr lang="uk-UA" sz="4000">
                <a:latin typeface="Cambria" pitchFamily="18" charset="0"/>
              </a:rPr>
              <a:t>: з позитивною, негативною і нульовою сумою виграшу.</a:t>
            </a:r>
          </a:p>
          <a:p>
            <a:pPr algn="ctr"/>
            <a:endParaRPr lang="ru-RU" sz="4000">
              <a:latin typeface="Cambria" pitchFamily="18" charset="0"/>
            </a:endParaRPr>
          </a:p>
          <a:p>
            <a:pPr algn="ctr"/>
            <a:r>
              <a:rPr lang="uk-UA" sz="4000" b="1">
                <a:latin typeface="Cambria" pitchFamily="18" charset="0"/>
              </a:rPr>
              <a:t>Гра з позитивною сумою виграшу </a:t>
            </a:r>
            <a:r>
              <a:rPr lang="uk-UA" sz="4000">
                <a:latin typeface="Cambria" pitchFamily="18" charset="0"/>
              </a:rPr>
              <a:t>– гра, в якій сам процес змагання приносить користь всім його учасникам.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Інакше кажучи, така гра вигідна не лише переможцеві, а й тому, хто програв, оскільки в будь-якому разі і він отримає щось позитивне для себе.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Така модель лежить в основі спортивної і наукової діяльності.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Тому чим довше продовжується така гра, тим більше виграш для гравців.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1"/>
          <p:cNvSpPr>
            <a:spLocks noChangeArrowheads="1"/>
          </p:cNvSpPr>
          <p:nvPr/>
        </p:nvSpPr>
        <p:spPr bwMode="auto">
          <a:xfrm>
            <a:off x="0" y="1012825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>
                <a:latin typeface="Cambria" pitchFamily="18" charset="0"/>
              </a:rPr>
              <a:t>Гра з нульовою сумою виграшу </a:t>
            </a:r>
            <a:r>
              <a:rPr lang="uk-UA" sz="4400">
                <a:latin typeface="Cambria" pitchFamily="18" charset="0"/>
              </a:rPr>
              <a:t>– змагання, в якому сума виграшів всіх учасників дорівнює нулю. </a:t>
            </a:r>
          </a:p>
          <a:p>
            <a:pPr algn="ctr"/>
            <a:endParaRPr lang="uk-UA" sz="4400">
              <a:latin typeface="Cambria" pitchFamily="18" charset="0"/>
            </a:endParaRPr>
          </a:p>
          <a:p>
            <a:pPr algn="ctr"/>
            <a:r>
              <a:rPr lang="uk-UA" sz="4400">
                <a:latin typeface="Cambria" pitchFamily="18" charset="0"/>
              </a:rPr>
              <a:t>Простіше кажучи, один гравець виграє рівно стільки, скільки програє інший.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Гра з негативною сумою виграшу </a:t>
            </a:r>
            <a:r>
              <a:rPr lang="uk-UA" sz="4000">
                <a:latin typeface="Cambria" pitchFamily="18" charset="0"/>
              </a:rPr>
              <a:t>– вид змагальної діяльності, в якій всі учасники змушені нести витрати, але навіть переможець може отримати виграш менший, ніж його витрати.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Така гра гарантує витрати, але не гарантує обов’язкового отримання вигоди – наприклад, війни, дуелі, трудові конфлікти та ін.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рямоугольник 1"/>
          <p:cNvSpPr>
            <a:spLocks noChangeArrowheads="1"/>
          </p:cNvSpPr>
          <p:nvPr/>
        </p:nvSpPr>
        <p:spPr bwMode="auto">
          <a:xfrm>
            <a:off x="0" y="92075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Той, </a:t>
            </a:r>
            <a:r>
              <a:rPr lang="uk-UA" sz="4000" b="1">
                <a:latin typeface="Cambria" pitchFamily="18" charset="0"/>
              </a:rPr>
              <a:t>хто програв</a:t>
            </a:r>
            <a:r>
              <a:rPr lang="uk-UA" sz="4000">
                <a:latin typeface="Cambria" pitchFamily="18" charset="0"/>
              </a:rPr>
              <a:t>, ніколи </a:t>
            </a:r>
            <a:r>
              <a:rPr lang="uk-UA" sz="4000" b="1">
                <a:latin typeface="Cambria" pitchFamily="18" charset="0"/>
              </a:rPr>
              <a:t>не отримає </a:t>
            </a:r>
            <a:r>
              <a:rPr lang="uk-UA" sz="4000">
                <a:latin typeface="Cambria" pitchFamily="18" charset="0"/>
              </a:rPr>
              <a:t>для себе жодного </a:t>
            </a:r>
            <a:r>
              <a:rPr lang="uk-UA" sz="4000" b="1">
                <a:latin typeface="Cambria" pitchFamily="18" charset="0"/>
              </a:rPr>
              <a:t>виграшу</a:t>
            </a:r>
            <a:r>
              <a:rPr lang="uk-UA" sz="4000">
                <a:latin typeface="Cambria" pitchFamily="18" charset="0"/>
              </a:rPr>
              <a:t>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Більш того, чим довше триває така гра, тим імовірніше, що навіть </a:t>
            </a:r>
            <a:r>
              <a:rPr lang="uk-UA" sz="4000" b="1">
                <a:latin typeface="Cambria" pitchFamily="18" charset="0"/>
              </a:rPr>
              <a:t>переможець</a:t>
            </a:r>
            <a:r>
              <a:rPr lang="uk-UA" sz="4000">
                <a:latin typeface="Cambria" pitchFamily="18" charset="0"/>
              </a:rPr>
              <a:t> врешті-решт </a:t>
            </a:r>
            <a:r>
              <a:rPr lang="uk-UA" sz="4000" b="1">
                <a:latin typeface="Cambria" pitchFamily="18" charset="0"/>
              </a:rPr>
              <a:t>вирішить</a:t>
            </a:r>
            <a:r>
              <a:rPr lang="uk-UA" sz="4000">
                <a:latin typeface="Cambria" pitchFamily="18" charset="0"/>
              </a:rPr>
              <a:t> для себе, що </a:t>
            </a:r>
            <a:r>
              <a:rPr lang="uk-UA" sz="4000" b="1">
                <a:latin typeface="Cambria" pitchFamily="18" charset="0"/>
              </a:rPr>
              <a:t>розпочинати гру було не варто</a:t>
            </a:r>
            <a:r>
              <a:rPr lang="uk-UA" sz="4000">
                <a:latin typeface="Cambria" pitchFamily="18" charset="0"/>
              </a:rPr>
              <a:t>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Одним із засобів досягнення цієї мети є </a:t>
            </a:r>
            <a:r>
              <a:rPr lang="uk-UA" sz="4000" b="1">
                <a:latin typeface="Cambria" pitchFamily="18" charset="0"/>
              </a:rPr>
              <a:t>техніко-параметричні методи ціноутворення</a:t>
            </a:r>
            <a:r>
              <a:rPr lang="uk-UA" sz="4000">
                <a:latin typeface="Cambria" pitchFamily="18" charset="0"/>
              </a:rPr>
              <a:t> (вони мають також й інші назви: економетричні, нормативно-параметричні, техніко-параметричні методи). Використовуючи ці методи, виробник прагне обґрунтувати </a:t>
            </a:r>
            <a:r>
              <a:rPr lang="uk-UA" sz="4000" b="1">
                <a:latin typeface="Cambria" pitchFamily="18" charset="0"/>
              </a:rPr>
              <a:t>підвищення ціни зміною конкретних</a:t>
            </a:r>
            <a:r>
              <a:rPr lang="uk-UA" sz="4000">
                <a:latin typeface="Cambria" pitchFamily="18" charset="0"/>
              </a:rPr>
              <a:t> технічних чи інших кількісних </a:t>
            </a:r>
            <a:r>
              <a:rPr lang="uk-UA" sz="4000" b="1">
                <a:latin typeface="Cambria" pitchFamily="18" charset="0"/>
              </a:rPr>
              <a:t>параметрів</a:t>
            </a:r>
            <a:r>
              <a:rPr lang="uk-UA" sz="4000">
                <a:latin typeface="Cambria" pitchFamily="18" charset="0"/>
              </a:rPr>
              <a:t> нового продукту чи послуги.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Ціноутворення</a:t>
            </a:r>
            <a:r>
              <a:rPr lang="uk-UA" sz="4000">
                <a:latin typeface="Cambria" pitchFamily="18" charset="0"/>
              </a:rPr>
              <a:t> в багатьох випадках є </a:t>
            </a:r>
            <a:r>
              <a:rPr lang="uk-UA" sz="4000" b="1">
                <a:latin typeface="Cambria" pitchFamily="18" charset="0"/>
              </a:rPr>
              <a:t>грою з негативною сумою виграшу</a:t>
            </a:r>
            <a:r>
              <a:rPr lang="uk-UA" sz="4000">
                <a:latin typeface="Cambria" pitchFamily="18" charset="0"/>
              </a:rPr>
              <a:t>, особливо це проявляється в сфері цінової конкуренції компаній.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Насправді, чим довше триває цінова конкуренція і чим запекліший характер вона має, тим сильніше підривається цінність для конкуруючих фірм того ринку, за який вони борються.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58738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dirty="0">
                <a:latin typeface="Cambria" pitchFamily="18" charset="0"/>
              </a:rPr>
              <a:t>Цінова конкуренція може перетворитися на </a:t>
            </a:r>
            <a:r>
              <a:rPr lang="uk-UA" sz="3600" b="1" dirty="0">
                <a:latin typeface="Cambria" pitchFamily="18" charset="0"/>
              </a:rPr>
              <a:t>гру з позитивною сумою</a:t>
            </a:r>
            <a:r>
              <a:rPr lang="uk-UA" sz="3600" dirty="0">
                <a:latin typeface="Cambria" pitchFamily="18" charset="0"/>
              </a:rPr>
              <a:t> виграшу лише за </a:t>
            </a:r>
            <a:r>
              <a:rPr lang="uk-UA" sz="3600" b="1" dirty="0">
                <a:latin typeface="Cambria" pitchFamily="18" charset="0"/>
              </a:rPr>
              <a:t>виняткових обставин</a:t>
            </a:r>
            <a:r>
              <a:rPr lang="uk-UA" sz="3600" dirty="0">
                <a:latin typeface="Cambria" pitchFamily="18" charset="0"/>
              </a:rPr>
              <a:t>:</a:t>
            </a:r>
          </a:p>
          <a:p>
            <a:pPr marL="540000" indent="-360000">
              <a:defRPr/>
            </a:pPr>
            <a:r>
              <a:rPr lang="uk-UA" sz="3600" dirty="0">
                <a:latin typeface="Cambria" pitchFamily="18" charset="0"/>
              </a:rPr>
              <a:t>– якщо попит на даний товар </a:t>
            </a:r>
            <a:r>
              <a:rPr lang="uk-UA" sz="3600" dirty="0" err="1">
                <a:latin typeface="Cambria" pitchFamily="18" charset="0"/>
              </a:rPr>
              <a:t>високоеластичний</a:t>
            </a:r>
            <a:r>
              <a:rPr lang="uk-UA" sz="3600" dirty="0">
                <a:latin typeface="Cambria" pitchFamily="18" charset="0"/>
              </a:rPr>
              <a:t>, і зниження цін породжує різке його збільшення;</a:t>
            </a:r>
            <a:endParaRPr lang="ru-RU" sz="3600" dirty="0">
              <a:latin typeface="Cambria" pitchFamily="18" charset="0"/>
            </a:endParaRPr>
          </a:p>
          <a:p>
            <a:pPr marL="540000" indent="-360000">
              <a:defRPr/>
            </a:pPr>
            <a:r>
              <a:rPr lang="uk-UA" sz="3600" dirty="0">
                <a:latin typeface="Cambria" pitchFamily="18" charset="0"/>
              </a:rPr>
              <a:t>– якщо збільшення попиту веде до такого зростання продажу, що відповідне йому зростання виробництва породжує ефект масштабу, достатній для компенсації початкового падіння прибутковості через зниження ціни.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От чому </a:t>
            </a:r>
            <a:r>
              <a:rPr lang="uk-UA" sz="4000" b="1">
                <a:latin typeface="Cambria" pitchFamily="18" charset="0"/>
              </a:rPr>
              <a:t>цінової конкуренції краще уникати</a:t>
            </a:r>
            <a:r>
              <a:rPr lang="uk-UA" sz="4000">
                <a:latin typeface="Cambria" pitchFamily="18" charset="0"/>
              </a:rPr>
              <a:t>. Перш ніж вплутатися в цінову боротьбу, варто подивитися на неї з позицій гравця, який приречений зазнати втрат навіть у разі перемоги.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У цьому сенсі для менеджерів і фахівців з ціноутворення корисною є логіка компромісу і здатність «перемагати у війнах, не вступаючи в них».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Водночас </a:t>
            </a:r>
            <a:r>
              <a:rPr lang="uk-UA" sz="4000" b="1">
                <a:latin typeface="Cambria" pitchFamily="18" charset="0"/>
              </a:rPr>
              <a:t>найбільш простою </a:t>
            </a:r>
            <a:r>
              <a:rPr lang="uk-UA" sz="4000">
                <a:latin typeface="Cambria" pitchFamily="18" charset="0"/>
              </a:rPr>
              <a:t>і теоретично розробленою грою є </a:t>
            </a:r>
            <a:r>
              <a:rPr lang="uk-UA" sz="4000" b="1">
                <a:latin typeface="Cambria" pitchFamily="18" charset="0"/>
              </a:rPr>
              <a:t>гра двох осіб з нульовою сумою</a:t>
            </a:r>
            <a:r>
              <a:rPr lang="uk-UA" sz="4000">
                <a:latin typeface="Cambria" pitchFamily="18" charset="0"/>
              </a:rPr>
              <a:t>, яка і буде об’єктом нашого вивчення при ухваленні рішення про ціну.</a:t>
            </a:r>
          </a:p>
          <a:p>
            <a:pPr algn="ctr"/>
            <a:r>
              <a:rPr lang="uk-UA" sz="4000">
                <a:latin typeface="Cambria" pitchFamily="18" charset="0"/>
              </a:rPr>
              <a:t>Рішення задач такого типу потребує визначення кількості гравців, правил гри, можливих стратегій поведінки гравців і можливих виграшів гравців (негативний виграш розуміють як програш).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В задачах про ціноутворення в якості гравців найчастіше </a:t>
            </a:r>
            <a:r>
              <a:rPr lang="uk-UA" sz="4000" b="1">
                <a:latin typeface="Cambria" pitchFamily="18" charset="0"/>
              </a:rPr>
              <a:t>виділяють фірму</a:t>
            </a:r>
            <a:r>
              <a:rPr lang="uk-UA" sz="4000">
                <a:latin typeface="Cambria" pitchFamily="18" charset="0"/>
              </a:rPr>
              <a:t>, яка </a:t>
            </a:r>
            <a:r>
              <a:rPr lang="uk-UA" sz="4000" b="1">
                <a:latin typeface="Cambria" pitchFamily="18" charset="0"/>
              </a:rPr>
              <a:t>встановлює ціну</a:t>
            </a:r>
            <a:r>
              <a:rPr lang="uk-UA" sz="4000">
                <a:latin typeface="Cambria" pitchFamily="18" charset="0"/>
              </a:rPr>
              <a:t>, і </a:t>
            </a:r>
            <a:r>
              <a:rPr lang="uk-UA" sz="4000" b="1">
                <a:latin typeface="Cambria" pitchFamily="18" charset="0"/>
              </a:rPr>
              <a:t>споживачів</a:t>
            </a:r>
            <a:r>
              <a:rPr lang="uk-UA" sz="4000">
                <a:latin typeface="Cambria" pitchFamily="18" charset="0"/>
              </a:rPr>
              <a:t>, які </a:t>
            </a:r>
            <a:r>
              <a:rPr lang="uk-UA" sz="4000" b="1">
                <a:latin typeface="Cambria" pitchFamily="18" charset="0"/>
              </a:rPr>
              <a:t>реагують</a:t>
            </a:r>
            <a:r>
              <a:rPr lang="uk-UA" sz="4000">
                <a:latin typeface="Cambria" pitchFamily="18" charset="0"/>
              </a:rPr>
              <a:t> на неї своїм попитом.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Стратегії, тобто дії гравців, можуть бути кінцевими і нескінченними. 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При дослідженні кінцевої гри складають матриці виграшів, а нескінченної – функції виграшів.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Прямоугольник 1"/>
          <p:cNvSpPr>
            <a:spLocks noChangeArrowheads="1"/>
          </p:cNvSpPr>
          <p:nvPr/>
        </p:nvSpPr>
        <p:spPr bwMode="auto">
          <a:xfrm>
            <a:off x="0" y="-3175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При цьому як </a:t>
            </a:r>
            <a:r>
              <a:rPr lang="uk-UA" sz="4000" b="1">
                <a:latin typeface="Cambria" pitchFamily="18" charset="0"/>
              </a:rPr>
              <a:t>виграш</a:t>
            </a:r>
            <a:r>
              <a:rPr lang="uk-UA" sz="4000">
                <a:latin typeface="Cambria" pitchFamily="18" charset="0"/>
              </a:rPr>
              <a:t> використовують </a:t>
            </a:r>
            <a:r>
              <a:rPr lang="uk-UA" sz="4000" b="1">
                <a:latin typeface="Cambria" pitchFamily="18" charset="0"/>
              </a:rPr>
              <a:t>прибуток (збитки) </a:t>
            </a:r>
            <a:r>
              <a:rPr lang="uk-UA" sz="4000">
                <a:latin typeface="Cambria" pitchFamily="18" charset="0"/>
              </a:rPr>
              <a:t>підприємства від встановлення тієї чи іншої ціни.</a:t>
            </a:r>
          </a:p>
          <a:p>
            <a:pPr algn="ctr"/>
            <a:endParaRPr lang="uk-UA" sz="4000">
              <a:latin typeface="Cambria" pitchFamily="18" charset="0"/>
            </a:endParaRPr>
          </a:p>
          <a:p>
            <a:pPr algn="ctr"/>
            <a:r>
              <a:rPr lang="uk-UA" sz="4000">
                <a:latin typeface="Cambria" pitchFamily="18" charset="0"/>
              </a:rPr>
              <a:t>Таким чином, менеджер розглядає всі можливі ціни, очікуваний від них прибуток і обирає найбільш прийнятну ціну. Для ухвалення цінового рішення менеджер розглядає всі альтернативи і стани природи.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Альтернатива</a:t>
            </a:r>
            <a:r>
              <a:rPr lang="uk-UA" sz="4000">
                <a:latin typeface="Cambria" pitchFamily="18" charset="0"/>
              </a:rPr>
              <a:t> – напрям дії або стратегія, яку може вибрати той, хто ухвалює рішення (можлива ціна). </a:t>
            </a:r>
          </a:p>
          <a:p>
            <a:pPr algn="ctr"/>
            <a:r>
              <a:rPr lang="uk-UA" sz="4000" b="1">
                <a:latin typeface="Cambria" pitchFamily="18" charset="0"/>
              </a:rPr>
              <a:t>Стан природи </a:t>
            </a:r>
            <a:r>
              <a:rPr lang="uk-UA" sz="4000">
                <a:latin typeface="Cambria" pitchFamily="18" charset="0"/>
              </a:rPr>
              <a:t>– ситуація, на яку менеджер не може вплинути або його вплив обмежений (обсяг попиту, погодні умови та ін.). </a:t>
            </a:r>
          </a:p>
          <a:p>
            <a:pPr algn="ctr"/>
            <a:r>
              <a:rPr lang="uk-UA" sz="4000">
                <a:latin typeface="Cambria" pitchFamily="18" charset="0"/>
              </a:rPr>
              <a:t>Зрештою обирається та альтернатива, яка у поєднанні зі станом природи дасть </a:t>
            </a:r>
            <a:r>
              <a:rPr lang="uk-UA" sz="4000" b="1">
                <a:latin typeface="Cambria" pitchFamily="18" charset="0"/>
              </a:rPr>
              <a:t>оптимальний грошовий результат</a:t>
            </a:r>
            <a:r>
              <a:rPr lang="uk-UA" sz="4000">
                <a:latin typeface="Cambria" pitchFamily="18" charset="0"/>
              </a:rPr>
              <a:t>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Якщо це </a:t>
            </a:r>
            <a:r>
              <a:rPr lang="uk-UA" sz="4000" b="1">
                <a:latin typeface="Cambria" pitchFamily="18" charset="0"/>
              </a:rPr>
              <a:t>ситуація</a:t>
            </a:r>
            <a:r>
              <a:rPr lang="uk-UA" sz="4000">
                <a:latin typeface="Cambria" pitchFamily="18" charset="0"/>
              </a:rPr>
              <a:t> </a:t>
            </a:r>
            <a:r>
              <a:rPr lang="uk-UA" sz="4000" b="1">
                <a:latin typeface="Cambria" pitchFamily="18" charset="0"/>
              </a:rPr>
              <a:t>ризику</a:t>
            </a:r>
            <a:r>
              <a:rPr lang="uk-UA" sz="4000">
                <a:latin typeface="Cambria" pitchFamily="18" charset="0"/>
              </a:rPr>
              <a:t>, то найбільш загальним </a:t>
            </a:r>
            <a:r>
              <a:rPr lang="uk-UA" sz="4000" b="1">
                <a:latin typeface="Cambria" pitchFamily="18" charset="0"/>
              </a:rPr>
              <a:t>критерієм вибору </a:t>
            </a:r>
            <a:r>
              <a:rPr lang="uk-UA" sz="4000">
                <a:latin typeface="Cambria" pitchFamily="18" charset="0"/>
              </a:rPr>
              <a:t>альтернативи є </a:t>
            </a:r>
            <a:r>
              <a:rPr lang="uk-UA" sz="4000" b="1">
                <a:latin typeface="Cambria" pitchFamily="18" charset="0"/>
              </a:rPr>
              <a:t>величина очікуваної цінності (вартості) </a:t>
            </a:r>
            <a:r>
              <a:rPr lang="uk-UA" sz="4000">
                <a:latin typeface="Cambria" pitchFamily="18" charset="0"/>
              </a:rPr>
              <a:t>того чи іншого варіанту. </a:t>
            </a:r>
          </a:p>
          <a:p>
            <a:pPr algn="ctr"/>
            <a:r>
              <a:rPr lang="uk-UA" sz="4000">
                <a:latin typeface="Cambria" pitchFamily="18" charset="0"/>
              </a:rPr>
              <a:t>Якщо </a:t>
            </a:r>
            <a:r>
              <a:rPr lang="uk-UA" sz="4000" b="1">
                <a:latin typeface="Cambria" pitchFamily="18" charset="0"/>
              </a:rPr>
              <a:t>ситуація</a:t>
            </a:r>
            <a:r>
              <a:rPr lang="uk-UA" sz="4000">
                <a:latin typeface="Cambria" pitchFamily="18" charset="0"/>
              </a:rPr>
              <a:t> </a:t>
            </a:r>
            <a:r>
              <a:rPr lang="uk-UA" sz="4000" b="1">
                <a:latin typeface="Cambria" pitchFamily="18" charset="0"/>
              </a:rPr>
              <a:t>невизначеності</a:t>
            </a:r>
            <a:r>
              <a:rPr lang="uk-UA" sz="4000">
                <a:latin typeface="Cambria" pitchFamily="18" charset="0"/>
              </a:rPr>
              <a:t> – то процедура рішення ухвалюється на основі </a:t>
            </a:r>
            <a:r>
              <a:rPr lang="uk-UA" sz="4000" b="1">
                <a:latin typeface="Cambria" pitchFamily="18" charset="0"/>
              </a:rPr>
              <a:t>інших критеріїв</a:t>
            </a:r>
            <a:r>
              <a:rPr lang="uk-UA" sz="4000">
                <a:latin typeface="Cambria" pitchFamily="18" charset="0"/>
              </a:rPr>
              <a:t>. </a:t>
            </a:r>
          </a:p>
          <a:p>
            <a:pPr algn="ctr"/>
            <a:r>
              <a:rPr lang="uk-UA" sz="4000">
                <a:latin typeface="Cambria" pitchFamily="18" charset="0"/>
              </a:rPr>
              <a:t>Методика аналізу в будь-якому разі включає побудову платіжної матриці (платіжної таблиці, таблиці рішень).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ambria" pitchFamily="18" charset="0"/>
              </a:rPr>
              <a:t>Платіжна матриця </a:t>
            </a:r>
            <a:r>
              <a:rPr lang="uk-UA" sz="4000">
                <a:latin typeface="Cambria" pitchFamily="18" charset="0"/>
              </a:rPr>
              <a:t>– таблиця, в лівій частині якої записують всі альтернативи (ціни), у верхній частині – стани природи (попит, погода, доходи та ін.), а в центрі розміщують значення очікуваного грошового результату (прибутку), відповідного кожному поєднанню альтернативи і природи.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0" y="1012825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>
                <a:latin typeface="Cambria" pitchFamily="18" charset="0"/>
              </a:rPr>
              <a:t>Параметричні методи </a:t>
            </a:r>
            <a:r>
              <a:rPr lang="uk-UA" sz="4400">
                <a:latin typeface="Cambria" pitchFamily="18" charset="0"/>
              </a:rPr>
              <a:t>– це способи встановлення цін на параметричний ряд виробів на основі виявлення залежності між ціною, витратами на виробництво й споживчими властивостями товару. 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0" y="6127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Параметричні методи дуже ефективні при призначенні ціни на новий товар </a:t>
            </a:r>
            <a:r>
              <a:rPr lang="uk-UA" sz="4000" b="1">
                <a:latin typeface="Cambria" pitchFamily="18" charset="0"/>
              </a:rPr>
              <a:t>на стадії проектування </a:t>
            </a:r>
            <a:r>
              <a:rPr lang="uk-UA" sz="4000">
                <a:latin typeface="Cambria" pitchFamily="18" charset="0"/>
              </a:rPr>
              <a:t>і конструювання, коли точні витрати невідомі, але </a:t>
            </a:r>
            <a:r>
              <a:rPr lang="uk-UA" sz="4000" b="1">
                <a:latin typeface="Cambria" pitchFamily="18" charset="0"/>
              </a:rPr>
              <a:t>визначені основні параметри виробу</a:t>
            </a:r>
            <a:r>
              <a:rPr lang="uk-UA" sz="4000">
                <a:latin typeface="Cambria" pitchFamily="18" charset="0"/>
              </a:rPr>
              <a:t>, а також існує чітка залежність між ціною і параметрами аналогічних виробів, що їх беруть за основу. </a:t>
            </a:r>
            <a:endParaRPr lang="ru-RU" sz="4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57188" y="1012825"/>
            <a:ext cx="835818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Cambria" pitchFamily="18" charset="0"/>
              </a:rPr>
              <a:t>На відміну від витратних методів параметричні </a:t>
            </a:r>
            <a:r>
              <a:rPr lang="uk-UA" sz="4400" b="1">
                <a:latin typeface="Cambria" pitchFamily="18" charset="0"/>
              </a:rPr>
              <a:t>враховують не лише витрати виробництва</a:t>
            </a:r>
            <a:r>
              <a:rPr lang="uk-UA" sz="4400">
                <a:latin typeface="Cambria" pitchFamily="18" charset="0"/>
              </a:rPr>
              <a:t>, а й </a:t>
            </a:r>
            <a:r>
              <a:rPr lang="uk-UA" sz="4400" b="1">
                <a:latin typeface="Cambria" pitchFamily="18" charset="0"/>
              </a:rPr>
              <a:t>якісні характеристики </a:t>
            </a:r>
            <a:r>
              <a:rPr lang="uk-UA" sz="4400">
                <a:latin typeface="Cambria" pitchFamily="18" charset="0"/>
              </a:rPr>
              <a:t>виробів, тому вони є коректнішими з погляду ринкового ціноутворення.</a:t>
            </a:r>
            <a:endParaRPr lang="ru-RU" sz="4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2594</Words>
  <Application>Microsoft Office PowerPoint</Application>
  <PresentationFormat>Экран (4:3)</PresentationFormat>
  <Paragraphs>198</Paragraphs>
  <Slides>68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6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Феофанов Л.К.</dc:creator>
  <cp:lastModifiedBy>Феофанов Л. К.</cp:lastModifiedBy>
  <cp:revision>95</cp:revision>
  <dcterms:created xsi:type="dcterms:W3CDTF">2020-02-14T08:16:41Z</dcterms:created>
  <dcterms:modified xsi:type="dcterms:W3CDTF">2021-09-26T15:09:08Z</dcterms:modified>
</cp:coreProperties>
</file>