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38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2735" y="2326970"/>
            <a:ext cx="7526528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352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15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2735" y="2326970"/>
            <a:ext cx="686562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uk-UA" sz="5400" spc="-5" dirty="0" smtClean="0">
                <a:solidFill>
                  <a:srgbClr val="90C225"/>
                </a:solidFill>
                <a:latin typeface="Trebuchet MS"/>
                <a:cs typeface="Trebuchet MS"/>
              </a:rPr>
              <a:t>УПРАВЛІННЯ ВНУТРІШНІМ ТУРИЗМОМ</a:t>
            </a:r>
            <a:endParaRPr sz="5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6667" y="4078604"/>
            <a:ext cx="2587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7E7E7E"/>
                </a:solidFill>
                <a:latin typeface="Trebuchet MS"/>
                <a:cs typeface="Trebuchet MS"/>
              </a:rPr>
              <a:t>Презентація</a:t>
            </a:r>
            <a:r>
              <a:rPr sz="1800" spc="-9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Trebuchet MS"/>
                <a:cs typeface="Trebuchet MS"/>
              </a:rPr>
              <a:t>дисципліни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 smtClean="0"/>
              <a:t>Питання для підготовки до заліку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97870"/>
            <a:ext cx="5303838" cy="32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2120405"/>
            <a:ext cx="5303837" cy="344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8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26026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  <a:cs typeface="Times New Roman"/>
              </a:rPr>
              <a:t>Рекомендована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література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066800"/>
            <a:ext cx="10679379" cy="6093976"/>
          </a:xfrm>
        </p:spPr>
        <p:txBody>
          <a:bodyPr/>
          <a:lstStyle/>
          <a:p>
            <a:pPr algn="ctr"/>
            <a:r>
              <a:rPr lang="ru-RU" sz="900" b="1" dirty="0" err="1"/>
              <a:t>Основна</a:t>
            </a:r>
            <a:r>
              <a:rPr lang="ru-RU" sz="900" b="1" dirty="0"/>
              <a:t>:</a:t>
            </a:r>
          </a:p>
          <a:p>
            <a:r>
              <a:rPr lang="ru-RU" sz="900" dirty="0"/>
              <a:t>1.	</a:t>
            </a:r>
            <a:r>
              <a:rPr lang="ru-RU" sz="900" dirty="0" err="1"/>
              <a:t>Кібік</a:t>
            </a:r>
            <a:r>
              <a:rPr lang="ru-RU" sz="900" dirty="0"/>
              <a:t> О. М.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туристично-рекреаційним</a:t>
            </a:r>
            <a:r>
              <a:rPr lang="ru-RU" sz="900" dirty="0"/>
              <a:t> комплексом: практикум / О. М. </a:t>
            </a:r>
            <a:r>
              <a:rPr lang="ru-RU" sz="900" dirty="0" err="1"/>
              <a:t>Кібік</a:t>
            </a:r>
            <a:r>
              <a:rPr lang="ru-RU" sz="900" dirty="0"/>
              <a:t>, К. С. Нестерова. – Одеса, 2021. – 42 с.</a:t>
            </a:r>
          </a:p>
          <a:p>
            <a:r>
              <a:rPr lang="ru-RU" sz="900" dirty="0"/>
              <a:t>2. Корж Н. В., </a:t>
            </a:r>
            <a:r>
              <a:rPr lang="ru-RU" sz="900" dirty="0" err="1"/>
              <a:t>Басюк</a:t>
            </a:r>
            <a:r>
              <a:rPr lang="ru-RU" sz="900" dirty="0"/>
              <a:t> Д. І.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туристичними</a:t>
            </a:r>
            <a:r>
              <a:rPr lang="ru-RU" sz="900" dirty="0"/>
              <a:t> </a:t>
            </a:r>
            <a:r>
              <a:rPr lang="ru-RU" sz="900" dirty="0" err="1"/>
              <a:t>дестинаціями</a:t>
            </a:r>
            <a:r>
              <a:rPr lang="ru-RU" sz="900" dirty="0"/>
              <a:t>: </a:t>
            </a:r>
            <a:r>
              <a:rPr lang="ru-RU" sz="900" dirty="0" err="1"/>
              <a:t>підручник</a:t>
            </a:r>
            <a:r>
              <a:rPr lang="ru-RU" sz="900" dirty="0"/>
              <a:t>. </a:t>
            </a:r>
            <a:r>
              <a:rPr lang="ru-RU" sz="900" dirty="0" err="1"/>
              <a:t>Вінниця</a:t>
            </a:r>
            <a:r>
              <a:rPr lang="ru-RU" sz="900" dirty="0"/>
              <a:t>: «ПП«ТД </a:t>
            </a:r>
            <a:r>
              <a:rPr lang="ru-RU" sz="900" dirty="0" err="1"/>
              <a:t>Едельвейс</a:t>
            </a:r>
            <a:r>
              <a:rPr lang="ru-RU" sz="900" dirty="0"/>
              <a:t> і К», 2017. 322 с. </a:t>
            </a:r>
          </a:p>
          <a:p>
            <a:r>
              <a:rPr lang="ru-RU" sz="900" dirty="0"/>
              <a:t>3. Менеджмент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індустрії</a:t>
            </a:r>
            <a:r>
              <a:rPr lang="ru-RU" sz="900" dirty="0"/>
              <a:t>: </a:t>
            </a:r>
            <a:r>
              <a:rPr lang="ru-RU" sz="900" dirty="0" err="1"/>
              <a:t>підручник</a:t>
            </a:r>
            <a:r>
              <a:rPr lang="ru-RU" sz="900" dirty="0"/>
              <a:t> у 3-х </a:t>
            </a:r>
            <a:r>
              <a:rPr lang="ru-RU" sz="900" dirty="0" err="1"/>
              <a:t>частинах</a:t>
            </a:r>
            <a:r>
              <a:rPr lang="ru-RU" sz="900" dirty="0"/>
              <a:t> / Руденко В.П., </a:t>
            </a:r>
            <a:r>
              <a:rPr lang="ru-RU" sz="900" dirty="0" err="1"/>
              <a:t>Вацеба</a:t>
            </a:r>
            <a:r>
              <a:rPr lang="ru-RU" sz="900" dirty="0"/>
              <a:t> В.Я., </a:t>
            </a:r>
            <a:r>
              <a:rPr lang="ru-RU" sz="900" dirty="0" err="1"/>
              <a:t>Підгірна</a:t>
            </a:r>
            <a:r>
              <a:rPr lang="ru-RU" sz="900" dirty="0"/>
              <a:t> В.Н., </a:t>
            </a:r>
            <a:r>
              <a:rPr lang="ru-RU" sz="900" dirty="0" err="1"/>
              <a:t>Цепенда</a:t>
            </a:r>
            <a:r>
              <a:rPr lang="ru-RU" sz="900" dirty="0"/>
              <a:t> М.В. та </a:t>
            </a:r>
            <a:r>
              <a:rPr lang="ru-RU" sz="900" dirty="0" err="1"/>
              <a:t>ін</a:t>
            </a:r>
            <a:r>
              <a:rPr lang="ru-RU" sz="900" dirty="0"/>
              <a:t>. – </a:t>
            </a:r>
            <a:r>
              <a:rPr lang="ru-RU" sz="900" dirty="0" err="1"/>
              <a:t>Чернівці</a:t>
            </a:r>
            <a:r>
              <a:rPr lang="ru-RU" sz="900" dirty="0"/>
              <a:t>: </a:t>
            </a:r>
            <a:r>
              <a:rPr lang="ru-RU" sz="900" dirty="0" err="1"/>
              <a:t>Чернівецький</a:t>
            </a:r>
            <a:r>
              <a:rPr lang="ru-RU" sz="900" dirty="0"/>
              <a:t> </a:t>
            </a:r>
            <a:r>
              <a:rPr lang="ru-RU" sz="900" dirty="0" err="1"/>
              <a:t>національний</a:t>
            </a:r>
            <a:r>
              <a:rPr lang="ru-RU" sz="900" dirty="0"/>
              <a:t> </a:t>
            </a:r>
            <a:r>
              <a:rPr lang="ru-RU" sz="900" dirty="0" err="1"/>
              <a:t>університет</a:t>
            </a:r>
            <a:r>
              <a:rPr lang="ru-RU" sz="900" dirty="0"/>
              <a:t>, 2019. – 440 с.</a:t>
            </a:r>
          </a:p>
          <a:p>
            <a:pPr algn="ctr"/>
            <a:r>
              <a:rPr lang="ru-RU" sz="900" b="1" dirty="0" err="1"/>
              <a:t>Додаткова</a:t>
            </a:r>
            <a:r>
              <a:rPr lang="ru-RU" sz="900" b="1" dirty="0"/>
              <a:t>:</a:t>
            </a:r>
          </a:p>
          <a:p>
            <a:r>
              <a:rPr lang="ru-RU" sz="900" dirty="0"/>
              <a:t>1. </a:t>
            </a:r>
            <a:r>
              <a:rPr lang="ru-RU" sz="900" dirty="0" err="1"/>
              <a:t>Андрієнко</a:t>
            </a:r>
            <a:r>
              <a:rPr lang="ru-RU" sz="900" dirty="0"/>
              <a:t> І.Б., </a:t>
            </a:r>
            <a:r>
              <a:rPr lang="ru-RU" sz="900" dirty="0" err="1"/>
              <a:t>Кравець</a:t>
            </a:r>
            <a:r>
              <a:rPr lang="ru-RU" sz="900" dirty="0"/>
              <a:t> О. М., </a:t>
            </a:r>
            <a:r>
              <a:rPr lang="ru-RU" sz="900" dirty="0" err="1"/>
              <a:t>Писаревський</a:t>
            </a:r>
            <a:r>
              <a:rPr lang="ru-RU" sz="900" dirty="0"/>
              <a:t> І. М. Менеджмент туризму: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</a:t>
            </a:r>
            <a:r>
              <a:rPr lang="ru-RU" sz="900" dirty="0" err="1"/>
              <a:t>Харк</a:t>
            </a:r>
            <a:r>
              <a:rPr lang="ru-RU" sz="900" dirty="0"/>
              <a:t>. нац. ун-т </a:t>
            </a:r>
            <a:r>
              <a:rPr lang="ru-RU" sz="900" dirty="0" err="1"/>
              <a:t>міськ</a:t>
            </a:r>
            <a:r>
              <a:rPr lang="ru-RU" sz="900" dirty="0"/>
              <a:t>. </a:t>
            </a:r>
            <a:r>
              <a:rPr lang="ru-RU" sz="900" dirty="0" err="1"/>
              <a:t>госп-ва</a:t>
            </a:r>
            <a:r>
              <a:rPr lang="ru-RU" sz="900" dirty="0"/>
              <a:t> </a:t>
            </a:r>
            <a:r>
              <a:rPr lang="ru-RU" sz="900" dirty="0" err="1"/>
              <a:t>ім</a:t>
            </a:r>
            <a:r>
              <a:rPr lang="ru-RU" sz="900" dirty="0"/>
              <a:t>. О. М. Бекетова. </a:t>
            </a:r>
            <a:r>
              <a:rPr lang="ru-RU" sz="900" dirty="0" err="1"/>
              <a:t>Харків</a:t>
            </a:r>
            <a:r>
              <a:rPr lang="ru-RU" sz="900" dirty="0"/>
              <a:t> : ХНУМГ, 2014. 402 с. </a:t>
            </a:r>
          </a:p>
          <a:p>
            <a:r>
              <a:rPr lang="ru-RU" sz="900" dirty="0"/>
              <a:t>2. </a:t>
            </a:r>
            <a:r>
              <a:rPr lang="ru-RU" sz="900" dirty="0" err="1"/>
              <a:t>Босовська</a:t>
            </a:r>
            <a:r>
              <a:rPr lang="ru-RU" sz="900" dirty="0"/>
              <a:t> М.В. </a:t>
            </a:r>
            <a:r>
              <a:rPr lang="ru-RU" sz="900" dirty="0" err="1"/>
              <a:t>Інтеграційні</a:t>
            </a:r>
            <a:r>
              <a:rPr lang="ru-RU" sz="900" dirty="0"/>
              <a:t> </a:t>
            </a:r>
            <a:r>
              <a:rPr lang="ru-RU" sz="900" dirty="0" err="1"/>
              <a:t>процеси</a:t>
            </a:r>
            <a:r>
              <a:rPr lang="ru-RU" sz="900" dirty="0"/>
              <a:t> в </a:t>
            </a:r>
            <a:r>
              <a:rPr lang="ru-RU" sz="900" dirty="0" err="1"/>
              <a:t>туризмі</a:t>
            </a:r>
            <a:r>
              <a:rPr lang="ru-RU" sz="900" dirty="0"/>
              <a:t>: </a:t>
            </a:r>
            <a:r>
              <a:rPr lang="ru-RU" sz="900" dirty="0" err="1"/>
              <a:t>монографія</a:t>
            </a:r>
            <a:r>
              <a:rPr lang="ru-RU" sz="900" dirty="0"/>
              <a:t>. К.: </a:t>
            </a:r>
            <a:r>
              <a:rPr lang="ru-RU" sz="900" dirty="0" err="1"/>
              <a:t>Київ</a:t>
            </a:r>
            <a:r>
              <a:rPr lang="ru-RU" sz="900" dirty="0"/>
              <a:t>. нац. торг.-</a:t>
            </a:r>
            <a:r>
              <a:rPr lang="ru-RU" sz="900" dirty="0" err="1"/>
              <a:t>екон</a:t>
            </a:r>
            <a:r>
              <a:rPr lang="ru-RU" sz="900" dirty="0"/>
              <a:t>. ун-т, 2015. 832 с. </a:t>
            </a:r>
          </a:p>
          <a:p>
            <a:r>
              <a:rPr lang="ru-RU" sz="900" dirty="0"/>
              <a:t>3. </a:t>
            </a:r>
            <a:r>
              <a:rPr lang="ru-RU" sz="900" dirty="0" err="1"/>
              <a:t>Географічні</a:t>
            </a:r>
            <a:r>
              <a:rPr lang="ru-RU" sz="900" dirty="0"/>
              <a:t> </a:t>
            </a:r>
            <a:r>
              <a:rPr lang="ru-RU" sz="900" dirty="0" err="1"/>
              <a:t>аспекти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(на </a:t>
            </a:r>
            <a:r>
              <a:rPr lang="ru-RU" sz="900" dirty="0" err="1"/>
              <a:t>прикладі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 та </a:t>
            </a:r>
            <a:r>
              <a:rPr lang="ru-RU" sz="900" dirty="0" err="1"/>
              <a:t>Польщі</a:t>
            </a:r>
            <a:r>
              <a:rPr lang="ru-RU" sz="900" dirty="0"/>
              <a:t>): </a:t>
            </a:r>
            <a:r>
              <a:rPr lang="ru-RU" sz="900" dirty="0" err="1"/>
              <a:t>монографія</a:t>
            </a:r>
            <a:r>
              <a:rPr lang="ru-RU" sz="900" dirty="0"/>
              <a:t> / В.Г. </a:t>
            </a:r>
            <a:r>
              <a:rPr lang="ru-RU" sz="900" dirty="0" err="1"/>
              <a:t>Явкін</a:t>
            </a:r>
            <a:r>
              <a:rPr lang="ru-RU" sz="900" dirty="0"/>
              <a:t>, В.П. Руденко, В.М. </a:t>
            </a:r>
            <a:r>
              <a:rPr lang="ru-RU" sz="900" dirty="0" err="1"/>
              <a:t>Андрейчук</a:t>
            </a:r>
            <a:r>
              <a:rPr lang="ru-RU" sz="900" dirty="0"/>
              <a:t>, О.Д. Король та </a:t>
            </a:r>
            <a:r>
              <a:rPr lang="ru-RU" sz="900" dirty="0" err="1"/>
              <a:t>ін</a:t>
            </a:r>
            <a:r>
              <a:rPr lang="ru-RU" sz="900" dirty="0"/>
              <a:t>. </a:t>
            </a:r>
            <a:r>
              <a:rPr lang="ru-RU" sz="900" dirty="0" err="1"/>
              <a:t>Чернівці</a:t>
            </a:r>
            <a:r>
              <a:rPr lang="ru-RU" sz="900" dirty="0"/>
              <a:t>: </a:t>
            </a:r>
            <a:r>
              <a:rPr lang="ru-RU" sz="900" dirty="0" err="1"/>
              <a:t>Чернівецький</a:t>
            </a:r>
            <a:r>
              <a:rPr lang="ru-RU" sz="900" dirty="0"/>
              <a:t> </a:t>
            </a:r>
            <a:r>
              <a:rPr lang="ru-RU" sz="900" dirty="0" err="1"/>
              <a:t>національний</a:t>
            </a:r>
            <a:r>
              <a:rPr lang="ru-RU" sz="900" dirty="0"/>
              <a:t> </a:t>
            </a:r>
            <a:r>
              <a:rPr lang="ru-RU" sz="900" dirty="0" err="1"/>
              <a:t>університет</a:t>
            </a:r>
            <a:r>
              <a:rPr lang="ru-RU" sz="900" dirty="0"/>
              <a:t>, 2010. 344 с. </a:t>
            </a:r>
          </a:p>
          <a:p>
            <a:r>
              <a:rPr lang="ru-RU" sz="900" dirty="0"/>
              <a:t>4. </a:t>
            </a:r>
            <a:r>
              <a:rPr lang="ru-RU" sz="900" dirty="0" err="1"/>
              <a:t>Головчан</a:t>
            </a:r>
            <a:r>
              <a:rPr lang="ru-RU" sz="900" dirty="0"/>
              <a:t> А.І. </a:t>
            </a:r>
            <a:r>
              <a:rPr lang="ru-RU" sz="900" dirty="0" err="1"/>
              <a:t>Особливості</a:t>
            </a:r>
            <a:r>
              <a:rPr lang="ru-RU" sz="900" dirty="0"/>
              <a:t> </a:t>
            </a:r>
            <a:r>
              <a:rPr lang="ru-RU" sz="900" dirty="0" err="1"/>
              <a:t>механізму</a:t>
            </a:r>
            <a:r>
              <a:rPr lang="ru-RU" sz="900" dirty="0"/>
              <a:t> </a:t>
            </a:r>
            <a:r>
              <a:rPr lang="ru-RU" sz="900" dirty="0" err="1"/>
              <a:t>формування</a:t>
            </a:r>
            <a:r>
              <a:rPr lang="ru-RU" sz="900" dirty="0"/>
              <a:t> </a:t>
            </a:r>
            <a:r>
              <a:rPr lang="ru-RU" sz="900" dirty="0" err="1"/>
              <a:t>кластерних</a:t>
            </a:r>
            <a:r>
              <a:rPr lang="ru-RU" sz="900" dirty="0"/>
              <a:t> </a:t>
            </a:r>
            <a:r>
              <a:rPr lang="ru-RU" sz="900" dirty="0" err="1"/>
              <a:t>утворень</a:t>
            </a:r>
            <a:r>
              <a:rPr lang="ru-RU" sz="900" dirty="0"/>
              <a:t> </a:t>
            </a:r>
            <a:r>
              <a:rPr lang="ru-RU" sz="900" dirty="0" err="1"/>
              <a:t>туристичних</a:t>
            </a:r>
            <a:r>
              <a:rPr lang="ru-RU" sz="900" dirty="0"/>
              <a:t> </a:t>
            </a:r>
            <a:r>
              <a:rPr lang="ru-RU" sz="900" dirty="0" err="1"/>
              <a:t>дестинацій</a:t>
            </a:r>
            <a:r>
              <a:rPr lang="ru-RU" sz="900" dirty="0"/>
              <a:t>. </a:t>
            </a:r>
            <a:r>
              <a:rPr lang="ru-RU" sz="900" dirty="0" err="1"/>
              <a:t>Сучасні</a:t>
            </a:r>
            <a:r>
              <a:rPr lang="ru-RU" sz="900" dirty="0"/>
              <a:t> </a:t>
            </a:r>
            <a:r>
              <a:rPr lang="ru-RU" sz="900" dirty="0" err="1"/>
              <a:t>тенденції</a:t>
            </a:r>
            <a:r>
              <a:rPr lang="ru-RU" sz="900" dirty="0"/>
              <a:t> </a:t>
            </a:r>
            <a:r>
              <a:rPr lang="ru-RU" sz="900" dirty="0" err="1"/>
              <a:t>економічної</a:t>
            </a:r>
            <a:r>
              <a:rPr lang="ru-RU" sz="900" dirty="0"/>
              <a:t> </a:t>
            </a:r>
            <a:r>
              <a:rPr lang="ru-RU" sz="900" dirty="0" err="1"/>
              <a:t>теорії</a:t>
            </a:r>
            <a:r>
              <a:rPr lang="ru-RU" sz="900" dirty="0"/>
              <a:t> і практики: </a:t>
            </a:r>
            <a:r>
              <a:rPr lang="ru-RU" sz="900" dirty="0" err="1"/>
              <a:t>світовий</a:t>
            </a:r>
            <a:r>
              <a:rPr lang="ru-RU" sz="900" dirty="0"/>
              <a:t> </a:t>
            </a:r>
            <a:r>
              <a:rPr lang="ru-RU" sz="900" dirty="0" err="1"/>
              <a:t>досвід</a:t>
            </a:r>
            <a:r>
              <a:rPr lang="ru-RU" sz="900" dirty="0"/>
              <a:t> та </a:t>
            </a:r>
            <a:r>
              <a:rPr lang="ru-RU" sz="900" dirty="0" err="1"/>
              <a:t>вітчизняні</a:t>
            </a:r>
            <a:r>
              <a:rPr lang="ru-RU" sz="900" dirty="0"/>
              <a:t> </a:t>
            </a:r>
            <a:r>
              <a:rPr lang="ru-RU" sz="900" dirty="0" err="1"/>
              <a:t>реалії</a:t>
            </a:r>
            <a:r>
              <a:rPr lang="ru-RU" sz="900" dirty="0"/>
              <a:t>: </a:t>
            </a:r>
            <a:r>
              <a:rPr lang="ru-RU" sz="900" dirty="0" err="1"/>
              <a:t>матеріали</a:t>
            </a:r>
            <a:r>
              <a:rPr lang="ru-RU" sz="900" dirty="0"/>
              <a:t> </a:t>
            </a:r>
            <a:r>
              <a:rPr lang="ru-RU" sz="900" dirty="0" err="1"/>
              <a:t>міжнар</a:t>
            </a:r>
            <a:r>
              <a:rPr lang="ru-RU" sz="900" dirty="0"/>
              <a:t>.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 (Херсон, 18-19 листопада 2010 р.). Херсон, 2010. С. 124-127. </a:t>
            </a:r>
          </a:p>
          <a:p>
            <a:r>
              <a:rPr lang="ru-RU" sz="900" dirty="0"/>
              <a:t>5. </a:t>
            </a:r>
            <a:r>
              <a:rPr lang="ru-RU" sz="900" dirty="0" err="1"/>
              <a:t>Інститути</a:t>
            </a:r>
            <a:r>
              <a:rPr lang="ru-RU" sz="900" dirty="0"/>
              <a:t> та </a:t>
            </a:r>
            <a:r>
              <a:rPr lang="ru-RU" sz="900" dirty="0" err="1"/>
              <a:t>інструменти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територій</a:t>
            </a:r>
            <a:r>
              <a:rPr lang="ru-RU" sz="900" dirty="0"/>
              <a:t>. На шляху до </a:t>
            </a:r>
            <a:r>
              <a:rPr lang="ru-RU" sz="900" dirty="0" err="1"/>
              <a:t>європейських</a:t>
            </a:r>
            <a:r>
              <a:rPr lang="ru-RU" sz="900" dirty="0"/>
              <a:t> </a:t>
            </a:r>
            <a:r>
              <a:rPr lang="ru-RU" sz="900" dirty="0" err="1"/>
              <a:t>принципів</a:t>
            </a:r>
            <a:r>
              <a:rPr lang="ru-RU" sz="900" dirty="0"/>
              <a:t> / За ред. С. Максименка. К.: Центр </a:t>
            </a:r>
            <a:r>
              <a:rPr lang="ru-RU" sz="900" dirty="0" err="1"/>
              <a:t>Інституту</a:t>
            </a:r>
            <a:r>
              <a:rPr lang="ru-RU" sz="900" dirty="0"/>
              <a:t> </a:t>
            </a:r>
            <a:r>
              <a:rPr lang="ru-RU" sz="900" dirty="0" err="1"/>
              <a:t>Схід</a:t>
            </a:r>
            <a:r>
              <a:rPr lang="ru-RU" sz="900" dirty="0"/>
              <a:t> </a:t>
            </a:r>
            <a:r>
              <a:rPr lang="ru-RU" sz="900" dirty="0" err="1"/>
              <a:t>Захід</a:t>
            </a:r>
            <a:r>
              <a:rPr lang="ru-RU" sz="900" dirty="0"/>
              <a:t>, 2001. 244 с. </a:t>
            </a:r>
          </a:p>
          <a:p>
            <a:r>
              <a:rPr lang="ru-RU" sz="900" dirty="0"/>
              <a:t>6. </a:t>
            </a:r>
            <a:r>
              <a:rPr lang="ru-RU" sz="900" dirty="0" err="1"/>
              <a:t>Інформаційні</a:t>
            </a:r>
            <a:r>
              <a:rPr lang="ru-RU" sz="900" dirty="0"/>
              <a:t> </a:t>
            </a:r>
            <a:r>
              <a:rPr lang="ru-RU" sz="900" dirty="0" err="1"/>
              <a:t>матеріали</a:t>
            </a:r>
            <a:r>
              <a:rPr lang="ru-RU" sz="900" dirty="0"/>
              <a:t> на </a:t>
            </a:r>
            <a:r>
              <a:rPr lang="ru-RU" sz="900" dirty="0" err="1"/>
              <a:t>сайті</a:t>
            </a:r>
            <a:r>
              <a:rPr lang="ru-RU" sz="900" dirty="0"/>
              <a:t> </a:t>
            </a:r>
            <a:r>
              <a:rPr lang="ru-RU" sz="900" dirty="0" err="1"/>
              <a:t>Всесвітньої</a:t>
            </a:r>
            <a:r>
              <a:rPr lang="ru-RU" sz="900" dirty="0"/>
              <a:t> ради з туризму та </a:t>
            </a:r>
            <a:r>
              <a:rPr lang="ru-RU" sz="900" dirty="0" err="1"/>
              <a:t>подорожей</a:t>
            </a:r>
            <a:r>
              <a:rPr lang="ru-RU" sz="900" dirty="0"/>
              <a:t> (</a:t>
            </a:r>
            <a:r>
              <a:rPr lang="en-US" sz="900" dirty="0"/>
              <a:t>WTTC). URL: https://wttc.org/. </a:t>
            </a:r>
          </a:p>
          <a:p>
            <a:r>
              <a:rPr lang="en-US" sz="900" dirty="0"/>
              <a:t> 7. </a:t>
            </a:r>
            <a:r>
              <a:rPr lang="ru-RU" sz="900" dirty="0" err="1"/>
              <a:t>Інформаційні</a:t>
            </a:r>
            <a:r>
              <a:rPr lang="ru-RU" sz="900" dirty="0"/>
              <a:t> </a:t>
            </a:r>
            <a:r>
              <a:rPr lang="ru-RU" sz="900" dirty="0" err="1"/>
              <a:t>матеріали</a:t>
            </a:r>
            <a:r>
              <a:rPr lang="ru-RU" sz="900" dirty="0"/>
              <a:t> на </a:t>
            </a:r>
            <a:r>
              <a:rPr lang="ru-RU" sz="900" dirty="0" err="1"/>
              <a:t>сайті</a:t>
            </a:r>
            <a:r>
              <a:rPr lang="ru-RU" sz="900" dirty="0"/>
              <a:t> </a:t>
            </a:r>
            <a:r>
              <a:rPr lang="ru-RU" sz="900" dirty="0" err="1"/>
              <a:t>Всесвітньої</a:t>
            </a:r>
            <a:r>
              <a:rPr lang="ru-RU" sz="900" dirty="0"/>
              <a:t>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організації</a:t>
            </a:r>
            <a:r>
              <a:rPr lang="ru-RU" sz="900" dirty="0"/>
              <a:t> (</a:t>
            </a:r>
            <a:r>
              <a:rPr lang="en-US" sz="900" dirty="0"/>
              <a:t>UNWTO). URL: https://www.e-unwto.org/ </a:t>
            </a:r>
          </a:p>
          <a:p>
            <a:r>
              <a:rPr lang="en-US" sz="900" dirty="0"/>
              <a:t>8</a:t>
            </a:r>
            <a:r>
              <a:rPr lang="en-US" sz="900" dirty="0"/>
              <a:t>. </a:t>
            </a:r>
            <a:r>
              <a:rPr lang="ru-RU" sz="900" dirty="0" err="1"/>
              <a:t>Кіптенко</a:t>
            </a:r>
            <a:r>
              <a:rPr lang="ru-RU" sz="900" dirty="0"/>
              <a:t> В. К. Менеджмент туризму: </a:t>
            </a:r>
            <a:r>
              <a:rPr lang="ru-RU" sz="900" dirty="0" err="1"/>
              <a:t>підручник</a:t>
            </a:r>
            <a:r>
              <a:rPr lang="ru-RU" sz="900" dirty="0"/>
              <a:t>. К.: </a:t>
            </a:r>
            <a:r>
              <a:rPr lang="ru-RU" sz="900" dirty="0" err="1"/>
              <a:t>Знання</a:t>
            </a:r>
            <a:r>
              <a:rPr lang="ru-RU" sz="900" dirty="0"/>
              <a:t>, 2010. 502 с. </a:t>
            </a:r>
          </a:p>
          <a:p>
            <a:r>
              <a:rPr lang="ru-RU" sz="900" dirty="0"/>
              <a:t>9. Менеджмент і маркетинг туризму 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/Т. М. </a:t>
            </a:r>
            <a:r>
              <a:rPr lang="ru-RU" sz="900" dirty="0" err="1"/>
              <a:t>Афонченкова</a:t>
            </a:r>
            <a:r>
              <a:rPr lang="ru-RU" sz="900" dirty="0"/>
              <a:t> та </a:t>
            </a:r>
            <a:r>
              <a:rPr lang="ru-RU" sz="900" dirty="0" err="1"/>
              <a:t>ін</a:t>
            </a:r>
            <a:r>
              <a:rPr lang="ru-RU" sz="900" dirty="0"/>
              <a:t>. ; за </a:t>
            </a:r>
            <a:r>
              <a:rPr lang="ru-RU" sz="900" dirty="0" err="1"/>
              <a:t>заг</a:t>
            </a:r>
            <a:r>
              <a:rPr lang="ru-RU" sz="900" dirty="0"/>
              <a:t>. ред. О. Є. </a:t>
            </a:r>
            <a:r>
              <a:rPr lang="ru-RU" sz="900" dirty="0" err="1"/>
              <a:t>Лугініна</a:t>
            </a:r>
            <a:r>
              <a:rPr lang="ru-RU" sz="900" dirty="0"/>
              <a:t>. </a:t>
            </a:r>
            <a:r>
              <a:rPr lang="ru-RU" sz="900" dirty="0" err="1"/>
              <a:t>Київ</a:t>
            </a:r>
            <a:r>
              <a:rPr lang="ru-RU" sz="900" dirty="0"/>
              <a:t> : </a:t>
            </a:r>
            <a:r>
              <a:rPr lang="ru-RU" sz="900" dirty="0" err="1"/>
              <a:t>Ліра</a:t>
            </a:r>
            <a:r>
              <a:rPr lang="ru-RU" sz="900" dirty="0"/>
              <a:t>-К, 2012. 364 с. </a:t>
            </a:r>
          </a:p>
          <a:p>
            <a:r>
              <a:rPr lang="ru-RU" sz="900" dirty="0"/>
              <a:t>10. Менеджмент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індустрії</a:t>
            </a:r>
            <a:r>
              <a:rPr lang="ru-RU" sz="900" dirty="0"/>
              <a:t> : </a:t>
            </a:r>
            <a:r>
              <a:rPr lang="ru-RU" sz="900" dirty="0" err="1"/>
              <a:t>навчальний</a:t>
            </a:r>
            <a:r>
              <a:rPr lang="ru-RU" sz="900" dirty="0"/>
              <a:t> </a:t>
            </a:r>
            <a:r>
              <a:rPr lang="ru-RU" sz="900" dirty="0" err="1"/>
              <a:t>посібник</a:t>
            </a:r>
            <a:r>
              <a:rPr lang="ru-RU" sz="900" dirty="0"/>
              <a:t> / За ред. І. М. </a:t>
            </a:r>
            <a:r>
              <a:rPr lang="ru-RU" sz="900" dirty="0" err="1"/>
              <a:t>Школи</a:t>
            </a:r>
            <a:r>
              <a:rPr lang="ru-RU" sz="900" dirty="0"/>
              <a:t>. </a:t>
            </a:r>
            <a:r>
              <a:rPr lang="ru-RU" sz="900" dirty="0" err="1"/>
              <a:t>Чернівці</a:t>
            </a:r>
            <a:r>
              <a:rPr lang="ru-RU" sz="900" dirty="0"/>
              <a:t> : ЧТЕІ КНТЕУ, 2003. 662 с. </a:t>
            </a:r>
          </a:p>
          <a:p>
            <a:r>
              <a:rPr lang="ru-RU" sz="900" dirty="0"/>
              <a:t>11. Нестерова К.С. Характеристика </a:t>
            </a:r>
            <a:r>
              <a:rPr lang="ru-RU" sz="900" dirty="0" err="1"/>
              <a:t>сучасних</a:t>
            </a:r>
            <a:r>
              <a:rPr lang="ru-RU" sz="900" dirty="0"/>
              <a:t> </a:t>
            </a:r>
            <a:r>
              <a:rPr lang="ru-RU" sz="900" dirty="0" err="1"/>
              <a:t>маркетингових</a:t>
            </a:r>
            <a:r>
              <a:rPr lang="ru-RU" sz="900" dirty="0"/>
              <a:t> </a:t>
            </a:r>
            <a:r>
              <a:rPr lang="ru-RU" sz="900" dirty="0" err="1"/>
              <a:t>інструментів</a:t>
            </a:r>
            <a:r>
              <a:rPr lang="ru-RU" sz="900" dirty="0"/>
              <a:t> у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дестинації</a:t>
            </a:r>
            <a:r>
              <a:rPr lang="ru-RU" sz="900" dirty="0"/>
              <a:t> в </a:t>
            </a:r>
            <a:r>
              <a:rPr lang="ru-RU" sz="900" dirty="0" err="1"/>
              <a:t>умовах</a:t>
            </a:r>
            <a:r>
              <a:rPr lang="ru-RU" sz="900" dirty="0"/>
              <a:t> </a:t>
            </a:r>
            <a:r>
              <a:rPr lang="ru-RU" sz="900" dirty="0" err="1"/>
              <a:t>глобальної</a:t>
            </a:r>
            <a:r>
              <a:rPr lang="ru-RU" sz="900" dirty="0"/>
              <a:t> </a:t>
            </a:r>
            <a:r>
              <a:rPr lang="ru-RU" sz="900" dirty="0" err="1"/>
              <a:t>кризи</a:t>
            </a:r>
            <a:r>
              <a:rPr lang="ru-RU" sz="900" dirty="0"/>
              <a:t>. </a:t>
            </a:r>
            <a:r>
              <a:rPr lang="en-US" sz="900" dirty="0"/>
              <a:t>International Scientific Conference Anti-Crisis Management: State, Region, Enterprise: Conference Proceedings, Part I, November 17th, 2017. Le Mans, France: </a:t>
            </a:r>
            <a:r>
              <a:rPr lang="en-US" sz="900" dirty="0" err="1"/>
              <a:t>Baltija</a:t>
            </a:r>
            <a:r>
              <a:rPr lang="en-US" sz="900" dirty="0"/>
              <a:t> Publishing. </a:t>
            </a:r>
            <a:r>
              <a:rPr lang="ru-RU" sz="900" dirty="0"/>
              <a:t>Р. 38 – 40. </a:t>
            </a:r>
          </a:p>
          <a:p>
            <a:r>
              <a:rPr lang="ru-RU" sz="900" dirty="0"/>
              <a:t>12. Нестерова К.С. </a:t>
            </a:r>
            <a:r>
              <a:rPr lang="ru-RU" sz="900" dirty="0" err="1"/>
              <a:t>Інструменти</a:t>
            </a:r>
            <a:r>
              <a:rPr lang="ru-RU" sz="900" dirty="0"/>
              <a:t> </a:t>
            </a:r>
            <a:r>
              <a:rPr lang="ru-RU" sz="900" dirty="0" err="1"/>
              <a:t>державної</a:t>
            </a:r>
            <a:r>
              <a:rPr lang="ru-RU" sz="900" dirty="0"/>
              <a:t> </a:t>
            </a:r>
            <a:r>
              <a:rPr lang="ru-RU" sz="900" dirty="0" err="1"/>
              <a:t>підтримки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інтегрованих</a:t>
            </a:r>
            <a:r>
              <a:rPr lang="ru-RU" sz="900" dirty="0"/>
              <a:t> </a:t>
            </a:r>
            <a:r>
              <a:rPr lang="ru-RU" sz="900" dirty="0" err="1"/>
              <a:t>бізнес</a:t>
            </a:r>
            <a:r>
              <a:rPr lang="ru-RU" sz="900" dirty="0"/>
              <a:t>-структур у </a:t>
            </a:r>
            <a:r>
              <a:rPr lang="ru-RU" sz="900" dirty="0" err="1"/>
              <a:t>сфері</a:t>
            </a:r>
            <a:r>
              <a:rPr lang="ru-RU" sz="900" dirty="0"/>
              <a:t> </a:t>
            </a:r>
            <a:r>
              <a:rPr lang="ru-RU" sz="900" dirty="0" err="1"/>
              <a:t>морського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. </a:t>
            </a:r>
            <a:r>
              <a:rPr lang="ru-RU" sz="900" dirty="0" err="1"/>
              <a:t>Приморські</a:t>
            </a:r>
            <a:r>
              <a:rPr lang="ru-RU" sz="900" dirty="0"/>
              <a:t> </a:t>
            </a:r>
            <a:r>
              <a:rPr lang="ru-RU" sz="900" dirty="0" err="1"/>
              <a:t>регіони</a:t>
            </a:r>
            <a:r>
              <a:rPr lang="ru-RU" sz="900" dirty="0"/>
              <a:t>: </a:t>
            </a:r>
            <a:r>
              <a:rPr lang="ru-RU" sz="900" dirty="0" err="1"/>
              <a:t>проблеми</a:t>
            </a:r>
            <a:r>
              <a:rPr lang="ru-RU" sz="900" dirty="0"/>
              <a:t> та </a:t>
            </a:r>
            <a:r>
              <a:rPr lang="ru-RU" sz="900" dirty="0" err="1"/>
              <a:t>траєкторії</a:t>
            </a:r>
            <a:r>
              <a:rPr lang="ru-RU" sz="900" dirty="0"/>
              <a:t> </a:t>
            </a:r>
            <a:r>
              <a:rPr lang="ru-RU" sz="900" dirty="0" err="1"/>
              <a:t>соціально-економічного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: </a:t>
            </a:r>
            <a:r>
              <a:rPr lang="ru-RU" sz="900" dirty="0" err="1"/>
              <a:t>матеріали</a:t>
            </a:r>
            <a:r>
              <a:rPr lang="ru-RU" sz="900" dirty="0"/>
              <a:t> </a:t>
            </a:r>
            <a:r>
              <a:rPr lang="en-US" sz="900" dirty="0"/>
              <a:t>V </a:t>
            </a:r>
            <a:r>
              <a:rPr lang="ru-RU" sz="900" dirty="0" err="1"/>
              <a:t>Міжнародної</a:t>
            </a:r>
            <a:r>
              <a:rPr lang="ru-RU" sz="900" dirty="0"/>
              <a:t>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., 19 </a:t>
            </a:r>
            <a:r>
              <a:rPr lang="ru-RU" sz="900" dirty="0" err="1"/>
              <a:t>квітня</a:t>
            </a:r>
            <a:r>
              <a:rPr lang="ru-RU" sz="900" dirty="0"/>
              <a:t> 2018 р. Одеса: МГУ, 2018. С. 54 – 56. </a:t>
            </a:r>
          </a:p>
          <a:p>
            <a:r>
              <a:rPr lang="ru-RU" sz="900" dirty="0"/>
              <a:t>13. Нестерова К.С. </a:t>
            </a:r>
            <a:r>
              <a:rPr lang="ru-RU" sz="900" dirty="0" err="1"/>
              <a:t>Формування</a:t>
            </a:r>
            <a:r>
              <a:rPr lang="ru-RU" sz="900" dirty="0"/>
              <a:t> </a:t>
            </a:r>
            <a:r>
              <a:rPr lang="ru-RU" sz="900" dirty="0" err="1"/>
              <a:t>організаційно-економічного</a:t>
            </a:r>
            <a:r>
              <a:rPr lang="ru-RU" sz="900" dirty="0"/>
              <a:t> </a:t>
            </a:r>
            <a:r>
              <a:rPr lang="ru-RU" sz="900" dirty="0" err="1"/>
              <a:t>механізму</a:t>
            </a:r>
            <a:r>
              <a:rPr lang="ru-RU" sz="900" dirty="0"/>
              <a:t> </a:t>
            </a:r>
            <a:r>
              <a:rPr lang="ru-RU" sz="900" dirty="0" err="1"/>
              <a:t>стійкого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круїзного</a:t>
            </a:r>
            <a:r>
              <a:rPr lang="ru-RU" sz="900" dirty="0"/>
              <a:t> </a:t>
            </a:r>
            <a:r>
              <a:rPr lang="ru-RU" sz="900" dirty="0" err="1"/>
              <a:t>бізнесу</a:t>
            </a:r>
            <a:r>
              <a:rPr lang="ru-RU" sz="900" dirty="0"/>
              <a:t> в </a:t>
            </a:r>
            <a:r>
              <a:rPr lang="ru-RU" sz="900" dirty="0" err="1"/>
              <a:t>Україні</a:t>
            </a:r>
            <a:r>
              <a:rPr lang="ru-RU" sz="900" dirty="0"/>
              <a:t>. </a:t>
            </a:r>
            <a:r>
              <a:rPr lang="ru-RU" sz="900" dirty="0" err="1"/>
              <a:t>Сучасні</a:t>
            </a:r>
            <a:r>
              <a:rPr lang="ru-RU" sz="900" dirty="0"/>
              <a:t> </a:t>
            </a:r>
            <a:r>
              <a:rPr lang="ru-RU" sz="900" dirty="0" err="1"/>
              <a:t>проблеми</a:t>
            </a:r>
            <a:r>
              <a:rPr lang="ru-RU" sz="900" dirty="0"/>
              <a:t> та </a:t>
            </a:r>
            <a:r>
              <a:rPr lang="ru-RU" sz="900" dirty="0" err="1"/>
              <a:t>перспективи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 в </a:t>
            </a:r>
            <a:r>
              <a:rPr lang="ru-RU" sz="900" dirty="0" err="1"/>
              <a:t>контексті</a:t>
            </a:r>
            <a:r>
              <a:rPr lang="ru-RU" sz="900" dirty="0"/>
              <a:t> </a:t>
            </a:r>
            <a:r>
              <a:rPr lang="ru-RU" sz="900" dirty="0" err="1"/>
              <a:t>інтеграції</a:t>
            </a:r>
            <a:r>
              <a:rPr lang="ru-RU" sz="900" dirty="0"/>
              <a:t> в ЄС: Перша </a:t>
            </a:r>
            <a:r>
              <a:rPr lang="ru-RU" sz="900" dirty="0" err="1"/>
              <a:t>Всеукр</a:t>
            </a:r>
            <a:r>
              <a:rPr lang="ru-RU" sz="900" dirty="0"/>
              <a:t>.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.: </a:t>
            </a:r>
            <a:r>
              <a:rPr lang="ru-RU" sz="900" dirty="0" err="1"/>
              <a:t>тези</a:t>
            </a:r>
            <a:r>
              <a:rPr lang="ru-RU" sz="900" dirty="0"/>
              <a:t> </a:t>
            </a:r>
            <a:r>
              <a:rPr lang="ru-RU" sz="900" dirty="0" err="1"/>
              <a:t>допов</a:t>
            </a:r>
            <a:r>
              <a:rPr lang="ru-RU" sz="900" dirty="0"/>
              <a:t>., 22–23 </a:t>
            </a:r>
            <a:r>
              <a:rPr lang="ru-RU" sz="900" dirty="0" err="1"/>
              <a:t>квітня</a:t>
            </a:r>
            <a:r>
              <a:rPr lang="ru-RU" sz="900" dirty="0"/>
              <a:t> 2015 р. Одеса, 2015. </a:t>
            </a:r>
            <a:r>
              <a:rPr lang="ru-RU" sz="900" dirty="0" err="1"/>
              <a:t>Вип</a:t>
            </a:r>
            <a:r>
              <a:rPr lang="ru-RU" sz="900" dirty="0"/>
              <a:t>. 1. С. 39–42. </a:t>
            </a:r>
          </a:p>
          <a:p>
            <a:r>
              <a:rPr lang="ru-RU" sz="900" dirty="0"/>
              <a:t>14. Панченко Ю. В., </a:t>
            </a:r>
            <a:r>
              <a:rPr lang="ru-RU" sz="900" dirty="0" err="1"/>
              <a:t>Лугінін</a:t>
            </a:r>
            <a:r>
              <a:rPr lang="ru-RU" sz="900" dirty="0"/>
              <a:t> О. Є., </a:t>
            </a:r>
            <a:r>
              <a:rPr lang="ru-RU" sz="900" dirty="0" err="1"/>
              <a:t>Фомішин</a:t>
            </a:r>
            <a:r>
              <a:rPr lang="ru-RU" sz="900" dirty="0"/>
              <a:t> С. В. Менеджмент </a:t>
            </a:r>
            <a:r>
              <a:rPr lang="ru-RU" sz="900" dirty="0" err="1"/>
              <a:t>внутрішнього</a:t>
            </a:r>
            <a:r>
              <a:rPr lang="ru-RU" sz="900" dirty="0"/>
              <a:t> і </a:t>
            </a:r>
            <a:r>
              <a:rPr lang="ru-RU" sz="900" dirty="0" err="1"/>
              <a:t>міжнародного</a:t>
            </a:r>
            <a:r>
              <a:rPr lang="ru-RU" sz="900" dirty="0"/>
              <a:t> туризму 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Херсон : </a:t>
            </a:r>
            <a:r>
              <a:rPr lang="ru-RU" sz="900" dirty="0" err="1"/>
              <a:t>Олдіплюс</a:t>
            </a:r>
            <a:r>
              <a:rPr lang="ru-RU" sz="900" dirty="0"/>
              <a:t>, 2013. 342 с. </a:t>
            </a:r>
          </a:p>
          <a:p>
            <a:r>
              <a:rPr lang="ru-RU" sz="900" dirty="0"/>
              <a:t>15. </a:t>
            </a:r>
            <a:r>
              <a:rPr lang="ru-RU" sz="900" dirty="0" err="1"/>
              <a:t>Перспективи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 та </a:t>
            </a:r>
            <a:r>
              <a:rPr lang="ru-RU" sz="900" dirty="0" err="1"/>
              <a:t>світі</a:t>
            </a:r>
            <a:r>
              <a:rPr lang="ru-RU" sz="900" dirty="0"/>
              <a:t>: </a:t>
            </a:r>
            <a:r>
              <a:rPr lang="ru-RU" sz="900" dirty="0" err="1"/>
              <a:t>управління</a:t>
            </a:r>
            <a:r>
              <a:rPr lang="ru-RU" sz="900" dirty="0"/>
              <a:t>, </a:t>
            </a:r>
            <a:r>
              <a:rPr lang="ru-RU" sz="900" dirty="0" err="1"/>
              <a:t>технології</a:t>
            </a:r>
            <a:r>
              <a:rPr lang="ru-RU" sz="900" dirty="0"/>
              <a:t>, </a:t>
            </a:r>
            <a:r>
              <a:rPr lang="ru-RU" sz="900" dirty="0" err="1"/>
              <a:t>моделі</a:t>
            </a:r>
            <a:r>
              <a:rPr lang="ru-RU" sz="900" dirty="0"/>
              <a:t>: </a:t>
            </a:r>
            <a:r>
              <a:rPr lang="ru-RU" sz="900" dirty="0" err="1"/>
              <a:t>колективна</a:t>
            </a:r>
            <a:r>
              <a:rPr lang="ru-RU" sz="900" dirty="0"/>
              <a:t> </a:t>
            </a:r>
            <a:r>
              <a:rPr lang="ru-RU" sz="900" dirty="0" err="1"/>
              <a:t>монографія</a:t>
            </a:r>
            <a:r>
              <a:rPr lang="ru-RU" sz="900" dirty="0"/>
              <a:t>. </a:t>
            </a:r>
            <a:r>
              <a:rPr lang="ru-RU" sz="900" dirty="0" err="1"/>
              <a:t>Видання</a:t>
            </a:r>
            <a:r>
              <a:rPr lang="ru-RU" sz="900" dirty="0"/>
              <a:t> </a:t>
            </a:r>
            <a:r>
              <a:rPr lang="ru-RU" sz="900" dirty="0" err="1"/>
              <a:t>п‘яте</a:t>
            </a:r>
            <a:r>
              <a:rPr lang="ru-RU" sz="900" dirty="0"/>
              <a:t> / за наук. ред. проф. </a:t>
            </a:r>
            <a:r>
              <a:rPr lang="ru-RU" sz="900" dirty="0" err="1"/>
              <a:t>Матвійчук</a:t>
            </a:r>
            <a:r>
              <a:rPr lang="ru-RU" sz="900" dirty="0"/>
              <a:t> Л.Ю. </a:t>
            </a:r>
            <a:r>
              <a:rPr lang="ru-RU" sz="900" dirty="0" err="1"/>
              <a:t>Луцьк</a:t>
            </a:r>
            <a:r>
              <a:rPr lang="ru-RU" sz="900" dirty="0"/>
              <a:t>: ІВВ </a:t>
            </a:r>
            <a:r>
              <a:rPr lang="ru-RU" sz="900" dirty="0" err="1"/>
              <a:t>Луцького</a:t>
            </a:r>
            <a:r>
              <a:rPr lang="ru-RU" sz="900" dirty="0"/>
              <a:t> НТУ, 2019. 320 с. </a:t>
            </a:r>
          </a:p>
          <a:p>
            <a:r>
              <a:rPr lang="ru-RU" sz="900" dirty="0"/>
              <a:t>16. </a:t>
            </a:r>
            <a:r>
              <a:rPr lang="ru-RU" sz="900" dirty="0" err="1"/>
              <a:t>Стратегічні</a:t>
            </a:r>
            <a:r>
              <a:rPr lang="ru-RU" sz="900" dirty="0"/>
              <a:t> </a:t>
            </a:r>
            <a:r>
              <a:rPr lang="ru-RU" sz="900" dirty="0" err="1"/>
              <a:t>вектори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туристичних</a:t>
            </a:r>
            <a:r>
              <a:rPr lang="ru-RU" sz="900" dirty="0"/>
              <a:t> </a:t>
            </a:r>
            <a:r>
              <a:rPr lang="ru-RU" sz="900" dirty="0" err="1"/>
              <a:t>дестинацій</a:t>
            </a:r>
            <a:r>
              <a:rPr lang="ru-RU" sz="900" dirty="0"/>
              <a:t> </a:t>
            </a:r>
            <a:r>
              <a:rPr lang="ru-RU" sz="900" dirty="0" err="1"/>
              <a:t>Тернопільщини</a:t>
            </a:r>
            <a:r>
              <a:rPr lang="ru-RU" sz="900" dirty="0"/>
              <a:t>: </a:t>
            </a:r>
            <a:r>
              <a:rPr lang="ru-RU" sz="900" dirty="0" err="1"/>
              <a:t>монографія</a:t>
            </a:r>
            <a:r>
              <a:rPr lang="ru-RU" sz="900" dirty="0"/>
              <a:t> / За </a:t>
            </a:r>
            <a:r>
              <a:rPr lang="ru-RU" sz="900" dirty="0" err="1"/>
              <a:t>заг</a:t>
            </a:r>
            <a:r>
              <a:rPr lang="ru-RU" sz="900" dirty="0"/>
              <a:t>. ред. доктора </a:t>
            </a:r>
            <a:r>
              <a:rPr lang="ru-RU" sz="900" dirty="0" err="1"/>
              <a:t>економічних</a:t>
            </a:r>
            <a:r>
              <a:rPr lang="ru-RU" sz="900" dirty="0"/>
              <a:t> наук, </a:t>
            </a:r>
            <a:r>
              <a:rPr lang="ru-RU" sz="900" dirty="0" err="1"/>
              <a:t>професора</a:t>
            </a:r>
            <a:r>
              <a:rPr lang="ru-RU" sz="900" dirty="0"/>
              <a:t> В. Я. </a:t>
            </a:r>
            <a:r>
              <a:rPr lang="ru-RU" sz="900" dirty="0" err="1"/>
              <a:t>Брича</a:t>
            </a:r>
            <a:r>
              <a:rPr lang="ru-RU" sz="900" dirty="0"/>
              <a:t>, </a:t>
            </a:r>
            <a:r>
              <a:rPr lang="ru-RU" sz="900" dirty="0" err="1"/>
              <a:t>к.е.н</a:t>
            </a:r>
            <a:r>
              <a:rPr lang="ru-RU" sz="900" dirty="0"/>
              <a:t>., доцента А. М. </a:t>
            </a:r>
            <a:r>
              <a:rPr lang="ru-RU" sz="900" dirty="0" err="1"/>
              <a:t>Тибіня</a:t>
            </a:r>
            <a:r>
              <a:rPr lang="ru-RU" sz="900" dirty="0"/>
              <a:t>.. </a:t>
            </a:r>
            <a:r>
              <a:rPr lang="ru-RU" sz="900" dirty="0" err="1"/>
              <a:t>Тернопіль</a:t>
            </a:r>
            <a:r>
              <a:rPr lang="ru-RU" sz="900" dirty="0"/>
              <a:t>: </a:t>
            </a:r>
            <a:r>
              <a:rPr lang="ru-RU" sz="900" dirty="0" err="1"/>
              <a:t>Осадца</a:t>
            </a:r>
            <a:r>
              <a:rPr lang="ru-RU" sz="900" dirty="0"/>
              <a:t> Ю.В., 2017. 164 с. </a:t>
            </a:r>
          </a:p>
          <a:p>
            <a:r>
              <a:rPr lang="ru-RU" sz="900" dirty="0"/>
              <a:t>17. </a:t>
            </a:r>
            <a:r>
              <a:rPr lang="ru-RU" sz="900" dirty="0" err="1"/>
              <a:t>Пушкар</a:t>
            </a:r>
            <a:r>
              <a:rPr lang="ru-RU" sz="900" dirty="0"/>
              <a:t> Б.Т. </a:t>
            </a:r>
            <a:r>
              <a:rPr lang="ru-RU" sz="900" dirty="0" err="1"/>
              <a:t>Територіальна</a:t>
            </a:r>
            <a:r>
              <a:rPr lang="ru-RU" sz="900" dirty="0"/>
              <a:t> </a:t>
            </a:r>
            <a:r>
              <a:rPr lang="ru-RU" sz="900" dirty="0" err="1"/>
              <a:t>організація</a:t>
            </a:r>
            <a:r>
              <a:rPr lang="ru-RU" sz="900" dirty="0"/>
              <a:t> </a:t>
            </a:r>
            <a:r>
              <a:rPr lang="ru-RU" sz="900" dirty="0" err="1"/>
              <a:t>рекреаційного</a:t>
            </a:r>
            <a:r>
              <a:rPr lang="ru-RU" sz="900" dirty="0"/>
              <a:t> </a:t>
            </a:r>
            <a:r>
              <a:rPr lang="ru-RU" sz="900" dirty="0" err="1"/>
              <a:t>господарства</a:t>
            </a:r>
            <a:r>
              <a:rPr lang="ru-RU" sz="900" dirty="0"/>
              <a:t> </a:t>
            </a:r>
            <a:r>
              <a:rPr lang="ru-RU" sz="900" dirty="0" err="1"/>
              <a:t>регіону</a:t>
            </a:r>
            <a:r>
              <a:rPr lang="ru-RU" sz="900" dirty="0"/>
              <a:t>. / Б.Т. </a:t>
            </a:r>
            <a:r>
              <a:rPr lang="ru-RU" sz="900" dirty="0" err="1"/>
              <a:t>Пушкар</a:t>
            </a:r>
            <a:r>
              <a:rPr lang="ru-RU" sz="900" dirty="0"/>
              <a:t>, З.М. </a:t>
            </a:r>
            <a:r>
              <a:rPr lang="ru-RU" sz="900" dirty="0" err="1"/>
              <a:t>Пушкар</a:t>
            </a:r>
            <a:r>
              <a:rPr lang="ru-RU" sz="900" dirty="0"/>
              <a:t>. </a:t>
            </a:r>
            <a:r>
              <a:rPr lang="ru-RU" sz="900" dirty="0" err="1"/>
              <a:t>Тернопіль</a:t>
            </a:r>
            <a:r>
              <a:rPr lang="ru-RU" sz="900" dirty="0"/>
              <a:t>: «Вектор» 2014. 196 с. </a:t>
            </a:r>
          </a:p>
          <a:p>
            <a:r>
              <a:rPr lang="ru-RU" sz="900" dirty="0"/>
              <a:t>18. </a:t>
            </a:r>
            <a:r>
              <a:rPr lang="ru-RU" sz="900" dirty="0" err="1"/>
              <a:t>Туристські</a:t>
            </a:r>
            <a:r>
              <a:rPr lang="ru-RU" sz="900" dirty="0"/>
              <a:t> </a:t>
            </a:r>
            <a:r>
              <a:rPr lang="ru-RU" sz="900" dirty="0" err="1"/>
              <a:t>дестинації</a:t>
            </a:r>
            <a:r>
              <a:rPr lang="ru-RU" sz="900" dirty="0"/>
              <a:t> (</a:t>
            </a:r>
            <a:r>
              <a:rPr lang="ru-RU" sz="900" dirty="0" err="1"/>
              <a:t>теорія</a:t>
            </a:r>
            <a:r>
              <a:rPr lang="ru-RU" sz="900" dirty="0"/>
              <a:t>, </a:t>
            </a:r>
            <a:r>
              <a:rPr lang="ru-RU" sz="900" dirty="0" err="1"/>
              <a:t>управління</a:t>
            </a:r>
            <a:r>
              <a:rPr lang="ru-RU" sz="900" dirty="0"/>
              <a:t>, </a:t>
            </a:r>
            <a:r>
              <a:rPr lang="ru-RU" sz="900" dirty="0" err="1"/>
              <a:t>брендинг</a:t>
            </a:r>
            <a:r>
              <a:rPr lang="ru-RU" sz="900" dirty="0"/>
              <a:t>) : </a:t>
            </a:r>
            <a:r>
              <a:rPr lang="ru-RU" sz="900" dirty="0" err="1"/>
              <a:t>монографія</a:t>
            </a:r>
            <a:r>
              <a:rPr lang="ru-RU" sz="900" dirty="0"/>
              <a:t> / А.А. </a:t>
            </a:r>
            <a:r>
              <a:rPr lang="ru-RU" sz="900" dirty="0" err="1"/>
              <a:t>Мазаракі</a:t>
            </a:r>
            <a:r>
              <a:rPr lang="ru-RU" sz="900" dirty="0"/>
              <a:t>, Т.І. Ткаченко, С.В. Мельниченко та </a:t>
            </a:r>
            <a:r>
              <a:rPr lang="ru-RU" sz="900" dirty="0" err="1"/>
              <a:t>ін</a:t>
            </a:r>
            <a:r>
              <a:rPr lang="ru-RU" sz="900" dirty="0"/>
              <a:t>. ; за </a:t>
            </a:r>
            <a:r>
              <a:rPr lang="ru-RU" sz="900" dirty="0" err="1"/>
              <a:t>заг</a:t>
            </a:r>
            <a:r>
              <a:rPr lang="ru-RU" sz="900" dirty="0"/>
              <a:t>. ред. А.А. </a:t>
            </a:r>
            <a:r>
              <a:rPr lang="ru-RU" sz="900" dirty="0" err="1"/>
              <a:t>Мазаракі</a:t>
            </a:r>
            <a:r>
              <a:rPr lang="ru-RU" sz="900" dirty="0"/>
              <a:t>. К. : </a:t>
            </a:r>
            <a:r>
              <a:rPr lang="ru-RU" sz="900" dirty="0" err="1"/>
              <a:t>Київ</a:t>
            </a:r>
            <a:r>
              <a:rPr lang="ru-RU" sz="900" dirty="0"/>
              <a:t>. нац. торг.-</a:t>
            </a:r>
            <a:r>
              <a:rPr lang="ru-RU" sz="900" dirty="0" err="1"/>
              <a:t>екон</a:t>
            </a:r>
            <a:r>
              <a:rPr lang="ru-RU" sz="900" dirty="0"/>
              <a:t>. ун-т, 2013. 388 с. </a:t>
            </a:r>
          </a:p>
          <a:p>
            <a:r>
              <a:rPr lang="ru-RU" sz="900" dirty="0"/>
              <a:t>19.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регіональним</a:t>
            </a:r>
            <a:r>
              <a:rPr lang="ru-RU" sz="900" dirty="0"/>
              <a:t> </a:t>
            </a:r>
            <a:r>
              <a:rPr lang="ru-RU" sz="900" dirty="0" err="1"/>
              <a:t>розвитком</a:t>
            </a:r>
            <a:r>
              <a:rPr lang="ru-RU" sz="900" dirty="0"/>
              <a:t> туризму: </a:t>
            </a:r>
            <a:r>
              <a:rPr lang="ru-RU" sz="900" dirty="0" err="1"/>
              <a:t>навчальний</a:t>
            </a:r>
            <a:r>
              <a:rPr lang="ru-RU" sz="900" dirty="0"/>
              <a:t> </a:t>
            </a:r>
            <a:r>
              <a:rPr lang="ru-RU" sz="900" dirty="0" err="1"/>
              <a:t>посібник</a:t>
            </a:r>
            <a:r>
              <a:rPr lang="ru-RU" sz="900" dirty="0"/>
              <a:t>. / За ред. В.Ф. Семенова. Одеса: ОДЕУ, 2011. 225 с.</a:t>
            </a:r>
          </a:p>
          <a:p>
            <a:pPr algn="ctr"/>
            <a:r>
              <a:rPr lang="ru-RU" sz="900" b="1" dirty="0" err="1"/>
              <a:t>Інформаційні</a:t>
            </a:r>
            <a:r>
              <a:rPr lang="ru-RU" sz="900" b="1" dirty="0"/>
              <a:t> </a:t>
            </a:r>
            <a:r>
              <a:rPr lang="ru-RU" sz="900" b="1" dirty="0" err="1"/>
              <a:t>ресурси</a:t>
            </a:r>
            <a:r>
              <a:rPr lang="ru-RU" sz="900" b="1" dirty="0"/>
              <a:t>:</a:t>
            </a:r>
          </a:p>
          <a:p>
            <a:r>
              <a:rPr lang="ru-RU" sz="900" dirty="0"/>
              <a:t>1.	</a:t>
            </a:r>
            <a:r>
              <a:rPr lang="ru-RU" sz="900" dirty="0" err="1"/>
              <a:t>Державна</a:t>
            </a:r>
            <a:r>
              <a:rPr lang="ru-RU" sz="900" dirty="0"/>
              <a:t> служба статистики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http://www.ukrstat.gov.ua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26.08.2019).</a:t>
            </a:r>
          </a:p>
          <a:p>
            <a:r>
              <a:rPr lang="ru-RU" sz="900" dirty="0"/>
              <a:t>2.	</a:t>
            </a:r>
            <a:r>
              <a:rPr lang="ru-RU" sz="900" dirty="0" err="1"/>
              <a:t>Кабінет</a:t>
            </a:r>
            <a:r>
              <a:rPr lang="ru-RU" sz="900" dirty="0"/>
              <a:t> </a:t>
            </a:r>
            <a:r>
              <a:rPr lang="ru-RU" sz="900" dirty="0" err="1"/>
              <a:t>Міністрів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ru-RU" sz="900" dirty="0" err="1"/>
              <a:t>Урядовий</a:t>
            </a:r>
            <a:r>
              <a:rPr lang="ru-RU" sz="900" dirty="0"/>
              <a:t> портал. </a:t>
            </a:r>
            <a:r>
              <a:rPr lang="en-US" sz="900" dirty="0"/>
              <a:t>URL:  http:// www.kmu.gov.ua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3.	Международный технический журнал «Мир техники и технологий». </a:t>
            </a:r>
            <a:r>
              <a:rPr lang="en-US" sz="900" dirty="0"/>
              <a:t>URL: http://www.mtt.com.ua/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4.	</a:t>
            </a:r>
            <a:r>
              <a:rPr lang="ru-RU" sz="900" dirty="0" err="1"/>
              <a:t>Міністерство</a:t>
            </a:r>
            <a:r>
              <a:rPr lang="ru-RU" sz="900" dirty="0"/>
              <a:t> </a:t>
            </a:r>
            <a:r>
              <a:rPr lang="ru-RU" sz="900" dirty="0" err="1"/>
              <a:t>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і </a:t>
            </a:r>
            <a:r>
              <a:rPr lang="ru-RU" sz="900" dirty="0" err="1"/>
              <a:t>торгівлі</a:t>
            </a:r>
            <a:r>
              <a:rPr lang="ru-RU" sz="900" dirty="0"/>
              <a:t>. </a:t>
            </a:r>
            <a:r>
              <a:rPr lang="ru-RU" sz="900" dirty="0" err="1"/>
              <a:t>Офіційний</a:t>
            </a:r>
            <a:r>
              <a:rPr lang="ru-RU" sz="900" dirty="0"/>
              <a:t> веб-сайт. </a:t>
            </a:r>
            <a:r>
              <a:rPr lang="en-US" sz="900" dirty="0"/>
              <a:t>URL: http://www.me.gov.ua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5.	Модуль </a:t>
            </a:r>
            <a:r>
              <a:rPr lang="ru-RU" sz="900" dirty="0" err="1"/>
              <a:t>аналітики</a:t>
            </a:r>
            <a:r>
              <a:rPr lang="ru-RU" sz="900" dirty="0"/>
              <a:t> </a:t>
            </a:r>
            <a:r>
              <a:rPr lang="ru-RU" sz="900" dirty="0" err="1"/>
              <a:t>офіційного</a:t>
            </a:r>
            <a:r>
              <a:rPr lang="ru-RU" sz="900" dirty="0"/>
              <a:t> сайту «</a:t>
            </a:r>
            <a:r>
              <a:rPr lang="en-US" sz="900" dirty="0" err="1"/>
              <a:t>Prozorro</a:t>
            </a:r>
            <a:r>
              <a:rPr lang="en-US" sz="900" dirty="0"/>
              <a:t>», </a:t>
            </a:r>
            <a:r>
              <a:rPr lang="ru-RU" sz="900" dirty="0" err="1"/>
              <a:t>публічні</a:t>
            </a:r>
            <a:r>
              <a:rPr lang="ru-RU" sz="900" dirty="0"/>
              <a:t> </a:t>
            </a:r>
            <a:r>
              <a:rPr lang="ru-RU" sz="900" dirty="0" err="1"/>
              <a:t>закупівлі</a:t>
            </a:r>
            <a:r>
              <a:rPr lang="ru-RU" sz="900" dirty="0"/>
              <a:t>. </a:t>
            </a:r>
            <a:r>
              <a:rPr lang="en-US" sz="900" dirty="0"/>
              <a:t>URL: http://bi.prozorro.org.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6.	</a:t>
            </a:r>
            <a:r>
              <a:rPr lang="ru-RU" sz="900" dirty="0" err="1"/>
              <a:t>Науково-практичний</a:t>
            </a:r>
            <a:r>
              <a:rPr lang="ru-RU" sz="900" dirty="0"/>
              <a:t> журнал «Менеджмент </a:t>
            </a:r>
            <a:r>
              <a:rPr lang="ru-RU" sz="900" dirty="0" err="1"/>
              <a:t>сьогодні</a:t>
            </a:r>
            <a:r>
              <a:rPr lang="ru-RU" sz="900" dirty="0"/>
              <a:t>». </a:t>
            </a:r>
            <a:r>
              <a:rPr lang="en-US" sz="900" dirty="0"/>
              <a:t>URL: http://grebennikon.ru/journal-6.html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7.	</a:t>
            </a:r>
            <a:r>
              <a:rPr lang="ru-RU" sz="900" dirty="0" err="1"/>
              <a:t>Офіційний</a:t>
            </a:r>
            <a:r>
              <a:rPr lang="ru-RU" sz="900" dirty="0"/>
              <a:t> портал </a:t>
            </a:r>
            <a:r>
              <a:rPr lang="ru-RU" sz="900" dirty="0" err="1"/>
              <a:t>Верховної</a:t>
            </a:r>
            <a:r>
              <a:rPr lang="ru-RU" sz="900" dirty="0"/>
              <a:t> Ради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www.rada.gov.ua/.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8.	</a:t>
            </a:r>
            <a:r>
              <a:rPr lang="ru-RU" sz="900" dirty="0" err="1"/>
              <a:t>Офіційний</a:t>
            </a:r>
            <a:r>
              <a:rPr lang="ru-RU" sz="900" dirty="0"/>
              <a:t> сайт </a:t>
            </a:r>
            <a:r>
              <a:rPr lang="ru-RU" sz="900" dirty="0" err="1"/>
              <a:t>Міністерства</a:t>
            </a:r>
            <a:r>
              <a:rPr lang="ru-RU" sz="900" dirty="0"/>
              <a:t> </a:t>
            </a:r>
            <a:r>
              <a:rPr lang="ru-RU" sz="900" dirty="0" err="1"/>
              <a:t>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і </a:t>
            </a:r>
            <a:r>
              <a:rPr lang="ru-RU" sz="900" dirty="0" err="1"/>
              <a:t>торгівлі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http: //www.m e.gov. </a:t>
            </a:r>
            <a:r>
              <a:rPr lang="en-US" sz="900" dirty="0" err="1"/>
              <a:t>ua</a:t>
            </a:r>
            <a:r>
              <a:rPr lang="en-US" sz="900" dirty="0"/>
              <a:t>/News/</a:t>
            </a:r>
            <a:r>
              <a:rPr lang="en-US" sz="900" dirty="0" err="1"/>
              <a:t>Detail?lang</a:t>
            </a:r>
            <a:r>
              <a:rPr lang="en-US" sz="900" dirty="0"/>
              <a:t>=</a:t>
            </a:r>
            <a:r>
              <a:rPr lang="en-US" sz="900" dirty="0" err="1"/>
              <a:t>uk-UA&amp;id</a:t>
            </a:r>
            <a:r>
              <a:rPr lang="en-US" sz="900" dirty="0"/>
              <a:t>=50da6022-ffe8-4ddb-9248-8a24ab606d3c&amp;title=</a:t>
            </a:r>
            <a:r>
              <a:rPr lang="en-US" sz="900" dirty="0" err="1"/>
              <a:t>ProzorroZmenshuKoruptsiiu-RezultatiOpituvanniaBiznesu</a:t>
            </a:r>
            <a:r>
              <a:rPr lang="en-US" sz="900" dirty="0"/>
              <a:t>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9.	Президент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ru-RU" sz="900" dirty="0" err="1"/>
              <a:t>Офіційне</a:t>
            </a:r>
            <a:r>
              <a:rPr lang="ru-RU" sz="900" dirty="0"/>
              <a:t> </a:t>
            </a:r>
            <a:r>
              <a:rPr lang="ru-RU" sz="900" dirty="0" err="1"/>
              <a:t>інтернет-представництво</a:t>
            </a:r>
            <a:r>
              <a:rPr lang="ru-RU" sz="900" dirty="0"/>
              <a:t>. </a:t>
            </a:r>
            <a:r>
              <a:rPr lang="en-US" sz="900" dirty="0"/>
              <a:t>URL:  http://www.president.gov.ua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4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073" y="629158"/>
            <a:ext cx="5731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rebuchet MS"/>
                <a:cs typeface="Trebuchet MS"/>
              </a:rPr>
              <a:t>Мета</a:t>
            </a:r>
            <a:r>
              <a:rPr sz="3600" b="0" spc="-2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вивчення</a:t>
            </a:r>
            <a:r>
              <a:rPr sz="3600" b="0" spc="-3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дисципліни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232154"/>
            <a:ext cx="7909559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9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підготовка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до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майбутньої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діяльності,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знання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загальної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теорії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управління, </a:t>
            </a:r>
            <a:r>
              <a:rPr sz="2800" spc="-8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функцій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менеджменту,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структури організації,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планування,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 методики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прийняття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рішень.</a:t>
            </a:r>
            <a:endParaRPr sz="28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Розкриття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майбутнім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фахівцям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можливостей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використання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 err="1">
                <a:solidFill>
                  <a:srgbClr val="404040"/>
                </a:solidFill>
                <a:latin typeface="Trebuchet MS"/>
                <a:cs typeface="Trebuchet MS"/>
              </a:rPr>
              <a:t>технологій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управління</a:t>
            </a:r>
            <a:r>
              <a:rPr sz="2800" spc="4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для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успішного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здійснення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діяльності, </a:t>
            </a:r>
            <a:r>
              <a:rPr sz="280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засвоєння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 err="1">
                <a:solidFill>
                  <a:srgbClr val="404040"/>
                </a:solidFill>
                <a:latin typeface="Trebuchet MS"/>
                <a:cs typeface="Trebuchet MS"/>
              </a:rPr>
              <a:t>ними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особливостей </a:t>
            </a:r>
            <a:r>
              <a:rPr sz="2800" spc="-5" dirty="0" err="1" smtClean="0">
                <a:solidFill>
                  <a:srgbClr val="404040"/>
                </a:solidFill>
                <a:latin typeface="Trebuchet MS"/>
                <a:cs typeface="Trebuchet MS"/>
              </a:rPr>
              <a:t>сутності</a:t>
            </a:r>
            <a:r>
              <a:rPr sz="2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управління внутрішнім туризмом</a:t>
            </a:r>
            <a:r>
              <a:rPr sz="28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800" spc="4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його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власного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економічного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механізму.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325" y="630682"/>
            <a:ext cx="703643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7864" marR="5080" indent="-1955800">
              <a:lnSpc>
                <a:spcPct val="100000"/>
              </a:lnSpc>
              <a:spcBef>
                <a:spcPts val="105"/>
              </a:spcBef>
            </a:pPr>
            <a:r>
              <a:rPr dirty="0"/>
              <a:t>У</a:t>
            </a:r>
            <a:r>
              <a:rPr spc="-15" dirty="0"/>
              <a:t> </a:t>
            </a:r>
            <a:r>
              <a:rPr dirty="0"/>
              <a:t>разі</a:t>
            </a:r>
            <a:r>
              <a:rPr spc="-5" dirty="0"/>
              <a:t> успішного</a:t>
            </a:r>
            <a:r>
              <a:rPr spc="5" dirty="0"/>
              <a:t> </a:t>
            </a:r>
            <a:r>
              <a:rPr spc="-5" dirty="0"/>
              <a:t>завершення</a:t>
            </a:r>
            <a:r>
              <a:rPr spc="15" dirty="0"/>
              <a:t> </a:t>
            </a:r>
            <a:r>
              <a:rPr dirty="0"/>
              <a:t>курсу </a:t>
            </a:r>
            <a:r>
              <a:rPr spc="-944" dirty="0"/>
              <a:t> </a:t>
            </a:r>
            <a:r>
              <a:rPr spc="-5" dirty="0"/>
              <a:t>студент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зможе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14804"/>
            <a:ext cx="8339455" cy="352488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55600" marR="219710" indent="-342900">
              <a:lnSpc>
                <a:spcPts val="2210"/>
              </a:lnSpc>
              <a:spcBef>
                <a:spcPts val="635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планувати роботу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в якості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менеджера туристичної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організації, застосовуючи різні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форми,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методи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та </a:t>
            </a:r>
            <a:r>
              <a:rPr sz="2300" spc="-5" dirty="0" err="1">
                <a:solidFill>
                  <a:srgbClr val="404040"/>
                </a:solidFill>
                <a:latin typeface="Trebuchet MS"/>
                <a:cs typeface="Trebuchet MS"/>
              </a:rPr>
              <a:t>засоби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3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управління внутрішнім туризмом</a:t>
            </a:r>
            <a:r>
              <a:rPr sz="23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визначати</a:t>
            </a:r>
            <a:r>
              <a:rPr sz="23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основні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цілі</a:t>
            </a:r>
            <a:r>
              <a:rPr sz="23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діяльності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організації;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визначати</a:t>
            </a:r>
            <a:r>
              <a:rPr sz="23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функції</a:t>
            </a:r>
            <a:r>
              <a:rPr sz="23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управління;</a:t>
            </a:r>
            <a:endParaRPr sz="23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ts val="221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аналізувати різні стилі керівництва та обирати необхідний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стиль</a:t>
            </a:r>
            <a:r>
              <a:rPr sz="23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поведінки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у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залежності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від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ситуації,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що</a:t>
            </a:r>
            <a:r>
              <a:rPr sz="23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виникають;</a:t>
            </a:r>
            <a:endParaRPr sz="2300" dirty="0">
              <a:latin typeface="Trebuchet MS"/>
              <a:cs typeface="Trebuchet MS"/>
            </a:endParaRPr>
          </a:p>
          <a:p>
            <a:pPr marL="355600" marR="795655" indent="-342900">
              <a:lnSpc>
                <a:spcPts val="2210"/>
              </a:lnSpc>
              <a:spcBef>
                <a:spcPts val="990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аналізувати та використовувати на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практиці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загальні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принципи</a:t>
            </a:r>
            <a:r>
              <a:rPr sz="23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</a:t>
            </a:r>
            <a:r>
              <a:rPr sz="23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праці.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18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 smtClean="0"/>
              <a:t>Опис курсу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4671728"/>
          </a:xfrm>
        </p:spPr>
        <p:txBody>
          <a:bodyPr/>
          <a:lstStyle/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sz="2800" b="1" i="1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Мета курсу.</a:t>
            </a:r>
            <a:r>
              <a:rPr lang="uk-UA" sz="2800" i="1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Туризм – одна з основних галузей економіки України. Проте ринок туризму дуже вразливий до криз різного походження, таких як стихійні лиха, епідемії, соціально-економічні та політичні кризи, воєнні конфлікти, що призводять до дестабілізації ситуації всередині країни. Цей факт підтверджує ситуація в туристичній галузі України, яка з початком повномасштабної війни пережила справжній крах. </a:t>
            </a:r>
            <a:endParaRPr lang="ru-RU" sz="2400" dirty="0">
              <a:ea typeface="Calibri"/>
              <a:cs typeface="Times New Roman"/>
            </a:endParaRPr>
          </a:p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Вітчизняна сфера туризму до початку повномасштабної військової агресії проти України мала потужний регіональний та загальнонаціональний ресурсний потенціал. У країні сформувалася і функціонувала система вітчизняного туризму, яка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багатовекторно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синтезувала переваги соціальної, гуманітарної та економічної сфер, у центрі уваги яких поставали інтереси, потреби, бажання туриста, відвідувача, екскурсанта, й відтак, визначала пріоритетні можливості суб’єктів господарювання, що надавали туристичні послуги та брали участь у здійсненні соціально-економічного розвитку країни. </a:t>
            </a:r>
            <a:endParaRPr lang="ru-RU" sz="2400" dirty="0">
              <a:ea typeface="Calibri"/>
              <a:cs typeface="Times New Roman"/>
            </a:endParaRPr>
          </a:p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 і більшість суспільних сфер, туристична сфера гостро відчула вплив повномасштабних агресивних військових дій й зіштовхнулася з рядом критичних викликів, пов’язаних із руйнацією значної кількості об’єктів природної, історико-культурної, духовної спадщини та туристичної інфраструктури України, які використовувалися для розвитку національного туризму.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35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 smtClean="0"/>
              <a:t>Основні навчальні ресурси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1551194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Лекційні матеріали українською мовою, презентації лекцій, інструктивно-методичні матеріали, плани практичних занять, методичні рекомендації до виконання самостійних та індивідуальних завдань, завдання для поточного та підсумкового контролю розміщені на платформі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Moodle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: </a:t>
            </a:r>
            <a:r>
              <a:rPr lang="uk-UA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https://moodle.znu.edu.ua/course/view.php?id=11551</a:t>
            </a:r>
            <a:endParaRPr lang="ru-RU" sz="1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15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Програма навчальної дисципліни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371601"/>
            <a:ext cx="10679379" cy="5105400"/>
          </a:xfrm>
        </p:spPr>
        <p:txBody>
          <a:bodyPr/>
          <a:lstStyle/>
          <a:p>
            <a:r>
              <a:rPr lang="uk-UA" b="1" dirty="0" smtClean="0"/>
              <a:t>ТЕМА </a:t>
            </a:r>
            <a:r>
              <a:rPr lang="uk-UA" b="1" dirty="0"/>
              <a:t>1. ТУРИСТИЧНА ІНДУСТРІЯ ЯК ГАЛУЗЬ НАЦІОНАЛЬНОЇ ЕКОНОМІКИ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2. НАУКОВІ ОСНОВИ УПРАВЛІННЯ РОЗВИТКОМ ВНУТРІШНЬОГО ТУРИЗМУ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3. ДОСВІД ОРГАНІЗАЦІЇ УПРАВЛІННЯ РЕГІОНАЛЬНИМ РОЗВИТКОМ ТУРИЗМУ 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4. ТУРИСТИЧНИЙ ПОТЕНЦІАЛ ТА ПІДХОДИ ДО ЙОГО ВИВЧЕННЯ</a:t>
            </a:r>
            <a:endParaRPr lang="ru-RU" sz="2800" dirty="0"/>
          </a:p>
          <a:p>
            <a:r>
              <a:rPr lang="uk-UA" b="1" dirty="0" smtClean="0"/>
              <a:t>ТЕМА  </a:t>
            </a:r>
            <a:r>
              <a:rPr lang="uk-UA" b="1" dirty="0"/>
              <a:t>5. ТУРИСТИЧНИЙ ПОТЕНЦІАЛ РЕГІОНІВ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6. УПРАВЛІННЯ РОЗВИТКОМ ТУРИЗМУ В ОБЛАСНОМУ РЕГІОНІ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7. РОЗРОБКА ТА ЕКОНОМІЧНЕ ОБГРУНТУВАННЯ ПРОГРАМ РОЗВИТКУ ВНУТРІШНЬОГО ТУРИЗМУ 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8. ФОРМУЛЮВАННЯ ЦІЛЕЙ ТУРИСТИЧНОЇ ОРГАНІЗАЦІЇ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9. АНАЛІЗ ЗОВНІШНЬОГО СЕРЕДОВИЩА ПРЯМОГО ТА НЕПРЯМОГО ВПЛИВУ ЯК ОСНОВНИЙ ЕТАП РОЗРОБКИ СТРАТЕГІЇ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10. ОРГАНІЗАЦІЯ СТРАТЕГІЧНОГО УПРАВЛІННЯ НА ТУРИСТИЧНОМУ ПІДПРИЄМСТВІ</a:t>
            </a:r>
            <a:endParaRPr lang="ru-RU" sz="2800" dirty="0"/>
          </a:p>
          <a:p>
            <a:r>
              <a:rPr lang="uk-UA" b="1" dirty="0" smtClean="0"/>
              <a:t>ТЕМА </a:t>
            </a:r>
            <a:r>
              <a:rPr lang="uk-UA" b="1" dirty="0"/>
              <a:t>11. МОНІТОРИНГ ТА ОЦІНЮВАННЯ РЕАЛІЗАЦІЇ СТРАТЕГІЧНОГО ПЛАНУ ТУРИСТИЧНОЇ ОРГАНІЗАЦІЇ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46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Структура навчальної дисципліни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1295400"/>
            <a:ext cx="10679379" cy="434428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21608"/>
              </p:ext>
            </p:extLst>
          </p:nvPr>
        </p:nvGraphicFramePr>
        <p:xfrm>
          <a:off x="838200" y="1295400"/>
          <a:ext cx="9489092" cy="4393330"/>
        </p:xfrm>
        <a:graphic>
          <a:graphicData uri="http://schemas.openxmlformats.org/drawingml/2006/table">
            <a:tbl>
              <a:tblPr firstRow="1" firstCol="1" bandRow="1"/>
              <a:tblGrid>
                <a:gridCol w="1676400"/>
                <a:gridCol w="1600200"/>
                <a:gridCol w="914400"/>
                <a:gridCol w="762000"/>
                <a:gridCol w="685800"/>
                <a:gridCol w="698253"/>
                <a:gridCol w="450518"/>
                <a:gridCol w="450518"/>
                <a:gridCol w="449989"/>
                <a:gridCol w="449989"/>
                <a:gridCol w="449989"/>
                <a:gridCol w="450518"/>
                <a:gridCol w="450518"/>
              </a:tblGrid>
              <a:tr h="2975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Змістовий модуль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Аудиторні (контактні) години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Самостійна робота,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накопичення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Лекційні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заняття,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Семінарські/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Практичні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/Лабораторні заняття,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зав-ня,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к-ть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зав-ня,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к-ть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о/д.ф.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о/д.ф.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 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 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 за змістові модулі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Підсумковий семестровий контроль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залік/екзамен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Загалом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00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 smtClean="0"/>
              <a:t>Теми лекційних занять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5138"/>
              </p:ext>
            </p:extLst>
          </p:nvPr>
        </p:nvGraphicFramePr>
        <p:xfrm>
          <a:off x="2667000" y="2057400"/>
          <a:ext cx="5080548" cy="36966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9052"/>
                <a:gridCol w="3531164"/>
                <a:gridCol w="440166"/>
                <a:gridCol w="440166"/>
              </a:tblGrid>
              <a:tr h="344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змістового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модуля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 теми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ТУРИСТИЧНА ІНДУСТРІЯ ЯК ГАЛУЗЬ НАЦІОНАЛЬНОЇ ЕКОНОМІКИ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НАУКОВІ ОСНОВИ УПРАВЛІННЯ РОЗВИТКОМ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ДОСВІД ОРГАНІЗАЦІЇ УПРАВЛІННЯ РЕГІОНАЛЬНИМ РОЗВИТКОМ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ТА ПІДХОДИ ДО ЙОГО ВИВЧЕННЯ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РЕГІОНІВ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УПРАВЛІННЯ РОЗВИТКОМ ТУРИЗМУ В ОБЛАСНОМУ РЕГІОНІ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РОЗРОБКА ТА ЕКОНОМІЧНЕ ОБГРУНТУВАННЯ ПРОГРАМ РОЗВИТКУ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ФОРМУЛЮВАННЯ ЦІЛЕЙ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АНАЛІЗ ЗОВНІШНЬОГО СЕРЕДОВИЩА ПРЯМОГО ТА НЕПРЯМОГО ВПЛИВУ ЯК ОСНОВНИЙ ЕТАП РОЗРОБКИ СТРАТЕГІЇ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ОРГАНІЗАЦІЯ СТРАТЕГІЧНОГО УПРАВЛІННЯ НА ТУР. ПІДПРИЄМСТВІ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МОНІТОРИНГ ТА ОЦІНЮВАННЯ РЕАЛІЗАЦІЇ СТРАТЕГІЧНОГО ПЛАНУ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3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984885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Теми практичних /</a:t>
            </a:r>
            <a:r>
              <a:rPr lang="uk-UA" dirty="0" err="1">
                <a:latin typeface="Times New Roman"/>
                <a:ea typeface="Times New Roman"/>
              </a:rPr>
              <a:t>cемінарських</a:t>
            </a:r>
            <a:r>
              <a:rPr lang="uk-UA" dirty="0">
                <a:latin typeface="Times New Roman"/>
                <a:ea typeface="Times New Roman"/>
              </a:rPr>
              <a:t>/лабораторних занять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55726" y="2016516"/>
          <a:ext cx="5080548" cy="37219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9052"/>
                <a:gridCol w="3531164"/>
                <a:gridCol w="440166"/>
                <a:gridCol w="440166"/>
              </a:tblGrid>
              <a:tr h="344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змістового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модуля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 теми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ТУРИСТИЧНА ІНДУСТРІЯ ЯК ГАЛУЗЬ НАЦІОНАЛЬНОЇ ЕКОНОМІКИ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НАУКОВІ ОСНОВИ УПРАВЛІННЯ РОЗВИТКОМ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ДОСВІД ОРГАНІЗАЦІЇ УПРАВЛІННЯ РЕГІОНАЛЬНИМ РОЗВИТКОМ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ТА ПІДХОДИ ДО ЙОГО ВИВЧЕННЯ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РЕГІОНІВ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УПРАВЛІННЯ РОЗВИТКОМ ТУРИЗМУ В ОБЛАСНОМУ РЕГІОНІ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РОЗРОБКА ТА ЕКОНОМІЧНЕ ОБГРУНТУВАННЯ ПРОГРАМ РОЗВИТКУ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ФОРМУЛЮВАННЯ ЦІЛЕЙ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АНАЛІЗ ЗОВНІШНЬОГО СЕРЕДОВИЩА ПРЯМОГО ТА НЕПРЯМОГО ВПЛИВУ ЯК ОСНОВНИЙ ЕТАП РОЗРОБКИ СТРАТЕГІЇ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ОРГАНІЗАЦІЯ СТРАТЕГІЧНОГО УПРАВЛІННЯ НА ТУР. ПІДПРИЄМСТВІ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МОНІТОРИНГ ТА ОЦІНЮВАННЯ РЕАЛІЗАЦІЇ СТРАТЕГІЧНОГО ПЛАНУ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2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4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870</Words>
  <Application>Microsoft Office PowerPoint</Application>
  <PresentationFormat>Произвольный</PresentationFormat>
  <Paragraphs>350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Мета вивчення дисципліни</vt:lpstr>
      <vt:lpstr>У разі успішного завершення курсу  студент зможе:</vt:lpstr>
      <vt:lpstr>Опис курсу</vt:lpstr>
      <vt:lpstr>Основні навчальні ресурси</vt:lpstr>
      <vt:lpstr>Програма навчальної дисципліни</vt:lpstr>
      <vt:lpstr>Структура навчальної дисципліни</vt:lpstr>
      <vt:lpstr>Теми лекційних занять</vt:lpstr>
      <vt:lpstr>Теми практичних /cемінарських/лабораторних занять </vt:lpstr>
      <vt:lpstr>Питання для підготовки до заліку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 MAKOVETSKA</dc:creator>
  <cp:lastModifiedBy>User</cp:lastModifiedBy>
  <cp:revision>4</cp:revision>
  <dcterms:created xsi:type="dcterms:W3CDTF">2024-02-06T07:09:24Z</dcterms:created>
  <dcterms:modified xsi:type="dcterms:W3CDTF">2024-02-06T07:43:46Z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2024-02-06T00:00:00Z</vt:filetime>
  </property>
</Properties>
</file>