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B4649D-4507-47B8-B072-6694FE791BFB}"/>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7B465CE0-FF41-4F0C-89BB-CD4C9B78FB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83BD9399-3B6C-45FE-BFEB-22C041ACBF22}"/>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5" name="Нижний колонтитул 4">
            <a:extLst>
              <a:ext uri="{FF2B5EF4-FFF2-40B4-BE49-F238E27FC236}">
                <a16:creationId xmlns:a16="http://schemas.microsoft.com/office/drawing/2014/main" id="{03C22E8E-6FC7-4422-9335-F6379463250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4E1CD02-7BD9-438D-8356-445E21D43D60}"/>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325160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7CECC1-D3EE-4FF8-8DBE-4C1E7B66832D}"/>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693AED7-999D-4B25-AB1E-5262394C576F}"/>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95A6150-2DAA-493B-B5FC-45336E3E54FD}"/>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5" name="Нижний колонтитул 4">
            <a:extLst>
              <a:ext uri="{FF2B5EF4-FFF2-40B4-BE49-F238E27FC236}">
                <a16:creationId xmlns:a16="http://schemas.microsoft.com/office/drawing/2014/main" id="{BBB49A8C-A69C-4570-8945-B5D5C57A6EE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8A58E14-3D39-4EE7-9E8D-D899DD8E8D3B}"/>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1801796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B50FCBD-B86A-42CE-A931-5085BD71108C}"/>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998AFA53-FC2E-4A8C-AA00-CF58519E5BB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19642AD-9E14-4CD1-B034-BC334C467091}"/>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5" name="Нижний колонтитул 4">
            <a:extLst>
              <a:ext uri="{FF2B5EF4-FFF2-40B4-BE49-F238E27FC236}">
                <a16:creationId xmlns:a16="http://schemas.microsoft.com/office/drawing/2014/main" id="{31822614-F983-4CA3-A924-3EDDA985A82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2E3DD2A-FB78-4B75-9DCD-F3969F8BC4AA}"/>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212082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705D2C-13A8-4C13-AF2B-282AAB9D345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2CE8777-7B17-433F-B909-BFA6B8380CC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A8EB07B-CBF6-4303-BCCC-F7532D786955}"/>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5" name="Нижний колонтитул 4">
            <a:extLst>
              <a:ext uri="{FF2B5EF4-FFF2-40B4-BE49-F238E27FC236}">
                <a16:creationId xmlns:a16="http://schemas.microsoft.com/office/drawing/2014/main" id="{F2355DDF-3C85-469E-8956-9000E60D1DC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48D58FB-F24B-4E46-B5D5-21B4EB769832}"/>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3388723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BAE8D3-087F-4400-93A4-D9A087353EB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B62CAD2E-46EC-4D9D-B09C-360F5D14E5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1D10401-176E-4F96-9305-5078DF8AEAD3}"/>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5" name="Нижний колонтитул 4">
            <a:extLst>
              <a:ext uri="{FF2B5EF4-FFF2-40B4-BE49-F238E27FC236}">
                <a16:creationId xmlns:a16="http://schemas.microsoft.com/office/drawing/2014/main" id="{10B4C2E0-8A4B-4B44-872F-3974ADF4C51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F5DF81B-2D46-4719-8A98-34260FC256AA}"/>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2673332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FCBBF7-25F9-44B2-835B-5D92B371B92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80E601A-2343-436B-A317-CA13A196E67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33C70BA6-B6F1-4CF7-BD4D-5E2ED7FCEA8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249DB786-BA5E-4E2E-8827-084FF41B0355}"/>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6" name="Нижний колонтитул 5">
            <a:extLst>
              <a:ext uri="{FF2B5EF4-FFF2-40B4-BE49-F238E27FC236}">
                <a16:creationId xmlns:a16="http://schemas.microsoft.com/office/drawing/2014/main" id="{832A4551-3756-45CD-A01D-1338A750A8F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D188193-68DC-41C2-9DC2-2411081F5638}"/>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846857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B0F965-14F1-4EAB-996B-29C467CF35D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558AC50D-66C8-46F0-A90C-AA53AD2BE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939956B-297F-4406-9843-44F137DB526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19542E6-C988-4302-8DC2-351EA1D489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178F1DA-3021-4FE6-AEA1-014AEB2DA3CF}"/>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BBD09FE-3C09-464E-8BE8-4F59919D61B7}"/>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8" name="Нижний колонтитул 7">
            <a:extLst>
              <a:ext uri="{FF2B5EF4-FFF2-40B4-BE49-F238E27FC236}">
                <a16:creationId xmlns:a16="http://schemas.microsoft.com/office/drawing/2014/main" id="{6711B8AF-7DB5-4B48-8C33-60CCDD366CB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AB219830-5D05-412F-94C2-8796BE11F9E5}"/>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17761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AF7354-3524-495B-9367-75AE5D623D3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6C3DE2F-A9C3-421A-8281-8141C4535F4B}"/>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4" name="Нижний колонтитул 3">
            <a:extLst>
              <a:ext uri="{FF2B5EF4-FFF2-40B4-BE49-F238E27FC236}">
                <a16:creationId xmlns:a16="http://schemas.microsoft.com/office/drawing/2014/main" id="{0E1018C0-C7E8-40EB-A242-639B8B33B20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622738AD-2594-4B35-AD2D-9C92FE0F7F71}"/>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478190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752E885-9094-43A1-90A4-3054CD879CDD}"/>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3" name="Нижний колонтитул 2">
            <a:extLst>
              <a:ext uri="{FF2B5EF4-FFF2-40B4-BE49-F238E27FC236}">
                <a16:creationId xmlns:a16="http://schemas.microsoft.com/office/drawing/2014/main" id="{F2045205-4E2F-4590-B904-E17B44B30F7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035D5C1-EE44-4BEE-A328-49CAE85EB424}"/>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386010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675F5A-5C17-4BFF-9A8E-BDD45ED9F0B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C6B6EE6-AE25-46FF-9EF3-932D30F05E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3894329-0EB4-438A-929D-2F59D2D56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345F7C1-885C-48D2-B299-1D9A2B412243}"/>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6" name="Нижний колонтитул 5">
            <a:extLst>
              <a:ext uri="{FF2B5EF4-FFF2-40B4-BE49-F238E27FC236}">
                <a16:creationId xmlns:a16="http://schemas.microsoft.com/office/drawing/2014/main" id="{E2215076-7282-4E11-B1A2-9F707CFC01D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B76D73F-8BDD-4FA7-A07E-E60C6DF31E05}"/>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1179681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9D1193-861C-4373-8B64-AA674BFE2E6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0378CD13-3A5B-412F-A3B6-B0CF49E90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8C426D12-0695-47DA-BC63-D26F41A13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CE0F6CB-4390-41A2-9388-921928E8819B}"/>
              </a:ext>
            </a:extLst>
          </p:cNvPr>
          <p:cNvSpPr>
            <a:spLocks noGrp="1"/>
          </p:cNvSpPr>
          <p:nvPr>
            <p:ph type="dt" sz="half" idx="10"/>
          </p:nvPr>
        </p:nvSpPr>
        <p:spPr/>
        <p:txBody>
          <a:bodyPr/>
          <a:lstStyle/>
          <a:p>
            <a:fld id="{FD793F7E-13C2-4D3F-B1D5-8B450E2A0F88}" type="datetimeFigureOut">
              <a:rPr lang="ru-RU" smtClean="0"/>
              <a:t>17.10.2022</a:t>
            </a:fld>
            <a:endParaRPr lang="ru-RU"/>
          </a:p>
        </p:txBody>
      </p:sp>
      <p:sp>
        <p:nvSpPr>
          <p:cNvPr id="6" name="Нижний колонтитул 5">
            <a:extLst>
              <a:ext uri="{FF2B5EF4-FFF2-40B4-BE49-F238E27FC236}">
                <a16:creationId xmlns:a16="http://schemas.microsoft.com/office/drawing/2014/main" id="{BB0ED17E-47BD-48F3-B013-7429655D72A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F28B511-EAF3-40AF-83FE-C8D7F2D20383}"/>
              </a:ext>
            </a:extLst>
          </p:cNvPr>
          <p:cNvSpPr>
            <a:spLocks noGrp="1"/>
          </p:cNvSpPr>
          <p:nvPr>
            <p:ph type="sldNum" sz="quarter" idx="12"/>
          </p:nvPr>
        </p:nvSpPr>
        <p:spPr/>
        <p:txBody>
          <a:bodyPr/>
          <a:lstStyle/>
          <a:p>
            <a:fld id="{4E539D0D-FBE1-4C04-A109-6CEF2C6BF498}" type="slidenum">
              <a:rPr lang="ru-RU" smtClean="0"/>
              <a:t>‹#›</a:t>
            </a:fld>
            <a:endParaRPr lang="ru-RU"/>
          </a:p>
        </p:txBody>
      </p:sp>
    </p:spTree>
    <p:extLst>
      <p:ext uri="{BB962C8B-B14F-4D97-AF65-F5344CB8AC3E}">
        <p14:creationId xmlns:p14="http://schemas.microsoft.com/office/powerpoint/2010/main" val="3726550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10560E-1C87-47FD-B590-9E68B2C1E7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07011FE3-5BFC-4A9D-956D-53CBAFE9B8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69571FB-CFA9-485B-BD74-CFF02EC51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93F7E-13C2-4D3F-B1D5-8B450E2A0F88}" type="datetimeFigureOut">
              <a:rPr lang="ru-RU" smtClean="0"/>
              <a:t>17.10.2022</a:t>
            </a:fld>
            <a:endParaRPr lang="ru-RU"/>
          </a:p>
        </p:txBody>
      </p:sp>
      <p:sp>
        <p:nvSpPr>
          <p:cNvPr id="5" name="Нижний колонтитул 4">
            <a:extLst>
              <a:ext uri="{FF2B5EF4-FFF2-40B4-BE49-F238E27FC236}">
                <a16:creationId xmlns:a16="http://schemas.microsoft.com/office/drawing/2014/main" id="{9106B391-8720-47DA-BA1B-14BED56CDC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AF74C3C-8CE4-4006-BD14-3E9BC96279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539D0D-FBE1-4C04-A109-6CEF2C6BF498}" type="slidenum">
              <a:rPr lang="ru-RU" smtClean="0"/>
              <a:t>‹#›</a:t>
            </a:fld>
            <a:endParaRPr lang="ru-RU"/>
          </a:p>
        </p:txBody>
      </p:sp>
    </p:spTree>
    <p:extLst>
      <p:ext uri="{BB962C8B-B14F-4D97-AF65-F5344CB8AC3E}">
        <p14:creationId xmlns:p14="http://schemas.microsoft.com/office/powerpoint/2010/main" val="191918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RI-gqVTA0U4&amp;list=PLBuPa6bZT6Rh5OK3l6a2_3g0jKRLUe0pJ&amp;index=17" TargetMode="External"/><Relationship Id="rId2" Type="http://schemas.openxmlformats.org/officeDocument/2006/relationships/hyperlink" Target="https://www.youtube.com/watch?v=hVG17sLH_j0&amp;t=2248s" TargetMode="External"/><Relationship Id="rId1" Type="http://schemas.openxmlformats.org/officeDocument/2006/relationships/slideLayout" Target="../slideLayouts/slideLayout1.xml"/><Relationship Id="rId4" Type="http://schemas.openxmlformats.org/officeDocument/2006/relationships/hyperlink" Target="https://youtu.be/bjbqU6YFzFA?list=PLBuPa6bZT6Rh5OK3l6a2_3g0jKRLUe0pJ"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normAutofit fontScale="92500"/>
          </a:bodyPr>
          <a:lstStyle/>
          <a:p>
            <a:pPr indent="457200" algn="just">
              <a:lnSpc>
                <a:spcPct val="100000"/>
              </a:lnSpc>
            </a:pPr>
            <a:r>
              <a:rPr lang="uk-UA" dirty="0">
                <a:latin typeface="Times New Roman" panose="02020603050405020304" pitchFamily="18" charset="0"/>
                <a:cs typeface="Times New Roman" panose="02020603050405020304" pitchFamily="18" charset="0"/>
              </a:rPr>
              <a:t>ТЕМА: </a:t>
            </a:r>
            <a:r>
              <a:rPr lang="uk-UA" b="1" dirty="0">
                <a:latin typeface="Times New Roman" panose="02020603050405020304" pitchFamily="18" charset="0"/>
                <a:cs typeface="Times New Roman" panose="02020603050405020304" pitchFamily="18" charset="0"/>
              </a:rPr>
              <a:t>ІННОВАЦІЙНІ ТЕХНОЛОГІЇ УСУНЕННЯ КРЕНІВ БУДІВЕЛЬ І СПОРУД</a:t>
            </a:r>
          </a:p>
          <a:p>
            <a:pPr indent="457200" algn="just">
              <a:lnSpc>
                <a:spcPct val="100000"/>
              </a:lnSpc>
            </a:pPr>
            <a:r>
              <a:rPr lang="uk-UA" b="1" dirty="0"/>
              <a:t>Мета: </a:t>
            </a:r>
            <a:r>
              <a:rPr lang="uk-UA" dirty="0"/>
              <a:t>оцінювання способів усунення кренів будівель і споруд та організаційно-технологічного і ресурсного забезпечення таких робіт</a:t>
            </a:r>
            <a:endParaRPr lang="ru-RU" dirty="0"/>
          </a:p>
          <a:p>
            <a:pPr indent="457200" algn="l"/>
            <a:r>
              <a:rPr lang="uk-UA" b="1" dirty="0"/>
              <a:t>План:</a:t>
            </a:r>
            <a:endParaRPr lang="ru-RU" dirty="0"/>
          </a:p>
          <a:p>
            <a:pPr algn="l"/>
            <a:r>
              <a:rPr lang="uk-UA" sz="2000" b="1" dirty="0"/>
              <a:t>3.1 Загальні положення</a:t>
            </a:r>
            <a:endParaRPr lang="ru-RU" sz="2000" dirty="0"/>
          </a:p>
          <a:p>
            <a:pPr algn="l"/>
            <a:r>
              <a:rPr lang="uk-UA" sz="2000" b="1" dirty="0"/>
              <a:t>3.2 Вирівнювання будівель і споруд шляхом їхнього опускання </a:t>
            </a:r>
            <a:endParaRPr lang="ru-RU" sz="2000" dirty="0"/>
          </a:p>
          <a:p>
            <a:pPr algn="l"/>
            <a:r>
              <a:rPr lang="uk-UA" sz="2000" b="1" dirty="0"/>
              <a:t>3.3 Вирівнювання будівель шляхом піднімання частини будівлі</a:t>
            </a:r>
            <a:endParaRPr lang="ru-RU" sz="2000" dirty="0"/>
          </a:p>
          <a:p>
            <a:pPr algn="l"/>
            <a:r>
              <a:rPr lang="uk-UA" sz="2000" b="1" dirty="0"/>
              <a:t>3.4 Охорона праці</a:t>
            </a:r>
            <a:endParaRPr lang="ru-RU" sz="2000" dirty="0"/>
          </a:p>
          <a:p>
            <a:pPr indent="457200" algn="just">
              <a:lnSpc>
                <a:spcPct val="100000"/>
              </a:lnSpc>
            </a:pPr>
            <a:endParaRPr lang="ru-RU" sz="2200" dirty="0">
              <a:latin typeface="Times New Roman" panose="02020603050405020304" pitchFamily="18" charset="0"/>
              <a:cs typeface="Times New Roman" panose="02020603050405020304" pitchFamily="18" charset="0"/>
            </a:endParaRPr>
          </a:p>
          <a:p>
            <a:pPr lvl="1"/>
            <a:r>
              <a:rPr lang="uk-UA" sz="2200" b="1" dirty="0"/>
              <a:t>Загальні положення</a:t>
            </a:r>
            <a:endParaRPr lang="ru-RU" sz="2200" dirty="0"/>
          </a:p>
          <a:p>
            <a:r>
              <a:rPr lang="uk-UA" sz="2200" b="1" dirty="0"/>
              <a:t> </a:t>
            </a:r>
            <a:endParaRPr lang="ru-RU" sz="2200" dirty="0"/>
          </a:p>
          <a:p>
            <a:pPr indent="457200" algn="just"/>
            <a:r>
              <a:rPr lang="uk-UA" dirty="0"/>
              <a:t>В основу вирівнювання будівель і споруд використано принцип їхнього примусового осідання за рахунок послаблення ґрунтів основ. Для цього готують свердловини таких діаметрів, які відповідають визначеній величині потрібного осідання на певних ділянках будівлі.</a:t>
            </a:r>
            <a:endParaRPr lang="ru-RU" dirty="0"/>
          </a:p>
          <a:p>
            <a:pPr indent="457200" algn="just"/>
            <a:r>
              <a:rPr lang="uk-UA" dirty="0"/>
              <a:t>Усунення кренів будівель і споруд виконують двома способами: опусканням та підніманням.</a:t>
            </a:r>
            <a:endParaRPr lang="ru-RU" dirty="0"/>
          </a:p>
          <a:p>
            <a:pPr indent="457200" algn="just"/>
            <a:r>
              <a:rPr lang="uk-UA" dirty="0"/>
              <a:t>Вирівнювання будівель і споруд регламентовано нормативними документами, в тому числі ДБН В. 1.1-45: 2017.</a:t>
            </a:r>
            <a:endParaRPr lang="ru-RU" dirty="0"/>
          </a:p>
        </p:txBody>
      </p:sp>
    </p:spTree>
    <p:extLst>
      <p:ext uri="{BB962C8B-B14F-4D97-AF65-F5344CB8AC3E}">
        <p14:creationId xmlns:p14="http://schemas.microsoft.com/office/powerpoint/2010/main" val="2334184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uk-UA" dirty="0">
                <a:latin typeface="Times New Roman" panose="02020603050405020304" pitchFamily="18" charset="0"/>
                <a:cs typeface="Times New Roman" panose="02020603050405020304" pitchFamily="18" charset="0"/>
              </a:rPr>
              <a:t>До моменту заповнення водою свердловини закупорюють ґрунтом для попередження виходу води та продовження термінів насичення ґрунтів основи водою.</a:t>
            </a:r>
          </a:p>
          <a:p>
            <a:pPr indent="457200" algn="just">
              <a:lnSpc>
                <a:spcPct val="100000"/>
              </a:lnSpc>
            </a:pPr>
            <a:r>
              <a:rPr lang="uk-UA" dirty="0">
                <a:latin typeface="Times New Roman" panose="02020603050405020304" pitchFamily="18" charset="0"/>
                <a:cs typeface="Times New Roman" panose="02020603050405020304" pitchFamily="18" charset="0"/>
              </a:rPr>
              <a:t>У разі утворення нестандартної ситуації - поява в «плямі» </a:t>
            </a:r>
            <a:r>
              <a:rPr lang="uk-UA" dirty="0" err="1">
                <a:latin typeface="Times New Roman" panose="02020603050405020304" pitchFamily="18" charset="0"/>
                <a:cs typeface="Times New Roman" panose="02020603050405020304" pitchFamily="18" charset="0"/>
              </a:rPr>
              <a:t>вирівнюваної</a:t>
            </a:r>
            <a:r>
              <a:rPr lang="uk-UA" dirty="0">
                <a:latin typeface="Times New Roman" panose="02020603050405020304" pitchFamily="18" charset="0"/>
                <a:cs typeface="Times New Roman" panose="02020603050405020304" pitchFamily="18" charset="0"/>
              </a:rPr>
              <a:t> будівлі нерівномірних осідань фундаментів, що перевищують розрахункові величини - необхідно забезпечити умовну стабілізацію осідання. Це вирішується коригуванням параметрів бурових свердловин або шляхом армування даних ділянок основи елементами підвищеної жорсткості (ґрунтоцементними елементами). Ґрунтоцементні елементи виготовляються по </a:t>
            </a:r>
            <a:r>
              <a:rPr lang="uk-UA" dirty="0" err="1">
                <a:latin typeface="Times New Roman" panose="02020603050405020304" pitchFamily="18" charset="0"/>
                <a:cs typeface="Times New Roman" panose="02020603050405020304" pitchFamily="18" charset="0"/>
              </a:rPr>
              <a:t>бурозмішувальній</a:t>
            </a:r>
            <a:r>
              <a:rPr lang="uk-UA" dirty="0">
                <a:latin typeface="Times New Roman" panose="02020603050405020304" pitchFamily="18" charset="0"/>
                <a:cs typeface="Times New Roman" panose="02020603050405020304" pitchFamily="18" charset="0"/>
              </a:rPr>
              <a:t> технології. Закріплення ґрунтів </a:t>
            </a:r>
            <a:r>
              <a:rPr lang="uk-UA" dirty="0" err="1">
                <a:latin typeface="Times New Roman" panose="02020603050405020304" pitchFamily="18" charset="0"/>
                <a:cs typeface="Times New Roman" panose="02020603050405020304" pitchFamily="18" charset="0"/>
              </a:rPr>
              <a:t>ґрунтоцементом</a:t>
            </a:r>
            <a:r>
              <a:rPr lang="uk-UA" dirty="0">
                <a:latin typeface="Times New Roman" panose="02020603050405020304" pitchFamily="18" charset="0"/>
                <a:cs typeface="Times New Roman" panose="02020603050405020304" pitchFamily="18" charset="0"/>
              </a:rPr>
              <a:t> також може виконуватися в разі виявлення в процесі буріння пустот під фундаментом.</a:t>
            </a:r>
          </a:p>
          <a:p>
            <a:pPr indent="457200" algn="just">
              <a:lnSpc>
                <a:spcPct val="100000"/>
              </a:lnSpc>
            </a:pPr>
            <a:r>
              <a:rPr lang="uk-UA" dirty="0">
                <a:latin typeface="Times New Roman" panose="02020603050405020304" pitchFamily="18" charset="0"/>
                <a:cs typeface="Times New Roman" panose="02020603050405020304" pitchFamily="18" charset="0"/>
              </a:rPr>
              <a:t>Після закінчення процесу регулювання осідання фундаментів приступають до ліквідаційних та відновлювальних робіт:</a:t>
            </a:r>
          </a:p>
          <a:p>
            <a:pPr indent="457200" algn="just">
              <a:lnSpc>
                <a:spcPct val="100000"/>
              </a:lnSpc>
            </a:pPr>
            <a:r>
              <a:rPr lang="uk-UA" dirty="0">
                <a:latin typeface="Times New Roman" panose="02020603050405020304" pitchFamily="18" charset="0"/>
                <a:cs typeface="Times New Roman" panose="02020603050405020304" pitchFamily="18" charset="0"/>
              </a:rPr>
              <a:t>-	демонтаж устаткування і оснащення.</a:t>
            </a:r>
          </a:p>
          <a:p>
            <a:pPr indent="457200" algn="just">
              <a:lnSpc>
                <a:spcPct val="100000"/>
              </a:lnSpc>
            </a:pP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зворотнє</a:t>
            </a:r>
            <a:r>
              <a:rPr lang="uk-UA" dirty="0">
                <a:latin typeface="Times New Roman" panose="02020603050405020304" pitchFamily="18" charset="0"/>
                <a:cs typeface="Times New Roman" panose="02020603050405020304" pitchFamily="18" charset="0"/>
              </a:rPr>
              <a:t> засипання котловану виконується ґрунтом з пошаровим його ущільненням до густини в сухому стані </a:t>
            </a:r>
            <a:r>
              <a:rPr lang="en-US" dirty="0">
                <a:latin typeface="Times New Roman" panose="02020603050405020304" pitchFamily="18" charset="0"/>
                <a:cs typeface="Times New Roman" panose="02020603050405020304" pitchFamily="18" charset="0"/>
              </a:rPr>
              <a:t>pd&gt;16,5 </a:t>
            </a:r>
            <a:r>
              <a:rPr lang="ru-RU" dirty="0">
                <a:latin typeface="Times New Roman" panose="02020603050405020304" pitchFamily="18" charset="0"/>
                <a:cs typeface="Times New Roman" panose="02020603050405020304" pitchFamily="18" charset="0"/>
              </a:rPr>
              <a:t>кН/м3. </a:t>
            </a:r>
            <a:r>
              <a:rPr lang="uk-UA" dirty="0">
                <a:latin typeface="Times New Roman" panose="02020603050405020304" pitchFamily="18" charset="0"/>
                <a:cs typeface="Times New Roman" panose="02020603050405020304" pitchFamily="18" charset="0"/>
              </a:rPr>
              <a:t>Ущільнення здійснюється кулачковим котком. Кількість проходок визначається при експериментальному ущільненні. </a:t>
            </a:r>
          </a:p>
          <a:p>
            <a:pPr indent="457200" algn="just">
              <a:lnSpc>
                <a:spcPct val="100000"/>
              </a:lnSpc>
            </a:pPr>
            <a:r>
              <a:rPr lang="uk-UA" dirty="0">
                <a:latin typeface="Times New Roman" panose="02020603050405020304" pitchFamily="18" charset="0"/>
                <a:cs typeface="Times New Roman" panose="02020603050405020304" pitchFamily="18" charset="0"/>
              </a:rPr>
              <a:t>- монтаж нової захисної обшивки, закривання деформаційних швів.</a:t>
            </a:r>
          </a:p>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170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ru-RU" dirty="0">
                <a:latin typeface="Times New Roman" panose="02020603050405020304" pitchFamily="18" charset="0"/>
                <a:cs typeface="Times New Roman" panose="02020603050405020304" pitchFamily="18" charset="0"/>
              </a:rPr>
              <a:t>3.3 </a:t>
            </a:r>
            <a:r>
              <a:rPr lang="ru-RU" dirty="0" err="1">
                <a:latin typeface="Times New Roman" panose="02020603050405020304" pitchFamily="18" charset="0"/>
                <a:cs typeface="Times New Roman" panose="02020603050405020304" pitchFamily="18" charset="0"/>
              </a:rPr>
              <a:t>Вирівнювання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будівель</a:t>
            </a:r>
            <a:r>
              <a:rPr lang="ru-RU" dirty="0">
                <a:latin typeface="Times New Roman" panose="02020603050405020304" pitchFamily="18" charset="0"/>
                <a:cs typeface="Times New Roman" panose="02020603050405020304" pitchFamily="18" charset="0"/>
              </a:rPr>
              <a:t> шляхом </a:t>
            </a:r>
            <a:r>
              <a:rPr lang="ru-RU" dirty="0" err="1">
                <a:latin typeface="Times New Roman" panose="02020603050405020304" pitchFamily="18" charset="0"/>
                <a:cs typeface="Times New Roman" panose="02020603050405020304" pitchFamily="18" charset="0"/>
              </a:rPr>
              <a:t>піднімання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частини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будівлі</a:t>
            </a:r>
            <a:endParaRPr lang="ru-RU" dirty="0">
              <a:latin typeface="Times New Roman" panose="02020603050405020304" pitchFamily="18" charset="0"/>
              <a:cs typeface="Times New Roman" panose="02020603050405020304" pitchFamily="18" charset="0"/>
            </a:endParaRPr>
          </a:p>
          <a:p>
            <a:pPr indent="457200" algn="just">
              <a:lnSpc>
                <a:spcPct val="100000"/>
              </a:lnSpc>
            </a:pPr>
            <a:r>
              <a:rPr lang="uk-UA" dirty="0">
                <a:latin typeface="Times New Roman" panose="02020603050405020304" pitchFamily="18" charset="0"/>
                <a:cs typeface="Times New Roman" panose="02020603050405020304" pitchFamily="18" charset="0"/>
              </a:rPr>
              <a:t>Піднімання частини будівлі виконують за умови наявності попередньо виконаних оцінок та розрахунків. </a:t>
            </a:r>
          </a:p>
          <a:p>
            <a:pPr indent="457200" algn="just">
              <a:lnSpc>
                <a:spcPct val="100000"/>
              </a:lnSpc>
            </a:pPr>
            <a:r>
              <a:rPr lang="uk-UA" dirty="0">
                <a:latin typeface="Times New Roman" panose="02020603050405020304" pitchFamily="18" charset="0"/>
                <a:cs typeface="Times New Roman" panose="02020603050405020304" pitchFamily="18" charset="0"/>
              </a:rPr>
              <a:t>Технологічне обладнання включає:</a:t>
            </a:r>
          </a:p>
          <a:p>
            <a:pPr indent="457200" algn="just">
              <a:lnSpc>
                <a:spcPct val="100000"/>
              </a:lnSpc>
            </a:pPr>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Екскаватор</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виготовлення</a:t>
            </a:r>
            <a:r>
              <a:rPr lang="ru-RU" dirty="0">
                <a:latin typeface="Times New Roman" panose="02020603050405020304" pitchFamily="18" charset="0"/>
                <a:cs typeface="Times New Roman" panose="02020603050405020304" pitchFamily="18" charset="0"/>
              </a:rPr>
              <a:t> котловану;</a:t>
            </a:r>
          </a:p>
          <a:p>
            <a:pPr indent="457200" algn="just">
              <a:lnSpc>
                <a:spcPct val="100000"/>
              </a:lnSpc>
            </a:pPr>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Гідравлічна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станція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високого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тиску</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комплекті</a:t>
            </a:r>
            <a:r>
              <a:rPr lang="ru-RU" dirty="0">
                <a:latin typeface="Times New Roman" panose="02020603050405020304" pitchFamily="18" charset="0"/>
                <a:cs typeface="Times New Roman" panose="02020603050405020304" pitchFamily="18" charset="0"/>
              </a:rPr>
              <a:t> з шлангами </a:t>
            </a:r>
            <a:r>
              <a:rPr lang="ru-RU" dirty="0" err="1">
                <a:latin typeface="Times New Roman" panose="02020603050405020304" pitchFamily="18" charset="0"/>
                <a:cs typeface="Times New Roman" panose="02020603050405020304" pitchFamily="18" charset="0"/>
              </a:rPr>
              <a:t>високого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тиску</a:t>
            </a:r>
            <a:r>
              <a:rPr lang="ru-RU" dirty="0">
                <a:latin typeface="Times New Roman" panose="02020603050405020304" pitchFamily="18" charset="0"/>
                <a:cs typeface="Times New Roman" panose="02020603050405020304" pitchFamily="18" charset="0"/>
              </a:rPr>
              <a:t>, манометрами, </a:t>
            </a:r>
            <a:r>
              <a:rPr lang="ru-RU" dirty="0" err="1">
                <a:latin typeface="Times New Roman" panose="02020603050405020304" pitchFamily="18" charset="0"/>
                <a:cs typeface="Times New Roman" panose="02020603050405020304" pitchFamily="18" charset="0"/>
              </a:rPr>
              <a:t>регулюючими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пристроями</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3.	Комплект </a:t>
            </a:r>
            <a:r>
              <a:rPr lang="ru-RU" dirty="0" err="1">
                <a:latin typeface="Times New Roman" panose="02020603050405020304" pitchFamily="18" charset="0"/>
                <a:cs typeface="Times New Roman" panose="02020603050405020304" pitchFamily="18" charset="0"/>
              </a:rPr>
              <a:t>домкратів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вертикальної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плоскої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форми</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розмірами</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Ø=500</a:t>
            </a:r>
            <a:r>
              <a:rPr lang="ru-RU" dirty="0">
                <a:latin typeface="Times New Roman" panose="02020603050405020304" pitchFamily="18" charset="0"/>
                <a:cs typeface="Times New Roman" panose="02020603050405020304" pitchFamily="18" charset="0"/>
              </a:rPr>
              <a:t>мм. </a:t>
            </a:r>
            <a:r>
              <a:rPr lang="ru-RU" dirty="0" err="1">
                <a:latin typeface="Times New Roman" panose="02020603050405020304" pitchFamily="18" charset="0"/>
                <a:cs typeface="Times New Roman" panose="02020603050405020304" pitchFamily="18" charset="0"/>
              </a:rPr>
              <a:t>Їхнє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зусилля</a:t>
            </a:r>
            <a:r>
              <a:rPr lang="ru-RU" dirty="0">
                <a:latin typeface="Times New Roman" panose="02020603050405020304" pitchFamily="18" charset="0"/>
                <a:cs typeface="Times New Roman" panose="02020603050405020304" pitchFamily="18" charset="0"/>
              </a:rPr>
              <a:t> до 2000кН. </a:t>
            </a:r>
            <a:r>
              <a:rPr lang="ru-RU" dirty="0" err="1">
                <a:latin typeface="Times New Roman" panose="02020603050405020304" pitchFamily="18" charset="0"/>
                <a:cs typeface="Times New Roman" panose="02020603050405020304" pitchFamily="18" charset="0"/>
              </a:rPr>
              <a:t>Хід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підйому</a:t>
            </a:r>
            <a:r>
              <a:rPr lang="ru-RU" dirty="0">
                <a:latin typeface="Times New Roman" panose="02020603050405020304" pitchFamily="18" charset="0"/>
                <a:cs typeface="Times New Roman" panose="02020603050405020304" pitchFamily="18" charset="0"/>
              </a:rPr>
              <a:t> штоку становить 44 мм. </a:t>
            </a:r>
            <a:r>
              <a:rPr lang="ru-RU" dirty="0" err="1">
                <a:latin typeface="Times New Roman" panose="02020603050405020304" pitchFamily="18" charset="0"/>
                <a:cs typeface="Times New Roman" panose="02020603050405020304" pitchFamily="18" charset="0"/>
              </a:rPr>
              <a:t>Потрібна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домкратів</a:t>
            </a:r>
            <a:r>
              <a:rPr lang="ru-RU" dirty="0">
                <a:latin typeface="Times New Roman" panose="02020603050405020304" pitchFamily="18" charset="0"/>
                <a:cs typeface="Times New Roman" panose="02020603050405020304" pitchFamily="18" charset="0"/>
              </a:rPr>
              <a:t> становить 100…150 </a:t>
            </a:r>
            <a:r>
              <a:rPr lang="ru-RU" dirty="0" err="1">
                <a:latin typeface="Times New Roman" panose="02020603050405020304" pitchFamily="18" charset="0"/>
                <a:cs typeface="Times New Roman" panose="02020603050405020304" pitchFamily="18" charset="0"/>
              </a:rPr>
              <a:t>одиниць</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цьому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домкрати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повинні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працювати</a:t>
            </a:r>
            <a:r>
              <a:rPr lang="ru-RU" dirty="0">
                <a:latin typeface="Times New Roman" panose="02020603050405020304" pitchFamily="18" charset="0"/>
                <a:cs typeface="Times New Roman" panose="02020603050405020304" pitchFamily="18" charset="0"/>
              </a:rPr>
              <a:t> синхронно, для </a:t>
            </a:r>
            <a:r>
              <a:rPr lang="ru-RU" dirty="0" err="1">
                <a:latin typeface="Times New Roman" panose="02020603050405020304" pitchFamily="18" charset="0"/>
                <a:cs typeface="Times New Roman" panose="02020603050405020304" pitchFamily="18" charset="0"/>
              </a:rPr>
              <a:t>чого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розподільчий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колектор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станції</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Індикатор</a:t>
            </a:r>
            <a:r>
              <a:rPr lang="ru-RU" dirty="0">
                <a:latin typeface="Times New Roman" panose="02020603050405020304" pitchFamily="18" charset="0"/>
                <a:cs typeface="Times New Roman" panose="02020603050405020304" pitchFamily="18" charset="0"/>
              </a:rPr>
              <a:t> контролю за станом </a:t>
            </a:r>
            <a:r>
              <a:rPr lang="ru-RU" dirty="0" err="1">
                <a:latin typeface="Times New Roman" panose="02020603050405020304" pitchFamily="18" charset="0"/>
                <a:cs typeface="Times New Roman" panose="02020603050405020304" pitchFamily="18" charset="0"/>
              </a:rPr>
              <a:t>будівлі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тобто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величини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їхньої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деформації</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процесі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Інвентарне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огородження</a:t>
            </a:r>
            <a:r>
              <a:rPr lang="ru-RU" dirty="0">
                <a:latin typeface="Times New Roman" panose="02020603050405020304" pitchFamily="18" charset="0"/>
                <a:cs typeface="Times New Roman" panose="02020603050405020304" pitchFamily="18" charset="0"/>
              </a:rPr>
              <a:t> та знаки </a:t>
            </a:r>
            <a:r>
              <a:rPr lang="ru-RU" dirty="0" err="1">
                <a:latin typeface="Times New Roman" panose="02020603050405020304" pitchFamily="18" charset="0"/>
                <a:cs typeface="Times New Roman" panose="02020603050405020304" pitchFamily="18" charset="0"/>
              </a:rPr>
              <a:t>безпеки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a:t>
            </a:r>
          </a:p>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1403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ru-RU" dirty="0" err="1">
                <a:latin typeface="Times New Roman" panose="02020603050405020304" pitchFamily="18" charset="0"/>
                <a:cs typeface="Times New Roman" panose="02020603050405020304" pitchFamily="18" charset="0"/>
              </a:rPr>
              <a:t>Технологію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виконують</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наступній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послідовності</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Розробка</a:t>
            </a:r>
            <a:r>
              <a:rPr lang="ru-RU" dirty="0">
                <a:latin typeface="Times New Roman" panose="02020603050405020304" pitchFamily="18" charset="0"/>
                <a:cs typeface="Times New Roman" panose="02020603050405020304" pitchFamily="18" charset="0"/>
              </a:rPr>
              <a:t> котловану на </a:t>
            </a:r>
            <a:r>
              <a:rPr lang="ru-RU" dirty="0" err="1">
                <a:latin typeface="Times New Roman" panose="02020603050405020304" pitchFamily="18" charset="0"/>
                <a:cs typeface="Times New Roman" panose="02020603050405020304" pitchFamily="18" charset="0"/>
              </a:rPr>
              <a:t>відповідну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глибину</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зоні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проведення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 Як правило, </a:t>
            </a:r>
            <a:r>
              <a:rPr lang="ru-RU" dirty="0" err="1">
                <a:latin typeface="Times New Roman" panose="02020603050405020304" pitchFamily="18" charset="0"/>
                <a:cs typeface="Times New Roman" panose="02020603050405020304" pitchFamily="18" charset="0"/>
              </a:rPr>
              <a:t>глибину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встановлюють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нижче</a:t>
            </a:r>
            <a:r>
              <a:rPr lang="ru-RU" dirty="0">
                <a:latin typeface="Times New Roman" panose="02020603050405020304" pitchFamily="18" charset="0"/>
                <a:cs typeface="Times New Roman" panose="02020603050405020304" pitchFamily="18" charset="0"/>
              </a:rPr>
              <a:t> на 1,5 метра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низу </a:t>
            </a:r>
            <a:r>
              <a:rPr lang="ru-RU" dirty="0" err="1">
                <a:latin typeface="Times New Roman" panose="02020603050405020304" pitchFamily="18" charset="0"/>
                <a:cs typeface="Times New Roman" panose="02020603050405020304" pitchFamily="18" charset="0"/>
              </a:rPr>
              <a:t>встановлення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домкратів</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Улаштування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фундаментом та фундаментною </a:t>
            </a:r>
            <a:r>
              <a:rPr lang="ru-RU" dirty="0" err="1">
                <a:latin typeface="Times New Roman" panose="02020603050405020304" pitchFamily="18" charset="0"/>
                <a:cs typeface="Times New Roman" panose="02020603050405020304" pitchFamily="18" charset="0"/>
              </a:rPr>
              <a:t>балкою</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встановлюють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домкрати</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цьому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домкратом та </a:t>
            </a:r>
            <a:r>
              <a:rPr lang="ru-RU" dirty="0" err="1">
                <a:latin typeface="Times New Roman" panose="02020603050405020304" pitchFamily="18" charset="0"/>
                <a:cs typeface="Times New Roman" panose="02020603050405020304" pitchFamily="18" charset="0"/>
              </a:rPr>
              <a:t>ділянкою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стіни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встановлюють</a:t>
            </a:r>
            <a:r>
              <a:rPr lang="ru-RU" dirty="0">
                <a:latin typeface="Times New Roman" panose="02020603050405020304" pitchFamily="18" charset="0"/>
                <a:cs typeface="Times New Roman" panose="02020603050405020304" pitchFamily="18" charset="0"/>
              </a:rPr>
              <a:t> балки.</a:t>
            </a:r>
          </a:p>
          <a:p>
            <a:pPr indent="457200" algn="just">
              <a:lnSpc>
                <a:spcPct val="100000"/>
              </a:lnSpc>
            </a:pP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Монтують</a:t>
            </a:r>
            <a:r>
              <a:rPr lang="ru-RU" dirty="0">
                <a:latin typeface="Times New Roman" panose="02020603050405020304" pitchFamily="18" charset="0"/>
                <a:cs typeface="Times New Roman" panose="02020603050405020304" pitchFamily="18" charset="0"/>
              </a:rPr>
              <a:t> систему </a:t>
            </a:r>
            <a:r>
              <a:rPr lang="ru-RU" dirty="0" err="1">
                <a:latin typeface="Times New Roman" panose="02020603050405020304" pitchFamily="18" charset="0"/>
                <a:cs typeface="Times New Roman" panose="02020603050405020304" pitchFamily="18" charset="0"/>
              </a:rPr>
              <a:t>шлангів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колектора</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домкратів</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насосної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групи</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колектора</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Встановлюють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індикатор</a:t>
            </a:r>
            <a:r>
              <a:rPr lang="ru-RU" dirty="0">
                <a:latin typeface="Times New Roman" panose="02020603050405020304" pitchFamily="18" charset="0"/>
                <a:cs typeface="Times New Roman" panose="02020603050405020304" pitchFamily="18" charset="0"/>
              </a:rPr>
              <a:t> контролю стану </a:t>
            </a:r>
            <a:r>
              <a:rPr lang="ru-RU" dirty="0" err="1">
                <a:latin typeface="Times New Roman" panose="02020603050405020304" pitchFamily="18" charset="0"/>
                <a:cs typeface="Times New Roman" panose="02020603050405020304" pitchFamily="18" charset="0"/>
              </a:rPr>
              <a:t>конструкції</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оцінювання</a:t>
            </a:r>
            <a:r>
              <a:rPr lang="ru-RU" dirty="0">
                <a:latin typeface="Times New Roman" panose="02020603050405020304" pitchFamily="18" charset="0"/>
                <a:cs typeface="Times New Roman" panose="02020603050405020304" pitchFamily="18" charset="0"/>
              </a:rPr>
              <a:t> стану </a:t>
            </a:r>
            <a:r>
              <a:rPr lang="ru-RU" dirty="0" err="1">
                <a:latin typeface="Times New Roman" panose="02020603050405020304" pitchFamily="18" charset="0"/>
                <a:cs typeface="Times New Roman" panose="02020603050405020304" pitchFamily="18" charset="0"/>
              </a:rPr>
              <a:t>можливого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деформування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будівлі</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Підготовка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потрібної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підкладок</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можливого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усунення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проміжків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домкратом та опорною </a:t>
            </a:r>
            <a:r>
              <a:rPr lang="ru-RU" dirty="0" err="1">
                <a:latin typeface="Times New Roman" panose="02020603050405020304" pitchFamily="18" charset="0"/>
                <a:cs typeface="Times New Roman" panose="02020603050405020304" pitchFamily="18" charset="0"/>
              </a:rPr>
              <a:t>балкою</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фундаментом та </a:t>
            </a:r>
            <a:r>
              <a:rPr lang="ru-RU" dirty="0" err="1">
                <a:latin typeface="Times New Roman" panose="02020603050405020304" pitchFamily="18" charset="0"/>
                <a:cs typeface="Times New Roman" panose="02020603050405020304" pitchFamily="18" charset="0"/>
              </a:rPr>
              <a:t>стіною</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рахунок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зусиль</a:t>
            </a:r>
            <a:r>
              <a:rPr lang="ru-RU" dirty="0">
                <a:latin typeface="Times New Roman" panose="02020603050405020304" pitchFamily="18" charset="0"/>
                <a:cs typeface="Times New Roman" panose="02020603050405020304" pitchFamily="18" charset="0"/>
              </a:rPr>
              <a:t> домкрату </a:t>
            </a:r>
            <a:r>
              <a:rPr lang="ru-RU" dirty="0" err="1">
                <a:latin typeface="Times New Roman" panose="02020603050405020304" pitchFamily="18" charset="0"/>
                <a:cs typeface="Times New Roman" panose="02020603050405020304" pitchFamily="18" charset="0"/>
              </a:rPr>
              <a:t>стіна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піднімається</a:t>
            </a:r>
            <a:r>
              <a:rPr lang="ru-RU" dirty="0">
                <a:latin typeface="Times New Roman" panose="02020603050405020304" pitchFamily="18" charset="0"/>
                <a:cs typeface="Times New Roman" panose="02020603050405020304" pitchFamily="18" charset="0"/>
              </a:rPr>
              <a:t> на 35…40 мм. </a:t>
            </a:r>
            <a:r>
              <a:rPr lang="ru-RU" dirty="0" err="1">
                <a:latin typeface="Times New Roman" panose="02020603050405020304" pitchFamily="18" charset="0"/>
                <a:cs typeface="Times New Roman" panose="02020603050405020304" pitchFamily="18" charset="0"/>
              </a:rPr>
              <a:t>Проміжки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стіною</a:t>
            </a:r>
            <a:r>
              <a:rPr lang="ru-RU" dirty="0">
                <a:latin typeface="Times New Roman" panose="02020603050405020304" pitchFamily="18" charset="0"/>
                <a:cs typeface="Times New Roman" panose="02020603050405020304" pitchFamily="18" charset="0"/>
              </a:rPr>
              <a:t> і фундаментом </a:t>
            </a:r>
            <a:r>
              <a:rPr lang="ru-RU" dirty="0" err="1">
                <a:latin typeface="Times New Roman" panose="02020603050405020304" pitchFamily="18" charset="0"/>
                <a:cs typeface="Times New Roman" panose="02020603050405020304" pitchFamily="18" charset="0"/>
              </a:rPr>
              <a:t>заповнюють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підкладками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зворотній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хід</a:t>
            </a:r>
            <a:r>
              <a:rPr lang="ru-RU" dirty="0">
                <a:latin typeface="Times New Roman" panose="02020603050405020304" pitchFamily="18" charset="0"/>
                <a:cs typeface="Times New Roman" panose="02020603050405020304" pitchFamily="18" charset="0"/>
              </a:rPr>
              <a:t> домкрату, </a:t>
            </a:r>
            <a:r>
              <a:rPr lang="ru-RU" dirty="0" err="1">
                <a:latin typeface="Times New Roman" panose="02020603050405020304" pitchFamily="18" charset="0"/>
                <a:cs typeface="Times New Roman" panose="02020603050405020304" pitchFamily="18" charset="0"/>
              </a:rPr>
              <a:t>роблять</a:t>
            </a:r>
            <a:r>
              <a:rPr lang="ru-RU" dirty="0">
                <a:latin typeface="Times New Roman" panose="02020603050405020304" pitchFamily="18" charset="0"/>
                <a:cs typeface="Times New Roman" panose="02020603050405020304" pitchFamily="18" charset="0"/>
              </a:rPr>
              <a:t> надставку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домкратом та фундаментною </a:t>
            </a:r>
            <a:r>
              <a:rPr lang="ru-RU" dirty="0" err="1">
                <a:latin typeface="Times New Roman" panose="02020603050405020304" pitchFamily="18" charset="0"/>
                <a:cs typeface="Times New Roman" panose="02020603050405020304" pitchFamily="18" charset="0"/>
              </a:rPr>
              <a:t>балкою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після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повторне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піднімання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Загальна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висота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підйому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близько</a:t>
            </a:r>
            <a:r>
              <a:rPr lang="ru-RU" dirty="0">
                <a:latin typeface="Times New Roman" panose="02020603050405020304" pitchFamily="18" charset="0"/>
                <a:cs typeface="Times New Roman" panose="02020603050405020304" pitchFamily="18" charset="0"/>
              </a:rPr>
              <a:t> 80 см. </a:t>
            </a:r>
            <a:r>
              <a:rPr lang="ru-RU" dirty="0" err="1">
                <a:latin typeface="Times New Roman" panose="02020603050405020304" pitchFamily="18" charset="0"/>
                <a:cs typeface="Times New Roman" panose="02020603050405020304" pitchFamily="18" charset="0"/>
              </a:rPr>
              <a:t>Утворені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заповнюють</a:t>
            </a:r>
            <a:r>
              <a:rPr lang="ru-RU" dirty="0">
                <a:latin typeface="Times New Roman" panose="02020603050405020304" pitchFamily="18" charset="0"/>
                <a:cs typeface="Times New Roman" panose="02020603050405020304" pitchFamily="18" charset="0"/>
              </a:rPr>
              <a:t> бетоном, </a:t>
            </a:r>
            <a:r>
              <a:rPr lang="ru-RU" dirty="0" err="1">
                <a:latin typeface="Times New Roman" panose="02020603050405020304" pitchFamily="18" charset="0"/>
                <a:cs typeface="Times New Roman" panose="02020603050405020304" pitchFamily="18" charset="0"/>
              </a:rPr>
              <a:t>після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зворотнє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засипання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ущільнення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ґрунту</a:t>
            </a:r>
            <a:r>
              <a:rPr lang="ru-RU" dirty="0">
                <a:latin typeface="Times New Roman" panose="02020603050405020304" pitchFamily="18" charset="0"/>
                <a:cs typeface="Times New Roman" panose="02020603050405020304" pitchFamily="18" charset="0"/>
              </a:rPr>
              <a:t>.</a:t>
            </a:r>
          </a:p>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4274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nSpc>
                <a:spcPct val="100000"/>
              </a:lnSpc>
            </a:pPr>
            <a:r>
              <a:rPr lang="uk-UA" dirty="0">
                <a:latin typeface="Times New Roman" panose="02020603050405020304" pitchFamily="18" charset="0"/>
                <a:cs typeface="Times New Roman" panose="02020603050405020304" pitchFamily="18" charset="0"/>
              </a:rPr>
              <a:t>Схема піднімання будівлі системою домкратів</a:t>
            </a:r>
          </a:p>
        </p:txBody>
      </p:sp>
      <p:pic>
        <p:nvPicPr>
          <p:cNvPr id="4" name="Рисунок 3">
            <a:extLst>
              <a:ext uri="{FF2B5EF4-FFF2-40B4-BE49-F238E27FC236}">
                <a16:creationId xmlns:a16="http://schemas.microsoft.com/office/drawing/2014/main" id="{F2BA91FB-653E-44B7-8B21-48D6F2CEBE4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52675" y="533400"/>
            <a:ext cx="7486650" cy="6324600"/>
          </a:xfrm>
          <a:prstGeom prst="rect">
            <a:avLst/>
          </a:prstGeom>
          <a:noFill/>
          <a:ln>
            <a:noFill/>
          </a:ln>
        </p:spPr>
      </p:pic>
    </p:spTree>
    <p:extLst>
      <p:ext uri="{BB962C8B-B14F-4D97-AF65-F5344CB8AC3E}">
        <p14:creationId xmlns:p14="http://schemas.microsoft.com/office/powerpoint/2010/main" val="2474353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normAutofit fontScale="92500" lnSpcReduction="10000"/>
          </a:bodyPr>
          <a:lstStyle/>
          <a:p>
            <a:pPr indent="457200" algn="just">
              <a:lnSpc>
                <a:spcPct val="100000"/>
              </a:lnSpc>
            </a:pPr>
            <a:r>
              <a:rPr lang="uk-UA" dirty="0">
                <a:latin typeface="Times New Roman" panose="02020603050405020304" pitchFamily="18" charset="0"/>
                <a:cs typeface="Times New Roman" panose="02020603050405020304" pitchFamily="18" charset="0"/>
              </a:rPr>
              <a:t>При необхідності виконують заходи по попередженню осідання будівлі шляхом збільшення підошви фундаменту, улаштування додаткових паль, зміцнення ґрунту.</a:t>
            </a:r>
          </a:p>
          <a:p>
            <a:pPr indent="457200" algn="just">
              <a:lnSpc>
                <a:spcPct val="100000"/>
              </a:lnSpc>
            </a:pPr>
            <a:endParaRPr lang="uk-UA" dirty="0">
              <a:latin typeface="Times New Roman" panose="02020603050405020304" pitchFamily="18" charset="0"/>
              <a:cs typeface="Times New Roman" panose="02020603050405020304" pitchFamily="18" charset="0"/>
            </a:endParaRPr>
          </a:p>
          <a:p>
            <a:pPr indent="457200" algn="just">
              <a:lnSpc>
                <a:spcPct val="100000"/>
              </a:lnSpc>
            </a:pPr>
            <a:r>
              <a:rPr lang="uk-UA" dirty="0">
                <a:latin typeface="Times New Roman" panose="02020603050405020304" pitchFamily="18" charset="0"/>
                <a:cs typeface="Times New Roman" panose="02020603050405020304" pitchFamily="18" charset="0"/>
              </a:rPr>
              <a:t>3.4 Охорона праці</a:t>
            </a:r>
          </a:p>
          <a:p>
            <a:pPr indent="457200" algn="just">
              <a:lnSpc>
                <a:spcPct val="100000"/>
              </a:lnSpc>
            </a:pPr>
            <a:r>
              <a:rPr lang="uk-UA" dirty="0">
                <a:latin typeface="Times New Roman" panose="02020603050405020304" pitchFamily="18" charset="0"/>
                <a:cs typeface="Times New Roman" panose="02020603050405020304" pitchFamily="18" charset="0"/>
              </a:rPr>
              <a:t>Роботи по вирівнюванню будівлі здійснювати з дотриманням ДБН А.3.2-2-2009. Роботи виконувати при наявності проекту виконання робіт.</a:t>
            </a:r>
          </a:p>
          <a:p>
            <a:pPr indent="457200" algn="just">
              <a:lnSpc>
                <a:spcPct val="100000"/>
              </a:lnSpc>
            </a:pPr>
            <a:r>
              <a:rPr lang="uk-UA" dirty="0">
                <a:latin typeface="Times New Roman" panose="02020603050405020304" pitchFamily="18" charset="0"/>
                <a:cs typeface="Times New Roman" panose="02020603050405020304" pitchFamily="18" charset="0"/>
              </a:rPr>
              <a:t>Перед початком виконання робіт з вирівнювання будівлі необхідно:</a:t>
            </a:r>
          </a:p>
          <a:p>
            <a:pPr indent="457200" algn="just">
              <a:lnSpc>
                <a:spcPct val="100000"/>
              </a:lnSpc>
            </a:pPr>
            <a:r>
              <a:rPr lang="uk-UA" dirty="0">
                <a:latin typeface="Times New Roman" panose="02020603050405020304" pitchFamily="18" charset="0"/>
                <a:cs typeface="Times New Roman" panose="02020603050405020304" pitchFamily="18" charset="0"/>
              </a:rPr>
              <a:t>- перевірити вантажопідйомні механізми, електродвигуни, перевірити заземлення електроустановок, наявність огорожі, насосів та ін.</a:t>
            </a:r>
          </a:p>
          <a:p>
            <a:pPr indent="457200" algn="just">
              <a:lnSpc>
                <a:spcPct val="100000"/>
              </a:lnSpc>
            </a:pPr>
            <a:r>
              <a:rPr lang="uk-UA" dirty="0">
                <a:latin typeface="Times New Roman" panose="02020603050405020304" pitchFamily="18" charset="0"/>
                <a:cs typeface="Times New Roman" panose="02020603050405020304" pitchFamily="18" charset="0"/>
              </a:rPr>
              <a:t>- всі виявлені несправності усунути до початку робіт;</a:t>
            </a:r>
          </a:p>
          <a:p>
            <a:pPr indent="457200" algn="just">
              <a:lnSpc>
                <a:spcPct val="100000"/>
              </a:lnSpc>
            </a:pPr>
            <a:r>
              <a:rPr lang="uk-UA" dirty="0">
                <a:latin typeface="Times New Roman" panose="02020603050405020304" pitchFamily="18" charset="0"/>
                <a:cs typeface="Times New Roman" panose="02020603050405020304" pitchFamily="18" charset="0"/>
              </a:rPr>
              <a:t>- забороняється робота з несправним інструментом і обладнанням.</a:t>
            </a:r>
          </a:p>
          <a:p>
            <a:pPr indent="457200" algn="just">
              <a:lnSpc>
                <a:spcPct val="100000"/>
              </a:lnSpc>
            </a:pPr>
            <a:r>
              <a:rPr lang="uk-UA" dirty="0">
                <a:latin typeface="Times New Roman" panose="02020603050405020304" pitchFamily="18" charset="0"/>
                <a:cs typeface="Times New Roman" panose="02020603050405020304" pitchFamily="18" charset="0"/>
              </a:rPr>
              <a:t>Під час виконання робіт з вирівнювання будівлі необхідно:</a:t>
            </a:r>
          </a:p>
          <a:p>
            <a:pPr indent="457200" algn="just">
              <a:lnSpc>
                <a:spcPct val="100000"/>
              </a:lnSpc>
            </a:pPr>
            <a:r>
              <a:rPr lang="uk-UA" dirty="0">
                <a:latin typeface="Times New Roman" panose="02020603050405020304" pitchFamily="18" charset="0"/>
                <a:cs typeface="Times New Roman" panose="02020603050405020304" pitchFamily="18" charset="0"/>
              </a:rPr>
              <a:t>- стежити за чистотою робочого майданчика;</a:t>
            </a:r>
          </a:p>
          <a:p>
            <a:pPr indent="457200" algn="just">
              <a:lnSpc>
                <a:spcPct val="100000"/>
              </a:lnSpc>
            </a:pPr>
            <a:r>
              <a:rPr lang="uk-UA" dirty="0">
                <a:latin typeface="Times New Roman" panose="02020603050405020304" pitchFamily="18" charset="0"/>
                <a:cs typeface="Times New Roman" panose="02020603050405020304" pitchFamily="18" charset="0"/>
              </a:rPr>
              <a:t>- не допускається перебування сторонніх осіб у зоні ведення робіт;</a:t>
            </a:r>
          </a:p>
          <a:p>
            <a:pPr indent="457200" algn="just">
              <a:lnSpc>
                <a:spcPct val="100000"/>
              </a:lnSpc>
            </a:pPr>
            <a:r>
              <a:rPr lang="uk-UA" dirty="0">
                <a:latin typeface="Times New Roman" panose="02020603050405020304" pitchFamily="18" charset="0"/>
                <a:cs typeface="Times New Roman" panose="02020603050405020304" pitchFamily="18" charset="0"/>
              </a:rPr>
              <a:t>- при перервах в роботі усі струмоприймачі повинні бути відключені;</a:t>
            </a:r>
          </a:p>
          <a:p>
            <a:pPr indent="457200" algn="just">
              <a:lnSpc>
                <a:spcPct val="100000"/>
              </a:lnSpc>
            </a:pPr>
            <a:r>
              <a:rPr lang="uk-UA" dirty="0">
                <a:latin typeface="Times New Roman" panose="02020603050405020304" pitchFamily="18" charset="0"/>
                <a:cs typeface="Times New Roman" panose="02020603050405020304" pitchFamily="18" charset="0"/>
              </a:rPr>
              <a:t>- двигуни насосів і пускова апаратура повинні бути заземлені відповідно до діючих правил;</a:t>
            </a:r>
          </a:p>
        </p:txBody>
      </p:sp>
    </p:spTree>
    <p:extLst>
      <p:ext uri="{BB962C8B-B14F-4D97-AF65-F5344CB8AC3E}">
        <p14:creationId xmlns:p14="http://schemas.microsoft.com/office/powerpoint/2010/main" val="4049754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машиніст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обслуговує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електричну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частину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технологічного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обладнання</a:t>
            </a:r>
            <a:r>
              <a:rPr lang="ru-RU" dirty="0">
                <a:latin typeface="Times New Roman" panose="02020603050405020304" pitchFamily="18" charset="0"/>
                <a:cs typeface="Times New Roman" panose="02020603050405020304" pitchFamily="18" charset="0"/>
              </a:rPr>
              <a:t>, повинен пройти </a:t>
            </a:r>
            <a:r>
              <a:rPr lang="ru-RU" dirty="0" err="1">
                <a:latin typeface="Times New Roman" panose="02020603050405020304" pitchFamily="18" charset="0"/>
                <a:cs typeface="Times New Roman" panose="02020603050405020304" pitchFamily="18" charset="0"/>
              </a:rPr>
              <a:t>спеціальне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навчання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перевірку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кваліфікаційної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комісії</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присвоєнням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йому</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нижче</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II </a:t>
            </a:r>
            <a:r>
              <a:rPr lang="ru-RU" dirty="0" err="1">
                <a:latin typeface="Times New Roman" panose="02020603050405020304" pitchFamily="18" charset="0"/>
                <a:cs typeface="Times New Roman" panose="02020603050405020304" pitchFamily="18" charset="0"/>
              </a:rPr>
              <a:t>кваліфікаційної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групи</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електробезпеки</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машиніст</a:t>
            </a:r>
            <a:r>
              <a:rPr lang="ru-RU" dirty="0">
                <a:latin typeface="Times New Roman" panose="02020603050405020304" pitchFamily="18" charset="0"/>
                <a:cs typeface="Times New Roman" panose="02020603050405020304" pitchFamily="18" charset="0"/>
              </a:rPr>
              <a:t> повинен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навички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медичної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допомоги</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машиністу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дозволяється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одноосібно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відкривати</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огляду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дверцята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щитів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пускових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пультів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управління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знеструмлених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електроустановок</a:t>
            </a:r>
            <a:r>
              <a:rPr lang="ru-RU" dirty="0">
                <a:latin typeface="Times New Roman" panose="02020603050405020304" pitchFamily="18" charset="0"/>
                <a:cs typeface="Times New Roman" panose="02020603050405020304" pitchFamily="18" charset="0"/>
              </a:rPr>
              <a:t>. При такому </a:t>
            </a:r>
            <a:r>
              <a:rPr lang="ru-RU" dirty="0" err="1">
                <a:latin typeface="Times New Roman" panose="02020603050405020304" pitchFamily="18" charset="0"/>
                <a:cs typeface="Times New Roman" panose="02020603050405020304" pitchFamily="18" charset="0"/>
              </a:rPr>
              <a:t>огляді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дотримуватися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обережності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доторкатися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струмоведучих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частин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відкритої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апаратури</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a:t>
            </a:r>
            <a:r>
              <a:rPr lang="ru-RU" dirty="0">
                <a:latin typeface="Times New Roman" panose="02020603050405020304" pitchFamily="18" charset="0"/>
                <a:cs typeface="Times New Roman" panose="02020603050405020304" pitchFamily="18" charset="0"/>
              </a:rPr>
              <a:t> час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машиніст</a:t>
            </a:r>
            <a:r>
              <a:rPr lang="ru-RU" dirty="0">
                <a:latin typeface="Times New Roman" panose="02020603050405020304" pitchFamily="18" charset="0"/>
                <a:cs typeface="Times New Roman" panose="02020603050405020304" pitchFamily="18" charset="0"/>
              </a:rPr>
              <a:t> повинен </a:t>
            </a:r>
            <a:r>
              <a:rPr lang="ru-RU" dirty="0" err="1">
                <a:latin typeface="Times New Roman" panose="02020603050405020304" pitchFamily="18" charset="0"/>
                <a:cs typeface="Times New Roman" panose="02020603050405020304" pitchFamily="18" charset="0"/>
              </a:rPr>
              <a:t>стежити</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справністю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електроустаткування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показниками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приладів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ступенем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нагрівання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електродвигунів</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забороняється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самовільно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виправляти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підключати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електропроводку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електрообладнання</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робочі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проїзди</a:t>
            </a:r>
            <a:r>
              <a:rPr lang="ru-RU" dirty="0">
                <a:latin typeface="Times New Roman" panose="02020603050405020304" pitchFamily="18" charset="0"/>
                <a:cs typeface="Times New Roman" panose="02020603050405020304" pitchFamily="18" charset="0"/>
              </a:rPr>
              <a:t>, проходи </a:t>
            </a:r>
            <a:r>
              <a:rPr lang="ru-RU" dirty="0" err="1">
                <a:latin typeface="Times New Roman" panose="02020603050405020304" pitchFamily="18" charset="0"/>
                <a:cs typeface="Times New Roman" panose="02020603050405020304" pitchFamily="18" charset="0"/>
              </a:rPr>
              <a:t>повинні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освітленість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згідно</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діючими</a:t>
            </a:r>
            <a:r>
              <a:rPr lang="ru-RU" dirty="0">
                <a:latin typeface="Times New Roman" panose="02020603050405020304" pitchFamily="18" charset="0"/>
                <a:cs typeface="Times New Roman" panose="02020603050405020304" pitchFamily="18" charset="0"/>
              </a:rPr>
              <a:t> нормами. Робота в </a:t>
            </a:r>
            <a:r>
              <a:rPr lang="ru-RU" dirty="0" err="1">
                <a:latin typeface="Times New Roman" panose="02020603050405020304" pitchFamily="18" charset="0"/>
                <a:cs typeface="Times New Roman" panose="02020603050405020304" pitchFamily="18" charset="0"/>
              </a:rPr>
              <a:t>неосвітлених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місцях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забороняється</a:t>
            </a:r>
            <a:r>
              <a:rPr lang="ru-RU" dirty="0">
                <a:latin typeface="Times New Roman" panose="02020603050405020304" pitchFamily="18" charset="0"/>
                <a:cs typeface="Times New Roman" panose="02020603050405020304" pitchFamily="18" charset="0"/>
              </a:rPr>
              <a:t>, а доступ людей до них повинен бути </a:t>
            </a:r>
            <a:r>
              <a:rPr lang="ru-RU" dirty="0" err="1">
                <a:latin typeface="Times New Roman" panose="02020603050405020304" pitchFamily="18" charset="0"/>
                <a:cs typeface="Times New Roman" panose="02020603050405020304" pitchFamily="18" charset="0"/>
              </a:rPr>
              <a:t>закритий</a:t>
            </a:r>
            <a:r>
              <a:rPr lang="ru-RU" dirty="0">
                <a:latin typeface="Times New Roman" panose="02020603050405020304" pitchFamily="18" charset="0"/>
                <a:cs typeface="Times New Roman" panose="02020603050405020304" pitchFamily="18" charset="0"/>
              </a:rPr>
              <a:t>;</a:t>
            </a:r>
          </a:p>
          <a:p>
            <a:pPr indent="457200"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забороняється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усіх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робіт</a:t>
            </a:r>
            <a:r>
              <a:rPr lang="ru-RU" dirty="0">
                <a:latin typeface="Times New Roman" panose="02020603050405020304" pitchFamily="18" charset="0"/>
                <a:cs typeface="Times New Roman" panose="02020603050405020304" pitchFamily="18" charset="0"/>
              </a:rPr>
              <a:t> по </a:t>
            </a:r>
            <a:r>
              <a:rPr lang="ru-RU" dirty="0" err="1">
                <a:latin typeface="Times New Roman" panose="02020603050405020304" pitchFamily="18" charset="0"/>
                <a:cs typeface="Times New Roman" panose="02020603050405020304" pitchFamily="18" charset="0"/>
              </a:rPr>
              <a:t>одній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вертикалі</a:t>
            </a:r>
            <a:r>
              <a:rPr lang="ru-RU" dirty="0">
                <a:latin typeface="Times New Roman" panose="02020603050405020304" pitchFamily="18" charset="0"/>
                <a:cs typeface="Times New Roman" panose="02020603050405020304" pitchFamily="18" charset="0"/>
              </a:rPr>
              <a:t>.</a:t>
            </a:r>
          </a:p>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4173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en-US" dirty="0">
                <a:latin typeface="Times New Roman" panose="02020603050405020304" pitchFamily="18" charset="0"/>
                <a:cs typeface="Times New Roman" panose="02020603050405020304" pitchFamily="18" charset="0"/>
                <a:hlinkClick r:id="rId2"/>
              </a:rPr>
              <a:t>https://www.youtube.com/watch?v=hVG17sLH_j0&amp;t=2248s</a:t>
            </a:r>
            <a:endParaRPr lang="uk-UA" dirty="0">
              <a:latin typeface="Times New Roman" panose="02020603050405020304" pitchFamily="18" charset="0"/>
              <a:cs typeface="Times New Roman" panose="02020603050405020304" pitchFamily="18" charset="0"/>
            </a:endParaRPr>
          </a:p>
          <a:p>
            <a:pPr indent="457200" algn="just">
              <a:lnSpc>
                <a:spcPct val="100000"/>
              </a:lnSpc>
            </a:pPr>
            <a:r>
              <a:rPr lang="en-US" dirty="0">
                <a:latin typeface="Times New Roman" panose="02020603050405020304" pitchFamily="18" charset="0"/>
                <a:cs typeface="Times New Roman" panose="02020603050405020304" pitchFamily="18" charset="0"/>
                <a:hlinkClick r:id="rId3"/>
              </a:rPr>
              <a:t>https://www.youtube.com/watch?v=RI-gqVTA0U4&amp;list=PLBuPa6bZT6Rh5OK3l6a2_3g0jKRLUe0pJ&amp;index=17</a:t>
            </a:r>
            <a:endParaRPr lang="uk-UA" dirty="0">
              <a:latin typeface="Times New Roman" panose="02020603050405020304" pitchFamily="18" charset="0"/>
              <a:cs typeface="Times New Roman" panose="02020603050405020304" pitchFamily="18" charset="0"/>
            </a:endParaRPr>
          </a:p>
          <a:p>
            <a:pPr indent="457200" algn="just">
              <a:lnSpc>
                <a:spcPct val="100000"/>
              </a:lnSpc>
            </a:pPr>
            <a:r>
              <a:rPr lang="en-US" dirty="0">
                <a:latin typeface="Times New Roman" panose="02020603050405020304" pitchFamily="18" charset="0"/>
                <a:cs typeface="Times New Roman" panose="02020603050405020304" pitchFamily="18" charset="0"/>
                <a:hlinkClick r:id="rId4"/>
              </a:rPr>
              <a:t>https://youtu.be/bjbqU6YFzFA?list=PLBuPa6bZT6Rh5OK3l6a2_3g0jKRLUe0pJ</a:t>
            </a:r>
            <a:endParaRPr lang="uk-UA" dirty="0">
              <a:latin typeface="Times New Roman" panose="02020603050405020304" pitchFamily="18" charset="0"/>
              <a:cs typeface="Times New Roman" panose="02020603050405020304" pitchFamily="18" charset="0"/>
            </a:endParaRPr>
          </a:p>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6090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normAutofit/>
          </a:bodyPr>
          <a:lstStyle/>
          <a:p>
            <a:pPr indent="457200" algn="just"/>
            <a:r>
              <a:rPr lang="uk-UA" dirty="0"/>
              <a:t>Спосіб </a:t>
            </a:r>
            <a:r>
              <a:rPr lang="uk-UA" u="sng" dirty="0"/>
              <a:t>вирівнювання будівель</a:t>
            </a:r>
            <a:r>
              <a:rPr lang="uk-UA" dirty="0"/>
              <a:t> і споруд опусканням </a:t>
            </a:r>
            <a:r>
              <a:rPr lang="uk-UA" u="sng" dirty="0"/>
              <a:t>включає</a:t>
            </a:r>
            <a:r>
              <a:rPr lang="uk-UA" dirty="0"/>
              <a:t>: </a:t>
            </a:r>
          </a:p>
          <a:p>
            <a:pPr marL="342900" indent="-342900" algn="just">
              <a:buFontTx/>
              <a:buChar char="-"/>
            </a:pPr>
            <a:r>
              <a:rPr lang="uk-UA" dirty="0"/>
              <a:t>буріння в ґрунті основ під підошвою фундаменту свердловин різних параметрів,</a:t>
            </a:r>
          </a:p>
          <a:p>
            <a:pPr marL="342900" indent="-342900" algn="just">
              <a:buFontTx/>
              <a:buChar char="-"/>
            </a:pPr>
            <a:r>
              <a:rPr lang="uk-UA" dirty="0"/>
              <a:t>регулювання величини технологічних осідань фундаментів зволоженням ґрунту навколо свердловин поетапною дозованою подачею в їхні порожнини води, </a:t>
            </a:r>
          </a:p>
          <a:p>
            <a:pPr marL="342900" indent="-342900" algn="just">
              <a:buFontTx/>
              <a:buChar char="-"/>
            </a:pPr>
            <a:r>
              <a:rPr lang="uk-UA" dirty="0"/>
              <a:t>наглядом за зміною крену і осіданням будівель, споруд. </a:t>
            </a:r>
          </a:p>
          <a:p>
            <a:pPr indent="457200" algn="just"/>
            <a:r>
              <a:rPr lang="uk-UA" dirty="0"/>
              <a:t>Для збільшення керованості технологічними процесами вирівнювання фундаментів в процесі вирівнювання будівель і споруд інтенсивність осідання фундаментів припиняють або прискорюють на ділянках «плями» будівлі, де осідання мають відхилення від необхідної закономірності.</a:t>
            </a:r>
            <a:endParaRPr lang="ru-RU" dirty="0"/>
          </a:p>
          <a:p>
            <a:pPr indent="457200" algn="just"/>
            <a:r>
              <a:rPr lang="uk-UA" dirty="0"/>
              <a:t>Даний метод має високу керованість процесу, порівняно дешевий, дозволяє контролювати </a:t>
            </a:r>
            <a:r>
              <a:rPr lang="uk-UA" dirty="0" err="1"/>
              <a:t>пружньо</a:t>
            </a:r>
            <a:r>
              <a:rPr lang="uk-UA" dirty="0"/>
              <a:t>-деформований стан будівлі і виконувати увесь комплекс робіт по ліквідації найскладніших кренів будівель та споруд без зупинки їхнього функціонування і відселення мешканців.</a:t>
            </a:r>
            <a:endParaRPr lang="ru-RU" dirty="0"/>
          </a:p>
          <a:p>
            <a:pPr indent="457200" algn="just"/>
            <a:r>
              <a:rPr lang="uk-UA" dirty="0"/>
              <a:t>Для контролю деформування будівлі в процесі виконання робіт на стінах встановлюють марки, репери і монтують датчики УІД, блоку збору і передачі інформації (згідно з програмою моніторингу). Вимірювання висотного положення і присвоєння умовних позначок стінним маркам і реперам виконують засобами автоматизованої інформаційно-вимірювальної системи (ІВС) «Моніторинг» і зняття першого відліку.</a:t>
            </a:r>
            <a:endParaRPr lang="ru-RU" dirty="0"/>
          </a:p>
        </p:txBody>
      </p:sp>
    </p:spTree>
    <p:extLst>
      <p:ext uri="{BB962C8B-B14F-4D97-AF65-F5344CB8AC3E}">
        <p14:creationId xmlns:p14="http://schemas.microsoft.com/office/powerpoint/2010/main" val="38225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endParaRPr lang="uk-UA" dirty="0"/>
          </a:p>
          <a:p>
            <a:pPr indent="457200" algn="just"/>
            <a:r>
              <a:rPr lang="uk-UA" dirty="0"/>
              <a:t>Для запобігання замочування ґрунтів основи будівлі після улаштування котловану слід передбачити улаштування одного зумпфа у віддаленій від фундаменту частині котловану.</a:t>
            </a:r>
          </a:p>
          <a:p>
            <a:pPr indent="457200" algn="just"/>
            <a:r>
              <a:rPr lang="uk-UA" dirty="0"/>
              <a:t>   Для вибурювання отворів під фундаментів з метою його осідання використовують бурові станки, оснащені буровими штангами (колонками) перемінного діаметру. Довжина та діаметр кожної свердловини відповідають епюрі розрахункової величини, яка відповідає потрібному осіданню будівлі. Габаритні розміри зумпфа складають 1,0x2,0x1,0 (h) м. Зумпф влаштовується для збору атмосферних опадів з усією площі </a:t>
            </a:r>
            <a:r>
              <a:rPr lang="uk-UA" dirty="0" err="1"/>
              <a:t>дна</a:t>
            </a:r>
            <a:r>
              <a:rPr lang="uk-UA" dirty="0"/>
              <a:t> котловану. Зібрана в зумпфі вода відкачується насосом за межі майданчика.</a:t>
            </a:r>
            <a:endParaRPr lang="ru-RU" dirty="0"/>
          </a:p>
          <a:p>
            <a:pPr indent="457200" algn="just"/>
            <a:r>
              <a:rPr lang="uk-UA" dirty="0"/>
              <a:t>Розробку котлованів та вибурювання виконують збоку найменш </a:t>
            </a:r>
            <a:r>
              <a:rPr lang="uk-UA" dirty="0" err="1"/>
              <a:t>просілої</a:t>
            </a:r>
            <a:r>
              <a:rPr lang="uk-UA" dirty="0"/>
              <a:t> частини будівлі, що забезпечує більшу величину просідання.</a:t>
            </a:r>
            <a:endParaRPr lang="ru-RU" dirty="0"/>
          </a:p>
          <a:p>
            <a:pPr indent="457200" algn="just"/>
            <a:r>
              <a:rPr lang="uk-UA" dirty="0"/>
              <a:t>В разі наявності будь якого сміття, можливе промивання свердловини.</a:t>
            </a:r>
            <a:endParaRPr lang="ru-RU" dirty="0"/>
          </a:p>
          <a:p>
            <a:pPr indent="457200" algn="just"/>
            <a:r>
              <a:rPr lang="uk-UA" dirty="0"/>
              <a:t>Бурові шнекові колонки складаються з окремих секцій, які нарощують по мірі виготовлення свердловин.</a:t>
            </a:r>
            <a:endParaRPr lang="ru-RU" dirty="0"/>
          </a:p>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8648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uk-UA"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12A976EA-7916-44C0-9A11-ED8B9CA8775B}"/>
              </a:ext>
            </a:extLst>
          </p:cNvPr>
          <p:cNvPicPr/>
          <p:nvPr/>
        </p:nvPicPr>
        <p:blipFill rotWithShape="1">
          <a:blip r:embed="rId2" cstate="print">
            <a:extLst>
              <a:ext uri="{28A0092B-C50C-407E-A947-70E740481C1C}">
                <a14:useLocalDpi xmlns:a14="http://schemas.microsoft.com/office/drawing/2010/main" val="0"/>
              </a:ext>
            </a:extLst>
          </a:blip>
          <a:srcRect l="14852" t="5232" r="10661" b="5918"/>
          <a:stretch/>
        </p:blipFill>
        <p:spPr bwMode="auto">
          <a:xfrm>
            <a:off x="180022" y="147735"/>
            <a:ext cx="4349775" cy="5662222"/>
          </a:xfrm>
          <a:prstGeom prst="rect">
            <a:avLst/>
          </a:prstGeom>
          <a:noFill/>
          <a:ln>
            <a:noFill/>
          </a:ln>
          <a:extLst>
            <a:ext uri="{53640926-AAD7-44D8-BBD7-CCE9431645EC}">
              <a14:shadowObscured xmlns:a14="http://schemas.microsoft.com/office/drawing/2010/main"/>
            </a:ext>
          </a:extLst>
        </p:spPr>
      </p:pic>
      <p:sp>
        <p:nvSpPr>
          <p:cNvPr id="2" name="Прямоугольник 1">
            <a:extLst>
              <a:ext uri="{FF2B5EF4-FFF2-40B4-BE49-F238E27FC236}">
                <a16:creationId xmlns:a16="http://schemas.microsoft.com/office/drawing/2014/main" id="{C50E2DD8-C019-4483-8963-2FD970155D5E}"/>
              </a:ext>
            </a:extLst>
          </p:cNvPr>
          <p:cNvSpPr/>
          <p:nvPr/>
        </p:nvSpPr>
        <p:spPr>
          <a:xfrm>
            <a:off x="4529797" y="301015"/>
            <a:ext cx="6096000" cy="2951064"/>
          </a:xfrm>
          <a:prstGeom prst="rect">
            <a:avLst/>
          </a:prstGeom>
        </p:spPr>
        <p:txBody>
          <a:bodyPr>
            <a:spAutoFit/>
          </a:bodyPr>
          <a:lstStyle/>
          <a:p>
            <a:pPr indent="450215" algn="just">
              <a:lnSpc>
                <a:spcPct val="150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Схема усунення нахилення будівель шляхом вибурювання ґрунту основ фундаменту:</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1 – епюр потрібної осадки будівлі; </a:t>
            </a:r>
          </a:p>
          <a:p>
            <a:pPr indent="450215" algn="just">
              <a:lnSpc>
                <a:spcPct val="150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2 – бурова штанга з набором бурових колонок перемінного діаметру; </a:t>
            </a:r>
          </a:p>
          <a:p>
            <a:pPr indent="450215" algn="just">
              <a:lnSpc>
                <a:spcPct val="150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3 – </a:t>
            </a:r>
            <a:r>
              <a:rPr lang="uk-UA" dirty="0" err="1">
                <a:latin typeface="Times New Roman" panose="02020603050405020304" pitchFamily="18" charset="0"/>
                <a:ea typeface="Calibri" panose="020F0502020204030204" pitchFamily="34" charset="0"/>
                <a:cs typeface="Times New Roman" panose="02020603050405020304" pitchFamily="18" charset="0"/>
              </a:rPr>
              <a:t>опускаюча</a:t>
            </a:r>
            <a:r>
              <a:rPr lang="uk-UA" dirty="0">
                <a:latin typeface="Times New Roman" panose="02020603050405020304" pitchFamily="18" charset="0"/>
                <a:ea typeface="Calibri" panose="020F0502020204030204" pitchFamily="34" charset="0"/>
                <a:cs typeface="Times New Roman" panose="02020603050405020304" pitchFamily="18" charset="0"/>
              </a:rPr>
              <a:t> частина будівлі; </a:t>
            </a:r>
          </a:p>
          <a:p>
            <a:pPr indent="450215" algn="just">
              <a:lnSpc>
                <a:spcPct val="150000"/>
              </a:lnSpc>
              <a:spcAft>
                <a:spcPts val="0"/>
              </a:spcAft>
            </a:pPr>
            <a:r>
              <a:rPr lang="uk-UA" dirty="0">
                <a:latin typeface="Times New Roman" panose="02020603050405020304" pitchFamily="18" charset="0"/>
                <a:ea typeface="Calibri" panose="020F0502020204030204" pitchFamily="34" charset="0"/>
                <a:cs typeface="Times New Roman" panose="02020603050405020304" pitchFamily="18" charset="0"/>
              </a:rPr>
              <a:t>4 – незмінне положення будівлі</a:t>
            </a: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159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3A1258B5-992A-46F3-A4A8-B447F823D3A7}"/>
              </a:ext>
            </a:extLst>
          </p:cNvPr>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t="2417" r="4117" b="46746"/>
          <a:stretch/>
        </p:blipFill>
        <p:spPr bwMode="auto">
          <a:xfrm>
            <a:off x="248285" y="131666"/>
            <a:ext cx="9010015" cy="672633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29790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uk-UA" dirty="0"/>
              <a:t>Схема виконання вибурювання свердловин в ґрунтах основ фундаментів</a:t>
            </a:r>
            <a:endParaRPr lang="ru-RU"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67A54FD3-E08C-4E01-8613-8B38B49CE877}"/>
              </a:ext>
            </a:extLst>
          </p:cNvPr>
          <p:cNvPicPr/>
          <p:nvPr/>
        </p:nvPicPr>
        <p:blipFill rotWithShape="1">
          <a:blip r:embed="rId2" cstate="print">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t="53962" r="4117" b="1877"/>
          <a:stretch/>
        </p:blipFill>
        <p:spPr bwMode="auto">
          <a:xfrm>
            <a:off x="228600" y="495300"/>
            <a:ext cx="10687050" cy="63627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5306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r>
                  <a:rPr lang="uk-UA" dirty="0">
                    <a:latin typeface="Times New Roman" panose="02020603050405020304" pitchFamily="18" charset="0"/>
                    <a:cs typeface="Times New Roman" panose="02020603050405020304" pitchFamily="18" charset="0"/>
                  </a:rPr>
                  <a:t>3.2 Обладнання:</a:t>
                </a:r>
                <a:endParaRPr lang="ru-RU" dirty="0">
                  <a:latin typeface="Times New Roman" panose="02020603050405020304" pitchFamily="18" charset="0"/>
                  <a:cs typeface="Times New Roman" panose="02020603050405020304" pitchFamily="18" charset="0"/>
                </a:endParaRPr>
              </a:p>
              <a:p>
                <a:pPr lvl="0" indent="457200" algn="just"/>
                <a:r>
                  <a:rPr lang="uk-UA" dirty="0">
                    <a:latin typeface="Times New Roman" panose="02020603050405020304" pitchFamily="18" charset="0"/>
                    <a:cs typeface="Times New Roman" panose="02020603050405020304" pitchFamily="18" charset="0"/>
                  </a:rPr>
                  <a:t>Екскаватор для розробки котловану.</a:t>
                </a:r>
                <a:endParaRPr lang="ru-RU" dirty="0">
                  <a:latin typeface="Times New Roman" panose="02020603050405020304" pitchFamily="18" charset="0"/>
                  <a:cs typeface="Times New Roman" panose="02020603050405020304" pitchFamily="18" charset="0"/>
                </a:endParaRPr>
              </a:p>
              <a:p>
                <a:pPr lvl="0" indent="457200" algn="just"/>
                <a:r>
                  <a:rPr lang="uk-UA" dirty="0">
                    <a:latin typeface="Times New Roman" panose="02020603050405020304" pitchFamily="18" charset="0"/>
                    <a:cs typeface="Times New Roman" panose="02020603050405020304" pitchFamily="18" charset="0"/>
                  </a:rPr>
                  <a:t>Малогабаритний станок горизонтального буріння з набором шнекових колонок, до складу якого входять колонки різних діаметрів.</a:t>
                </a:r>
                <a:endParaRPr lang="ru-RU" dirty="0">
                  <a:latin typeface="Times New Roman" panose="02020603050405020304" pitchFamily="18" charset="0"/>
                  <a:cs typeface="Times New Roman" panose="02020603050405020304" pitchFamily="18" charset="0"/>
                </a:endParaRPr>
              </a:p>
              <a:p>
                <a:pPr indent="457200" algn="just"/>
                <a:r>
                  <a:rPr lang="uk-UA" dirty="0">
                    <a:latin typeface="Times New Roman" panose="02020603050405020304" pitchFamily="18" charset="0"/>
                    <a:cs typeface="Times New Roman" panose="02020603050405020304" pitchFamily="18" charset="0"/>
                  </a:rPr>
                  <a:t>Потрібний діаметр свердловини:</a:t>
                </a:r>
                <a:endParaRPr lang="ru-RU" dirty="0">
                  <a:latin typeface="Times New Roman" panose="02020603050405020304" pitchFamily="18" charset="0"/>
                  <a:cs typeface="Times New Roman" panose="02020603050405020304" pitchFamily="18" charset="0"/>
                </a:endParaRPr>
              </a:p>
              <a:p>
                <a:pPr indent="457200" algn="just"/>
                <a14:m>
                  <m:oMathPara xmlns:m="http://schemas.openxmlformats.org/officeDocument/2006/math">
                    <m:oMathParaPr>
                      <m:jc m:val="centerGroup"/>
                    </m:oMathParaPr>
                    <m:oMath xmlns:m="http://schemas.openxmlformats.org/officeDocument/2006/math">
                      <m:r>
                        <a:rPr lang="uk-UA" i="1">
                          <a:latin typeface="Cambria Math" panose="02040503050406030204" pitchFamily="18" charset="0"/>
                        </a:rPr>
                        <m:t>𝑑</m:t>
                      </m:r>
                      <m:r>
                        <a:rPr lang="uk-UA" i="1">
                          <a:latin typeface="Cambria Math" panose="02040503050406030204" pitchFamily="18" charset="0"/>
                        </a:rPr>
                        <m:t>=</m:t>
                      </m:r>
                      <m:rad>
                        <m:radPr>
                          <m:degHide m:val="on"/>
                          <m:ctrlPr>
                            <a:rPr lang="ru-RU" i="1">
                              <a:latin typeface="Cambria Math" panose="02040503050406030204" pitchFamily="18" charset="0"/>
                            </a:rPr>
                          </m:ctrlPr>
                        </m:radPr>
                        <m:deg/>
                        <m:e>
                          <m:f>
                            <m:fPr>
                              <m:ctrlPr>
                                <a:rPr lang="ru-RU" i="1">
                                  <a:latin typeface="Cambria Math" panose="02040503050406030204" pitchFamily="18" charset="0"/>
                                </a:rPr>
                              </m:ctrlPr>
                            </m:fPr>
                            <m:num>
                              <m:r>
                                <a:rPr lang="uk-UA" i="1">
                                  <a:latin typeface="Cambria Math" panose="02040503050406030204" pitchFamily="18" charset="0"/>
                                </a:rPr>
                                <m:t>4</m:t>
                              </m:r>
                              <m:r>
                                <a:rPr lang="uk-UA" i="1">
                                  <a:latin typeface="Cambria Math" panose="02040503050406030204" pitchFamily="18" charset="0"/>
                                </a:rPr>
                                <m:t>𝑆𝑈</m:t>
                              </m:r>
                            </m:num>
                            <m:den>
                              <m:r>
                                <a:rPr lang="uk-UA" i="1">
                                  <a:latin typeface="Cambria Math" panose="02040503050406030204" pitchFamily="18" charset="0"/>
                                </a:rPr>
                                <m:t>𝜋</m:t>
                              </m:r>
                              <m:r>
                                <a:rPr lang="uk-UA" i="1">
                                  <a:latin typeface="Cambria Math" panose="02040503050406030204" pitchFamily="18" charset="0"/>
                                </a:rPr>
                                <m:t>∙</m:t>
                              </m:r>
                              <m:sSub>
                                <m:sSubPr>
                                  <m:ctrlPr>
                                    <a:rPr lang="ru-RU" i="1">
                                      <a:latin typeface="Cambria Math" panose="02040503050406030204" pitchFamily="18" charset="0"/>
                                    </a:rPr>
                                  </m:ctrlPr>
                                </m:sSubPr>
                                <m:e>
                                  <m:r>
                                    <a:rPr lang="uk-UA" i="1">
                                      <a:latin typeface="Cambria Math" panose="02040503050406030204" pitchFamily="18" charset="0"/>
                                    </a:rPr>
                                    <m:t>𝐾</m:t>
                                  </m:r>
                                </m:e>
                                <m:sub>
                                  <m:r>
                                    <a:rPr lang="uk-UA" i="1">
                                      <a:latin typeface="Cambria Math" panose="02040503050406030204" pitchFamily="18" charset="0"/>
                                    </a:rPr>
                                    <m:t>1</m:t>
                                  </m:r>
                                </m:sub>
                              </m:sSub>
                              <m:r>
                                <a:rPr lang="uk-UA" i="1">
                                  <a:latin typeface="Cambria Math" panose="02040503050406030204" pitchFamily="18" charset="0"/>
                                </a:rPr>
                                <m:t>∙</m:t>
                              </m:r>
                              <m:sSub>
                                <m:sSubPr>
                                  <m:ctrlPr>
                                    <a:rPr lang="ru-RU" i="1">
                                      <a:latin typeface="Cambria Math" panose="02040503050406030204" pitchFamily="18" charset="0"/>
                                    </a:rPr>
                                  </m:ctrlPr>
                                </m:sSubPr>
                                <m:e>
                                  <m:r>
                                    <a:rPr lang="uk-UA" i="1">
                                      <a:latin typeface="Cambria Math" panose="02040503050406030204" pitchFamily="18" charset="0"/>
                                    </a:rPr>
                                    <m:t>𝐾</m:t>
                                  </m:r>
                                </m:e>
                                <m:sub>
                                  <m:r>
                                    <a:rPr lang="uk-UA" i="1">
                                      <a:latin typeface="Cambria Math" panose="02040503050406030204" pitchFamily="18" charset="0"/>
                                    </a:rPr>
                                    <m:t>2</m:t>
                                  </m:r>
                                </m:sub>
                              </m:sSub>
                              <m:r>
                                <a:rPr lang="uk-UA" i="1">
                                  <a:latin typeface="Cambria Math" panose="02040503050406030204" pitchFamily="18" charset="0"/>
                                </a:rPr>
                                <m:t>∙</m:t>
                              </m:r>
                              <m:sSub>
                                <m:sSubPr>
                                  <m:ctrlPr>
                                    <a:rPr lang="ru-RU" i="1">
                                      <a:latin typeface="Cambria Math" panose="02040503050406030204" pitchFamily="18" charset="0"/>
                                    </a:rPr>
                                  </m:ctrlPr>
                                </m:sSubPr>
                                <m:e>
                                  <m:r>
                                    <a:rPr lang="uk-UA" i="1">
                                      <a:latin typeface="Cambria Math" panose="02040503050406030204" pitchFamily="18" charset="0"/>
                                    </a:rPr>
                                    <m:t>𝐾</m:t>
                                  </m:r>
                                </m:e>
                                <m:sub>
                                  <m:r>
                                    <a:rPr lang="uk-UA" i="1">
                                      <a:latin typeface="Cambria Math" panose="02040503050406030204" pitchFamily="18" charset="0"/>
                                    </a:rPr>
                                    <m:t>3</m:t>
                                  </m:r>
                                </m:sub>
                              </m:sSub>
                            </m:den>
                          </m:f>
                        </m:e>
                      </m:rad>
                    </m:oMath>
                  </m:oMathPara>
                </a14:m>
                <a:endParaRPr lang="ru-RU" dirty="0">
                  <a:latin typeface="Times New Roman" panose="02020603050405020304" pitchFamily="18" charset="0"/>
                  <a:cs typeface="Times New Roman" panose="02020603050405020304" pitchFamily="18" charset="0"/>
                </a:endParaRPr>
              </a:p>
              <a:p>
                <a:pPr indent="457200" algn="just"/>
                <a:r>
                  <a:rPr lang="en-US" dirty="0">
                    <a:latin typeface="Times New Roman" panose="02020603050405020304" pitchFamily="18" charset="0"/>
                    <a:cs typeface="Times New Roman" panose="02020603050405020304" pitchFamily="18" charset="0"/>
                  </a:rPr>
                  <a:t>S</a:t>
                </a:r>
                <a:r>
                  <a:rPr lang="uk-UA" dirty="0">
                    <a:latin typeface="Times New Roman" panose="02020603050405020304" pitchFamily="18" charset="0"/>
                    <a:cs typeface="Times New Roman" panose="02020603050405020304" pitchFamily="18" charset="0"/>
                  </a:rPr>
                  <a:t> – потрібна осадка будівлі;</a:t>
                </a:r>
                <a:endParaRPr lang="ru-RU" dirty="0">
                  <a:latin typeface="Times New Roman" panose="02020603050405020304" pitchFamily="18" charset="0"/>
                  <a:cs typeface="Times New Roman" panose="02020603050405020304" pitchFamily="18" charset="0"/>
                </a:endParaRPr>
              </a:p>
              <a:p>
                <a:pPr indent="457200" algn="just"/>
                <a:r>
                  <a:rPr lang="en-US" dirty="0">
                    <a:latin typeface="Times New Roman" panose="02020603050405020304" pitchFamily="18" charset="0"/>
                    <a:cs typeface="Times New Roman" panose="02020603050405020304" pitchFamily="18" charset="0"/>
                  </a:rPr>
                  <a:t>U</a:t>
                </a:r>
                <a:r>
                  <a:rPr lang="uk-UA" dirty="0">
                    <a:latin typeface="Times New Roman" panose="02020603050405020304" pitchFamily="18" charset="0"/>
                    <a:cs typeface="Times New Roman" panose="02020603050405020304" pitchFamily="18" charset="0"/>
                  </a:rPr>
                  <a:t> – крок свердловини;</a:t>
                </a:r>
                <a:endParaRPr lang="ru-RU" dirty="0">
                  <a:latin typeface="Times New Roman" panose="02020603050405020304" pitchFamily="18" charset="0"/>
                  <a:cs typeface="Times New Roman" panose="02020603050405020304" pitchFamily="18" charset="0"/>
                </a:endParaRPr>
              </a:p>
              <a:p>
                <a:pPr indent="457200" algn="just"/>
                <a:r>
                  <a:rPr lang="en-US" dirty="0">
                    <a:latin typeface="Times New Roman" panose="02020603050405020304" pitchFamily="18" charset="0"/>
                    <a:cs typeface="Times New Roman" panose="02020603050405020304" pitchFamily="18" charset="0"/>
                  </a:rPr>
                  <a:t>K</a:t>
                </a:r>
                <a:r>
                  <a:rPr lang="uk-UA" baseline="-25000" dirty="0">
                    <a:latin typeface="Times New Roman" panose="02020603050405020304" pitchFamily="18" charset="0"/>
                    <a:cs typeface="Times New Roman" panose="02020603050405020304" pitchFamily="18" charset="0"/>
                  </a:rPr>
                  <a:t>1</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a:t>
                </a:r>
                <a:r>
                  <a:rPr lang="uk-UA" baseline="-25000" dirty="0">
                    <a:latin typeface="Times New Roman" panose="02020603050405020304" pitchFamily="18" charset="0"/>
                    <a:cs typeface="Times New Roman" panose="02020603050405020304" pitchFamily="18" charset="0"/>
                  </a:rPr>
                  <a:t>2</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a:t>
                </a:r>
                <a:r>
                  <a:rPr lang="uk-UA" baseline="-25000" dirty="0">
                    <a:latin typeface="Times New Roman" panose="02020603050405020304" pitchFamily="18" charset="0"/>
                    <a:cs typeface="Times New Roman" panose="02020603050405020304" pitchFamily="18" charset="0"/>
                  </a:rPr>
                  <a:t>3</a:t>
                </a:r>
                <a:r>
                  <a:rPr lang="uk-UA" dirty="0">
                    <a:latin typeface="Times New Roman" panose="02020603050405020304" pitchFamily="18" charset="0"/>
                    <a:cs typeface="Times New Roman" panose="02020603050405020304" pitchFamily="18" charset="0"/>
                  </a:rPr>
                  <a:t> – безрозмірні дослідні коефіцієнти, які враховують відповідно збільшення діаметру свердловини в результаті буріння </a:t>
                </a:r>
                <a:r>
                  <a:rPr lang="uk-UA" dirty="0" err="1">
                    <a:latin typeface="Times New Roman" panose="02020603050405020304" pitchFamily="18" charset="0"/>
                    <a:cs typeface="Times New Roman" panose="02020603050405020304" pitchFamily="18" charset="0"/>
                  </a:rPr>
                  <a:t>шнеків</a:t>
                </a:r>
                <a:r>
                  <a:rPr lang="uk-UA" dirty="0">
                    <a:latin typeface="Times New Roman" panose="02020603050405020304" pitchFamily="18" charset="0"/>
                    <a:cs typeface="Times New Roman" panose="02020603050405020304" pitchFamily="18" charset="0"/>
                  </a:rPr>
                  <a:t> при їх бурінні, значення контактних тисків під підошвою фундаментів і фізико-механічні характеристики шару ґрунту, послабленого буровими свердловинами.</a:t>
                </a:r>
                <a:endParaRPr lang="ru-RU" dirty="0">
                  <a:latin typeface="Times New Roman" panose="02020603050405020304" pitchFamily="18" charset="0"/>
                  <a:cs typeface="Times New Roman" panose="02020603050405020304" pitchFamily="18" charset="0"/>
                </a:endParaRPr>
              </a:p>
              <a:p>
                <a:pPr indent="457200" algn="just">
                  <a:lnSpc>
                    <a:spcPct val="100000"/>
                  </a:lnSpc>
                </a:pPr>
                <a:endParaRPr lang="ru-RU" dirty="0">
                  <a:latin typeface="Times New Roman" panose="02020603050405020304" pitchFamily="18" charset="0"/>
                  <a:cs typeface="Times New Roman" panose="02020603050405020304" pitchFamily="18" charset="0"/>
                </a:endParaRPr>
              </a:p>
            </p:txBody>
          </p:sp>
        </mc:Choice>
        <mc:Fallback xmlns="">
          <p:sp>
            <p:nvSpPr>
              <p:cNvPr id="3" name="Подзаголовок 2">
                <a:extLst>
                  <a:ext uri="{FF2B5EF4-FFF2-40B4-BE49-F238E27FC236}">
                    <a16:creationId xmlns:a16="http://schemas.microsoft.com/office/drawing/2014/main" id="{2B9AF833-64BF-4EAA-A78E-9AC0CFD4189E}"/>
                  </a:ext>
                </a:extLst>
              </p:cNvPr>
              <p:cNvSpPr>
                <a:spLocks noGrp="1" noRot="1" noChangeAspect="1" noMove="1" noResize="1" noEditPoints="1" noAdjustHandles="1" noChangeArrowheads="1" noChangeShapeType="1" noTextEdit="1"/>
              </p:cNvSpPr>
              <p:nvPr>
                <p:ph type="subTitle" idx="1"/>
              </p:nvPr>
            </p:nvSpPr>
            <p:spPr>
              <a:xfrm>
                <a:off x="0" y="0"/>
                <a:ext cx="12192000" cy="6858000"/>
              </a:xfrm>
              <a:blipFill>
                <a:blip r:embed="rId2"/>
                <a:stretch>
                  <a:fillRect l="-750" t="-1244" r="-750"/>
                </a:stretch>
              </a:blipFill>
            </p:spPr>
            <p:txBody>
              <a:bodyPr/>
              <a:lstStyle/>
              <a:p>
                <a:r>
                  <a:rPr lang="ru-RU">
                    <a:noFill/>
                  </a:rPr>
                  <a:t> </a:t>
                </a:r>
              </a:p>
            </p:txBody>
          </p:sp>
        </mc:Fallback>
      </mc:AlternateContent>
    </p:spTree>
    <p:extLst>
      <p:ext uri="{BB962C8B-B14F-4D97-AF65-F5344CB8AC3E}">
        <p14:creationId xmlns:p14="http://schemas.microsoft.com/office/powerpoint/2010/main" val="3150769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lstStyle/>
          <a:p>
            <a:pPr indent="457200" algn="just">
              <a:lnSpc>
                <a:spcPct val="100000"/>
              </a:lnSpc>
            </a:pPr>
            <a:r>
              <a:rPr lang="uk-UA" dirty="0">
                <a:latin typeface="Times New Roman" panose="02020603050405020304" pitchFamily="18" charset="0"/>
                <a:cs typeface="Times New Roman" panose="02020603050405020304" pitchFamily="18" charset="0"/>
              </a:rPr>
              <a:t>Технологія:</a:t>
            </a:r>
          </a:p>
          <a:p>
            <a:pPr indent="457200" algn="just">
              <a:lnSpc>
                <a:spcPct val="100000"/>
              </a:lnSpc>
            </a:pPr>
            <a:r>
              <a:rPr lang="uk-UA" dirty="0">
                <a:latin typeface="Times New Roman" panose="02020603050405020304" pitchFamily="18" charset="0"/>
                <a:cs typeface="Times New Roman" panose="02020603050405020304" pitchFamily="18" charset="0"/>
              </a:rPr>
              <a:t>1.	Виготовлення котловану на глибину, яка визначається кількістю рядів свердловини та технологією «зверху-вниз» або «знизу-вверх», тому що для розробки свердловини в кожному випадку влаштовують настил в котловані для переміщення бурильного станка.</a:t>
            </a:r>
          </a:p>
          <a:p>
            <a:pPr indent="457200" algn="just">
              <a:lnSpc>
                <a:spcPct val="100000"/>
              </a:lnSpc>
            </a:pPr>
            <a:r>
              <a:rPr lang="uk-UA" dirty="0">
                <a:latin typeface="Times New Roman" panose="02020603050405020304" pitchFamily="18" charset="0"/>
                <a:cs typeface="Times New Roman" panose="02020603050405020304" pitchFamily="18" charset="0"/>
              </a:rPr>
              <a:t>2.	Облаштування котловану в </a:t>
            </a:r>
            <a:r>
              <a:rPr lang="uk-UA" dirty="0" err="1">
                <a:latin typeface="Times New Roman" panose="02020603050405020304" pitchFamily="18" charset="0"/>
                <a:cs typeface="Times New Roman" panose="02020603050405020304" pitchFamily="18" charset="0"/>
              </a:rPr>
              <a:t>т.ч</a:t>
            </a:r>
            <a:r>
              <a:rPr lang="uk-UA" dirty="0">
                <a:latin typeface="Times New Roman" panose="02020603050405020304" pitchFamily="18" charset="0"/>
                <a:cs typeface="Times New Roman" panose="02020603050405020304" pitchFamily="18" charset="0"/>
              </a:rPr>
              <a:t>. закріплення відкосів (за необхідності), влаштування сходів, облаштування огородження з відповідними знаками.</a:t>
            </a:r>
          </a:p>
          <a:p>
            <a:pPr indent="457200" algn="just">
              <a:lnSpc>
                <a:spcPct val="100000"/>
              </a:lnSpc>
            </a:pPr>
            <a:r>
              <a:rPr lang="uk-UA" dirty="0">
                <a:latin typeface="Times New Roman" panose="02020603050405020304" pitchFamily="18" charset="0"/>
                <a:cs typeface="Times New Roman" panose="02020603050405020304" pitchFamily="18" charset="0"/>
              </a:rPr>
              <a:t>3.	Виконання горизонтальних свердловин перемінного діаметру та розрахункової довжини. При цьому свердловини розробляють через одну. </a:t>
            </a:r>
          </a:p>
          <a:p>
            <a:pPr indent="457200" algn="just">
              <a:lnSpc>
                <a:spcPct val="100000"/>
              </a:lnSpc>
            </a:pPr>
            <a:r>
              <a:rPr lang="uk-UA" dirty="0">
                <a:latin typeface="Times New Roman" panose="02020603050405020304" pitchFamily="18" charset="0"/>
                <a:cs typeface="Times New Roman" panose="02020603050405020304" pitchFamily="18" charset="0"/>
              </a:rPr>
              <a:t>4.	По закінченню виконання одного ряду свердловин, настил з направляючими демонтують, а котлован відповідно заглиблюють або засипають у напрямку розробки ряду свердловин.</a:t>
            </a:r>
          </a:p>
          <a:p>
            <a:pPr indent="457200" algn="just">
              <a:lnSpc>
                <a:spcPct val="100000"/>
              </a:lnSpc>
            </a:pPr>
            <a:r>
              <a:rPr lang="ru-RU" dirty="0">
                <a:latin typeface="Times New Roman" panose="02020603050405020304" pitchFamily="18" charset="0"/>
                <a:cs typeface="Times New Roman" panose="02020603050405020304" pitchFamily="18" charset="0"/>
              </a:rPr>
              <a:t>5.	</a:t>
            </a:r>
            <a:r>
              <a:rPr lang="uk-UA" dirty="0">
                <a:latin typeface="Times New Roman" panose="02020603050405020304" pitchFamily="18" charset="0"/>
                <a:cs typeface="Times New Roman" panose="02020603050405020304" pitchFamily="18" charset="0"/>
              </a:rPr>
              <a:t>По закінченню виконання потрібної кількості свердловин, їх зволожують шляхом заповнення водою. Для попередження витікання води отвори частково закупорюють ґрунтом. В результаті потрібно забезпечити рівномірне пониження жорсткості ґрунту (модуль міцності), що призводить до просідання фундаментів споруд на розрахункову величину.</a:t>
            </a:r>
          </a:p>
        </p:txBody>
      </p:sp>
    </p:spTree>
    <p:extLst>
      <p:ext uri="{BB962C8B-B14F-4D97-AF65-F5344CB8AC3E}">
        <p14:creationId xmlns:p14="http://schemas.microsoft.com/office/powerpoint/2010/main" val="76329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2B9AF833-64BF-4EAA-A78E-9AC0CFD4189E}"/>
              </a:ext>
            </a:extLst>
          </p:cNvPr>
          <p:cNvSpPr>
            <a:spLocks noGrp="1"/>
          </p:cNvSpPr>
          <p:nvPr>
            <p:ph type="subTitle" idx="1"/>
          </p:nvPr>
        </p:nvSpPr>
        <p:spPr>
          <a:xfrm>
            <a:off x="0" y="0"/>
            <a:ext cx="12192000" cy="6858000"/>
          </a:xfrm>
        </p:spPr>
        <p:txBody>
          <a:bodyPr>
            <a:normAutofit/>
          </a:bodyPr>
          <a:lstStyle/>
          <a:p>
            <a:pPr indent="457200" algn="just">
              <a:lnSpc>
                <a:spcPct val="100000"/>
              </a:lnSpc>
            </a:pPr>
            <a:r>
              <a:rPr lang="uk-UA" dirty="0">
                <a:latin typeface="Times New Roman" panose="02020603050405020304" pitchFamily="18" charset="0"/>
                <a:cs typeface="Times New Roman" panose="02020603050405020304" pitchFamily="18" charset="0"/>
              </a:rPr>
              <a:t>Розробку котлованів та вибурювання виконують збоку найменш </a:t>
            </a:r>
            <a:r>
              <a:rPr lang="uk-UA" dirty="0" err="1">
                <a:latin typeface="Times New Roman" panose="02020603050405020304" pitchFamily="18" charset="0"/>
                <a:cs typeface="Times New Roman" panose="02020603050405020304" pitchFamily="18" charset="0"/>
              </a:rPr>
              <a:t>просілої</a:t>
            </a:r>
            <a:r>
              <a:rPr lang="uk-UA" dirty="0">
                <a:latin typeface="Times New Roman" panose="02020603050405020304" pitchFamily="18" charset="0"/>
                <a:cs typeface="Times New Roman" panose="02020603050405020304" pitchFamily="18" charset="0"/>
              </a:rPr>
              <a:t> частини будівлі, що забезпечує більшу величину просідання.</a:t>
            </a:r>
          </a:p>
          <a:p>
            <a:pPr indent="457200" algn="just">
              <a:lnSpc>
                <a:spcPct val="100000"/>
              </a:lnSpc>
            </a:pPr>
            <a:r>
              <a:rPr lang="uk-UA" dirty="0">
                <a:latin typeface="Times New Roman" panose="02020603050405020304" pitchFamily="18" charset="0"/>
                <a:cs typeface="Times New Roman" panose="02020603050405020304" pitchFamily="18" charset="0"/>
              </a:rPr>
              <a:t>В разі наявності будь якого сміття, можливе промивання свердловини.</a:t>
            </a:r>
          </a:p>
          <a:p>
            <a:pPr indent="457200" algn="just">
              <a:lnSpc>
                <a:spcPct val="100000"/>
              </a:lnSpc>
            </a:pPr>
            <a:r>
              <a:rPr lang="uk-UA" dirty="0">
                <a:latin typeface="Times New Roman" panose="02020603050405020304" pitchFamily="18" charset="0"/>
                <a:cs typeface="Times New Roman" panose="02020603050405020304" pitchFamily="18" charset="0"/>
              </a:rPr>
              <a:t>Бурові шнекові колонки складаються з окремих секцій, які нарощують по мірі виготовлення свердловин.</a:t>
            </a:r>
          </a:p>
          <a:p>
            <a:pPr indent="457200" algn="just">
              <a:lnSpc>
                <a:spcPct val="100000"/>
              </a:lnSpc>
            </a:pPr>
            <a:r>
              <a:rPr lang="uk-UA" dirty="0">
                <a:latin typeface="Times New Roman" panose="02020603050405020304" pitchFamily="18" charset="0"/>
                <a:cs typeface="Times New Roman" panose="02020603050405020304" pitchFamily="18" charset="0"/>
              </a:rPr>
              <a:t>В процесі вирівнювання здійснюється геодезичний моніторинг деформацій будинку. Періодичність вимірювань вказана в програмі моніторингу. Також ведеться щоденний контроль стану труб зовнішніх і внутрішніх комунікацій. При виявленні аварійного витоку рідини має відбуватися негайне її усунення.</a:t>
            </a:r>
          </a:p>
          <a:p>
            <a:pPr indent="457200" algn="just">
              <a:lnSpc>
                <a:spcPct val="100000"/>
              </a:lnSpc>
            </a:pPr>
            <a:r>
              <a:rPr lang="uk-UA" dirty="0">
                <a:latin typeface="Times New Roman" panose="02020603050405020304" pitchFamily="18" charset="0"/>
                <a:cs typeface="Times New Roman" panose="02020603050405020304" pitchFamily="18" charset="0"/>
              </a:rPr>
              <a:t>Регулювання процесу осідання фундаментів і підвищення його ефективності проводиться після закінчення бурових робіт поетапним збільшенням вологості ґрунту навколо пробурених свердловин шляхом дозованого заливання в порожнини води за декілька прийомів. Після досягнення 89...92% необхідного осідання фундаментів роботи по їхньому регулюванню припиняються. Консолідація ґрунтів порушеної структури в ослабленому шарі основи відбувається за звичай протягом 15...20 діб, повна стабілізація осідання фундаментів настає приблизно через 30...40 діб.</a:t>
            </a:r>
          </a:p>
        </p:txBody>
      </p:sp>
    </p:spTree>
    <p:extLst>
      <p:ext uri="{BB962C8B-B14F-4D97-AF65-F5344CB8AC3E}">
        <p14:creationId xmlns:p14="http://schemas.microsoft.com/office/powerpoint/2010/main" val="17872594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1663</Words>
  <Application>Microsoft Office PowerPoint</Application>
  <PresentationFormat>Широкоэкранный</PresentationFormat>
  <Paragraphs>96</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Cambria Math</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Ekaterina</dc:creator>
  <cp:lastModifiedBy>Ekaterina</cp:lastModifiedBy>
  <cp:revision>3</cp:revision>
  <dcterms:created xsi:type="dcterms:W3CDTF">2022-10-16T10:08:56Z</dcterms:created>
  <dcterms:modified xsi:type="dcterms:W3CDTF">2022-10-17T07:33:48Z</dcterms:modified>
</cp:coreProperties>
</file>